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5" r:id="rId4"/>
    <p:sldId id="258" r:id="rId5"/>
    <p:sldId id="266" r:id="rId6"/>
    <p:sldId id="259" r:id="rId7"/>
    <p:sldId id="267" r:id="rId8"/>
    <p:sldId id="268" r:id="rId9"/>
    <p:sldId id="269" r:id="rId10"/>
    <p:sldId id="270" r:id="rId11"/>
    <p:sldId id="271" r:id="rId12"/>
    <p:sldId id="260" r:id="rId13"/>
    <p:sldId id="261" r:id="rId14"/>
    <p:sldId id="262" r:id="rId15"/>
    <p:sldId id="263" r:id="rId16"/>
    <p:sldId id="272" r:id="rId17"/>
    <p:sldId id="264" r:id="rId18"/>
  </p:sldIdLst>
  <p:sldSz cx="14630400" cy="8229600"/>
  <p:notesSz cx="8229600" cy="146304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Lora" pitchFamily="2" charset="-52"/>
      <p:regular r:id="rId24"/>
      <p:bold r:id="rId25"/>
      <p:italic r:id="rId26"/>
      <p:boldItalic r:id="rId27"/>
    </p:embeddedFont>
    <p:embeddedFont>
      <p:font typeface="Source Sans Pro" panose="020B0503030403020204" pitchFamily="34" charset="0"/>
      <p:regular r:id="rId28"/>
      <p:bold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83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38" y="3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9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236708"/>
            <a:ext cx="7468553" cy="1943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7650"/>
              </a:lnSpc>
              <a:buNone/>
            </a:pP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Mobil </a:t>
            </a:r>
            <a:r>
              <a:rPr lang="en-US" sz="3600" dirty="0" err="1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ilovalarga</a:t>
            </a: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3600" dirty="0" err="1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o‘xshash</a:t>
            </a: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web </a:t>
            </a:r>
            <a:r>
              <a:rPr lang="en-US" sz="3600" dirty="0" err="1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ilovalarni</a:t>
            </a: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3600" dirty="0" err="1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yaratish</a:t>
            </a: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3600" dirty="0" err="1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texnologiyalari</a:t>
            </a:r>
            <a:r>
              <a:rPr lang="en-US" sz="36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837724" y="4538782"/>
            <a:ext cx="7468553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Zamonaviy veb-ilovalar mobil ilovalarga o'xshash bo'lishi kerak. Foydalanuvchilar uchun </a:t>
            </a:r>
            <a:r>
              <a:rPr lang="en-US" sz="1850" dirty="0" err="1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qulay</a:t>
            </a: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1850" dirty="0" err="1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va</a:t>
            </a: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1850" dirty="0" err="1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oson</a:t>
            </a: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bo'lishi muhim.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1340287" y="5574030"/>
            <a:ext cx="3007043" cy="4188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endParaRPr lang="en-US" sz="2350" dirty="0"/>
          </a:p>
        </p:txBody>
      </p:sp>
      <p:pic>
        <p:nvPicPr>
          <p:cNvPr id="8194" name="Picture 2" descr="Gear Kolo GIF - Gear Kolo GIF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55750" y="8328741"/>
            <a:ext cx="3429000" cy="197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ar Kolo GIF - Gear Kolo GIF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82750" y="8455741"/>
            <a:ext cx="3429000" cy="197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703659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Mobil ilovalarga o'xshash xavfsizlik yondashuvlari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470666"/>
            <a:ext cx="7468553" cy="5055156"/>
          </a:xfrm>
          <a:prstGeom prst="roundRect">
            <a:avLst>
              <a:gd name="adj" fmla="val 710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45344" y="2478286"/>
            <a:ext cx="7453312" cy="106846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84659" y="2629495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Autentifikatsiya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815126" y="2629495"/>
            <a:ext cx="324421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Foydalanuvchilarga kirish ruxsatini berish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845344" y="3546753"/>
            <a:ext cx="7453312" cy="145149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1084659" y="3697962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Ma'lumotlar xavfsizligi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815126" y="3697962"/>
            <a:ext cx="324421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Ma'lumotlarni kriptografiya va boshqa usullar bilan himoya qilish</a:t>
            </a:r>
            <a:endParaRPr lang="en-US" sz="1850" dirty="0"/>
          </a:p>
        </p:txBody>
      </p:sp>
      <p:sp>
        <p:nvSpPr>
          <p:cNvPr id="11" name="Shape 8"/>
          <p:cNvSpPr/>
          <p:nvPr/>
        </p:nvSpPr>
        <p:spPr>
          <a:xfrm>
            <a:off x="845344" y="4998244"/>
            <a:ext cx="7453312" cy="145149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1084659" y="5149453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Ruxsat boshqaruvchisi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4815126" y="5149453"/>
            <a:ext cx="324421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Foydalanuvchilar va rollarni aniqlab, ularga tegishli huquqlarni berish</a:t>
            </a:r>
            <a:endParaRPr lang="en-US" sz="1850" dirty="0"/>
          </a:p>
        </p:txBody>
      </p:sp>
      <p:sp>
        <p:nvSpPr>
          <p:cNvPr id="14" name="Shape 11"/>
          <p:cNvSpPr/>
          <p:nvPr/>
        </p:nvSpPr>
        <p:spPr>
          <a:xfrm>
            <a:off x="845344" y="6449735"/>
            <a:ext cx="7453312" cy="106846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1084659" y="6600944"/>
            <a:ext cx="324421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HTTPS protokoli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4815126" y="6600944"/>
            <a:ext cx="324421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Xavfsiz aloqa kaнали uchun maxsus protokol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77239"/>
            <a:ext cx="106235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Web ilovalarni dasturlash texnologiyalari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9795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Frontend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570809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HTML, CSS, JavaScript, React, Angular, Vue.js kabi frameworklar.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5357813" y="39795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Backend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3" y="4570809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Node.js, Python, PHP, Ruby kabi server tomonidagi tillar.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9877901" y="39795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Boshqaruv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7901" y="4570809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Git, GitHub, CI/CD, konteynerlashtirish kabi boshqaruv vositalari.</a:t>
            </a:r>
            <a:endParaRPr lang="en-US" sz="185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187406-5645-45F1-8F93-B65E540BEA4C}"/>
              </a:ext>
            </a:extLst>
          </p:cNvPr>
          <p:cNvSpPr/>
          <p:nvPr/>
        </p:nvSpPr>
        <p:spPr>
          <a:xfrm>
            <a:off x="12694086" y="7761767"/>
            <a:ext cx="1840621" cy="382773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0693" y="614720"/>
            <a:ext cx="7582614" cy="13120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Mobil Funksiyalarni Vebda Qo'llash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93" y="2261354"/>
            <a:ext cx="1115258" cy="178450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30517" y="2484358"/>
            <a:ext cx="2624257" cy="328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Geolokatsiya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230517" y="2946202"/>
            <a:ext cx="6132790" cy="35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Joylashuvni aniqlash.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693" y="4045863"/>
            <a:ext cx="1115258" cy="178450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30517" y="4268867"/>
            <a:ext cx="2624257" cy="328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Kamera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2230517" y="4730710"/>
            <a:ext cx="6132790" cy="35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Surat va videolarni olish.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693" y="5830372"/>
            <a:ext cx="1115258" cy="178450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30517" y="6053376"/>
            <a:ext cx="2624257" cy="328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Sensorlar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2230517" y="6515219"/>
            <a:ext cx="6132790" cy="35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Accelerometer, giroskop.</a:t>
            </a:r>
            <a:endParaRPr lang="en-US" sz="1750" dirty="0"/>
          </a:p>
        </p:txBody>
      </p:sp>
      <p:pic>
        <p:nvPicPr>
          <p:cNvPr id="1026" name="Picture 2" descr="Money Submit GIF by Gilman Scholarship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560980"/>
            <a:ext cx="5486400" cy="266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233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96" y="2435543"/>
            <a:ext cx="4936688" cy="336113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55782" y="604480"/>
            <a:ext cx="5172670" cy="6466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Vebda Mobil To'lovlar</a:t>
            </a:r>
            <a:endParaRPr lang="en-US" sz="405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782" y="1580793"/>
            <a:ext cx="549593" cy="549593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255782" y="2350175"/>
            <a:ext cx="2586276" cy="3232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Xavfsizlik</a:t>
            </a:r>
            <a:endParaRPr lang="en-US" sz="2000" dirty="0"/>
          </a:p>
        </p:txBody>
      </p:sp>
      <p:sp>
        <p:nvSpPr>
          <p:cNvPr id="7" name="Text 2"/>
          <p:cNvSpPr/>
          <p:nvPr/>
        </p:nvSpPr>
        <p:spPr>
          <a:xfrm>
            <a:off x="6255782" y="2805232"/>
            <a:ext cx="7605236" cy="351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SSL sertifikatlari.</a:t>
            </a:r>
            <a:endParaRPr lang="en-US" sz="17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5782" y="3816310"/>
            <a:ext cx="549593" cy="549593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255782" y="4585692"/>
            <a:ext cx="2586276" cy="3232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To'lov tizimlari</a:t>
            </a:r>
            <a:endParaRPr lang="en-US" sz="2000" dirty="0"/>
          </a:p>
        </p:txBody>
      </p:sp>
      <p:sp>
        <p:nvSpPr>
          <p:cNvPr id="10" name="Text 4"/>
          <p:cNvSpPr/>
          <p:nvPr/>
        </p:nvSpPr>
        <p:spPr>
          <a:xfrm>
            <a:off x="6255782" y="5040749"/>
            <a:ext cx="7605236" cy="351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PayPal, Click, Payme.</a:t>
            </a:r>
            <a:endParaRPr lang="en-US" sz="17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5782" y="6051828"/>
            <a:ext cx="549593" cy="54959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255782" y="6821210"/>
            <a:ext cx="2586276" cy="3232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Tranzaksiyalar</a:t>
            </a:r>
            <a:endParaRPr lang="en-US" sz="2000" dirty="0"/>
          </a:p>
        </p:txBody>
      </p:sp>
      <p:sp>
        <p:nvSpPr>
          <p:cNvPr id="13" name="Text 6"/>
          <p:cNvSpPr/>
          <p:nvPr/>
        </p:nvSpPr>
        <p:spPr>
          <a:xfrm>
            <a:off x="6255782" y="7276267"/>
            <a:ext cx="7605236" cy="3515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Xavfsiz to'lovlar.</a:t>
            </a:r>
            <a:endParaRPr lang="en-US" sz="1700" dirty="0"/>
          </a:p>
        </p:txBody>
      </p:sp>
      <p:sp>
        <p:nvSpPr>
          <p:cNvPr id="15" name="AutoShape 2" descr="shopping iphone GIF by HY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hopping iphone GIF by HYP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shopping iphone GIF by HYP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8650" y="3510677"/>
            <a:ext cx="25717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308140"/>
            <a:ext cx="563249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Vebda Geolokatsiya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667857" y="2371130"/>
            <a:ext cx="30480" cy="4550212"/>
          </a:xfrm>
          <a:prstGeom prst="roundRect">
            <a:avLst>
              <a:gd name="adj" fmla="val 117806"/>
            </a:avLst>
          </a:prstGeom>
          <a:solidFill>
            <a:srgbClr val="5D606B"/>
          </a:solidFill>
        </p:spPr>
      </p:sp>
      <p:sp>
        <p:nvSpPr>
          <p:cNvPr id="5" name="Shape 2"/>
          <p:cNvSpPr/>
          <p:nvPr/>
        </p:nvSpPr>
        <p:spPr>
          <a:xfrm>
            <a:off x="6921877" y="2894290"/>
            <a:ext cx="837724" cy="30480"/>
          </a:xfrm>
          <a:prstGeom prst="roundRect">
            <a:avLst>
              <a:gd name="adj" fmla="val 117806"/>
            </a:avLst>
          </a:prstGeom>
          <a:solidFill>
            <a:srgbClr val="5D606B"/>
          </a:solidFill>
        </p:spPr>
      </p:sp>
      <p:sp>
        <p:nvSpPr>
          <p:cNvPr id="6" name="Shape 3"/>
          <p:cNvSpPr/>
          <p:nvPr/>
        </p:nvSpPr>
        <p:spPr>
          <a:xfrm>
            <a:off x="6413837" y="2640330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</p:spPr>
      </p:sp>
      <p:sp>
        <p:nvSpPr>
          <p:cNvPr id="7" name="Text 4"/>
          <p:cNvSpPr/>
          <p:nvPr/>
        </p:nvSpPr>
        <p:spPr>
          <a:xfrm>
            <a:off x="6621482" y="2740581"/>
            <a:ext cx="123111" cy="337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999690" y="2610445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Joylashuvni aniqlash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999690" y="3105983"/>
            <a:ext cx="57929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GPS orqali.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921877" y="4490799"/>
            <a:ext cx="837724" cy="30480"/>
          </a:xfrm>
          <a:prstGeom prst="roundRect">
            <a:avLst>
              <a:gd name="adj" fmla="val 117806"/>
            </a:avLst>
          </a:prstGeom>
          <a:solidFill>
            <a:srgbClr val="5D606B"/>
          </a:solidFill>
        </p:spPr>
      </p:sp>
      <p:sp>
        <p:nvSpPr>
          <p:cNvPr id="11" name="Shape 8"/>
          <p:cNvSpPr/>
          <p:nvPr/>
        </p:nvSpPr>
        <p:spPr>
          <a:xfrm>
            <a:off x="6413837" y="4236839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</p:spPr>
      </p:sp>
      <p:sp>
        <p:nvSpPr>
          <p:cNvPr id="12" name="Text 9"/>
          <p:cNvSpPr/>
          <p:nvPr/>
        </p:nvSpPr>
        <p:spPr>
          <a:xfrm>
            <a:off x="6592312" y="4337090"/>
            <a:ext cx="181570" cy="337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999690" y="4206954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Ma'lumotlarni olish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999690" y="4702493"/>
            <a:ext cx="57929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API orqali.</a:t>
            </a:r>
            <a:endParaRPr lang="en-US" sz="1850" dirty="0"/>
          </a:p>
        </p:txBody>
      </p:sp>
      <p:sp>
        <p:nvSpPr>
          <p:cNvPr id="15" name="Shape 12"/>
          <p:cNvSpPr/>
          <p:nvPr/>
        </p:nvSpPr>
        <p:spPr>
          <a:xfrm>
            <a:off x="6921877" y="6087308"/>
            <a:ext cx="837724" cy="30480"/>
          </a:xfrm>
          <a:prstGeom prst="roundRect">
            <a:avLst>
              <a:gd name="adj" fmla="val 117806"/>
            </a:avLst>
          </a:prstGeom>
          <a:solidFill>
            <a:srgbClr val="5D606B"/>
          </a:solidFill>
        </p:spPr>
      </p:sp>
      <p:sp>
        <p:nvSpPr>
          <p:cNvPr id="16" name="Shape 13"/>
          <p:cNvSpPr/>
          <p:nvPr/>
        </p:nvSpPr>
        <p:spPr>
          <a:xfrm>
            <a:off x="6413837" y="5833348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</p:spPr>
      </p:sp>
      <p:sp>
        <p:nvSpPr>
          <p:cNvPr id="17" name="Text 14"/>
          <p:cNvSpPr/>
          <p:nvPr/>
        </p:nvSpPr>
        <p:spPr>
          <a:xfrm>
            <a:off x="6588978" y="5933599"/>
            <a:ext cx="188238" cy="337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999690" y="5803463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Xaritada ko'rsatish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999690" y="6299002"/>
            <a:ext cx="57929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Google Maps, Yandex Maps.</a:t>
            </a:r>
            <a:endParaRPr lang="en-US" sz="1850" dirty="0"/>
          </a:p>
        </p:txBody>
      </p:sp>
      <p:pic>
        <p:nvPicPr>
          <p:cNvPr id="3074" name="Picture 2" descr="Looking Where Are You GIF by Pudgy Penguin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1" y="4337090"/>
            <a:ext cx="3276598" cy="389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043601"/>
            <a:ext cx="563249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Xulosa va Takliflar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5106591"/>
            <a:ext cx="12954952" cy="2071568"/>
          </a:xfrm>
          <a:prstGeom prst="roundRect">
            <a:avLst>
              <a:gd name="adj" fmla="val 1733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45344" y="5114211"/>
            <a:ext cx="12939713" cy="685443"/>
          </a:xfrm>
          <a:prstGeom prst="rect">
            <a:avLst/>
          </a:prstGeom>
          <a:solidFill>
            <a:srgbClr val="FFFFFF">
              <a:alpha val="4000"/>
            </a:srgbClr>
          </a:solidFill>
        </p:spPr>
      </p:sp>
      <p:sp>
        <p:nvSpPr>
          <p:cNvPr id="6" name="Text 3"/>
          <p:cNvSpPr/>
          <p:nvPr/>
        </p:nvSpPr>
        <p:spPr>
          <a:xfrm>
            <a:off x="1084659" y="5265420"/>
            <a:ext cx="5987415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Texnologiyalar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7558326" y="5265420"/>
            <a:ext cx="5987415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Afzalliklari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845344" y="5799653"/>
            <a:ext cx="12939713" cy="685443"/>
          </a:xfrm>
          <a:prstGeom prst="rect">
            <a:avLst/>
          </a:prstGeom>
          <a:solidFill>
            <a:srgbClr val="000000">
              <a:alpha val="4000"/>
            </a:srgbClr>
          </a:solidFill>
        </p:spPr>
      </p:sp>
      <p:sp>
        <p:nvSpPr>
          <p:cNvPr id="9" name="Text 6"/>
          <p:cNvSpPr/>
          <p:nvPr/>
        </p:nvSpPr>
        <p:spPr>
          <a:xfrm>
            <a:off x="1084659" y="5950863"/>
            <a:ext cx="5987415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PWA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558326" y="5950863"/>
            <a:ext cx="5987415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Oflayn ishlash</a:t>
            </a:r>
            <a:endParaRPr lang="en-US" sz="1850" dirty="0"/>
          </a:p>
        </p:txBody>
      </p:sp>
      <p:sp>
        <p:nvSpPr>
          <p:cNvPr id="11" name="Shape 8"/>
          <p:cNvSpPr/>
          <p:nvPr/>
        </p:nvSpPr>
        <p:spPr>
          <a:xfrm>
            <a:off x="845344" y="6485096"/>
            <a:ext cx="12939713" cy="685443"/>
          </a:xfrm>
          <a:prstGeom prst="rect">
            <a:avLst/>
          </a:prstGeom>
          <a:solidFill>
            <a:srgbClr val="FFFFFF">
              <a:alpha val="4000"/>
            </a:srgbClr>
          </a:solidFill>
        </p:spPr>
      </p:sp>
      <p:sp>
        <p:nvSpPr>
          <p:cNvPr id="12" name="Text 9"/>
          <p:cNvSpPr/>
          <p:nvPr/>
        </p:nvSpPr>
        <p:spPr>
          <a:xfrm>
            <a:off x="1084659" y="6636306"/>
            <a:ext cx="5987415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Responsive dizayn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7558326" y="6636306"/>
            <a:ext cx="5987415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Har xil qurilmalarga moslashuvchanlik</a:t>
            </a:r>
            <a:endParaRPr lang="en-US" sz="1850" dirty="0"/>
          </a:p>
        </p:txBody>
      </p:sp>
      <p:pic>
        <p:nvPicPr>
          <p:cNvPr id="4098" name="Picture 2" descr="Art Animation GIF by Mathew Luca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900" y="4395609"/>
            <a:ext cx="2984500" cy="381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300870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Xulosa va tavsiyalar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071699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Web ilovalarni yaratishda mobil ilovalarga o'xshash yuqori texnologik yondashuvlardan foydalanish tavsiya etiladi. Bunda moslashuvchanlik, xavfsizlik, masshtablanish va doimiy yangilanish muhim.</a:t>
            </a:r>
            <a:endParaRPr lang="en-US" sz="1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391733"/>
            <a:ext cx="6366034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3600" dirty="0">
                <a:solidFill>
                  <a:srgbClr val="F98AC7"/>
                </a:solidFill>
                <a:latin typeface="Lora" pitchFamily="34" charset="0"/>
              </a:rPr>
              <a:t>E’TIBORINGIZ UCHUN RAHMAT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324124" y="4454723"/>
            <a:ext cx="7468553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BEKALI NORMUMINOV 9-21 GURUH</a:t>
            </a:r>
            <a:endParaRPr lang="en-US" sz="1850" dirty="0"/>
          </a:p>
        </p:txBody>
      </p:sp>
      <p:pic>
        <p:nvPicPr>
          <p:cNvPr id="5124" name="Picture 4" descr="Money Startup GIF by Jibre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4965700"/>
            <a:ext cx="4572000" cy="326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914882"/>
            <a:ext cx="563249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Mobil Ilova Interfeysi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977872"/>
            <a:ext cx="3614618" cy="1740218"/>
          </a:xfrm>
          <a:prstGeom prst="roundRect">
            <a:avLst>
              <a:gd name="adj" fmla="val 2063"/>
            </a:avLst>
          </a:prstGeom>
          <a:solidFill>
            <a:srgbClr val="444752"/>
          </a:solidFill>
        </p:spPr>
      </p:sp>
      <p:sp>
        <p:nvSpPr>
          <p:cNvPr id="5" name="Text 2"/>
          <p:cNvSpPr/>
          <p:nvPr/>
        </p:nvSpPr>
        <p:spPr>
          <a:xfrm>
            <a:off x="6563439" y="3217188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Soddalik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63439" y="3712726"/>
            <a:ext cx="3135987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Minimalist dizayn, tushunarli navigatsiya.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178058" y="2977872"/>
            <a:ext cx="3614618" cy="1740218"/>
          </a:xfrm>
          <a:prstGeom prst="roundRect">
            <a:avLst>
              <a:gd name="adj" fmla="val 2063"/>
            </a:avLst>
          </a:prstGeom>
          <a:solidFill>
            <a:srgbClr val="444752"/>
          </a:solidFill>
        </p:spPr>
      </p:sp>
      <p:sp>
        <p:nvSpPr>
          <p:cNvPr id="8" name="Text 5"/>
          <p:cNvSpPr/>
          <p:nvPr/>
        </p:nvSpPr>
        <p:spPr>
          <a:xfrm>
            <a:off x="10417373" y="3217188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Tezkorlik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17373" y="3712726"/>
            <a:ext cx="3135987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Yuklash tezligi yuqori, javob berish tezligi ajoyib.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4957405"/>
            <a:ext cx="7468553" cy="1357193"/>
          </a:xfrm>
          <a:prstGeom prst="roundRect">
            <a:avLst>
              <a:gd name="adj" fmla="val 2646"/>
            </a:avLst>
          </a:prstGeom>
          <a:solidFill>
            <a:srgbClr val="444752"/>
          </a:solidFill>
        </p:spPr>
      </p:sp>
      <p:sp>
        <p:nvSpPr>
          <p:cNvPr id="11" name="Text 8"/>
          <p:cNvSpPr/>
          <p:nvPr/>
        </p:nvSpPr>
        <p:spPr>
          <a:xfrm>
            <a:off x="6563439" y="5196721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Moslashuvchanlik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63439" y="5692259"/>
            <a:ext cx="6989921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Har xil ekran o'lchamlariga moslashadi.</a:t>
            </a:r>
            <a:endParaRPr lang="en-US" sz="1850" dirty="0"/>
          </a:p>
        </p:txBody>
      </p:sp>
      <p:pic>
        <p:nvPicPr>
          <p:cNvPr id="13" name="Изображение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0606405" y="6329680"/>
            <a:ext cx="4023995" cy="1899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85787"/>
            <a:ext cx="1076384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Responsive dizayn va mobil yondashuvlar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788093"/>
            <a:ext cx="337446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Ekran hajmiga moslashish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79357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Web ilovalar ekran kattaligiga qarab mazmun va dizaynni moslashtirilishi kerak.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5357813" y="3788093"/>
            <a:ext cx="3928586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Odatdagi funksiyalarni qo'llash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3" y="4731306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Qo'lda yurgilash, ovoz yozuvi kabi maxsus mobil funksiyalarni qo'llash.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9877901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Tezkor Internet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7901" y="4379357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Mobil tarmog'ida qisqa yuklanish vaqti juda muhim.</a:t>
            </a:r>
            <a:endParaRPr lang="en-US" sz="185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4BDC87-2233-4344-A0F0-257EFEA582F9}"/>
              </a:ext>
            </a:extLst>
          </p:cNvPr>
          <p:cNvSpPr/>
          <p:nvPr/>
        </p:nvSpPr>
        <p:spPr>
          <a:xfrm>
            <a:off x="12490780" y="7442790"/>
            <a:ext cx="2062716" cy="627321"/>
          </a:xfrm>
          <a:prstGeom prst="rect">
            <a:avLst/>
          </a:prstGeom>
          <a:solidFill>
            <a:srgbClr val="252833"/>
          </a:solidFill>
          <a:ln>
            <a:solidFill>
              <a:srgbClr val="2528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09B2A5-9D1C-4AC4-BED1-040393C3FA15}"/>
              </a:ext>
            </a:extLst>
          </p:cNvPr>
          <p:cNvSpPr/>
          <p:nvPr/>
        </p:nvSpPr>
        <p:spPr>
          <a:xfrm>
            <a:off x="6932428" y="6113721"/>
            <a:ext cx="1488558" cy="552893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868811"/>
            <a:ext cx="5993844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Responsive Veb Dizayn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4171117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CSS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762381"/>
            <a:ext cx="39285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Media queries, flexbox, grid.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5357813" y="4171117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JavaScript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3" y="4762381"/>
            <a:ext cx="39285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Dinamik moslashuvchanlik uchun.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9877901" y="4171117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Testing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7901" y="4762381"/>
            <a:ext cx="39285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Turli brauzerlarda tekshirish.</a:t>
            </a:r>
            <a:endParaRPr lang="en-US" sz="1850" dirty="0"/>
          </a:p>
        </p:txBody>
      </p:sp>
      <p:pic>
        <p:nvPicPr>
          <p:cNvPr id="14" name="Изображение 13"/>
          <p:cNvPicPr/>
          <p:nvPr/>
        </p:nvPicPr>
        <p:blipFill>
          <a:blip r:embed="rId3"/>
          <a:stretch>
            <a:fillRect/>
          </a:stretch>
        </p:blipFill>
        <p:spPr>
          <a:xfrm>
            <a:off x="9860280" y="0"/>
            <a:ext cx="4770120" cy="3536315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4"/>
          <a:stretch>
            <a:fillRect/>
          </a:stretch>
        </p:blipFill>
        <p:spPr>
          <a:xfrm>
            <a:off x="11772900" y="538480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98833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Progressive Web App (PWA) texnologiyasi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755344"/>
            <a:ext cx="3614618" cy="2123242"/>
          </a:xfrm>
          <a:prstGeom prst="roundRect">
            <a:avLst>
              <a:gd name="adj" fmla="val 1691"/>
            </a:avLst>
          </a:prstGeom>
          <a:solidFill>
            <a:srgbClr val="444752"/>
          </a:solidFill>
          <a:ln/>
        </p:spPr>
      </p:sp>
      <p:sp>
        <p:nvSpPr>
          <p:cNvPr id="5" name="Text 2"/>
          <p:cNvSpPr/>
          <p:nvPr/>
        </p:nvSpPr>
        <p:spPr>
          <a:xfrm>
            <a:off x="1077039" y="29946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Onlayn va oflayn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77039" y="3490198"/>
            <a:ext cx="31359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PWA texnologiyasi saytilarni endi onlayn va oflayn rejimda ishlatish imkonini beradi.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1658" y="2755344"/>
            <a:ext cx="3614618" cy="2123242"/>
          </a:xfrm>
          <a:prstGeom prst="roundRect">
            <a:avLst>
              <a:gd name="adj" fmla="val 1691"/>
            </a:avLst>
          </a:prstGeom>
          <a:solidFill>
            <a:srgbClr val="444752"/>
          </a:solidFill>
          <a:ln/>
        </p:spPr>
      </p:sp>
      <p:sp>
        <p:nvSpPr>
          <p:cNvPr id="8" name="Text 5"/>
          <p:cNvSpPr/>
          <p:nvPr/>
        </p:nvSpPr>
        <p:spPr>
          <a:xfrm>
            <a:off x="4930973" y="29946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Tezkor yuklash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30973" y="3490198"/>
            <a:ext cx="313598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Qisqa yuklanish vaqti va tezkor yangilanish xususiyatlari.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5117902"/>
            <a:ext cx="3614618" cy="2123242"/>
          </a:xfrm>
          <a:prstGeom prst="roundRect">
            <a:avLst>
              <a:gd name="adj" fmla="val 1691"/>
            </a:avLst>
          </a:prstGeom>
          <a:solidFill>
            <a:srgbClr val="444752"/>
          </a:solidFill>
          <a:ln/>
        </p:spPr>
      </p:sp>
      <p:sp>
        <p:nvSpPr>
          <p:cNvPr id="11" name="Text 8"/>
          <p:cNvSpPr/>
          <p:nvPr/>
        </p:nvSpPr>
        <p:spPr>
          <a:xfrm>
            <a:off x="1077039" y="535721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Xavfsizlik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77039" y="5852755"/>
            <a:ext cx="31359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HTTPS protokoli va boshqa xavfsizlik chora-tadbirlari PWAni himoya qiladi.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4691658" y="5117902"/>
            <a:ext cx="3614618" cy="2123242"/>
          </a:xfrm>
          <a:prstGeom prst="roundRect">
            <a:avLst>
              <a:gd name="adj" fmla="val 1691"/>
            </a:avLst>
          </a:prstGeom>
          <a:solidFill>
            <a:srgbClr val="444752"/>
          </a:solidFill>
          <a:ln/>
        </p:spPr>
      </p:sp>
      <p:sp>
        <p:nvSpPr>
          <p:cNvPr id="14" name="Text 11"/>
          <p:cNvSpPr/>
          <p:nvPr/>
        </p:nvSpPr>
        <p:spPr>
          <a:xfrm>
            <a:off x="4930973" y="535721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Qulay functionallik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4930973" y="5852755"/>
            <a:ext cx="31359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Ilova singari qulay funksionallik va tizim bildirgilari.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313992"/>
            <a:ext cx="7652861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Progressiv Veb Ilovalar (PWA)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5646182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</p:spPr>
      </p:sp>
      <p:sp>
        <p:nvSpPr>
          <p:cNvPr id="5" name="Text 2"/>
          <p:cNvSpPr/>
          <p:nvPr/>
        </p:nvSpPr>
        <p:spPr>
          <a:xfrm>
            <a:off x="1045369" y="5746433"/>
            <a:ext cx="123111" cy="337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615559" y="5646182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Oflayn rejim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615559" y="6141720"/>
            <a:ext cx="3380899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Internetsiz ham ishlaydi.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235773" y="5646182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</p:spPr>
      </p:sp>
      <p:sp>
        <p:nvSpPr>
          <p:cNvPr id="9" name="Text 6"/>
          <p:cNvSpPr/>
          <p:nvPr/>
        </p:nvSpPr>
        <p:spPr>
          <a:xfrm>
            <a:off x="5414248" y="5746433"/>
            <a:ext cx="181570" cy="337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6013609" y="5646182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Tez yuklanadi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6013609" y="6141720"/>
            <a:ext cx="3380899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Optimalizatsiya qilingan kod.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9633823" y="5646182"/>
            <a:ext cx="538520" cy="538520"/>
          </a:xfrm>
          <a:prstGeom prst="roundRect">
            <a:avLst>
              <a:gd name="adj" fmla="val 6668"/>
            </a:avLst>
          </a:prstGeom>
          <a:solidFill>
            <a:srgbClr val="444752"/>
          </a:solidFill>
        </p:spPr>
      </p:sp>
      <p:sp>
        <p:nvSpPr>
          <p:cNvPr id="13" name="Text 10"/>
          <p:cNvSpPr/>
          <p:nvPr/>
        </p:nvSpPr>
        <p:spPr>
          <a:xfrm>
            <a:off x="9808964" y="5746433"/>
            <a:ext cx="188238" cy="337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0411658" y="5646182"/>
            <a:ext cx="2854404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Push bildirishnomalar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11658" y="6141720"/>
            <a:ext cx="3380899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Foydalanuvchilarga xabarlar yuborish.</a:t>
            </a:r>
            <a:endParaRPr lang="en-US" sz="1850" dirty="0"/>
          </a:p>
        </p:txBody>
      </p:sp>
      <p:pic>
        <p:nvPicPr>
          <p:cNvPr id="21" name="Изображение 20"/>
          <p:cNvPicPr/>
          <p:nvPr/>
        </p:nvPicPr>
        <p:blipFill>
          <a:blip r:embed="rId4"/>
          <a:stretch>
            <a:fillRect/>
          </a:stretch>
        </p:blipFill>
        <p:spPr>
          <a:xfrm>
            <a:off x="11418818" y="1"/>
            <a:ext cx="3211582" cy="2992160"/>
          </a:xfrm>
          <a:prstGeom prst="rect">
            <a:avLst/>
          </a:prstGeom>
        </p:spPr>
      </p:pic>
      <p:pic>
        <p:nvPicPr>
          <p:cNvPr id="6146" name="Picture 2" descr="Crypto Apply GIF by CC0 Studio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6907768"/>
            <a:ext cx="3390900" cy="132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4746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303" y="3107888"/>
            <a:ext cx="9193292" cy="59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Web ilovalarni yangilash va keshlashtirish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13303" y="6004203"/>
            <a:ext cx="13203793" cy="22860"/>
          </a:xfrm>
          <a:prstGeom prst="roundRect">
            <a:avLst>
              <a:gd name="adj" fmla="val 133730"/>
            </a:avLst>
          </a:prstGeom>
          <a:solidFill>
            <a:srgbClr val="5D606B"/>
          </a:solidFill>
          <a:ln/>
        </p:spPr>
      </p:sp>
      <p:sp>
        <p:nvSpPr>
          <p:cNvPr id="5" name="Shape 2"/>
          <p:cNvSpPr/>
          <p:nvPr/>
        </p:nvSpPr>
        <p:spPr>
          <a:xfrm>
            <a:off x="3951684" y="5290959"/>
            <a:ext cx="22860" cy="713303"/>
          </a:xfrm>
          <a:prstGeom prst="roundRect">
            <a:avLst>
              <a:gd name="adj" fmla="val 133730"/>
            </a:avLst>
          </a:prstGeom>
          <a:solidFill>
            <a:srgbClr val="5D606B"/>
          </a:solidFill>
          <a:ln/>
        </p:spPr>
      </p:sp>
      <p:sp>
        <p:nvSpPr>
          <p:cNvPr id="6" name="Shape 3"/>
          <p:cNvSpPr/>
          <p:nvPr/>
        </p:nvSpPr>
        <p:spPr>
          <a:xfrm>
            <a:off x="3733919" y="5774948"/>
            <a:ext cx="458510" cy="458510"/>
          </a:xfrm>
          <a:prstGeom prst="roundRect">
            <a:avLst>
              <a:gd name="adj" fmla="val 6667"/>
            </a:avLst>
          </a:prstGeom>
          <a:solidFill>
            <a:srgbClr val="444752"/>
          </a:solidFill>
          <a:ln/>
        </p:spPr>
      </p:sp>
      <p:sp>
        <p:nvSpPr>
          <p:cNvPr id="7" name="Text 4"/>
          <p:cNvSpPr/>
          <p:nvPr/>
        </p:nvSpPr>
        <p:spPr>
          <a:xfrm>
            <a:off x="3910727" y="5860316"/>
            <a:ext cx="104775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2764393" y="4013002"/>
            <a:ext cx="2397681" cy="299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Keshga olish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917019" y="4434959"/>
            <a:ext cx="6092547" cy="65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Foydalanuvchi tashqi chaqiruvlarsiz yoki tarmoq ulanishisiz ham web ilovaning ayrim qismlariga kirishi uchun.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303532" y="6004143"/>
            <a:ext cx="22860" cy="713303"/>
          </a:xfrm>
          <a:prstGeom prst="roundRect">
            <a:avLst>
              <a:gd name="adj" fmla="val 133730"/>
            </a:avLst>
          </a:prstGeom>
          <a:solidFill>
            <a:srgbClr val="5D606B"/>
          </a:solidFill>
          <a:ln/>
        </p:spPr>
      </p:sp>
      <p:sp>
        <p:nvSpPr>
          <p:cNvPr id="11" name="Shape 8"/>
          <p:cNvSpPr/>
          <p:nvPr/>
        </p:nvSpPr>
        <p:spPr>
          <a:xfrm>
            <a:off x="7085767" y="5774948"/>
            <a:ext cx="458510" cy="458510"/>
          </a:xfrm>
          <a:prstGeom prst="roundRect">
            <a:avLst>
              <a:gd name="adj" fmla="val 6667"/>
            </a:avLst>
          </a:prstGeom>
          <a:solidFill>
            <a:srgbClr val="444752"/>
          </a:solidFill>
          <a:ln/>
        </p:spPr>
      </p:sp>
      <p:sp>
        <p:nvSpPr>
          <p:cNvPr id="12" name="Text 9"/>
          <p:cNvSpPr/>
          <p:nvPr/>
        </p:nvSpPr>
        <p:spPr>
          <a:xfrm>
            <a:off x="7237690" y="5860316"/>
            <a:ext cx="154543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0"/>
          <p:cNvSpPr/>
          <p:nvPr/>
        </p:nvSpPr>
        <p:spPr>
          <a:xfrm>
            <a:off x="6090642" y="6921222"/>
            <a:ext cx="2448997" cy="299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Avtomatik yangilanish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4268867" y="7343180"/>
            <a:ext cx="6092547" cy="326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Web ilovalar brauzer oldi xotirasida muvaffaqiyatli yangilanishi uchun.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10655498" y="5290959"/>
            <a:ext cx="22860" cy="713303"/>
          </a:xfrm>
          <a:prstGeom prst="roundRect">
            <a:avLst>
              <a:gd name="adj" fmla="val 133730"/>
            </a:avLst>
          </a:prstGeom>
          <a:solidFill>
            <a:srgbClr val="5D606B"/>
          </a:solidFill>
          <a:ln/>
        </p:spPr>
      </p:sp>
      <p:sp>
        <p:nvSpPr>
          <p:cNvPr id="16" name="Shape 13"/>
          <p:cNvSpPr/>
          <p:nvPr/>
        </p:nvSpPr>
        <p:spPr>
          <a:xfrm>
            <a:off x="10437733" y="5774948"/>
            <a:ext cx="458510" cy="458510"/>
          </a:xfrm>
          <a:prstGeom prst="roundRect">
            <a:avLst>
              <a:gd name="adj" fmla="val 6667"/>
            </a:avLst>
          </a:prstGeom>
          <a:solidFill>
            <a:srgbClr val="444752"/>
          </a:solidFill>
          <a:ln/>
        </p:spPr>
      </p:sp>
      <p:sp>
        <p:nvSpPr>
          <p:cNvPr id="17" name="Text 14"/>
          <p:cNvSpPr/>
          <p:nvPr/>
        </p:nvSpPr>
        <p:spPr>
          <a:xfrm>
            <a:off x="10586799" y="5860316"/>
            <a:ext cx="160258" cy="287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9468207" y="4013002"/>
            <a:ext cx="2397681" cy="299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Faol yangilash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7620714" y="4434959"/>
            <a:ext cx="6092666" cy="65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Yangi funksiyalar qo'shish yoki xatolar tuzatish uchun doimiy yangilanib turish.</a:t>
            </a:r>
            <a:endParaRPr lang="en-US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D19B3AF-7078-4D06-8D83-47D60F5E8EB0}"/>
              </a:ext>
            </a:extLst>
          </p:cNvPr>
          <p:cNvSpPr/>
          <p:nvPr/>
        </p:nvSpPr>
        <p:spPr>
          <a:xfrm>
            <a:off x="12759070" y="7669292"/>
            <a:ext cx="1796902" cy="537448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04" y="2281833"/>
            <a:ext cx="4887873" cy="366593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324124" y="772954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Foydalanuvchi interfeysi va hayotiylik</a:t>
            </a:r>
            <a:endParaRPr lang="en-US" sz="4400" dirty="0"/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124" y="2539960"/>
            <a:ext cx="598408" cy="598408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324124" y="33776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Odillik</a:t>
            </a:r>
            <a:endParaRPr lang="en-US" sz="2200" dirty="0"/>
          </a:p>
        </p:txBody>
      </p:sp>
      <p:sp>
        <p:nvSpPr>
          <p:cNvPr id="7" name="Text 2"/>
          <p:cNvSpPr/>
          <p:nvPr/>
        </p:nvSpPr>
        <p:spPr>
          <a:xfrm>
            <a:off x="6324124" y="3873222"/>
            <a:ext cx="355473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Foydalanuvchi uchun qulay va sodda interfeys.</a:t>
            </a:r>
            <a:endParaRPr lang="en-US" sz="18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7827" y="2539960"/>
            <a:ext cx="598408" cy="598408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0237827" y="33776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Tezkorlik</a:t>
            </a:r>
            <a:endParaRPr lang="en-US" sz="2200" dirty="0"/>
          </a:p>
        </p:txBody>
      </p:sp>
      <p:sp>
        <p:nvSpPr>
          <p:cNvPr id="10" name="Text 4"/>
          <p:cNvSpPr/>
          <p:nvPr/>
        </p:nvSpPr>
        <p:spPr>
          <a:xfrm>
            <a:off x="10237827" y="3873222"/>
            <a:ext cx="355484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Chaqir va darhol javob beruvchi ilova.</a:t>
            </a:r>
            <a:endParaRPr lang="en-US" sz="18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124" y="5357336"/>
            <a:ext cx="598408" cy="598408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324124" y="61950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Ishonchlilik</a:t>
            </a:r>
            <a:endParaRPr lang="en-US" sz="2200" dirty="0"/>
          </a:p>
        </p:txBody>
      </p:sp>
      <p:sp>
        <p:nvSpPr>
          <p:cNvPr id="13" name="Text 6"/>
          <p:cNvSpPr/>
          <p:nvPr/>
        </p:nvSpPr>
        <p:spPr>
          <a:xfrm>
            <a:off x="6324124" y="6690598"/>
            <a:ext cx="355473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Doimo ishlashi va xatosiz faoliyat ko'rsatishi.</a:t>
            </a:r>
            <a:endParaRPr lang="en-US" sz="185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7827" y="5357336"/>
            <a:ext cx="598408" cy="59840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0237827" y="61950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Moslashuvchanlik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10237827" y="6690598"/>
            <a:ext cx="355484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Barcha qurilmalarda yaxshi ko'rinish va ishlash.</a:t>
            </a:r>
            <a:endParaRPr lang="en-US" sz="185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D4E496-B5B5-4B39-A48D-810157957112}"/>
              </a:ext>
            </a:extLst>
          </p:cNvPr>
          <p:cNvSpPr/>
          <p:nvPr/>
        </p:nvSpPr>
        <p:spPr>
          <a:xfrm>
            <a:off x="12705907" y="7687340"/>
            <a:ext cx="1818167" cy="415459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0693" y="614720"/>
            <a:ext cx="7582614" cy="1312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Web ilovalarni serverda joylashtirishning afzalliklari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93" y="2261354"/>
            <a:ext cx="1115258" cy="178450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30517" y="2484358"/>
            <a:ext cx="2624257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Masshtablanish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230517" y="2946202"/>
            <a:ext cx="6132790" cy="71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Serverda joylashtirilgan web ilova foydalanuvchilar soniga qarab tezkor moslashuvchan bo'ladi.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693" y="4045863"/>
            <a:ext cx="1115258" cy="178450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30517" y="4268867"/>
            <a:ext cx="2624257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Xavfsizlik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2230517" y="4730710"/>
            <a:ext cx="6132790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Serverda ma'lumotlar himoyasi yaxshiroq ta'minlanadi.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693" y="5830372"/>
            <a:ext cx="1115258" cy="178450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30517" y="6053376"/>
            <a:ext cx="2624257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Oson yangilash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2230517" y="6515219"/>
            <a:ext cx="6132790" cy="71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D6E5E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Web ilovalarni serverda yangilash va qo'shimcha funksiyalar qo'shish oson.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532</Words>
  <Application>Microsoft Office PowerPoint</Application>
  <PresentationFormat>Произвольный</PresentationFormat>
  <Paragraphs>136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Lora</vt:lpstr>
      <vt:lpstr>Arial</vt:lpstr>
      <vt:lpstr>Calibri</vt:lpstr>
      <vt:lpstr>Source Sans Pro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10</cp:revision>
  <dcterms:created xsi:type="dcterms:W3CDTF">2024-10-19T10:28:00Z</dcterms:created>
  <dcterms:modified xsi:type="dcterms:W3CDTF">2024-10-23T12:28:08Z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3F492BCD948A409C99E9530201B1176A_12</vt:lpwstr>
  </property>
  <property fmtid="{D5CDD505-2E9C-101B-9397-08002B2CF9AE}" pid="3" name="KSOProductBuildVer">
    <vt:lpwstr>1049-12.2.0.18283</vt:lpwstr>
  </property>
</Properties>
</file>