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Libre Baskerville"/>
      <p:regular r:id="rId17"/>
    </p:embeddedFont>
    <p:embeddedFont>
      <p:font typeface="Libre Baskerville"/>
      <p:regular r:id="rId18"/>
    </p:embeddedFont>
    <p:embeddedFont>
      <p:font typeface="Libre Baskerville"/>
      <p:regular r:id="rId19"/>
    </p:embeddedFont>
    <p:embeddedFont>
      <p:font typeface="Libre Baskerville"/>
      <p:regular r:id="rId20"/>
    </p:embeddedFont>
    <p:embeddedFont>
      <p:font typeface="Open Sans"/>
      <p:regular r:id="rId21"/>
    </p:embeddedFont>
    <p:embeddedFont>
      <p:font typeface="Open Sans"/>
      <p:regular r:id="rId22"/>
    </p:embeddedFont>
    <p:embeddedFont>
      <p:font typeface="Open Sans"/>
      <p:regular r:id="rId23"/>
    </p:embeddedFont>
    <p:embeddedFont>
      <p:font typeface="Open Sans"/>
      <p:regular r:id="rId24"/>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 Id="rId22" Type="http://schemas.openxmlformats.org/officeDocument/2006/relationships/font" Target="fonts/font6.fntdata"/><Relationship Id="rId23" Type="http://schemas.openxmlformats.org/officeDocument/2006/relationships/font" Target="fonts/font7.fntdata"/><Relationship Id="rId24" Type="http://schemas.openxmlformats.org/officeDocument/2006/relationships/font" Target="fonts/font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4F0FF"/>
          </a:solidFill>
          <a:ln/>
        </p:spPr>
      </p:sp>
      <p:sp>
        <p:nvSpPr>
          <p:cNvPr id="3" name="Shape 1"/>
          <p:cNvSpPr/>
          <p:nvPr/>
        </p:nvSpPr>
        <p:spPr>
          <a:xfrm>
            <a:off x="0" y="0"/>
            <a:ext cx="14630400" cy="8229600"/>
          </a:xfrm>
          <a:prstGeom prst="rect">
            <a:avLst/>
          </a:prstGeom>
          <a:solidFill>
            <a:srgbClr val="FBFAF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slideLayout" Target="../slideLayouts/slideLayout4.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6.xml"/><Relationship Id="rId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8.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sv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sv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svg"/><Relationship Id="rId13" Type="http://schemas.openxmlformats.org/officeDocument/2006/relationships/slideLayout" Target="../slideLayouts/slideLayout9.xml"/><Relationship Id="rId1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793790" y="1924407"/>
            <a:ext cx="7556421" cy="1860233"/>
          </a:xfrm>
          <a:prstGeom prst="rect">
            <a:avLst/>
          </a:prstGeom>
          <a:noFill/>
          <a:ln/>
        </p:spPr>
        <p:txBody>
          <a:bodyPr wrap="square" lIns="0" tIns="0" rIns="0" bIns="0" rtlCol="0" anchor="t"/>
          <a:lstStyle/>
          <a:p>
            <a:pPr algn="l" indent="0" marL="0">
              <a:lnSpc>
                <a:spcPts val="4850"/>
              </a:lnSpc>
              <a:buNone/>
            </a:pPr>
            <a:r>
              <a:rPr lang="en-US" sz="3900" dirty="0">
                <a:solidFill>
                  <a:srgbClr val="403CCF"/>
                </a:solidFill>
                <a:latin typeface="Libre Baskerville" pitchFamily="34" charset="0"/>
                <a:ea typeface="Libre Baskerville" pitchFamily="34" charset="-122"/>
                <a:cs typeface="Libre Baskerville" pitchFamily="34" charset="-120"/>
              </a:rPr>
              <a:t>Artificial Intelligence in Defence: A Strategic Imperative</a:t>
            </a:r>
            <a:endParaRPr lang="en-US" sz="3900" dirty="0"/>
          </a:p>
        </p:txBody>
      </p:sp>
      <p:sp>
        <p:nvSpPr>
          <p:cNvPr id="4" name="Text 1"/>
          <p:cNvSpPr/>
          <p:nvPr/>
        </p:nvSpPr>
        <p:spPr>
          <a:xfrm>
            <a:off x="793790" y="4082296"/>
            <a:ext cx="7556421" cy="2222778"/>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Artificial Intelligence (AI) is rapidly transforming various sectors, and its impact on defence and national security is profound. This presentation explores the critical role of AI in modern defence strategies, examining its potential to revolutionise military capabilities, enhance decision-making, and reshape the geopolitical landscape. We will delve into the multifaceted applications of AI, from advanced intelligence gathering to autonomous systems, while also addressing the crucial ethical considerations and the importance of international collaboration.</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945833"/>
            <a:ext cx="13042821" cy="1240155"/>
          </a:xfrm>
          <a:prstGeom prst="rect">
            <a:avLst/>
          </a:prstGeom>
          <a:noFill/>
          <a:ln/>
        </p:spPr>
        <p:txBody>
          <a:bodyPr wrap="square" lIns="0" tIns="0" rIns="0" bIns="0" rtlCol="0" anchor="t"/>
          <a:lstStyle/>
          <a:p>
            <a:pPr algn="l" indent="0" marL="0">
              <a:lnSpc>
                <a:spcPts val="4850"/>
              </a:lnSpc>
              <a:buNone/>
            </a:pPr>
            <a:r>
              <a:rPr lang="en-US" sz="3900" dirty="0">
                <a:solidFill>
                  <a:srgbClr val="403CCF"/>
                </a:solidFill>
                <a:latin typeface="Libre Baskerville" pitchFamily="34" charset="0"/>
                <a:ea typeface="Libre Baskerville" pitchFamily="34" charset="-122"/>
                <a:cs typeface="Libre Baskerville" pitchFamily="34" charset="-120"/>
              </a:rPr>
              <a:t>Q&amp;A and Next Steps: Driving Innovation Responsibly</a:t>
            </a:r>
            <a:endParaRPr lang="en-US" sz="3900" dirty="0"/>
          </a:p>
        </p:txBody>
      </p:sp>
      <p:sp>
        <p:nvSpPr>
          <p:cNvPr id="3" name="Text 1"/>
          <p:cNvSpPr/>
          <p:nvPr/>
        </p:nvSpPr>
        <p:spPr>
          <a:xfrm>
            <a:off x="793790" y="2582823"/>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We have explored the transformative potential of Artificial Intelligence in defence, its diverse applications, the ethical dilemmas it presents, and the collaborative efforts required to manage its impact.</a:t>
            </a:r>
            <a:endParaRPr lang="en-US" sz="1550" dirty="0"/>
          </a:p>
        </p:txBody>
      </p:sp>
      <p:sp>
        <p:nvSpPr>
          <p:cNvPr id="4" name="Shape 2"/>
          <p:cNvSpPr/>
          <p:nvPr/>
        </p:nvSpPr>
        <p:spPr>
          <a:xfrm>
            <a:off x="793790" y="3441144"/>
            <a:ext cx="446484" cy="446484"/>
          </a:xfrm>
          <a:prstGeom prst="roundRect">
            <a:avLst>
              <a:gd name="adj" fmla="val 6668"/>
            </a:avLst>
          </a:prstGeom>
          <a:solidFill>
            <a:srgbClr val="EAE8F3"/>
          </a:solidFill>
          <a:ln/>
        </p:spPr>
      </p:sp>
      <p:sp>
        <p:nvSpPr>
          <p:cNvPr id="5" name="Text 3"/>
          <p:cNvSpPr/>
          <p:nvPr/>
        </p:nvSpPr>
        <p:spPr>
          <a:xfrm>
            <a:off x="1438632" y="3478292"/>
            <a:ext cx="2977039" cy="372070"/>
          </a:xfrm>
          <a:prstGeom prst="rect">
            <a:avLst/>
          </a:prstGeom>
          <a:noFill/>
          <a:ln/>
        </p:spPr>
        <p:txBody>
          <a:bodyPr wrap="none" lIns="0" tIns="0" rIns="0" bIns="0" rtlCol="0" anchor="t"/>
          <a:lstStyle/>
          <a:p>
            <a:pPr algn="l" indent="0" marL="0">
              <a:lnSpc>
                <a:spcPts val="2900"/>
              </a:lnSpc>
              <a:buNone/>
            </a:pPr>
            <a:r>
              <a:rPr lang="en-US" sz="2300" dirty="0">
                <a:solidFill>
                  <a:srgbClr val="49495A"/>
                </a:solidFill>
                <a:latin typeface="Libre Baskerville" pitchFamily="34" charset="0"/>
                <a:ea typeface="Libre Baskerville" pitchFamily="34" charset="-122"/>
                <a:cs typeface="Libre Baskerville" pitchFamily="34" charset="-120"/>
              </a:rPr>
              <a:t>Your Questions:</a:t>
            </a:r>
            <a:endParaRPr lang="en-US" sz="2300" dirty="0"/>
          </a:p>
        </p:txBody>
      </p:sp>
      <p:sp>
        <p:nvSpPr>
          <p:cNvPr id="6" name="Text 4"/>
          <p:cNvSpPr/>
          <p:nvPr/>
        </p:nvSpPr>
        <p:spPr>
          <a:xfrm>
            <a:off x="1438632" y="3969425"/>
            <a:ext cx="3537347" cy="1905238"/>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We now open the floor for your questions and insights on this critical subject. Your perspectives are invaluable in shaping a comprehensive understanding of AI's role in future defence strategies.</a:t>
            </a:r>
            <a:endParaRPr lang="en-US" sz="1550" dirty="0"/>
          </a:p>
        </p:txBody>
      </p:sp>
      <p:sp>
        <p:nvSpPr>
          <p:cNvPr id="7" name="Shape 5"/>
          <p:cNvSpPr/>
          <p:nvPr/>
        </p:nvSpPr>
        <p:spPr>
          <a:xfrm>
            <a:off x="5223986" y="3441144"/>
            <a:ext cx="446484" cy="446484"/>
          </a:xfrm>
          <a:prstGeom prst="roundRect">
            <a:avLst>
              <a:gd name="adj" fmla="val 6668"/>
            </a:avLst>
          </a:prstGeom>
          <a:solidFill>
            <a:srgbClr val="EAE8F3"/>
          </a:solidFill>
          <a:ln/>
        </p:spPr>
      </p:sp>
      <p:sp>
        <p:nvSpPr>
          <p:cNvPr id="8" name="Text 6"/>
          <p:cNvSpPr/>
          <p:nvPr/>
        </p:nvSpPr>
        <p:spPr>
          <a:xfrm>
            <a:off x="5868829" y="3478292"/>
            <a:ext cx="2977039" cy="372070"/>
          </a:xfrm>
          <a:prstGeom prst="rect">
            <a:avLst/>
          </a:prstGeom>
          <a:noFill/>
          <a:ln/>
        </p:spPr>
        <p:txBody>
          <a:bodyPr wrap="none" lIns="0" tIns="0" rIns="0" bIns="0" rtlCol="0" anchor="t"/>
          <a:lstStyle/>
          <a:p>
            <a:pPr algn="l" indent="0" marL="0">
              <a:lnSpc>
                <a:spcPts val="2900"/>
              </a:lnSpc>
              <a:buNone/>
            </a:pPr>
            <a:r>
              <a:rPr lang="en-US" sz="2300" dirty="0">
                <a:solidFill>
                  <a:srgbClr val="49495A"/>
                </a:solidFill>
                <a:latin typeface="Libre Baskerville" pitchFamily="34" charset="0"/>
                <a:ea typeface="Libre Baskerville" pitchFamily="34" charset="-122"/>
                <a:cs typeface="Libre Baskerville" pitchFamily="34" charset="-120"/>
              </a:rPr>
              <a:t>Key Takeaways:</a:t>
            </a:r>
            <a:endParaRPr lang="en-US" sz="2300" dirty="0"/>
          </a:p>
        </p:txBody>
      </p:sp>
      <p:sp>
        <p:nvSpPr>
          <p:cNvPr id="9" name="Text 7"/>
          <p:cNvSpPr/>
          <p:nvPr/>
        </p:nvSpPr>
        <p:spPr>
          <a:xfrm>
            <a:off x="5868829" y="3969425"/>
            <a:ext cx="3537466" cy="1270159"/>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49495A"/>
                </a:solidFill>
                <a:latin typeface="Open Sans" pitchFamily="34" charset="0"/>
                <a:ea typeface="Open Sans" pitchFamily="34" charset="-122"/>
                <a:cs typeface="Open Sans" pitchFamily="34" charset="-120"/>
              </a:rPr>
              <a:t>AI is an indispensable tool for modern defence, enhancing intelligence, autonomy, and cybersecurity.</a:t>
            </a:r>
            <a:endParaRPr lang="en-US" sz="1550" dirty="0"/>
          </a:p>
        </p:txBody>
      </p:sp>
      <p:sp>
        <p:nvSpPr>
          <p:cNvPr id="10" name="Text 8"/>
          <p:cNvSpPr/>
          <p:nvPr/>
        </p:nvSpPr>
        <p:spPr>
          <a:xfrm>
            <a:off x="5868829" y="5308997"/>
            <a:ext cx="3537466" cy="952619"/>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49495A"/>
                </a:solidFill>
                <a:latin typeface="Open Sans" pitchFamily="34" charset="0"/>
                <a:ea typeface="Open Sans" pitchFamily="34" charset="-122"/>
                <a:cs typeface="Open Sans" pitchFamily="34" charset="-120"/>
              </a:rPr>
              <a:t>Ethical considerations and responsible development are paramount.</a:t>
            </a:r>
            <a:endParaRPr lang="en-US" sz="1550" dirty="0"/>
          </a:p>
        </p:txBody>
      </p:sp>
      <p:sp>
        <p:nvSpPr>
          <p:cNvPr id="11" name="Text 9"/>
          <p:cNvSpPr/>
          <p:nvPr/>
        </p:nvSpPr>
        <p:spPr>
          <a:xfrm>
            <a:off x="5868829" y="6331029"/>
            <a:ext cx="3537466" cy="952619"/>
          </a:xfrm>
          <a:prstGeom prst="rect">
            <a:avLst/>
          </a:prstGeom>
          <a:noFill/>
          <a:ln/>
        </p:spPr>
        <p:txBody>
          <a:bodyPr wrap="square" lIns="0" tIns="0" rIns="0" bIns="0" rtlCol="0" anchor="t"/>
          <a:lstStyle/>
          <a:p>
            <a:pPr algn="l" marL="342900" indent="-342900">
              <a:lnSpc>
                <a:spcPts val="2500"/>
              </a:lnSpc>
              <a:buSzPct val="100000"/>
              <a:buChar char="•"/>
            </a:pPr>
            <a:r>
              <a:rPr lang="en-US" sz="1550" dirty="0">
                <a:solidFill>
                  <a:srgbClr val="49495A"/>
                </a:solidFill>
                <a:latin typeface="Open Sans" pitchFamily="34" charset="0"/>
                <a:ea typeface="Open Sans" pitchFamily="34" charset="-122"/>
                <a:cs typeface="Open Sans" pitchFamily="34" charset="-120"/>
              </a:rPr>
              <a:t>International collaboration is crucial for managing risks and ensuring global stability.</a:t>
            </a:r>
            <a:endParaRPr lang="en-US" sz="1550" dirty="0"/>
          </a:p>
        </p:txBody>
      </p:sp>
      <p:sp>
        <p:nvSpPr>
          <p:cNvPr id="12" name="Shape 10"/>
          <p:cNvSpPr/>
          <p:nvPr/>
        </p:nvSpPr>
        <p:spPr>
          <a:xfrm>
            <a:off x="9654302" y="3441144"/>
            <a:ext cx="446484" cy="446484"/>
          </a:xfrm>
          <a:prstGeom prst="roundRect">
            <a:avLst>
              <a:gd name="adj" fmla="val 6668"/>
            </a:avLst>
          </a:prstGeom>
          <a:solidFill>
            <a:srgbClr val="EAE8F3"/>
          </a:solidFill>
          <a:ln/>
        </p:spPr>
      </p:sp>
      <p:sp>
        <p:nvSpPr>
          <p:cNvPr id="13" name="Text 11"/>
          <p:cNvSpPr/>
          <p:nvPr/>
        </p:nvSpPr>
        <p:spPr>
          <a:xfrm>
            <a:off x="10299144" y="3478292"/>
            <a:ext cx="2977039" cy="372070"/>
          </a:xfrm>
          <a:prstGeom prst="rect">
            <a:avLst/>
          </a:prstGeom>
          <a:noFill/>
          <a:ln/>
        </p:spPr>
        <p:txBody>
          <a:bodyPr wrap="none" lIns="0" tIns="0" rIns="0" bIns="0" rtlCol="0" anchor="t"/>
          <a:lstStyle/>
          <a:p>
            <a:pPr algn="l" indent="0" marL="0">
              <a:lnSpc>
                <a:spcPts val="2900"/>
              </a:lnSpc>
              <a:buNone/>
            </a:pPr>
            <a:r>
              <a:rPr lang="en-US" sz="2300" dirty="0">
                <a:solidFill>
                  <a:srgbClr val="49495A"/>
                </a:solidFill>
                <a:latin typeface="Libre Baskerville" pitchFamily="34" charset="0"/>
                <a:ea typeface="Libre Baskerville" pitchFamily="34" charset="-122"/>
                <a:cs typeface="Libre Baskerville" pitchFamily="34" charset="-120"/>
              </a:rPr>
              <a:t>Next Steps:</a:t>
            </a:r>
            <a:endParaRPr lang="en-US" sz="2300" dirty="0"/>
          </a:p>
        </p:txBody>
      </p:sp>
      <p:sp>
        <p:nvSpPr>
          <p:cNvPr id="14" name="Text 12"/>
          <p:cNvSpPr/>
          <p:nvPr/>
        </p:nvSpPr>
        <p:spPr>
          <a:xfrm>
            <a:off x="10299144" y="3969425"/>
            <a:ext cx="3537466" cy="1587698"/>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Continued dialogue, policy refinement, and sustained investment in ethical AI research will be essential to harness its benefits for national and international security responsibly.</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11743" y="420529"/>
            <a:ext cx="8975527" cy="478036"/>
          </a:xfrm>
          <a:prstGeom prst="rect">
            <a:avLst/>
          </a:prstGeom>
          <a:noFill/>
          <a:ln/>
        </p:spPr>
        <p:txBody>
          <a:bodyPr wrap="none" lIns="0" tIns="0" rIns="0" bIns="0" rtlCol="0" anchor="t"/>
          <a:lstStyle/>
          <a:p>
            <a:pPr algn="l" indent="0" marL="0">
              <a:lnSpc>
                <a:spcPts val="3750"/>
              </a:lnSpc>
              <a:buNone/>
            </a:pPr>
            <a:r>
              <a:rPr lang="en-US" sz="3000" dirty="0">
                <a:solidFill>
                  <a:srgbClr val="403CCF"/>
                </a:solidFill>
                <a:latin typeface="Libre Baskerville" pitchFamily="34" charset="0"/>
                <a:ea typeface="Libre Baskerville" pitchFamily="34" charset="-122"/>
                <a:cs typeface="Libre Baskerville" pitchFamily="34" charset="-120"/>
              </a:rPr>
              <a:t>The AI Revolution: Impact on Global Security</a:t>
            </a:r>
            <a:endParaRPr lang="en-US" sz="3000" dirty="0"/>
          </a:p>
        </p:txBody>
      </p:sp>
      <p:sp>
        <p:nvSpPr>
          <p:cNvPr id="3" name="Text 1"/>
          <p:cNvSpPr/>
          <p:nvPr/>
        </p:nvSpPr>
        <p:spPr>
          <a:xfrm>
            <a:off x="611743" y="1204436"/>
            <a:ext cx="13406914" cy="489585"/>
          </a:xfrm>
          <a:prstGeom prst="rect">
            <a:avLst/>
          </a:prstGeom>
          <a:noFill/>
          <a:ln/>
        </p:spPr>
        <p:txBody>
          <a:bodyPr wrap="square" lIns="0" tIns="0" rIns="0" bIns="0" rtlCol="0" anchor="t"/>
          <a:lstStyle/>
          <a:p>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The advent of AI represents a pivotal moment in global security, promising a paradigm shift akin to the invention of gunpowder or nuclear weapons. AI's ability to process vast amounts of data, learn from patterns, and automate complex tasks introduces new dimensions to warfare and defence operations.</a:t>
            </a:r>
            <a:endParaRPr lang="en-US" sz="1200" dirty="0"/>
          </a:p>
        </p:txBody>
      </p:sp>
      <p:pic>
        <p:nvPicPr>
          <p:cNvPr id="4" name="Image 0" descr="preencoded.png">    </p:cNvPr>
          <p:cNvPicPr>
            <a:picLocks noChangeAspect="1"/>
          </p:cNvPicPr>
          <p:nvPr/>
        </p:nvPicPr>
        <p:blipFill>
          <a:blip r:embed="rId1"/>
          <a:stretch>
            <a:fillRect/>
          </a:stretch>
        </p:blipFill>
        <p:spPr>
          <a:xfrm>
            <a:off x="611743" y="2038112"/>
            <a:ext cx="6516886" cy="6516886"/>
          </a:xfrm>
          <a:prstGeom prst="rect">
            <a:avLst/>
          </a:prstGeom>
        </p:spPr>
      </p:pic>
      <p:sp>
        <p:nvSpPr>
          <p:cNvPr id="5" name="Text 2"/>
          <p:cNvSpPr/>
          <p:nvPr/>
        </p:nvSpPr>
        <p:spPr>
          <a:xfrm>
            <a:off x="7509391" y="2018943"/>
            <a:ext cx="2294334" cy="286703"/>
          </a:xfrm>
          <a:prstGeom prst="rect">
            <a:avLst/>
          </a:prstGeom>
          <a:noFill/>
          <a:ln/>
        </p:spPr>
        <p:txBody>
          <a:bodyPr wrap="none" lIns="0" tIns="0" rIns="0" bIns="0" rtlCol="0" anchor="t"/>
          <a:lstStyle/>
          <a:p>
            <a:pPr algn="l" indent="0" marL="0">
              <a:lnSpc>
                <a:spcPts val="2250"/>
              </a:lnSpc>
              <a:buNone/>
            </a:pPr>
            <a:r>
              <a:rPr lang="en-US" sz="1800" dirty="0">
                <a:solidFill>
                  <a:srgbClr val="403CCF"/>
                </a:solidFill>
                <a:latin typeface="Libre Baskerville" pitchFamily="34" charset="0"/>
                <a:ea typeface="Libre Baskerville" pitchFamily="34" charset="-122"/>
                <a:cs typeface="Libre Baskerville" pitchFamily="34" charset="-120"/>
              </a:rPr>
              <a:t>Key Impacts:</a:t>
            </a:r>
            <a:endParaRPr lang="en-US" sz="1800" dirty="0"/>
          </a:p>
        </p:txBody>
      </p:sp>
      <p:sp>
        <p:nvSpPr>
          <p:cNvPr id="6" name="Text 3"/>
          <p:cNvSpPr/>
          <p:nvPr/>
        </p:nvSpPr>
        <p:spPr>
          <a:xfrm>
            <a:off x="7509391" y="2458522"/>
            <a:ext cx="6516886" cy="489585"/>
          </a:xfrm>
          <a:prstGeom prst="rect">
            <a:avLst/>
          </a:prstGeom>
          <a:noFill/>
          <a:ln/>
        </p:spPr>
        <p:txBody>
          <a:bodyPr wrap="square" lIns="0" tIns="0" rIns="0" bIns="0" rtlCol="0" anchor="t"/>
          <a:lstStyle/>
          <a:p>
            <a:pPr algn="l" marL="342900" indent="-342900">
              <a:lnSpc>
                <a:spcPts val="1900"/>
              </a:lnSpc>
              <a:buSzPct val="100000"/>
              <a:buChar char="•"/>
            </a:pPr>
            <a:r>
              <a:rPr lang="en-US" sz="1200" b="1" dirty="0">
                <a:solidFill>
                  <a:srgbClr val="49495A"/>
                </a:solidFill>
                <a:latin typeface="Open Sans" pitchFamily="34" charset="0"/>
                <a:ea typeface="Open Sans" pitchFamily="34" charset="-122"/>
                <a:cs typeface="Open Sans" pitchFamily="34" charset="-120"/>
              </a:rPr>
              <a:t>Accelerated Threat Analysis:</a:t>
            </a:r>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 AI can swiftly identify and analyse emerging threats, providing unprecedented situational awareness.</a:t>
            </a:r>
            <a:endParaRPr lang="en-US" sz="1200" dirty="0"/>
          </a:p>
        </p:txBody>
      </p:sp>
      <p:sp>
        <p:nvSpPr>
          <p:cNvPr id="7" name="Text 4"/>
          <p:cNvSpPr/>
          <p:nvPr/>
        </p:nvSpPr>
        <p:spPr>
          <a:xfrm>
            <a:off x="7509391" y="3001566"/>
            <a:ext cx="6516886" cy="489585"/>
          </a:xfrm>
          <a:prstGeom prst="rect">
            <a:avLst/>
          </a:prstGeom>
          <a:noFill/>
          <a:ln/>
        </p:spPr>
        <p:txBody>
          <a:bodyPr wrap="square" lIns="0" tIns="0" rIns="0" bIns="0" rtlCol="0" anchor="t"/>
          <a:lstStyle/>
          <a:p>
            <a:pPr algn="l" marL="342900" indent="-342900">
              <a:lnSpc>
                <a:spcPts val="1900"/>
              </a:lnSpc>
              <a:buSzPct val="100000"/>
              <a:buChar char="•"/>
            </a:pPr>
            <a:r>
              <a:rPr lang="en-US" sz="1200" b="1" dirty="0">
                <a:solidFill>
                  <a:srgbClr val="49495A"/>
                </a:solidFill>
                <a:latin typeface="Open Sans" pitchFamily="34" charset="0"/>
                <a:ea typeface="Open Sans" pitchFamily="34" charset="-122"/>
                <a:cs typeface="Open Sans" pitchFamily="34" charset="-120"/>
              </a:rPr>
              <a:t>Enhanced Operational Efficiency:</a:t>
            </a:r>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 Automation of routine tasks allows human personnel to focus on strategic planning and complex problem-solving.</a:t>
            </a:r>
            <a:endParaRPr lang="en-US" sz="1200" dirty="0"/>
          </a:p>
        </p:txBody>
      </p:sp>
      <p:sp>
        <p:nvSpPr>
          <p:cNvPr id="8" name="Text 5"/>
          <p:cNvSpPr/>
          <p:nvPr/>
        </p:nvSpPr>
        <p:spPr>
          <a:xfrm>
            <a:off x="7509391" y="3544610"/>
            <a:ext cx="6516886" cy="489585"/>
          </a:xfrm>
          <a:prstGeom prst="rect">
            <a:avLst/>
          </a:prstGeom>
          <a:noFill/>
          <a:ln/>
        </p:spPr>
        <p:txBody>
          <a:bodyPr wrap="square" lIns="0" tIns="0" rIns="0" bIns="0" rtlCol="0" anchor="t"/>
          <a:lstStyle/>
          <a:p>
            <a:pPr algn="l" marL="342900" indent="-342900">
              <a:lnSpc>
                <a:spcPts val="1900"/>
              </a:lnSpc>
              <a:buSzPct val="100000"/>
              <a:buChar char="•"/>
            </a:pPr>
            <a:r>
              <a:rPr lang="en-US" sz="1200" b="1" dirty="0">
                <a:solidFill>
                  <a:srgbClr val="49495A"/>
                </a:solidFill>
                <a:latin typeface="Open Sans" pitchFamily="34" charset="0"/>
                <a:ea typeface="Open Sans" pitchFamily="34" charset="-122"/>
                <a:cs typeface="Open Sans" pitchFamily="34" charset="-120"/>
              </a:rPr>
              <a:t>New Forms of Warfare:</a:t>
            </a:r>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 The rise of autonomous weapons systems and cyber warfare capabilities introduces entirely new operational domains.</a:t>
            </a:r>
            <a:endParaRPr lang="en-US" sz="1200" dirty="0"/>
          </a:p>
        </p:txBody>
      </p:sp>
      <p:sp>
        <p:nvSpPr>
          <p:cNvPr id="9" name="Text 6"/>
          <p:cNvSpPr/>
          <p:nvPr/>
        </p:nvSpPr>
        <p:spPr>
          <a:xfrm>
            <a:off x="7509391" y="4087654"/>
            <a:ext cx="6516886" cy="489585"/>
          </a:xfrm>
          <a:prstGeom prst="rect">
            <a:avLst/>
          </a:prstGeom>
          <a:noFill/>
          <a:ln/>
        </p:spPr>
        <p:txBody>
          <a:bodyPr wrap="square" lIns="0" tIns="0" rIns="0" bIns="0" rtlCol="0" anchor="t"/>
          <a:lstStyle/>
          <a:p>
            <a:pPr algn="l" marL="342900" indent="-342900">
              <a:lnSpc>
                <a:spcPts val="1900"/>
              </a:lnSpc>
              <a:buSzPct val="100000"/>
              <a:buChar char="•"/>
            </a:pPr>
            <a:r>
              <a:rPr lang="en-US" sz="1200" b="1" dirty="0">
                <a:solidFill>
                  <a:srgbClr val="49495A"/>
                </a:solidFill>
                <a:latin typeface="Open Sans" pitchFamily="34" charset="0"/>
                <a:ea typeface="Open Sans" pitchFamily="34" charset="-122"/>
                <a:cs typeface="Open Sans" pitchFamily="34" charset="-120"/>
              </a:rPr>
              <a:t>Geopolitical Shifts:</a:t>
            </a:r>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 Nations that master AI in defence stand to gain significant strategic advantages, potentially reshaping global power dynamics.</a:t>
            </a:r>
            <a:endParaRPr lang="en-US" sz="1200" dirty="0"/>
          </a:p>
        </p:txBody>
      </p:sp>
      <p:sp>
        <p:nvSpPr>
          <p:cNvPr id="10" name="Text 7"/>
          <p:cNvSpPr/>
          <p:nvPr/>
        </p:nvSpPr>
        <p:spPr>
          <a:xfrm>
            <a:off x="7509391" y="4630698"/>
            <a:ext cx="6516886" cy="489585"/>
          </a:xfrm>
          <a:prstGeom prst="rect">
            <a:avLst/>
          </a:prstGeom>
          <a:noFill/>
          <a:ln/>
        </p:spPr>
        <p:txBody>
          <a:bodyPr wrap="square" lIns="0" tIns="0" rIns="0" bIns="0" rtlCol="0" anchor="t"/>
          <a:lstStyle/>
          <a:p>
            <a:pPr algn="l" marL="342900" indent="-342900">
              <a:lnSpc>
                <a:spcPts val="1900"/>
              </a:lnSpc>
              <a:buSzPct val="100000"/>
              <a:buChar char="•"/>
            </a:pPr>
            <a:r>
              <a:rPr lang="en-US" sz="1200" b="1" dirty="0">
                <a:solidFill>
                  <a:srgbClr val="49495A"/>
                </a:solidFill>
                <a:latin typeface="Open Sans" pitchFamily="34" charset="0"/>
                <a:ea typeface="Open Sans" pitchFamily="34" charset="-122"/>
                <a:cs typeface="Open Sans" pitchFamily="34" charset="-120"/>
              </a:rPr>
              <a:t>Deterrence and Stability:</a:t>
            </a:r>
            <a:pPr algn="l" indent="0" marL="0">
              <a:lnSpc>
                <a:spcPts val="1900"/>
              </a:lnSpc>
              <a:buNone/>
            </a:pPr>
            <a:r>
              <a:rPr lang="en-US" sz="1200" dirty="0">
                <a:solidFill>
                  <a:srgbClr val="49495A"/>
                </a:solidFill>
                <a:latin typeface="Open Sans" pitchFamily="34" charset="0"/>
                <a:ea typeface="Open Sans" pitchFamily="34" charset="-122"/>
                <a:cs typeface="Open Sans" pitchFamily="34" charset="-120"/>
              </a:rPr>
              <a:t> AI can contribute to enhanced deterrence by improving surveillance and response capabilities, potentially fostering greater stability.</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60715"/>
            <a:ext cx="13042821" cy="1240155"/>
          </a:xfrm>
          <a:prstGeom prst="rect">
            <a:avLst/>
          </a:prstGeom>
          <a:noFill/>
          <a:ln/>
        </p:spPr>
        <p:txBody>
          <a:bodyPr wrap="square" lIns="0" tIns="0" rIns="0" bIns="0" rtlCol="0" anchor="t"/>
          <a:lstStyle/>
          <a:p>
            <a:pPr algn="l" indent="0" marL="0">
              <a:lnSpc>
                <a:spcPts val="4850"/>
              </a:lnSpc>
              <a:buNone/>
            </a:pPr>
            <a:r>
              <a:rPr lang="en-US" sz="3900" dirty="0">
                <a:solidFill>
                  <a:srgbClr val="403CCF"/>
                </a:solidFill>
                <a:latin typeface="Libre Baskerville" pitchFamily="34" charset="0"/>
                <a:ea typeface="Libre Baskerville" pitchFamily="34" charset="-122"/>
                <a:cs typeface="Libre Baskerville" pitchFamily="34" charset="-120"/>
              </a:rPr>
              <a:t>Defining AI in Defence: Capabilities and Applications</a:t>
            </a:r>
            <a:endParaRPr lang="en-US" sz="3900" dirty="0"/>
          </a:p>
        </p:txBody>
      </p:sp>
      <p:sp>
        <p:nvSpPr>
          <p:cNvPr id="3" name="Text 1"/>
          <p:cNvSpPr/>
          <p:nvPr/>
        </p:nvSpPr>
        <p:spPr>
          <a:xfrm>
            <a:off x="793790" y="2597706"/>
            <a:ext cx="13042821" cy="63507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AI in defence encompasses a broad spectrum of technologies and applications, all aimed at improving military effectiveness, safety, and strategic advantage. These capabilities range from data analysis to physical autonomy.</a:t>
            </a:r>
            <a:endParaRPr lang="en-US" sz="1550" dirty="0"/>
          </a:p>
        </p:txBody>
      </p:sp>
      <p:pic>
        <p:nvPicPr>
          <p:cNvPr id="4"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93790" y="3456027"/>
            <a:ext cx="595313" cy="595313"/>
          </a:xfrm>
          <a:prstGeom prst="rect">
            <a:avLst/>
          </a:prstGeom>
        </p:spPr>
      </p:pic>
      <p:sp>
        <p:nvSpPr>
          <p:cNvPr id="5" name="Text 2"/>
          <p:cNvSpPr/>
          <p:nvPr/>
        </p:nvSpPr>
        <p:spPr>
          <a:xfrm>
            <a:off x="1637109" y="3623429"/>
            <a:ext cx="3387566" cy="310158"/>
          </a:xfrm>
          <a:prstGeom prst="rect">
            <a:avLst/>
          </a:prstGeom>
          <a:noFill/>
          <a:ln/>
        </p:spPr>
        <p:txBody>
          <a:bodyPr wrap="none" lIns="0" tIns="0" rIns="0" bIns="0" rtlCol="0" anchor="t"/>
          <a:lstStyle/>
          <a:p>
            <a:pPr algn="l" indent="0" marL="0">
              <a:lnSpc>
                <a:spcPts val="2400"/>
              </a:lnSpc>
              <a:buNone/>
            </a:pPr>
            <a:r>
              <a:rPr lang="en-US" sz="1950" dirty="0">
                <a:solidFill>
                  <a:srgbClr val="49495A"/>
                </a:solidFill>
                <a:latin typeface="Libre Baskerville" pitchFamily="34" charset="0"/>
                <a:ea typeface="Libre Baskerville" pitchFamily="34" charset="-122"/>
                <a:cs typeface="Libre Baskerville" pitchFamily="34" charset="-120"/>
              </a:rPr>
              <a:t>Intelligent Data Processing</a:t>
            </a:r>
            <a:endParaRPr lang="en-US" sz="1950" dirty="0"/>
          </a:p>
        </p:txBody>
      </p:sp>
      <p:sp>
        <p:nvSpPr>
          <p:cNvPr id="6" name="Text 3"/>
          <p:cNvSpPr/>
          <p:nvPr/>
        </p:nvSpPr>
        <p:spPr>
          <a:xfrm>
            <a:off x="1637109" y="4052649"/>
            <a:ext cx="5554028" cy="127015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AI algorithms excel at sifting through vast datasets from various sources, such as surveillance feeds, intelligence reports, and communication intercepts, to identify critical patterns and anomalies.</a:t>
            </a:r>
            <a:endParaRPr lang="en-US" sz="1550" dirty="0"/>
          </a:p>
        </p:txBody>
      </p:sp>
      <p:pic>
        <p:nvPicPr>
          <p:cNvPr id="7"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39144" y="3456027"/>
            <a:ext cx="595313" cy="595313"/>
          </a:xfrm>
          <a:prstGeom prst="rect">
            <a:avLst/>
          </a:prstGeom>
        </p:spPr>
      </p:pic>
      <p:sp>
        <p:nvSpPr>
          <p:cNvPr id="8" name="Text 4"/>
          <p:cNvSpPr/>
          <p:nvPr/>
        </p:nvSpPr>
        <p:spPr>
          <a:xfrm>
            <a:off x="8282464" y="3623429"/>
            <a:ext cx="2758916" cy="310158"/>
          </a:xfrm>
          <a:prstGeom prst="rect">
            <a:avLst/>
          </a:prstGeom>
          <a:noFill/>
          <a:ln/>
        </p:spPr>
        <p:txBody>
          <a:bodyPr wrap="none" lIns="0" tIns="0" rIns="0" bIns="0" rtlCol="0" anchor="t"/>
          <a:lstStyle/>
          <a:p>
            <a:pPr algn="l" indent="0" marL="0">
              <a:lnSpc>
                <a:spcPts val="2400"/>
              </a:lnSpc>
              <a:buNone/>
            </a:pPr>
            <a:r>
              <a:rPr lang="en-US" sz="1950" dirty="0">
                <a:solidFill>
                  <a:srgbClr val="49495A"/>
                </a:solidFill>
                <a:latin typeface="Libre Baskerville" pitchFamily="34" charset="0"/>
                <a:ea typeface="Libre Baskerville" pitchFamily="34" charset="-122"/>
                <a:cs typeface="Libre Baskerville" pitchFamily="34" charset="-120"/>
              </a:rPr>
              <a:t>Autonomous Systems</a:t>
            </a:r>
            <a:endParaRPr lang="en-US" sz="1950" dirty="0"/>
          </a:p>
        </p:txBody>
      </p:sp>
      <p:sp>
        <p:nvSpPr>
          <p:cNvPr id="9" name="Text 5"/>
          <p:cNvSpPr/>
          <p:nvPr/>
        </p:nvSpPr>
        <p:spPr>
          <a:xfrm>
            <a:off x="8282464" y="4052649"/>
            <a:ext cx="5554147" cy="127015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This includes unmanned aerial vehicles (UAVs), unmanned ground vehicles (UGVs), and autonomous maritime systems capable of operating with varying degrees of independence, from reconnaissance to combat roles.</a:t>
            </a:r>
            <a:endParaRPr lang="en-US" sz="1550" dirty="0"/>
          </a:p>
        </p:txBody>
      </p:sp>
      <p:pic>
        <p:nvPicPr>
          <p:cNvPr id="10"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3790" y="5719643"/>
            <a:ext cx="595313" cy="595313"/>
          </a:xfrm>
          <a:prstGeom prst="rect">
            <a:avLst/>
          </a:prstGeom>
        </p:spPr>
      </p:pic>
      <p:sp>
        <p:nvSpPr>
          <p:cNvPr id="11" name="Text 6"/>
          <p:cNvSpPr/>
          <p:nvPr/>
        </p:nvSpPr>
        <p:spPr>
          <a:xfrm>
            <a:off x="1637109" y="5887045"/>
            <a:ext cx="3560921" cy="310158"/>
          </a:xfrm>
          <a:prstGeom prst="rect">
            <a:avLst/>
          </a:prstGeom>
          <a:noFill/>
          <a:ln/>
        </p:spPr>
        <p:txBody>
          <a:bodyPr wrap="none" lIns="0" tIns="0" rIns="0" bIns="0" rtlCol="0" anchor="t"/>
          <a:lstStyle/>
          <a:p>
            <a:pPr algn="l" indent="0" marL="0">
              <a:lnSpc>
                <a:spcPts val="2400"/>
              </a:lnSpc>
              <a:buNone/>
            </a:pPr>
            <a:r>
              <a:rPr lang="en-US" sz="1950" dirty="0">
                <a:solidFill>
                  <a:srgbClr val="49495A"/>
                </a:solidFill>
                <a:latin typeface="Libre Baskerville" pitchFamily="34" charset="0"/>
                <a:ea typeface="Libre Baskerville" pitchFamily="34" charset="-122"/>
                <a:cs typeface="Libre Baskerville" pitchFamily="34" charset="-120"/>
              </a:rPr>
              <a:t>Enhanced Decision Support</a:t>
            </a:r>
            <a:endParaRPr lang="en-US" sz="1950" dirty="0"/>
          </a:p>
        </p:txBody>
      </p:sp>
      <p:sp>
        <p:nvSpPr>
          <p:cNvPr id="12" name="Text 7"/>
          <p:cNvSpPr/>
          <p:nvPr/>
        </p:nvSpPr>
        <p:spPr>
          <a:xfrm>
            <a:off x="1637109" y="6316266"/>
            <a:ext cx="5554028" cy="95261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AI provides commanders with real-time, actionable insights, helping them make faster and more informed decisions in complex and rapidly evolving operational environments.</a:t>
            </a:r>
            <a:endParaRPr lang="en-US" sz="1550" dirty="0"/>
          </a:p>
        </p:txBody>
      </p:sp>
      <p:pic>
        <p:nvPicPr>
          <p:cNvPr id="13"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39144" y="5719643"/>
            <a:ext cx="595313" cy="595313"/>
          </a:xfrm>
          <a:prstGeom prst="rect">
            <a:avLst/>
          </a:prstGeom>
        </p:spPr>
      </p:pic>
      <p:sp>
        <p:nvSpPr>
          <p:cNvPr id="14" name="Text 8"/>
          <p:cNvSpPr/>
          <p:nvPr/>
        </p:nvSpPr>
        <p:spPr>
          <a:xfrm>
            <a:off x="8282464" y="5887045"/>
            <a:ext cx="3277910" cy="310158"/>
          </a:xfrm>
          <a:prstGeom prst="rect">
            <a:avLst/>
          </a:prstGeom>
          <a:noFill/>
          <a:ln/>
        </p:spPr>
        <p:txBody>
          <a:bodyPr wrap="none" lIns="0" tIns="0" rIns="0" bIns="0" rtlCol="0" anchor="t"/>
          <a:lstStyle/>
          <a:p>
            <a:pPr algn="l" indent="0" marL="0">
              <a:lnSpc>
                <a:spcPts val="2400"/>
              </a:lnSpc>
              <a:buNone/>
            </a:pPr>
            <a:r>
              <a:rPr lang="en-US" sz="1950" dirty="0">
                <a:solidFill>
                  <a:srgbClr val="49495A"/>
                </a:solidFill>
                <a:latin typeface="Libre Baskerville" pitchFamily="34" charset="0"/>
                <a:ea typeface="Libre Baskerville" pitchFamily="34" charset="-122"/>
                <a:cs typeface="Libre Baskerville" pitchFamily="34" charset="-120"/>
              </a:rPr>
              <a:t>Cyber Defence &amp; Offence</a:t>
            </a:r>
            <a:endParaRPr lang="en-US" sz="1950" dirty="0"/>
          </a:p>
        </p:txBody>
      </p:sp>
      <p:sp>
        <p:nvSpPr>
          <p:cNvPr id="15" name="Text 9"/>
          <p:cNvSpPr/>
          <p:nvPr/>
        </p:nvSpPr>
        <p:spPr>
          <a:xfrm>
            <a:off x="8282464" y="6316266"/>
            <a:ext cx="5554147" cy="952619"/>
          </a:xfrm>
          <a:prstGeom prst="rect">
            <a:avLst/>
          </a:prstGeom>
          <a:noFill/>
          <a:ln/>
        </p:spPr>
        <p:txBody>
          <a:bodyPr wrap="square" lIns="0" tIns="0" rIns="0" bIns="0" rtlCol="0" anchor="t"/>
          <a:lstStyle/>
          <a:p>
            <a:pPr algn="l" indent="0" marL="0">
              <a:lnSpc>
                <a:spcPts val="2500"/>
              </a:lnSpc>
              <a:buNone/>
            </a:pPr>
            <a:r>
              <a:rPr lang="en-US" sz="1550" dirty="0">
                <a:solidFill>
                  <a:srgbClr val="49495A"/>
                </a:solidFill>
                <a:latin typeface="Open Sans" pitchFamily="34" charset="0"/>
                <a:ea typeface="Open Sans" pitchFamily="34" charset="-122"/>
                <a:cs typeface="Open Sans" pitchFamily="34" charset="-120"/>
              </a:rPr>
              <a:t>AI is crucial for detecting sophisticated cyber threats, automating responses to attacks, and developing advanced offensive cyber capabilities to protect national interests.</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84359" y="401717"/>
            <a:ext cx="10031492" cy="456605"/>
          </a:xfrm>
          <a:prstGeom prst="rect">
            <a:avLst/>
          </a:prstGeom>
          <a:noFill/>
          <a:ln/>
        </p:spPr>
        <p:txBody>
          <a:bodyPr wrap="none" lIns="0" tIns="0" rIns="0" bIns="0" rtlCol="0" anchor="t"/>
          <a:lstStyle/>
          <a:p>
            <a:pPr algn="l" indent="0" marL="0">
              <a:lnSpc>
                <a:spcPts val="3550"/>
              </a:lnSpc>
              <a:buNone/>
            </a:pPr>
            <a:r>
              <a:rPr lang="en-US" sz="2850" dirty="0">
                <a:solidFill>
                  <a:srgbClr val="403CCF"/>
                </a:solidFill>
                <a:latin typeface="Libre Baskerville" pitchFamily="34" charset="0"/>
                <a:ea typeface="Libre Baskerville" pitchFamily="34" charset="-122"/>
                <a:cs typeface="Libre Baskerville" pitchFamily="34" charset="-120"/>
              </a:rPr>
              <a:t>Enhancing Decision-Making: AI-Powered Intelligence</a:t>
            </a:r>
            <a:endParaRPr lang="en-US" sz="2850" dirty="0"/>
          </a:p>
        </p:txBody>
      </p:sp>
      <p:sp>
        <p:nvSpPr>
          <p:cNvPr id="3" name="Text 1"/>
          <p:cNvSpPr/>
          <p:nvPr/>
        </p:nvSpPr>
        <p:spPr>
          <a:xfrm>
            <a:off x="584359" y="1150501"/>
            <a:ext cx="13461683" cy="467439"/>
          </a:xfrm>
          <a:prstGeom prst="rect">
            <a:avLst/>
          </a:prstGeom>
          <a:noFill/>
          <a:ln/>
        </p:spPr>
        <p:txBody>
          <a:bodyPr wrap="square" lIns="0" tIns="0" rIns="0" bIns="0" rtlCol="0" anchor="t"/>
          <a:lstStyle/>
          <a:p>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In modern warfare, the ability to make rapid, informed decisions can be the difference between success and failure. AI significantly augments human intelligence analysts and commanders by providing superior data processing and predictive capabilities.</a:t>
            </a:r>
            <a:endParaRPr lang="en-US" sz="1150" dirty="0"/>
          </a:p>
        </p:txBody>
      </p:sp>
      <p:pic>
        <p:nvPicPr>
          <p:cNvPr id="4" name="Image 0" descr="preencoded.png">    </p:cNvPr>
          <p:cNvPicPr>
            <a:picLocks noChangeAspect="1"/>
          </p:cNvPicPr>
          <p:nvPr/>
        </p:nvPicPr>
        <p:blipFill>
          <a:blip r:embed="rId1"/>
          <a:stretch>
            <a:fillRect/>
          </a:stretch>
        </p:blipFill>
        <p:spPr>
          <a:xfrm>
            <a:off x="584359" y="1946553"/>
            <a:ext cx="6552605" cy="6552605"/>
          </a:xfrm>
          <a:prstGeom prst="rect">
            <a:avLst/>
          </a:prstGeom>
        </p:spPr>
      </p:pic>
      <p:sp>
        <p:nvSpPr>
          <p:cNvPr id="5" name="Text 2"/>
          <p:cNvSpPr/>
          <p:nvPr/>
        </p:nvSpPr>
        <p:spPr>
          <a:xfrm>
            <a:off x="7501057" y="1928336"/>
            <a:ext cx="2191583" cy="273963"/>
          </a:xfrm>
          <a:prstGeom prst="rect">
            <a:avLst/>
          </a:prstGeom>
          <a:noFill/>
          <a:ln/>
        </p:spPr>
        <p:txBody>
          <a:bodyPr wrap="none" lIns="0" tIns="0" rIns="0" bIns="0" rtlCol="0" anchor="t"/>
          <a:lstStyle/>
          <a:p>
            <a:pPr algn="l" indent="0" marL="0">
              <a:lnSpc>
                <a:spcPts val="2150"/>
              </a:lnSpc>
              <a:buNone/>
            </a:pPr>
            <a:r>
              <a:rPr lang="en-US" sz="1700" dirty="0">
                <a:solidFill>
                  <a:srgbClr val="403CCF"/>
                </a:solidFill>
                <a:latin typeface="Libre Baskerville" pitchFamily="34" charset="0"/>
                <a:ea typeface="Libre Baskerville" pitchFamily="34" charset="-122"/>
                <a:cs typeface="Libre Baskerville" pitchFamily="34" charset="-120"/>
              </a:rPr>
              <a:t>Key Contributions:</a:t>
            </a:r>
            <a:endParaRPr lang="en-US" sz="1700" dirty="0"/>
          </a:p>
        </p:txBody>
      </p:sp>
      <p:sp>
        <p:nvSpPr>
          <p:cNvPr id="6" name="Text 3"/>
          <p:cNvSpPr/>
          <p:nvPr/>
        </p:nvSpPr>
        <p:spPr>
          <a:xfrm>
            <a:off x="7501057" y="2348389"/>
            <a:ext cx="6552605" cy="701159"/>
          </a:xfrm>
          <a:prstGeom prst="rect">
            <a:avLst/>
          </a:prstGeom>
          <a:noFill/>
          <a:ln/>
        </p:spPr>
        <p:txBody>
          <a:bodyPr wrap="square" lIns="0" tIns="0" rIns="0" bIns="0" rtlCol="0" anchor="t"/>
          <a:lstStyle/>
          <a:p>
            <a:pPr algn="l" marL="342900" indent="-342900">
              <a:lnSpc>
                <a:spcPts val="1800"/>
              </a:lnSpc>
              <a:buSzPct val="100000"/>
              <a:buChar char="•"/>
            </a:pPr>
            <a:r>
              <a:rPr lang="en-US" sz="1150" b="1" dirty="0">
                <a:solidFill>
                  <a:srgbClr val="49495A"/>
                </a:solidFill>
                <a:latin typeface="Open Sans" pitchFamily="34" charset="0"/>
                <a:ea typeface="Open Sans" pitchFamily="34" charset="-122"/>
                <a:cs typeface="Open Sans" pitchFamily="34" charset="-120"/>
              </a:rPr>
              <a:t>Faster Information Processing:</a:t>
            </a:r>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 AI can ingest and analyse petabytes of data from diverse sources – satellite imagery, social media, intercepted communications – far quicker than human teams.</a:t>
            </a:r>
            <a:endParaRPr lang="en-US" sz="1150" dirty="0"/>
          </a:p>
        </p:txBody>
      </p:sp>
      <p:sp>
        <p:nvSpPr>
          <p:cNvPr id="7" name="Text 4"/>
          <p:cNvSpPr/>
          <p:nvPr/>
        </p:nvSpPr>
        <p:spPr>
          <a:xfrm>
            <a:off x="7501057" y="3100626"/>
            <a:ext cx="6552605" cy="467439"/>
          </a:xfrm>
          <a:prstGeom prst="rect">
            <a:avLst/>
          </a:prstGeom>
          <a:noFill/>
          <a:ln/>
        </p:spPr>
        <p:txBody>
          <a:bodyPr wrap="square" lIns="0" tIns="0" rIns="0" bIns="0" rtlCol="0" anchor="t"/>
          <a:lstStyle/>
          <a:p>
            <a:pPr algn="l" marL="342900" indent="-342900">
              <a:lnSpc>
                <a:spcPts val="1800"/>
              </a:lnSpc>
              <a:buSzPct val="100000"/>
              <a:buChar char="•"/>
            </a:pPr>
            <a:r>
              <a:rPr lang="en-US" sz="1150" b="1" dirty="0">
                <a:solidFill>
                  <a:srgbClr val="49495A"/>
                </a:solidFill>
                <a:latin typeface="Open Sans" pitchFamily="34" charset="0"/>
                <a:ea typeface="Open Sans" pitchFamily="34" charset="-122"/>
                <a:cs typeface="Open Sans" pitchFamily="34" charset="-120"/>
              </a:rPr>
              <a:t>Pattern Recognition:</a:t>
            </a:r>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 It identifies subtle patterns and correlations that might be missed by human analysts, revealing hidden threats or opportunities.</a:t>
            </a:r>
            <a:endParaRPr lang="en-US" sz="1150" dirty="0"/>
          </a:p>
        </p:txBody>
      </p:sp>
      <p:sp>
        <p:nvSpPr>
          <p:cNvPr id="8" name="Text 5"/>
          <p:cNvSpPr/>
          <p:nvPr/>
        </p:nvSpPr>
        <p:spPr>
          <a:xfrm>
            <a:off x="7501057" y="3619143"/>
            <a:ext cx="6552605" cy="467439"/>
          </a:xfrm>
          <a:prstGeom prst="rect">
            <a:avLst/>
          </a:prstGeom>
          <a:noFill/>
          <a:ln/>
        </p:spPr>
        <p:txBody>
          <a:bodyPr wrap="square" lIns="0" tIns="0" rIns="0" bIns="0" rtlCol="0" anchor="t"/>
          <a:lstStyle/>
          <a:p>
            <a:pPr algn="l" marL="342900" indent="-342900">
              <a:lnSpc>
                <a:spcPts val="1800"/>
              </a:lnSpc>
              <a:buSzPct val="100000"/>
              <a:buChar char="•"/>
            </a:pPr>
            <a:r>
              <a:rPr lang="en-US" sz="1150" b="1" dirty="0">
                <a:solidFill>
                  <a:srgbClr val="49495A"/>
                </a:solidFill>
                <a:latin typeface="Open Sans" pitchFamily="34" charset="0"/>
                <a:ea typeface="Open Sans" pitchFamily="34" charset="-122"/>
                <a:cs typeface="Open Sans" pitchFamily="34" charset="-120"/>
              </a:rPr>
              <a:t>Predictive Analytics:</a:t>
            </a:r>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 AI models can forecast potential adversary actions, predict equipment failures, or anticipate logistical challenges, allowing for proactive planning.</a:t>
            </a:r>
            <a:endParaRPr lang="en-US" sz="1150" dirty="0"/>
          </a:p>
        </p:txBody>
      </p:sp>
      <p:sp>
        <p:nvSpPr>
          <p:cNvPr id="9" name="Text 6"/>
          <p:cNvSpPr/>
          <p:nvPr/>
        </p:nvSpPr>
        <p:spPr>
          <a:xfrm>
            <a:off x="7501057" y="4137660"/>
            <a:ext cx="6552605" cy="467439"/>
          </a:xfrm>
          <a:prstGeom prst="rect">
            <a:avLst/>
          </a:prstGeom>
          <a:noFill/>
          <a:ln/>
        </p:spPr>
        <p:txBody>
          <a:bodyPr wrap="square" lIns="0" tIns="0" rIns="0" bIns="0" rtlCol="0" anchor="t"/>
          <a:lstStyle/>
          <a:p>
            <a:pPr algn="l" marL="342900" indent="-342900">
              <a:lnSpc>
                <a:spcPts val="1800"/>
              </a:lnSpc>
              <a:buSzPct val="100000"/>
              <a:buChar char="•"/>
            </a:pPr>
            <a:r>
              <a:rPr lang="en-US" sz="1150" b="1" dirty="0">
                <a:solidFill>
                  <a:srgbClr val="49495A"/>
                </a:solidFill>
                <a:latin typeface="Open Sans" pitchFamily="34" charset="0"/>
                <a:ea typeface="Open Sans" pitchFamily="34" charset="-122"/>
                <a:cs typeface="Open Sans" pitchFamily="34" charset="-120"/>
              </a:rPr>
              <a:t>Situational Awareness:</a:t>
            </a:r>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 By integrating and visualising vast amounts of real-time data, AI provides a comprehensive and constantly updated common operating picture.</a:t>
            </a:r>
            <a:endParaRPr lang="en-US" sz="1150" dirty="0"/>
          </a:p>
        </p:txBody>
      </p:sp>
      <p:sp>
        <p:nvSpPr>
          <p:cNvPr id="10" name="Text 7"/>
          <p:cNvSpPr/>
          <p:nvPr/>
        </p:nvSpPr>
        <p:spPr>
          <a:xfrm>
            <a:off x="7501057" y="4656177"/>
            <a:ext cx="6552605" cy="467439"/>
          </a:xfrm>
          <a:prstGeom prst="rect">
            <a:avLst/>
          </a:prstGeom>
          <a:noFill/>
          <a:ln/>
        </p:spPr>
        <p:txBody>
          <a:bodyPr wrap="square" lIns="0" tIns="0" rIns="0" bIns="0" rtlCol="0" anchor="t"/>
          <a:lstStyle/>
          <a:p>
            <a:pPr algn="l" marL="342900" indent="-342900">
              <a:lnSpc>
                <a:spcPts val="1800"/>
              </a:lnSpc>
              <a:buSzPct val="100000"/>
              <a:buChar char="•"/>
            </a:pPr>
            <a:r>
              <a:rPr lang="en-US" sz="1150" b="1" dirty="0">
                <a:solidFill>
                  <a:srgbClr val="49495A"/>
                </a:solidFill>
                <a:latin typeface="Open Sans" pitchFamily="34" charset="0"/>
                <a:ea typeface="Open Sans" pitchFamily="34" charset="-122"/>
                <a:cs typeface="Open Sans" pitchFamily="34" charset="-120"/>
              </a:rPr>
              <a:t>Resource Optimisation:</a:t>
            </a:r>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 AI can recommend optimal deployment of resources, from personnel to equipment, based on current intelligence and mission objectives.</a:t>
            </a:r>
            <a:endParaRPr lang="en-US" sz="1150" dirty="0"/>
          </a:p>
        </p:txBody>
      </p:sp>
      <p:sp>
        <p:nvSpPr>
          <p:cNvPr id="11" name="Text 8"/>
          <p:cNvSpPr/>
          <p:nvPr/>
        </p:nvSpPr>
        <p:spPr>
          <a:xfrm>
            <a:off x="7501057" y="5255062"/>
            <a:ext cx="6552605" cy="467439"/>
          </a:xfrm>
          <a:prstGeom prst="rect">
            <a:avLst/>
          </a:prstGeom>
          <a:noFill/>
          <a:ln/>
        </p:spPr>
        <p:txBody>
          <a:bodyPr wrap="square" lIns="0" tIns="0" rIns="0" bIns="0" rtlCol="0" anchor="t"/>
          <a:lstStyle/>
          <a:p>
            <a:pPr algn="l" indent="0" marL="0">
              <a:lnSpc>
                <a:spcPts val="1800"/>
              </a:lnSpc>
              <a:buNone/>
            </a:pPr>
            <a:r>
              <a:rPr lang="en-US" sz="1150" dirty="0">
                <a:solidFill>
                  <a:srgbClr val="49495A"/>
                </a:solidFill>
                <a:latin typeface="Open Sans" pitchFamily="34" charset="0"/>
                <a:ea typeface="Open Sans" pitchFamily="34" charset="-122"/>
                <a:cs typeface="Open Sans" pitchFamily="34" charset="-120"/>
              </a:rPr>
              <a:t>This allows human operators to focus on higher-level strategic thinking, judgment, and nuanced ethical considerations, rather than being overwhelmed by raw data.</a:t>
            </a:r>
            <a:endParaRPr lang="en-US" sz="1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20447" y="498872"/>
            <a:ext cx="11060430" cy="562808"/>
          </a:xfrm>
          <a:prstGeom prst="rect">
            <a:avLst/>
          </a:prstGeom>
          <a:noFill/>
          <a:ln/>
        </p:spPr>
        <p:txBody>
          <a:bodyPr wrap="none" lIns="0" tIns="0" rIns="0" bIns="0" rtlCol="0" anchor="t"/>
          <a:lstStyle/>
          <a:p>
            <a:pPr algn="l" indent="0" marL="0">
              <a:lnSpc>
                <a:spcPts val="4400"/>
              </a:lnSpc>
              <a:buNone/>
            </a:pPr>
            <a:r>
              <a:rPr lang="en-US" sz="3500" dirty="0">
                <a:solidFill>
                  <a:srgbClr val="403CCF"/>
                </a:solidFill>
                <a:latin typeface="Libre Baskerville" pitchFamily="34" charset="0"/>
                <a:ea typeface="Libre Baskerville" pitchFamily="34" charset="-122"/>
                <a:cs typeface="Libre Baskerville" pitchFamily="34" charset="-120"/>
              </a:rPr>
              <a:t>Autonomous Systems: Reshaping the Battlefield</a:t>
            </a:r>
            <a:endParaRPr lang="en-US" sz="3500" dirty="0"/>
          </a:p>
        </p:txBody>
      </p:sp>
      <p:sp>
        <p:nvSpPr>
          <p:cNvPr id="3" name="Text 1"/>
          <p:cNvSpPr/>
          <p:nvPr/>
        </p:nvSpPr>
        <p:spPr>
          <a:xfrm>
            <a:off x="720447" y="1421844"/>
            <a:ext cx="13189506" cy="576263"/>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Autonomous systems, powered by AI, are poised to fundamentally alter the nature of military operations. These systems can perform tasks without continuous human intervention, offering significant advantages in dangerous or inaccessible environments.</a:t>
            </a:r>
            <a:endParaRPr lang="en-US" sz="1400" dirty="0"/>
          </a:p>
        </p:txBody>
      </p:sp>
      <p:pic>
        <p:nvPicPr>
          <p:cNvPr id="4" name="Image 0" descr="preencoded.png">    </p:cNvPr>
          <p:cNvPicPr>
            <a:picLocks noChangeAspect="1"/>
          </p:cNvPicPr>
          <p:nvPr/>
        </p:nvPicPr>
        <p:blipFill>
          <a:blip r:embed="rId1"/>
          <a:stretch>
            <a:fillRect/>
          </a:stretch>
        </p:blipFill>
        <p:spPr>
          <a:xfrm>
            <a:off x="720447" y="2200632"/>
            <a:ext cx="4246364" cy="2624376"/>
          </a:xfrm>
          <a:prstGeom prst="rect">
            <a:avLst/>
          </a:prstGeom>
        </p:spPr>
      </p:pic>
      <p:sp>
        <p:nvSpPr>
          <p:cNvPr id="5" name="Text 2"/>
          <p:cNvSpPr/>
          <p:nvPr/>
        </p:nvSpPr>
        <p:spPr>
          <a:xfrm>
            <a:off x="720447" y="5005030"/>
            <a:ext cx="3843338" cy="281345"/>
          </a:xfrm>
          <a:prstGeom prst="rect">
            <a:avLst/>
          </a:prstGeom>
          <a:noFill/>
          <a:ln/>
        </p:spPr>
        <p:txBody>
          <a:bodyPr wrap="none" lIns="0" tIns="0" rIns="0" bIns="0" rtlCol="0" anchor="t"/>
          <a:lstStyle/>
          <a:p>
            <a:pPr algn="l"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Unmanned Aerial Vehicles (UAVs)</a:t>
            </a:r>
            <a:endParaRPr lang="en-US" sz="1750" dirty="0"/>
          </a:p>
        </p:txBody>
      </p:sp>
      <p:sp>
        <p:nvSpPr>
          <p:cNvPr id="6" name="Text 3"/>
          <p:cNvSpPr/>
          <p:nvPr/>
        </p:nvSpPr>
        <p:spPr>
          <a:xfrm>
            <a:off x="720447" y="5394365"/>
            <a:ext cx="4246364" cy="1152525"/>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Used for reconnaissance, surveillance, target acquisition, and even strike missions, operating with greater endurance and reduced risk to human pilots.</a:t>
            </a:r>
            <a:endParaRPr lang="en-US" sz="1400" dirty="0"/>
          </a:p>
        </p:txBody>
      </p:sp>
      <p:pic>
        <p:nvPicPr>
          <p:cNvPr id="7" name="Image 1" descr="preencoded.png">    </p:cNvPr>
          <p:cNvPicPr>
            <a:picLocks noChangeAspect="1"/>
          </p:cNvPicPr>
          <p:nvPr/>
        </p:nvPicPr>
        <p:blipFill>
          <a:blip r:embed="rId2"/>
          <a:stretch>
            <a:fillRect/>
          </a:stretch>
        </p:blipFill>
        <p:spPr>
          <a:xfrm>
            <a:off x="5191958" y="2200632"/>
            <a:ext cx="4246364" cy="2624376"/>
          </a:xfrm>
          <a:prstGeom prst="rect">
            <a:avLst/>
          </a:prstGeom>
        </p:spPr>
      </p:pic>
      <p:sp>
        <p:nvSpPr>
          <p:cNvPr id="8" name="Text 4"/>
          <p:cNvSpPr/>
          <p:nvPr/>
        </p:nvSpPr>
        <p:spPr>
          <a:xfrm>
            <a:off x="5191958" y="5005030"/>
            <a:ext cx="4118967" cy="281345"/>
          </a:xfrm>
          <a:prstGeom prst="rect">
            <a:avLst/>
          </a:prstGeom>
          <a:noFill/>
          <a:ln/>
        </p:spPr>
        <p:txBody>
          <a:bodyPr wrap="none" lIns="0" tIns="0" rIns="0" bIns="0" rtlCol="0" anchor="t"/>
          <a:lstStyle/>
          <a:p>
            <a:pPr algn="l"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Unmanned Ground Vehicles (UGVs)</a:t>
            </a:r>
            <a:endParaRPr lang="en-US" sz="1750" dirty="0"/>
          </a:p>
        </p:txBody>
      </p:sp>
      <p:sp>
        <p:nvSpPr>
          <p:cNvPr id="9" name="Text 5"/>
          <p:cNvSpPr/>
          <p:nvPr/>
        </p:nvSpPr>
        <p:spPr>
          <a:xfrm>
            <a:off x="5191958" y="5394365"/>
            <a:ext cx="4246364" cy="864394"/>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Deployed for explosive ordnance disposal, logistics, perimeter security, and combat support, reducing soldier exposure to direct threats.</a:t>
            </a:r>
            <a:endParaRPr lang="en-US" sz="1400" dirty="0"/>
          </a:p>
        </p:txBody>
      </p:sp>
      <p:pic>
        <p:nvPicPr>
          <p:cNvPr id="10" name="Image 2" descr="preencoded.png">    </p:cNvPr>
          <p:cNvPicPr>
            <a:picLocks noChangeAspect="1"/>
          </p:cNvPicPr>
          <p:nvPr/>
        </p:nvPicPr>
        <p:blipFill>
          <a:blip r:embed="rId3"/>
          <a:stretch>
            <a:fillRect/>
          </a:stretch>
        </p:blipFill>
        <p:spPr>
          <a:xfrm>
            <a:off x="9663470" y="2200632"/>
            <a:ext cx="4246364" cy="2624376"/>
          </a:xfrm>
          <a:prstGeom prst="rect">
            <a:avLst/>
          </a:prstGeom>
        </p:spPr>
      </p:pic>
      <p:sp>
        <p:nvSpPr>
          <p:cNvPr id="11" name="Text 6"/>
          <p:cNvSpPr/>
          <p:nvPr/>
        </p:nvSpPr>
        <p:spPr>
          <a:xfrm>
            <a:off x="9663470" y="5005030"/>
            <a:ext cx="3654028" cy="281345"/>
          </a:xfrm>
          <a:prstGeom prst="rect">
            <a:avLst/>
          </a:prstGeom>
          <a:noFill/>
          <a:ln/>
        </p:spPr>
        <p:txBody>
          <a:bodyPr wrap="none" lIns="0" tIns="0" rIns="0" bIns="0" rtlCol="0" anchor="t"/>
          <a:lstStyle/>
          <a:p>
            <a:pPr algn="l"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Autonomous Maritime Systems</a:t>
            </a:r>
            <a:endParaRPr lang="en-US" sz="1750" dirty="0"/>
          </a:p>
        </p:txBody>
      </p:sp>
      <p:sp>
        <p:nvSpPr>
          <p:cNvPr id="12" name="Text 7"/>
          <p:cNvSpPr/>
          <p:nvPr/>
        </p:nvSpPr>
        <p:spPr>
          <a:xfrm>
            <a:off x="9663470" y="5394365"/>
            <a:ext cx="4246364" cy="864394"/>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Performing undersea surveillance, mine countermeasures, and intelligence gathering in challenging aquatic environments.</a:t>
            </a:r>
            <a:endParaRPr lang="en-US" sz="1400" dirty="0"/>
          </a:p>
        </p:txBody>
      </p:sp>
      <p:sp>
        <p:nvSpPr>
          <p:cNvPr id="13" name="Text 8"/>
          <p:cNvSpPr/>
          <p:nvPr/>
        </p:nvSpPr>
        <p:spPr>
          <a:xfrm>
            <a:off x="990600" y="6951940"/>
            <a:ext cx="12919353" cy="576263"/>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The development of these systems necessitates careful consideration of ethical guidelines, command responsibility, and the potential for unintended escalation.</a:t>
            </a:r>
            <a:endParaRPr lang="en-US" sz="1400" dirty="0"/>
          </a:p>
        </p:txBody>
      </p:sp>
      <p:sp>
        <p:nvSpPr>
          <p:cNvPr id="14" name="Shape 9"/>
          <p:cNvSpPr/>
          <p:nvPr/>
        </p:nvSpPr>
        <p:spPr>
          <a:xfrm>
            <a:off x="720447" y="6749415"/>
            <a:ext cx="22860" cy="981313"/>
          </a:xfrm>
          <a:prstGeom prst="rect">
            <a:avLst/>
          </a:prstGeom>
          <a:solidFill>
            <a:srgbClr val="403CCF"/>
          </a:solid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07325" y="348734"/>
            <a:ext cx="8928854" cy="396240"/>
          </a:xfrm>
          <a:prstGeom prst="rect">
            <a:avLst/>
          </a:prstGeom>
          <a:noFill/>
          <a:ln/>
        </p:spPr>
        <p:txBody>
          <a:bodyPr wrap="none" lIns="0" tIns="0" rIns="0" bIns="0" rtlCol="0" anchor="t"/>
          <a:lstStyle/>
          <a:p>
            <a:pPr algn="l" indent="0" marL="0">
              <a:lnSpc>
                <a:spcPts val="3100"/>
              </a:lnSpc>
              <a:buNone/>
            </a:pPr>
            <a:r>
              <a:rPr lang="en-US" sz="2450" dirty="0">
                <a:solidFill>
                  <a:srgbClr val="403CCF"/>
                </a:solidFill>
                <a:latin typeface="Libre Baskerville" pitchFamily="34" charset="0"/>
                <a:ea typeface="Libre Baskerville" pitchFamily="34" charset="-122"/>
                <a:cs typeface="Libre Baskerville" pitchFamily="34" charset="-120"/>
              </a:rPr>
              <a:t>Cybersecurity and AI: Protecting Critical Infrastructure</a:t>
            </a:r>
            <a:endParaRPr lang="en-US" sz="2450" dirty="0"/>
          </a:p>
        </p:txBody>
      </p:sp>
      <p:sp>
        <p:nvSpPr>
          <p:cNvPr id="3" name="Text 1"/>
          <p:cNvSpPr/>
          <p:nvPr/>
        </p:nvSpPr>
        <p:spPr>
          <a:xfrm>
            <a:off x="507325" y="998577"/>
            <a:ext cx="13615749" cy="405765"/>
          </a:xfrm>
          <a:prstGeom prst="rect">
            <a:avLst/>
          </a:prstGeom>
          <a:noFill/>
          <a:ln/>
        </p:spPr>
        <p:txBody>
          <a:bodyPr wrap="square" lIns="0" tIns="0" rIns="0" bIns="0" rtlCol="0" anchor="t"/>
          <a:lstStyle/>
          <a:p>
            <a:pPr algn="l" indent="0" marL="0">
              <a:lnSpc>
                <a:spcPts val="1550"/>
              </a:lnSpc>
              <a:buNone/>
            </a:pPr>
            <a:r>
              <a:rPr lang="en-US" sz="950" dirty="0">
                <a:solidFill>
                  <a:srgbClr val="49495A"/>
                </a:solidFill>
                <a:latin typeface="Open Sans" pitchFamily="34" charset="0"/>
                <a:ea typeface="Open Sans" pitchFamily="34" charset="-122"/>
                <a:cs typeface="Open Sans" pitchFamily="34" charset="-120"/>
              </a:rPr>
              <a:t>As defence systems become increasingly digitalised and interconnected, cybersecurity becomes paramount. AI is a double-edged sword in this domain, simultaneously offering powerful defensive capabilities and posing new offensive threats.</a:t>
            </a:r>
            <a:endParaRPr lang="en-US" sz="950" dirty="0"/>
          </a:p>
        </p:txBody>
      </p:sp>
      <p:sp>
        <p:nvSpPr>
          <p:cNvPr id="4" name="Text 2"/>
          <p:cNvSpPr/>
          <p:nvPr/>
        </p:nvSpPr>
        <p:spPr>
          <a:xfrm>
            <a:off x="507325" y="1673781"/>
            <a:ext cx="2127052" cy="237768"/>
          </a:xfrm>
          <a:prstGeom prst="rect">
            <a:avLst/>
          </a:prstGeom>
          <a:noFill/>
          <a:ln/>
        </p:spPr>
        <p:txBody>
          <a:bodyPr wrap="none" lIns="0" tIns="0" rIns="0" bIns="0" rtlCol="0" anchor="t"/>
          <a:lstStyle/>
          <a:p>
            <a:pPr algn="l" indent="0" marL="0">
              <a:lnSpc>
                <a:spcPts val="1850"/>
              </a:lnSpc>
              <a:buNone/>
            </a:pPr>
            <a:r>
              <a:rPr lang="en-US" sz="1450" dirty="0">
                <a:solidFill>
                  <a:srgbClr val="403CCF"/>
                </a:solidFill>
                <a:latin typeface="Libre Baskerville" pitchFamily="34" charset="0"/>
                <a:ea typeface="Libre Baskerville" pitchFamily="34" charset="-122"/>
                <a:cs typeface="Libre Baskerville" pitchFamily="34" charset="-120"/>
              </a:rPr>
              <a:t>AI for Cyber Defence:</a:t>
            </a:r>
            <a:endParaRPr lang="en-US" sz="1450" dirty="0"/>
          </a:p>
        </p:txBody>
      </p:sp>
      <p:sp>
        <p:nvSpPr>
          <p:cNvPr id="5" name="Text 3"/>
          <p:cNvSpPr/>
          <p:nvPr/>
        </p:nvSpPr>
        <p:spPr>
          <a:xfrm>
            <a:off x="507325" y="2038350"/>
            <a:ext cx="6653212" cy="405765"/>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49495A"/>
                </a:solidFill>
                <a:latin typeface="Open Sans" pitchFamily="34" charset="0"/>
                <a:ea typeface="Open Sans" pitchFamily="34" charset="-122"/>
                <a:cs typeface="Open Sans" pitchFamily="34" charset="-120"/>
              </a:rPr>
              <a:t>Threat Detection:</a:t>
            </a:r>
            <a:pPr algn="l" indent="0" marL="0">
              <a:lnSpc>
                <a:spcPts val="1550"/>
              </a:lnSpc>
              <a:buNone/>
            </a:pPr>
            <a:r>
              <a:rPr lang="en-US" sz="950" dirty="0">
                <a:solidFill>
                  <a:srgbClr val="49495A"/>
                </a:solidFill>
                <a:latin typeface="Open Sans" pitchFamily="34" charset="0"/>
                <a:ea typeface="Open Sans" pitchFamily="34" charset="-122"/>
                <a:cs typeface="Open Sans" pitchFamily="34" charset="-120"/>
              </a:rPr>
              <a:t> AI algorithms can detect anomalies and identify sophisticated cyber-attacks faster than traditional methods, often predicting attacks before they fully manifest.</a:t>
            </a:r>
            <a:endParaRPr lang="en-US" sz="950" dirty="0"/>
          </a:p>
        </p:txBody>
      </p:sp>
      <p:sp>
        <p:nvSpPr>
          <p:cNvPr id="6" name="Text 4"/>
          <p:cNvSpPr/>
          <p:nvPr/>
        </p:nvSpPr>
        <p:spPr>
          <a:xfrm>
            <a:off x="507325" y="2488406"/>
            <a:ext cx="6653212" cy="405765"/>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49495A"/>
                </a:solidFill>
                <a:latin typeface="Open Sans" pitchFamily="34" charset="0"/>
                <a:ea typeface="Open Sans" pitchFamily="34" charset="-122"/>
                <a:cs typeface="Open Sans" pitchFamily="34" charset="-120"/>
              </a:rPr>
              <a:t>Automated Response:</a:t>
            </a:r>
            <a:pPr algn="l" indent="0" marL="0">
              <a:lnSpc>
                <a:spcPts val="1550"/>
              </a:lnSpc>
              <a:buNone/>
            </a:pPr>
            <a:r>
              <a:rPr lang="en-US" sz="950" dirty="0">
                <a:solidFill>
                  <a:srgbClr val="49495A"/>
                </a:solidFill>
                <a:latin typeface="Open Sans" pitchFamily="34" charset="0"/>
                <a:ea typeface="Open Sans" pitchFamily="34" charset="-122"/>
                <a:cs typeface="Open Sans" pitchFamily="34" charset="-120"/>
              </a:rPr>
              <a:t> AI can initiate rapid, automated responses to mitigate threats, isolating compromised systems and preventing wider damage.</a:t>
            </a:r>
            <a:endParaRPr lang="en-US" sz="950" dirty="0"/>
          </a:p>
        </p:txBody>
      </p:sp>
      <p:sp>
        <p:nvSpPr>
          <p:cNvPr id="7" name="Text 5"/>
          <p:cNvSpPr/>
          <p:nvPr/>
        </p:nvSpPr>
        <p:spPr>
          <a:xfrm>
            <a:off x="507325" y="2938463"/>
            <a:ext cx="6653212" cy="405765"/>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49495A"/>
                </a:solidFill>
                <a:latin typeface="Open Sans" pitchFamily="34" charset="0"/>
                <a:ea typeface="Open Sans" pitchFamily="34" charset="-122"/>
                <a:cs typeface="Open Sans" pitchFamily="34" charset="-120"/>
              </a:rPr>
              <a:t>Vulnerability Management:</a:t>
            </a:r>
            <a:pPr algn="l" indent="0" marL="0">
              <a:lnSpc>
                <a:spcPts val="1550"/>
              </a:lnSpc>
              <a:buNone/>
            </a:pPr>
            <a:r>
              <a:rPr lang="en-US" sz="950" dirty="0">
                <a:solidFill>
                  <a:srgbClr val="49495A"/>
                </a:solidFill>
                <a:latin typeface="Open Sans" pitchFamily="34" charset="0"/>
                <a:ea typeface="Open Sans" pitchFamily="34" charset="-122"/>
                <a:cs typeface="Open Sans" pitchFamily="34" charset="-120"/>
              </a:rPr>
              <a:t> Machine learning can analyse vast codebases to identify potential vulnerabilities in software and systems.</a:t>
            </a:r>
            <a:endParaRPr lang="en-US" sz="950" dirty="0"/>
          </a:p>
        </p:txBody>
      </p:sp>
      <p:sp>
        <p:nvSpPr>
          <p:cNvPr id="8" name="Text 6"/>
          <p:cNvSpPr/>
          <p:nvPr/>
        </p:nvSpPr>
        <p:spPr>
          <a:xfrm>
            <a:off x="507325" y="3388519"/>
            <a:ext cx="6653212" cy="405765"/>
          </a:xfrm>
          <a:prstGeom prst="rect">
            <a:avLst/>
          </a:prstGeom>
          <a:noFill/>
          <a:ln/>
        </p:spPr>
        <p:txBody>
          <a:bodyPr wrap="square" lIns="0" tIns="0" rIns="0" bIns="0" rtlCol="0" anchor="t"/>
          <a:lstStyle/>
          <a:p>
            <a:pPr algn="l" marL="342900" indent="-342900">
              <a:lnSpc>
                <a:spcPts val="1550"/>
              </a:lnSpc>
              <a:buSzPct val="100000"/>
              <a:buChar char="•"/>
            </a:pPr>
            <a:r>
              <a:rPr lang="en-US" sz="950" b="1" dirty="0">
                <a:solidFill>
                  <a:srgbClr val="49495A"/>
                </a:solidFill>
                <a:latin typeface="Open Sans" pitchFamily="34" charset="0"/>
                <a:ea typeface="Open Sans" pitchFamily="34" charset="-122"/>
                <a:cs typeface="Open Sans" pitchFamily="34" charset="-120"/>
              </a:rPr>
              <a:t>Behavioural Analytics:</a:t>
            </a:r>
            <a:pPr algn="l" indent="0" marL="0">
              <a:lnSpc>
                <a:spcPts val="1550"/>
              </a:lnSpc>
              <a:buNone/>
            </a:pPr>
            <a:r>
              <a:rPr lang="en-US" sz="950" dirty="0">
                <a:solidFill>
                  <a:srgbClr val="49495A"/>
                </a:solidFill>
                <a:latin typeface="Open Sans" pitchFamily="34" charset="0"/>
                <a:ea typeface="Open Sans" pitchFamily="34" charset="-122"/>
                <a:cs typeface="Open Sans" pitchFamily="34" charset="-120"/>
              </a:rPr>
              <a:t> AI monitors network and user behaviour to flag suspicious activities that deviate from established norms.</a:t>
            </a:r>
            <a:endParaRPr lang="en-US" sz="950" dirty="0"/>
          </a:p>
        </p:txBody>
      </p:sp>
      <p:pic>
        <p:nvPicPr>
          <p:cNvPr id="9" name="Image 0" descr="preencoded.png">    </p:cNvPr>
          <p:cNvPicPr>
            <a:picLocks noChangeAspect="1"/>
          </p:cNvPicPr>
          <p:nvPr/>
        </p:nvPicPr>
        <p:blipFill>
          <a:blip r:embed="rId1"/>
          <a:stretch>
            <a:fillRect/>
          </a:stretch>
        </p:blipFill>
        <p:spPr>
          <a:xfrm>
            <a:off x="7477482" y="1689616"/>
            <a:ext cx="6653212" cy="6653213"/>
          </a:xfrm>
          <a:prstGeom prst="rect">
            <a:avLst/>
          </a:prstGeom>
        </p:spPr>
      </p:pic>
      <p:sp>
        <p:nvSpPr>
          <p:cNvPr id="10" name="Shape 7"/>
          <p:cNvSpPr/>
          <p:nvPr/>
        </p:nvSpPr>
        <p:spPr>
          <a:xfrm>
            <a:off x="507325" y="8628102"/>
            <a:ext cx="13615749" cy="538758"/>
          </a:xfrm>
          <a:prstGeom prst="roundRect">
            <a:avLst>
              <a:gd name="adj" fmla="val 3531"/>
            </a:avLst>
          </a:prstGeom>
          <a:solidFill>
            <a:srgbClr val="C3C2F0"/>
          </a:solidFill>
          <a:ln/>
        </p:spPr>
      </p:sp>
      <p:pic>
        <p:nvPicPr>
          <p:cNvPr id="11" name="Image 1" descr="preencoded.png">    </p:cNvPr>
          <p:cNvPicPr>
            <a:picLocks noChangeAspect="1"/>
          </p:cNvPicPr>
          <p:nvPr/>
        </p:nvPicPr>
        <p:blipFill>
          <a:blip r:embed="rId2"/>
          <a:stretch>
            <a:fillRect/>
          </a:stretch>
        </p:blipFill>
        <p:spPr>
          <a:xfrm>
            <a:off x="634127" y="8820388"/>
            <a:ext cx="158472" cy="126802"/>
          </a:xfrm>
          <a:prstGeom prst="rect">
            <a:avLst/>
          </a:prstGeom>
        </p:spPr>
      </p:pic>
      <p:sp>
        <p:nvSpPr>
          <p:cNvPr id="12" name="Text 8"/>
          <p:cNvSpPr/>
          <p:nvPr/>
        </p:nvSpPr>
        <p:spPr>
          <a:xfrm>
            <a:off x="919401" y="8786574"/>
            <a:ext cx="13076873" cy="202883"/>
          </a:xfrm>
          <a:prstGeom prst="rect">
            <a:avLst/>
          </a:prstGeom>
          <a:noFill/>
          <a:ln/>
        </p:spPr>
        <p:txBody>
          <a:bodyPr wrap="none" lIns="0" tIns="0" rIns="0" bIns="0" rtlCol="0" anchor="t"/>
          <a:lstStyle/>
          <a:p>
            <a:pPr algn="l" indent="0" marL="0">
              <a:lnSpc>
                <a:spcPts val="1550"/>
              </a:lnSpc>
              <a:buNone/>
            </a:pPr>
            <a:r>
              <a:rPr lang="en-US" sz="950" dirty="0">
                <a:solidFill>
                  <a:srgbClr val="000000"/>
                </a:solidFill>
                <a:latin typeface="Open Sans" pitchFamily="34" charset="0"/>
                <a:ea typeface="Open Sans" pitchFamily="34" charset="-122"/>
                <a:cs typeface="Open Sans" pitchFamily="34" charset="-120"/>
              </a:rPr>
              <a:t>The constant evolution of cyber threats means that AI-driven defence mechanisms must also continuously adapt and learn to remain effective against increasingly intelligent adversaries.</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87956" y="541734"/>
            <a:ext cx="13054489" cy="1231344"/>
          </a:xfrm>
          <a:prstGeom prst="rect">
            <a:avLst/>
          </a:prstGeom>
          <a:noFill/>
          <a:ln/>
        </p:spPr>
        <p:txBody>
          <a:bodyPr wrap="square" lIns="0" tIns="0" rIns="0" bIns="0" rtlCol="0" anchor="t"/>
          <a:lstStyle/>
          <a:p>
            <a:pPr algn="l" indent="0" marL="0">
              <a:lnSpc>
                <a:spcPts val="4800"/>
              </a:lnSpc>
              <a:buNone/>
            </a:pPr>
            <a:r>
              <a:rPr lang="en-US" sz="3850" dirty="0">
                <a:solidFill>
                  <a:srgbClr val="403CCF"/>
                </a:solidFill>
                <a:latin typeface="Libre Baskerville" pitchFamily="34" charset="0"/>
                <a:ea typeface="Libre Baskerville" pitchFamily="34" charset="-122"/>
                <a:cs typeface="Libre Baskerville" pitchFamily="34" charset="-120"/>
              </a:rPr>
              <a:t>Ethical Considerations: Responsible AI Development and Deployment</a:t>
            </a:r>
            <a:endParaRPr lang="en-US" sz="3850" dirty="0"/>
          </a:p>
        </p:txBody>
      </p:sp>
      <p:sp>
        <p:nvSpPr>
          <p:cNvPr id="3" name="Text 1"/>
          <p:cNvSpPr/>
          <p:nvPr/>
        </p:nvSpPr>
        <p:spPr>
          <a:xfrm>
            <a:off x="787956" y="2167057"/>
            <a:ext cx="13054489" cy="630555"/>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The integration of AI into defence raises profound ethical questions that demand careful consideration and robust frameworks. Ensuring the responsible development and deployment of AI is crucial to maintaining public trust and upholding international humanitarian law.</a:t>
            </a:r>
            <a:endParaRPr lang="en-US" sz="1550" dirty="0"/>
          </a:p>
        </p:txBody>
      </p:sp>
      <p:sp>
        <p:nvSpPr>
          <p:cNvPr id="4" name="Shape 2"/>
          <p:cNvSpPr/>
          <p:nvPr/>
        </p:nvSpPr>
        <p:spPr>
          <a:xfrm>
            <a:off x="787956" y="3019187"/>
            <a:ext cx="6428780" cy="1811298"/>
          </a:xfrm>
          <a:prstGeom prst="roundRect">
            <a:avLst>
              <a:gd name="adj" fmla="val 6058"/>
            </a:avLst>
          </a:prstGeom>
          <a:solidFill>
            <a:srgbClr val="FBFAFF"/>
          </a:solidFill>
          <a:ln w="22860">
            <a:solidFill>
              <a:srgbClr val="D0CED9"/>
            </a:solidFill>
            <a:prstDash val="solid"/>
          </a:ln>
        </p:spPr>
      </p:sp>
      <p:pic>
        <p:nvPicPr>
          <p:cNvPr id="5" name="Image 0" descr="preencoded.png">    </p:cNvPr>
          <p:cNvPicPr>
            <a:picLocks noChangeAspect="1"/>
          </p:cNvPicPr>
          <p:nvPr/>
        </p:nvPicPr>
        <p:blipFill>
          <a:blip r:embed="rId1"/>
          <a:stretch>
            <a:fillRect/>
          </a:stretch>
        </p:blipFill>
        <p:spPr>
          <a:xfrm>
            <a:off x="765096" y="3019187"/>
            <a:ext cx="91440" cy="1811298"/>
          </a:xfrm>
          <a:prstGeom prst="rect">
            <a:avLst/>
          </a:prstGeom>
        </p:spPr>
      </p:pic>
      <p:sp>
        <p:nvSpPr>
          <p:cNvPr id="6" name="Text 3"/>
          <p:cNvSpPr/>
          <p:nvPr/>
        </p:nvSpPr>
        <p:spPr>
          <a:xfrm>
            <a:off x="1076325" y="3238976"/>
            <a:ext cx="2462570" cy="307777"/>
          </a:xfrm>
          <a:prstGeom prst="rect">
            <a:avLst/>
          </a:prstGeom>
          <a:noFill/>
          <a:ln/>
        </p:spPr>
        <p:txBody>
          <a:bodyPr wrap="none" lIns="0" tIns="0" rIns="0" bIns="0" rtlCol="0" anchor="t"/>
          <a:lstStyle/>
          <a:p>
            <a:pPr algn="l" indent="0" marL="0">
              <a:lnSpc>
                <a:spcPts val="2400"/>
              </a:lnSpc>
              <a:buNone/>
            </a:pPr>
            <a:r>
              <a:rPr lang="en-US" sz="1900" dirty="0">
                <a:solidFill>
                  <a:srgbClr val="49495A"/>
                </a:solidFill>
                <a:latin typeface="Libre Baskerville" pitchFamily="34" charset="0"/>
                <a:ea typeface="Libre Baskerville" pitchFamily="34" charset="-122"/>
                <a:cs typeface="Libre Baskerville" pitchFamily="34" charset="-120"/>
              </a:rPr>
              <a:t>Accountability</a:t>
            </a:r>
            <a:endParaRPr lang="en-US" sz="1900" dirty="0"/>
          </a:p>
        </p:txBody>
      </p:sp>
      <p:sp>
        <p:nvSpPr>
          <p:cNvPr id="7" name="Text 4"/>
          <p:cNvSpPr/>
          <p:nvPr/>
        </p:nvSpPr>
        <p:spPr>
          <a:xfrm>
            <a:off x="1076325" y="3664863"/>
            <a:ext cx="5920621" cy="945833"/>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Who is responsible when an autonomous system makes a decision with unintended consequences? Establishing clear lines of accountability for AI actions is critical.</a:t>
            </a:r>
            <a:endParaRPr lang="en-US" sz="1550" dirty="0"/>
          </a:p>
        </p:txBody>
      </p:sp>
      <p:sp>
        <p:nvSpPr>
          <p:cNvPr id="8" name="Shape 5"/>
          <p:cNvSpPr/>
          <p:nvPr/>
        </p:nvSpPr>
        <p:spPr>
          <a:xfrm>
            <a:off x="7413665" y="3019187"/>
            <a:ext cx="6428780" cy="1811298"/>
          </a:xfrm>
          <a:prstGeom prst="roundRect">
            <a:avLst>
              <a:gd name="adj" fmla="val 6058"/>
            </a:avLst>
          </a:prstGeom>
          <a:solidFill>
            <a:srgbClr val="FBFAFF"/>
          </a:solidFill>
          <a:ln w="22860">
            <a:solidFill>
              <a:srgbClr val="D0CED9"/>
            </a:solidFill>
            <a:prstDash val="solid"/>
          </a:ln>
        </p:spPr>
      </p:sp>
      <p:pic>
        <p:nvPicPr>
          <p:cNvPr id="9" name="Image 1" descr="preencoded.png">    </p:cNvPr>
          <p:cNvPicPr>
            <a:picLocks noChangeAspect="1"/>
          </p:cNvPicPr>
          <p:nvPr/>
        </p:nvPicPr>
        <p:blipFill>
          <a:blip r:embed="rId2"/>
          <a:stretch>
            <a:fillRect/>
          </a:stretch>
        </p:blipFill>
        <p:spPr>
          <a:xfrm>
            <a:off x="7390805" y="3019187"/>
            <a:ext cx="91440" cy="1811298"/>
          </a:xfrm>
          <a:prstGeom prst="rect">
            <a:avLst/>
          </a:prstGeom>
        </p:spPr>
      </p:pic>
      <p:sp>
        <p:nvSpPr>
          <p:cNvPr id="10" name="Text 6"/>
          <p:cNvSpPr/>
          <p:nvPr/>
        </p:nvSpPr>
        <p:spPr>
          <a:xfrm>
            <a:off x="7702034" y="3238976"/>
            <a:ext cx="5841802" cy="307777"/>
          </a:xfrm>
          <a:prstGeom prst="rect">
            <a:avLst/>
          </a:prstGeom>
          <a:noFill/>
          <a:ln/>
        </p:spPr>
        <p:txBody>
          <a:bodyPr wrap="none" lIns="0" tIns="0" rIns="0" bIns="0" rtlCol="0" anchor="t"/>
          <a:lstStyle/>
          <a:p>
            <a:pPr algn="l" indent="0" marL="0">
              <a:lnSpc>
                <a:spcPts val="2400"/>
              </a:lnSpc>
              <a:buNone/>
            </a:pPr>
            <a:r>
              <a:rPr lang="en-US" sz="1900" dirty="0">
                <a:solidFill>
                  <a:srgbClr val="49495A"/>
                </a:solidFill>
                <a:latin typeface="Libre Baskerville" pitchFamily="34" charset="0"/>
                <a:ea typeface="Libre Baskerville" pitchFamily="34" charset="-122"/>
                <a:cs typeface="Libre Baskerville" pitchFamily="34" charset="-120"/>
              </a:rPr>
              <a:t>Lethal Autonomous Weapons Systems (LAWS)</a:t>
            </a:r>
            <a:endParaRPr lang="en-US" sz="1900" dirty="0"/>
          </a:p>
        </p:txBody>
      </p:sp>
      <p:sp>
        <p:nvSpPr>
          <p:cNvPr id="11" name="Text 7"/>
          <p:cNvSpPr/>
          <p:nvPr/>
        </p:nvSpPr>
        <p:spPr>
          <a:xfrm>
            <a:off x="7702034" y="3664863"/>
            <a:ext cx="5920621" cy="945833"/>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The debate surrounding 'killer robots' and the degree of human control required over lethal force decisions is one of the most pressing ethical challenges.</a:t>
            </a:r>
            <a:endParaRPr lang="en-US" sz="1550" dirty="0"/>
          </a:p>
        </p:txBody>
      </p:sp>
      <p:sp>
        <p:nvSpPr>
          <p:cNvPr id="12" name="Shape 8"/>
          <p:cNvSpPr/>
          <p:nvPr/>
        </p:nvSpPr>
        <p:spPr>
          <a:xfrm>
            <a:off x="787956" y="5027414"/>
            <a:ext cx="6428780" cy="1811298"/>
          </a:xfrm>
          <a:prstGeom prst="roundRect">
            <a:avLst>
              <a:gd name="adj" fmla="val 6058"/>
            </a:avLst>
          </a:prstGeom>
          <a:solidFill>
            <a:srgbClr val="FBFAFF"/>
          </a:solidFill>
          <a:ln w="22860">
            <a:solidFill>
              <a:srgbClr val="D0CED9"/>
            </a:solidFill>
            <a:prstDash val="solid"/>
          </a:ln>
        </p:spPr>
      </p:sp>
      <p:pic>
        <p:nvPicPr>
          <p:cNvPr id="13" name="Image 2" descr="preencoded.png">    </p:cNvPr>
          <p:cNvPicPr>
            <a:picLocks noChangeAspect="1"/>
          </p:cNvPicPr>
          <p:nvPr/>
        </p:nvPicPr>
        <p:blipFill>
          <a:blip r:embed="rId3"/>
          <a:stretch>
            <a:fillRect/>
          </a:stretch>
        </p:blipFill>
        <p:spPr>
          <a:xfrm>
            <a:off x="765096" y="5027414"/>
            <a:ext cx="91440" cy="1811298"/>
          </a:xfrm>
          <a:prstGeom prst="rect">
            <a:avLst/>
          </a:prstGeom>
        </p:spPr>
      </p:pic>
      <p:sp>
        <p:nvSpPr>
          <p:cNvPr id="14" name="Text 9"/>
          <p:cNvSpPr/>
          <p:nvPr/>
        </p:nvSpPr>
        <p:spPr>
          <a:xfrm>
            <a:off x="1076325" y="5247203"/>
            <a:ext cx="3041928" cy="307777"/>
          </a:xfrm>
          <a:prstGeom prst="rect">
            <a:avLst/>
          </a:prstGeom>
          <a:noFill/>
          <a:ln/>
        </p:spPr>
        <p:txBody>
          <a:bodyPr wrap="none" lIns="0" tIns="0" rIns="0" bIns="0" rtlCol="0" anchor="t"/>
          <a:lstStyle/>
          <a:p>
            <a:pPr algn="l" indent="0" marL="0">
              <a:lnSpc>
                <a:spcPts val="2400"/>
              </a:lnSpc>
              <a:buNone/>
            </a:pPr>
            <a:r>
              <a:rPr lang="en-US" sz="1900" dirty="0">
                <a:solidFill>
                  <a:srgbClr val="49495A"/>
                </a:solidFill>
                <a:latin typeface="Libre Baskerville" pitchFamily="34" charset="0"/>
                <a:ea typeface="Libre Baskerville" pitchFamily="34" charset="-122"/>
                <a:cs typeface="Libre Baskerville" pitchFamily="34" charset="-120"/>
              </a:rPr>
              <a:t>Bias and Discrimination</a:t>
            </a:r>
            <a:endParaRPr lang="en-US" sz="1900" dirty="0"/>
          </a:p>
        </p:txBody>
      </p:sp>
      <p:sp>
        <p:nvSpPr>
          <p:cNvPr id="15" name="Text 10"/>
          <p:cNvSpPr/>
          <p:nvPr/>
        </p:nvSpPr>
        <p:spPr>
          <a:xfrm>
            <a:off x="1076325" y="5673090"/>
            <a:ext cx="5920621" cy="945833"/>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AI systems are only as unbiased as the data they are trained on. Biased data can lead to discriminatory outcomes, which is unacceptable in defence applications.</a:t>
            </a:r>
            <a:endParaRPr lang="en-US" sz="1550" dirty="0"/>
          </a:p>
        </p:txBody>
      </p:sp>
      <p:sp>
        <p:nvSpPr>
          <p:cNvPr id="16" name="Shape 11"/>
          <p:cNvSpPr/>
          <p:nvPr/>
        </p:nvSpPr>
        <p:spPr>
          <a:xfrm>
            <a:off x="7413665" y="5027414"/>
            <a:ext cx="6428780" cy="1811298"/>
          </a:xfrm>
          <a:prstGeom prst="roundRect">
            <a:avLst>
              <a:gd name="adj" fmla="val 6058"/>
            </a:avLst>
          </a:prstGeom>
          <a:solidFill>
            <a:srgbClr val="FBFAFF"/>
          </a:solidFill>
          <a:ln w="22860">
            <a:solidFill>
              <a:srgbClr val="D0CED9"/>
            </a:solidFill>
            <a:prstDash val="solid"/>
          </a:ln>
        </p:spPr>
      </p:sp>
      <p:pic>
        <p:nvPicPr>
          <p:cNvPr id="17" name="Image 3" descr="preencoded.png">    </p:cNvPr>
          <p:cNvPicPr>
            <a:picLocks noChangeAspect="1"/>
          </p:cNvPicPr>
          <p:nvPr/>
        </p:nvPicPr>
        <p:blipFill>
          <a:blip r:embed="rId4"/>
          <a:stretch>
            <a:fillRect/>
          </a:stretch>
        </p:blipFill>
        <p:spPr>
          <a:xfrm>
            <a:off x="7390805" y="5027414"/>
            <a:ext cx="91440" cy="1811298"/>
          </a:xfrm>
          <a:prstGeom prst="rect">
            <a:avLst/>
          </a:prstGeom>
        </p:spPr>
      </p:pic>
      <p:sp>
        <p:nvSpPr>
          <p:cNvPr id="18" name="Text 12"/>
          <p:cNvSpPr/>
          <p:nvPr/>
        </p:nvSpPr>
        <p:spPr>
          <a:xfrm>
            <a:off x="7702034" y="5247203"/>
            <a:ext cx="4099679" cy="307777"/>
          </a:xfrm>
          <a:prstGeom prst="rect">
            <a:avLst/>
          </a:prstGeom>
          <a:noFill/>
          <a:ln/>
        </p:spPr>
        <p:txBody>
          <a:bodyPr wrap="none" lIns="0" tIns="0" rIns="0" bIns="0" rtlCol="0" anchor="t"/>
          <a:lstStyle/>
          <a:p>
            <a:pPr algn="l" indent="0" marL="0">
              <a:lnSpc>
                <a:spcPts val="2400"/>
              </a:lnSpc>
              <a:buNone/>
            </a:pPr>
            <a:r>
              <a:rPr lang="en-US" sz="1900" dirty="0">
                <a:solidFill>
                  <a:srgbClr val="49495A"/>
                </a:solidFill>
                <a:latin typeface="Libre Baskerville" pitchFamily="34" charset="0"/>
                <a:ea typeface="Libre Baskerville" pitchFamily="34" charset="-122"/>
                <a:cs typeface="Libre Baskerville" pitchFamily="34" charset="-120"/>
              </a:rPr>
              <a:t>Transparency and Explainability</a:t>
            </a:r>
            <a:endParaRPr lang="en-US" sz="1900" dirty="0"/>
          </a:p>
        </p:txBody>
      </p:sp>
      <p:sp>
        <p:nvSpPr>
          <p:cNvPr id="19" name="Text 13"/>
          <p:cNvSpPr/>
          <p:nvPr/>
        </p:nvSpPr>
        <p:spPr>
          <a:xfrm>
            <a:off x="7702034" y="5673090"/>
            <a:ext cx="5920621" cy="945833"/>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Understanding how AI reaches its conclusions ('explainable AI') is vital for auditing, correcting errors, and building trust in these complex systems.</a:t>
            </a:r>
            <a:endParaRPr lang="en-US" sz="1550" dirty="0"/>
          </a:p>
        </p:txBody>
      </p:sp>
      <p:sp>
        <p:nvSpPr>
          <p:cNvPr id="20" name="Text 14"/>
          <p:cNvSpPr/>
          <p:nvPr/>
        </p:nvSpPr>
        <p:spPr>
          <a:xfrm>
            <a:off x="787956" y="7060287"/>
            <a:ext cx="13054489" cy="630555"/>
          </a:xfrm>
          <a:prstGeom prst="rect">
            <a:avLst/>
          </a:prstGeom>
          <a:noFill/>
          <a:ln/>
        </p:spPr>
        <p:txBody>
          <a:bodyPr wrap="square" lIns="0" tIns="0" rIns="0" bIns="0" rtlCol="0" anchor="t"/>
          <a:lstStyle/>
          <a:p>
            <a:pPr algn="l" indent="0" marL="0">
              <a:lnSpc>
                <a:spcPts val="2450"/>
              </a:lnSpc>
              <a:buNone/>
            </a:pPr>
            <a:r>
              <a:rPr lang="en-US" sz="1550" dirty="0">
                <a:solidFill>
                  <a:srgbClr val="49495A"/>
                </a:solidFill>
                <a:latin typeface="Open Sans" pitchFamily="34" charset="0"/>
                <a:ea typeface="Open Sans" pitchFamily="34" charset="-122"/>
                <a:cs typeface="Open Sans" pitchFamily="34" charset="-120"/>
              </a:rPr>
              <a:t>International dialogues and national policies are actively working to address these complex issues, aiming to harness AI's potential while mitigating its risks.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25329" y="498634"/>
            <a:ext cx="13179743" cy="1133475"/>
          </a:xfrm>
          <a:prstGeom prst="rect">
            <a:avLst/>
          </a:prstGeom>
          <a:noFill/>
          <a:ln/>
        </p:spPr>
        <p:txBody>
          <a:bodyPr wrap="square" lIns="0" tIns="0" rIns="0" bIns="0" rtlCol="0" anchor="t"/>
          <a:lstStyle/>
          <a:p>
            <a:pPr algn="l" indent="0" marL="0">
              <a:lnSpc>
                <a:spcPts val="4450"/>
              </a:lnSpc>
              <a:buNone/>
            </a:pPr>
            <a:r>
              <a:rPr lang="en-US" sz="3550" dirty="0">
                <a:solidFill>
                  <a:srgbClr val="403CCF"/>
                </a:solidFill>
                <a:latin typeface="Libre Baskerville" pitchFamily="34" charset="0"/>
                <a:ea typeface="Libre Baskerville" pitchFamily="34" charset="-122"/>
                <a:cs typeface="Libre Baskerville" pitchFamily="34" charset="-120"/>
              </a:rPr>
              <a:t>International Collaboration: Shaping the Future of Defence AI</a:t>
            </a:r>
            <a:endParaRPr lang="en-US" sz="3550" dirty="0"/>
          </a:p>
        </p:txBody>
      </p:sp>
      <p:sp>
        <p:nvSpPr>
          <p:cNvPr id="3" name="Text 1"/>
          <p:cNvSpPr/>
          <p:nvPr/>
        </p:nvSpPr>
        <p:spPr>
          <a:xfrm>
            <a:off x="725329" y="1994773"/>
            <a:ext cx="13179743" cy="580073"/>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The global nature of AI development and its implications for defence necessitate strong international collaboration. No single nation can unilaterally address the challenges and opportunities presented by AI in this domain.</a:t>
            </a:r>
            <a:endParaRPr lang="en-US" sz="1400" dirty="0"/>
          </a:p>
        </p:txBody>
      </p:sp>
      <p:sp>
        <p:nvSpPr>
          <p:cNvPr id="4" name="Text 2"/>
          <p:cNvSpPr/>
          <p:nvPr/>
        </p:nvSpPr>
        <p:spPr>
          <a:xfrm>
            <a:off x="2469952" y="3232904"/>
            <a:ext cx="2266831" cy="283369"/>
          </a:xfrm>
          <a:prstGeom prst="rect">
            <a:avLst/>
          </a:prstGeom>
          <a:noFill/>
          <a:ln/>
        </p:spPr>
        <p:txBody>
          <a:bodyPr wrap="none" lIns="0" tIns="0" rIns="0" bIns="0" rtlCol="0" anchor="t"/>
          <a:lstStyle/>
          <a:p>
            <a:pPr algn="r"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Shared Norms</a:t>
            </a:r>
            <a:endParaRPr lang="en-US" sz="1750" dirty="0"/>
          </a:p>
        </p:txBody>
      </p:sp>
      <p:sp>
        <p:nvSpPr>
          <p:cNvPr id="5" name="Text 3"/>
          <p:cNvSpPr/>
          <p:nvPr/>
        </p:nvSpPr>
        <p:spPr>
          <a:xfrm>
            <a:off x="725329" y="3624977"/>
            <a:ext cx="4011454" cy="870109"/>
          </a:xfrm>
          <a:prstGeom prst="rect">
            <a:avLst/>
          </a:prstGeom>
          <a:noFill/>
          <a:ln/>
        </p:spPr>
        <p:txBody>
          <a:bodyPr wrap="square" lIns="0" tIns="0" rIns="0" bIns="0" rtlCol="0" anchor="t"/>
          <a:lstStyle/>
          <a:p>
            <a:pPr algn="r" indent="0" marL="0">
              <a:lnSpc>
                <a:spcPts val="2250"/>
              </a:lnSpc>
              <a:buNone/>
            </a:pPr>
            <a:r>
              <a:rPr lang="en-US" sz="1400" dirty="0">
                <a:solidFill>
                  <a:srgbClr val="49495A"/>
                </a:solidFill>
                <a:latin typeface="Open Sans" pitchFamily="34" charset="0"/>
                <a:ea typeface="Open Sans" pitchFamily="34" charset="-122"/>
                <a:cs typeface="Open Sans" pitchFamily="34" charset="-120"/>
              </a:rPr>
              <a:t>Developing international norms and standards for the responsible use of AI in military applications.</a:t>
            </a:r>
            <a:endParaRPr lang="en-US" sz="1400" dirty="0"/>
          </a:p>
        </p:txBody>
      </p:sp>
      <p:pic>
        <p:nvPicPr>
          <p:cNvPr id="6" name="Image 0" descr="preencoded.png">    </p:cNvPr>
          <p:cNvPicPr>
            <a:picLocks noChangeAspect="1"/>
          </p:cNvPicPr>
          <p:nvPr/>
        </p:nvPicPr>
        <p:blipFill>
          <a:blip r:embed="rId1"/>
          <a:stretch>
            <a:fillRect/>
          </a:stretch>
        </p:blipFill>
        <p:spPr>
          <a:xfrm>
            <a:off x="5008721" y="2778800"/>
            <a:ext cx="4612838" cy="4612838"/>
          </a:xfrm>
          <a:prstGeom prst="rect">
            <a:avLst/>
          </a:prstGeom>
        </p:spPr>
      </p:pic>
      <p:pic>
        <p:nvPicPr>
          <p:cNvPr id="7"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51079" y="3628608"/>
            <a:ext cx="271224" cy="271224"/>
          </a:xfrm>
          <a:prstGeom prst="rect">
            <a:avLst/>
          </a:prstGeom>
        </p:spPr>
      </p:pic>
      <p:sp>
        <p:nvSpPr>
          <p:cNvPr id="8" name="Text 4"/>
          <p:cNvSpPr/>
          <p:nvPr/>
        </p:nvSpPr>
        <p:spPr>
          <a:xfrm>
            <a:off x="9893498" y="3232904"/>
            <a:ext cx="2266831" cy="283369"/>
          </a:xfrm>
          <a:prstGeom prst="rect">
            <a:avLst/>
          </a:prstGeom>
          <a:noFill/>
          <a:ln/>
        </p:spPr>
        <p:txBody>
          <a:bodyPr wrap="none" lIns="0" tIns="0" rIns="0" bIns="0" rtlCol="0" anchor="t"/>
          <a:lstStyle/>
          <a:p>
            <a:pPr algn="l"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Joint Research</a:t>
            </a:r>
            <a:endParaRPr lang="en-US" sz="1750" dirty="0"/>
          </a:p>
        </p:txBody>
      </p:sp>
      <p:sp>
        <p:nvSpPr>
          <p:cNvPr id="9" name="Text 5"/>
          <p:cNvSpPr/>
          <p:nvPr/>
        </p:nvSpPr>
        <p:spPr>
          <a:xfrm>
            <a:off x="9893498" y="3624977"/>
            <a:ext cx="4011573" cy="870109"/>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Collaborative research and development efforts to advance AI capabilities and counter emerging threats.</a:t>
            </a:r>
            <a:endParaRPr lang="en-US" sz="1400" dirty="0"/>
          </a:p>
        </p:txBody>
      </p:sp>
      <p:pic>
        <p:nvPicPr>
          <p:cNvPr id="10" name="Image 2" descr="preencoded.png">    </p:cNvPr>
          <p:cNvPicPr>
            <a:picLocks noChangeAspect="1"/>
          </p:cNvPicPr>
          <p:nvPr/>
        </p:nvPicPr>
        <p:blipFill>
          <a:blip r:embed="rId4"/>
          <a:stretch>
            <a:fillRect/>
          </a:stretch>
        </p:blipFill>
        <p:spPr>
          <a:xfrm>
            <a:off x="5008721" y="2778800"/>
            <a:ext cx="4612838" cy="4612838"/>
          </a:xfrm>
          <a:prstGeom prst="rect">
            <a:avLst/>
          </a:prstGeom>
        </p:spPr>
      </p:pic>
      <p:pic>
        <p:nvPicPr>
          <p:cNvPr id="11" name="Image 3"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00289" y="4021157"/>
            <a:ext cx="271224" cy="271224"/>
          </a:xfrm>
          <a:prstGeom prst="rect">
            <a:avLst/>
          </a:prstGeom>
        </p:spPr>
      </p:pic>
      <p:sp>
        <p:nvSpPr>
          <p:cNvPr id="12" name="Text 6"/>
          <p:cNvSpPr/>
          <p:nvPr/>
        </p:nvSpPr>
        <p:spPr>
          <a:xfrm>
            <a:off x="9893498" y="5675233"/>
            <a:ext cx="2266831" cy="283369"/>
          </a:xfrm>
          <a:prstGeom prst="rect">
            <a:avLst/>
          </a:prstGeom>
          <a:noFill/>
          <a:ln/>
        </p:spPr>
        <p:txBody>
          <a:bodyPr wrap="none" lIns="0" tIns="0" rIns="0" bIns="0" rtlCol="0" anchor="t"/>
          <a:lstStyle/>
          <a:p>
            <a:pPr algn="l"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Security Protocols</a:t>
            </a:r>
            <a:endParaRPr lang="en-US" sz="1750" dirty="0"/>
          </a:p>
        </p:txBody>
      </p:sp>
      <p:sp>
        <p:nvSpPr>
          <p:cNvPr id="13" name="Text 7"/>
          <p:cNvSpPr/>
          <p:nvPr/>
        </p:nvSpPr>
        <p:spPr>
          <a:xfrm>
            <a:off x="9893498" y="6067306"/>
            <a:ext cx="4011573" cy="870109"/>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Establishing common security protocols and best practices to prevent AI systems from being exploited by malicious actors.</a:t>
            </a:r>
            <a:endParaRPr lang="en-US" sz="1400" dirty="0"/>
          </a:p>
        </p:txBody>
      </p:sp>
      <p:pic>
        <p:nvPicPr>
          <p:cNvPr id="14" name="Image 4" descr="preencoded.png">    </p:cNvPr>
          <p:cNvPicPr>
            <a:picLocks noChangeAspect="1"/>
          </p:cNvPicPr>
          <p:nvPr/>
        </p:nvPicPr>
        <p:blipFill>
          <a:blip r:embed="rId7"/>
          <a:stretch>
            <a:fillRect/>
          </a:stretch>
        </p:blipFill>
        <p:spPr>
          <a:xfrm>
            <a:off x="5008721" y="2778800"/>
            <a:ext cx="4612838" cy="4612838"/>
          </a:xfrm>
          <a:prstGeom prst="rect">
            <a:avLst/>
          </a:prstGeom>
        </p:spPr>
      </p:pic>
      <p:pic>
        <p:nvPicPr>
          <p:cNvPr id="15" name="Image 5" descr="preencoded.png">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107740" y="6270367"/>
            <a:ext cx="271224" cy="271224"/>
          </a:xfrm>
          <a:prstGeom prst="rect">
            <a:avLst/>
          </a:prstGeom>
        </p:spPr>
      </p:pic>
      <p:sp>
        <p:nvSpPr>
          <p:cNvPr id="16" name="Text 8"/>
          <p:cNvSpPr/>
          <p:nvPr/>
        </p:nvSpPr>
        <p:spPr>
          <a:xfrm>
            <a:off x="2469952" y="5675233"/>
            <a:ext cx="2266831" cy="283369"/>
          </a:xfrm>
          <a:prstGeom prst="rect">
            <a:avLst/>
          </a:prstGeom>
          <a:noFill/>
          <a:ln/>
        </p:spPr>
        <p:txBody>
          <a:bodyPr wrap="none" lIns="0" tIns="0" rIns="0" bIns="0" rtlCol="0" anchor="t"/>
          <a:lstStyle/>
          <a:p>
            <a:pPr algn="r" indent="0" marL="0">
              <a:lnSpc>
                <a:spcPts val="2200"/>
              </a:lnSpc>
              <a:buNone/>
            </a:pPr>
            <a:r>
              <a:rPr lang="en-US" sz="1750" dirty="0">
                <a:solidFill>
                  <a:srgbClr val="49495A"/>
                </a:solidFill>
                <a:latin typeface="Libre Baskerville" pitchFamily="34" charset="0"/>
                <a:ea typeface="Libre Baskerville" pitchFamily="34" charset="-122"/>
                <a:cs typeface="Libre Baskerville" pitchFamily="34" charset="-120"/>
              </a:rPr>
              <a:t>Diplomacy</a:t>
            </a:r>
            <a:endParaRPr lang="en-US" sz="1750" dirty="0"/>
          </a:p>
        </p:txBody>
      </p:sp>
      <p:sp>
        <p:nvSpPr>
          <p:cNvPr id="17" name="Text 9"/>
          <p:cNvSpPr/>
          <p:nvPr/>
        </p:nvSpPr>
        <p:spPr>
          <a:xfrm>
            <a:off x="725329" y="6067306"/>
            <a:ext cx="4011454" cy="870109"/>
          </a:xfrm>
          <a:prstGeom prst="rect">
            <a:avLst/>
          </a:prstGeom>
          <a:noFill/>
          <a:ln/>
        </p:spPr>
        <p:txBody>
          <a:bodyPr wrap="square" lIns="0" tIns="0" rIns="0" bIns="0" rtlCol="0" anchor="t"/>
          <a:lstStyle/>
          <a:p>
            <a:pPr algn="r" indent="0" marL="0">
              <a:lnSpc>
                <a:spcPts val="2250"/>
              </a:lnSpc>
              <a:buNone/>
            </a:pPr>
            <a:r>
              <a:rPr lang="en-US" sz="1400" dirty="0">
                <a:solidFill>
                  <a:srgbClr val="49495A"/>
                </a:solidFill>
                <a:latin typeface="Open Sans" pitchFamily="34" charset="0"/>
                <a:ea typeface="Open Sans" pitchFamily="34" charset="-122"/>
                <a:cs typeface="Open Sans" pitchFamily="34" charset="-120"/>
              </a:rPr>
              <a:t>Engaging in diplomatic discussions to manage the risks of AI proliferation and ensure strategic stability.</a:t>
            </a:r>
            <a:endParaRPr lang="en-US" sz="1400" dirty="0"/>
          </a:p>
        </p:txBody>
      </p:sp>
      <p:pic>
        <p:nvPicPr>
          <p:cNvPr id="18" name="Image 6" descr="preencoded.png">    </p:cNvPr>
          <p:cNvPicPr>
            <a:picLocks noChangeAspect="1"/>
          </p:cNvPicPr>
          <p:nvPr/>
        </p:nvPicPr>
        <p:blipFill>
          <a:blip r:embed="rId10"/>
          <a:stretch>
            <a:fillRect/>
          </a:stretch>
        </p:blipFill>
        <p:spPr>
          <a:xfrm>
            <a:off x="5008721" y="2778800"/>
            <a:ext cx="4612838" cy="4612838"/>
          </a:xfrm>
          <a:prstGeom prst="rect">
            <a:avLst/>
          </a:prstGeom>
        </p:spPr>
      </p:pic>
      <p:pic>
        <p:nvPicPr>
          <p:cNvPr id="19" name="Image 7" descr="preencoded.png">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858530" y="5877818"/>
            <a:ext cx="271224" cy="271224"/>
          </a:xfrm>
          <a:prstGeom prst="rect">
            <a:avLst/>
          </a:prstGeom>
        </p:spPr>
      </p:pic>
      <p:sp>
        <p:nvSpPr>
          <p:cNvPr id="20" name="Text 10"/>
          <p:cNvSpPr/>
          <p:nvPr/>
        </p:nvSpPr>
        <p:spPr>
          <a:xfrm>
            <a:off x="725329" y="7595592"/>
            <a:ext cx="13179743" cy="580073"/>
          </a:xfrm>
          <a:prstGeom prst="rect">
            <a:avLst/>
          </a:prstGeom>
          <a:noFill/>
          <a:ln/>
        </p:spPr>
        <p:txBody>
          <a:bodyPr wrap="square" lIns="0" tIns="0" rIns="0" bIns="0" rtlCol="0" anchor="t"/>
          <a:lstStyle/>
          <a:p>
            <a:pPr algn="l" indent="0" marL="0">
              <a:lnSpc>
                <a:spcPts val="2250"/>
              </a:lnSpc>
              <a:buNone/>
            </a:pPr>
            <a:r>
              <a:rPr lang="en-US" sz="1400" dirty="0">
                <a:solidFill>
                  <a:srgbClr val="49495A"/>
                </a:solidFill>
                <a:latin typeface="Open Sans" pitchFamily="34" charset="0"/>
                <a:ea typeface="Open Sans" pitchFamily="34" charset="-122"/>
                <a:cs typeface="Open Sans" pitchFamily="34" charset="-120"/>
              </a:rPr>
              <a:t>Partnerships between allied nations are essential for pooling resources, sharing expertise, and developing interoperable AI systems that enhance collective security.</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92455" y="407313"/>
            <a:ext cx="10050423" cy="462796"/>
          </a:xfrm>
          <a:prstGeom prst="rect">
            <a:avLst/>
          </a:prstGeom>
          <a:noFill/>
          <a:ln/>
        </p:spPr>
        <p:txBody>
          <a:bodyPr wrap="none" lIns="0" tIns="0" rIns="0" bIns="0" rtlCol="0" anchor="t"/>
          <a:lstStyle/>
          <a:p>
            <a:pPr algn="l" indent="0" marL="0">
              <a:lnSpc>
                <a:spcPts val="3600"/>
              </a:lnSpc>
              <a:buNone/>
            </a:pPr>
            <a:r>
              <a:rPr lang="en-US" sz="2900" dirty="0">
                <a:solidFill>
                  <a:srgbClr val="403CCF"/>
                </a:solidFill>
                <a:latin typeface="Libre Baskerville" pitchFamily="34" charset="0"/>
                <a:ea typeface="Libre Baskerville" pitchFamily="34" charset="-122"/>
                <a:cs typeface="Libre Baskerville" pitchFamily="34" charset="-120"/>
              </a:rPr>
              <a:t>The UK's Vision: Investing in AI for National Security</a:t>
            </a:r>
            <a:endParaRPr lang="en-US" sz="2900" dirty="0"/>
          </a:p>
        </p:txBody>
      </p:sp>
      <p:sp>
        <p:nvSpPr>
          <p:cNvPr id="3" name="Text 1"/>
          <p:cNvSpPr/>
          <p:nvPr/>
        </p:nvSpPr>
        <p:spPr>
          <a:xfrm>
            <a:off x="592455" y="1166336"/>
            <a:ext cx="13445490" cy="236934"/>
          </a:xfrm>
          <a:prstGeom prst="rect">
            <a:avLst/>
          </a:prstGeom>
          <a:noFill/>
          <a:ln/>
        </p:spPr>
        <p:txBody>
          <a:bodyPr wrap="none" lIns="0" tIns="0" rIns="0" bIns="0" rtlCol="0" anchor="t"/>
          <a:lstStyle/>
          <a:p>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The United Kingdom recognises AI as a critical component of its future defence capabilities and has committed significant investment and strategic planning to integrate AI across its armed forces.</a:t>
            </a:r>
            <a:endParaRPr lang="en-US" sz="1150" dirty="0"/>
          </a:p>
        </p:txBody>
      </p:sp>
      <p:pic>
        <p:nvPicPr>
          <p:cNvPr id="4" name="Image 0" descr="preencoded.png">    </p:cNvPr>
          <p:cNvPicPr>
            <a:picLocks noChangeAspect="1"/>
          </p:cNvPicPr>
          <p:nvPr/>
        </p:nvPicPr>
        <p:blipFill>
          <a:blip r:embed="rId1"/>
          <a:stretch>
            <a:fillRect/>
          </a:stretch>
        </p:blipFill>
        <p:spPr>
          <a:xfrm>
            <a:off x="592455" y="1736408"/>
            <a:ext cx="6542127" cy="6542127"/>
          </a:xfrm>
          <a:prstGeom prst="rect">
            <a:avLst/>
          </a:prstGeom>
        </p:spPr>
      </p:pic>
      <p:sp>
        <p:nvSpPr>
          <p:cNvPr id="5" name="Text 2"/>
          <p:cNvSpPr/>
          <p:nvPr/>
        </p:nvSpPr>
        <p:spPr>
          <a:xfrm>
            <a:off x="7503438" y="1717953"/>
            <a:ext cx="3560207" cy="277654"/>
          </a:xfrm>
          <a:prstGeom prst="rect">
            <a:avLst/>
          </a:prstGeom>
          <a:noFill/>
          <a:ln/>
        </p:spPr>
        <p:txBody>
          <a:bodyPr wrap="none" lIns="0" tIns="0" rIns="0" bIns="0" rtlCol="0" anchor="t"/>
          <a:lstStyle/>
          <a:p>
            <a:pPr algn="l" indent="0" marL="0">
              <a:lnSpc>
                <a:spcPts val="2150"/>
              </a:lnSpc>
              <a:buNone/>
            </a:pPr>
            <a:r>
              <a:rPr lang="en-US" sz="1700" dirty="0">
                <a:solidFill>
                  <a:srgbClr val="403CCF"/>
                </a:solidFill>
                <a:latin typeface="Libre Baskerville" pitchFamily="34" charset="0"/>
                <a:ea typeface="Libre Baskerville" pitchFamily="34" charset="-122"/>
                <a:cs typeface="Libre Baskerville" pitchFamily="34" charset="-120"/>
              </a:rPr>
              <a:t>Key Pillars of the UK's Strategy:</a:t>
            </a:r>
            <a:endParaRPr lang="en-US" sz="1700" dirty="0"/>
          </a:p>
        </p:txBody>
      </p:sp>
      <p:sp>
        <p:nvSpPr>
          <p:cNvPr id="6" name="Text 3"/>
          <p:cNvSpPr/>
          <p:nvPr/>
        </p:nvSpPr>
        <p:spPr>
          <a:xfrm>
            <a:off x="7503438" y="2143720"/>
            <a:ext cx="6542127" cy="473869"/>
          </a:xfrm>
          <a:prstGeom prst="rect">
            <a:avLst/>
          </a:prstGeom>
          <a:noFill/>
          <a:ln/>
        </p:spPr>
        <p:txBody>
          <a:bodyPr wrap="square" lIns="0" tIns="0" rIns="0" bIns="0" rtlCol="0" anchor="t"/>
          <a:lstStyle/>
          <a:p>
            <a:pPr algn="l" marL="342900" indent="-342900">
              <a:lnSpc>
                <a:spcPts val="1850"/>
              </a:lnSpc>
              <a:buSzPct val="100000"/>
              <a:buChar char="•"/>
            </a:pPr>
            <a:r>
              <a:rPr lang="en-US" sz="1150" b="1" dirty="0">
                <a:solidFill>
                  <a:srgbClr val="49495A"/>
                </a:solidFill>
                <a:latin typeface="Open Sans" pitchFamily="34" charset="0"/>
                <a:ea typeface="Open Sans" pitchFamily="34" charset="-122"/>
                <a:cs typeface="Open Sans" pitchFamily="34" charset="-120"/>
              </a:rPr>
              <a:t>Dedicated AI Centre:</a:t>
            </a:r>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 Establishment of dedicated AI centres and hubs to drive innovation and expertise within the Ministry of Defence (MOD).</a:t>
            </a:r>
            <a:endParaRPr lang="en-US" sz="1150" dirty="0"/>
          </a:p>
        </p:txBody>
      </p:sp>
      <p:sp>
        <p:nvSpPr>
          <p:cNvPr id="7" name="Text 4"/>
          <p:cNvSpPr/>
          <p:nvPr/>
        </p:nvSpPr>
        <p:spPr>
          <a:xfrm>
            <a:off x="7503438" y="2669381"/>
            <a:ext cx="6542127" cy="473869"/>
          </a:xfrm>
          <a:prstGeom prst="rect">
            <a:avLst/>
          </a:prstGeom>
          <a:noFill/>
          <a:ln/>
        </p:spPr>
        <p:txBody>
          <a:bodyPr wrap="square" lIns="0" tIns="0" rIns="0" bIns="0" rtlCol="0" anchor="t"/>
          <a:lstStyle/>
          <a:p>
            <a:pPr algn="l" marL="342900" indent="-342900">
              <a:lnSpc>
                <a:spcPts val="1850"/>
              </a:lnSpc>
              <a:buSzPct val="100000"/>
              <a:buChar char="•"/>
            </a:pPr>
            <a:r>
              <a:rPr lang="en-US" sz="1150" b="1" dirty="0">
                <a:solidFill>
                  <a:srgbClr val="49495A"/>
                </a:solidFill>
                <a:latin typeface="Open Sans" pitchFamily="34" charset="0"/>
                <a:ea typeface="Open Sans" pitchFamily="34" charset="-122"/>
                <a:cs typeface="Open Sans" pitchFamily="34" charset="-120"/>
              </a:rPr>
              <a:t>Skilled Workforce:</a:t>
            </a:r>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 Investing in training and recruitment to build a highly skilled workforce capable of developing, deploying, and maintaining AI systems.</a:t>
            </a:r>
            <a:endParaRPr lang="en-US" sz="1150" dirty="0"/>
          </a:p>
        </p:txBody>
      </p:sp>
      <p:sp>
        <p:nvSpPr>
          <p:cNvPr id="8" name="Text 5"/>
          <p:cNvSpPr/>
          <p:nvPr/>
        </p:nvSpPr>
        <p:spPr>
          <a:xfrm>
            <a:off x="7503438" y="3195042"/>
            <a:ext cx="6542127" cy="473869"/>
          </a:xfrm>
          <a:prstGeom prst="rect">
            <a:avLst/>
          </a:prstGeom>
          <a:noFill/>
          <a:ln/>
        </p:spPr>
        <p:txBody>
          <a:bodyPr wrap="square" lIns="0" tIns="0" rIns="0" bIns="0" rtlCol="0" anchor="t"/>
          <a:lstStyle/>
          <a:p>
            <a:pPr algn="l" marL="342900" indent="-342900">
              <a:lnSpc>
                <a:spcPts val="1850"/>
              </a:lnSpc>
              <a:buSzPct val="100000"/>
              <a:buChar char="•"/>
            </a:pPr>
            <a:r>
              <a:rPr lang="en-US" sz="1150" b="1" dirty="0">
                <a:solidFill>
                  <a:srgbClr val="49495A"/>
                </a:solidFill>
                <a:latin typeface="Open Sans" pitchFamily="34" charset="0"/>
                <a:ea typeface="Open Sans" pitchFamily="34" charset="-122"/>
                <a:cs typeface="Open Sans" pitchFamily="34" charset="-120"/>
              </a:rPr>
              <a:t>Ethical Frameworks:</a:t>
            </a:r>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 Prioritising the development of robust ethical guidelines and legal frameworks for AI use in defence, aligning with international standards.</a:t>
            </a:r>
            <a:endParaRPr lang="en-US" sz="1150" dirty="0"/>
          </a:p>
        </p:txBody>
      </p:sp>
      <p:sp>
        <p:nvSpPr>
          <p:cNvPr id="9" name="Text 6"/>
          <p:cNvSpPr/>
          <p:nvPr/>
        </p:nvSpPr>
        <p:spPr>
          <a:xfrm>
            <a:off x="7503438" y="3720703"/>
            <a:ext cx="6542127" cy="473869"/>
          </a:xfrm>
          <a:prstGeom prst="rect">
            <a:avLst/>
          </a:prstGeom>
          <a:noFill/>
          <a:ln/>
        </p:spPr>
        <p:txBody>
          <a:bodyPr wrap="square" lIns="0" tIns="0" rIns="0" bIns="0" rtlCol="0" anchor="t"/>
          <a:lstStyle/>
          <a:p>
            <a:pPr algn="l" marL="342900" indent="-342900">
              <a:lnSpc>
                <a:spcPts val="1850"/>
              </a:lnSpc>
              <a:buSzPct val="100000"/>
              <a:buChar char="•"/>
            </a:pPr>
            <a:r>
              <a:rPr lang="en-US" sz="1150" b="1" dirty="0">
                <a:solidFill>
                  <a:srgbClr val="49495A"/>
                </a:solidFill>
                <a:latin typeface="Open Sans" pitchFamily="34" charset="0"/>
                <a:ea typeface="Open Sans" pitchFamily="34" charset="-122"/>
                <a:cs typeface="Open Sans" pitchFamily="34" charset="-120"/>
              </a:rPr>
              <a:t>Industry Partnerships:</a:t>
            </a:r>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 Fostering collaboration between government, academia, and defence industry partners to accelerate AI adoption and capability development.</a:t>
            </a:r>
            <a:endParaRPr lang="en-US" sz="1150" dirty="0"/>
          </a:p>
        </p:txBody>
      </p:sp>
      <p:sp>
        <p:nvSpPr>
          <p:cNvPr id="10" name="Text 7"/>
          <p:cNvSpPr/>
          <p:nvPr/>
        </p:nvSpPr>
        <p:spPr>
          <a:xfrm>
            <a:off x="7503438" y="4246364"/>
            <a:ext cx="6542127" cy="473869"/>
          </a:xfrm>
          <a:prstGeom prst="rect">
            <a:avLst/>
          </a:prstGeom>
          <a:noFill/>
          <a:ln/>
        </p:spPr>
        <p:txBody>
          <a:bodyPr wrap="square" lIns="0" tIns="0" rIns="0" bIns="0" rtlCol="0" anchor="t"/>
          <a:lstStyle/>
          <a:p>
            <a:pPr algn="l" marL="342900" indent="-342900">
              <a:lnSpc>
                <a:spcPts val="1850"/>
              </a:lnSpc>
              <a:buSzPct val="100000"/>
              <a:buChar char="•"/>
            </a:pPr>
            <a:r>
              <a:rPr lang="en-US" sz="1150" b="1" dirty="0">
                <a:solidFill>
                  <a:srgbClr val="49495A"/>
                </a:solidFill>
                <a:latin typeface="Open Sans" pitchFamily="34" charset="0"/>
                <a:ea typeface="Open Sans" pitchFamily="34" charset="-122"/>
                <a:cs typeface="Open Sans" pitchFamily="34" charset="-120"/>
              </a:rPr>
              <a:t>International Cooperation:</a:t>
            </a:r>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 Actively participating in international forums and partnerships to shape global norms and standards for defence AI.</a:t>
            </a:r>
            <a:endParaRPr lang="en-US" sz="1150" dirty="0"/>
          </a:p>
        </p:txBody>
      </p:sp>
      <p:sp>
        <p:nvSpPr>
          <p:cNvPr id="11" name="Text 8"/>
          <p:cNvSpPr/>
          <p:nvPr/>
        </p:nvSpPr>
        <p:spPr>
          <a:xfrm>
            <a:off x="7503438" y="4853464"/>
            <a:ext cx="6542127" cy="473869"/>
          </a:xfrm>
          <a:prstGeom prst="rect">
            <a:avLst/>
          </a:prstGeom>
          <a:noFill/>
          <a:ln/>
        </p:spPr>
        <p:txBody>
          <a:bodyPr wrap="square" lIns="0" tIns="0" rIns="0" bIns="0" rtlCol="0" anchor="t"/>
          <a:lstStyle/>
          <a:p>
            <a:pPr algn="l" indent="0" marL="0">
              <a:lnSpc>
                <a:spcPts val="1850"/>
              </a:lnSpc>
              <a:buNone/>
            </a:pPr>
            <a:r>
              <a:rPr lang="en-US" sz="1150" dirty="0">
                <a:solidFill>
                  <a:srgbClr val="49495A"/>
                </a:solidFill>
                <a:latin typeface="Open Sans" pitchFamily="34" charset="0"/>
                <a:ea typeface="Open Sans" pitchFamily="34" charset="-122"/>
                <a:cs typeface="Open Sans" pitchFamily="34" charset="-120"/>
              </a:rPr>
              <a:t>This comprehensive approach aims to position the UK as a leader in responsible defence AI, ensuring national security in an increasingly complex global environment.</a:t>
            </a:r>
            <a:endParaRPr lang="en-US" sz="11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2025-12-03T07:18:54Z</dcterms:created>
  <dcterms:modified xsi:type="dcterms:W3CDTF">2025-12-03T07:18:54Z</dcterms:modified>
</cp:coreProperties>
</file>