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2" r:id="rId2"/>
    <p:sldId id="263" r:id="rId3"/>
    <p:sldId id="257" r:id="rId4"/>
    <p:sldId id="258" r:id="rId5"/>
    <p:sldId id="259" r:id="rId6"/>
    <p:sldId id="260" r:id="rId7"/>
    <p:sldId id="261" r:id="rId8"/>
    <p:sldId id="264" r:id="rId9"/>
    <p:sldId id="265" r:id="rId10"/>
    <p:sldId id="266"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5/6/2025</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hyperlink" Target="https://www.google.com/search" TargetMode="External"/><Relationship Id="rId2" Type="http://schemas.openxmlformats.org/officeDocument/2006/relationships/hyperlink" Target="http://nuclphys.sinp.msu.ru/experiment/accelerators/cascade.htm"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843CC66D-44F3-4667-A5BF-71FE3641BF05}"/>
              </a:ext>
            </a:extLst>
          </p:cNvPr>
          <p:cNvSpPr>
            <a:spLocks noGrp="1"/>
          </p:cNvSpPr>
          <p:nvPr>
            <p:ph type="body" idx="1"/>
          </p:nvPr>
        </p:nvSpPr>
        <p:spPr>
          <a:xfrm>
            <a:off x="1634472" y="1532965"/>
            <a:ext cx="8534400" cy="3547036"/>
          </a:xfrm>
        </p:spPr>
        <p:txBody>
          <a:bodyPr>
            <a:normAutofit/>
          </a:bodyPr>
          <a:lstStyle/>
          <a:p>
            <a:pPr algn="ctr">
              <a:lnSpc>
                <a:spcPct val="150000"/>
              </a:lnSpc>
            </a:pPr>
            <a:r>
              <a:rPr lang="en-US" sz="2000" dirty="0"/>
              <a:t>MIRZO ULUG’BEK NOMIDAGI O’ZBEKISTON MILLIY UNIVERSITETI</a:t>
            </a:r>
            <a:br>
              <a:rPr lang="en-US" sz="2000" dirty="0"/>
            </a:br>
            <a:r>
              <a:rPr lang="en-US" sz="2000" dirty="0"/>
              <a:t>FIZIKA FAKULTETI TIBBIYOT FIZIKASI YO’NALISHI</a:t>
            </a:r>
            <a:br>
              <a:rPr lang="en-US" sz="2000" dirty="0"/>
            </a:br>
            <a:r>
              <a:rPr lang="en-US" sz="2000" dirty="0"/>
              <a:t>2-KURS TF-2301 GURUH TALABALARI</a:t>
            </a:r>
            <a:br>
              <a:rPr lang="en-US" sz="2000" dirty="0"/>
            </a:br>
            <a:r>
              <a:rPr lang="en-US" sz="2000" dirty="0"/>
              <a:t> TEMIROVA JASMINA VA MARDONOVA MUNAVVARNING</a:t>
            </a:r>
            <a:br>
              <a:rPr lang="en-US" sz="2000" dirty="0"/>
            </a:br>
            <a:r>
              <a:rPr lang="en-US" sz="2000" dirty="0"/>
              <a:t>TEZLATGICHLAR FIZIKASI FANIDAN TAQDIMOTI</a:t>
            </a:r>
            <a:br>
              <a:rPr lang="en-US" sz="2000" dirty="0"/>
            </a:br>
            <a:br>
              <a:rPr lang="en-US" sz="2000" dirty="0"/>
            </a:br>
            <a:endParaRPr lang="ru-RU" sz="2000" dirty="0"/>
          </a:p>
        </p:txBody>
      </p:sp>
    </p:spTree>
    <p:extLst>
      <p:ext uri="{BB962C8B-B14F-4D97-AF65-F5344CB8AC3E}">
        <p14:creationId xmlns:p14="http://schemas.microsoft.com/office/powerpoint/2010/main" val="2977847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D89F1325-F03B-4868-9E64-0AB9D52CA533}"/>
              </a:ext>
            </a:extLst>
          </p:cNvPr>
          <p:cNvSpPr>
            <a:spLocks noGrp="1"/>
          </p:cNvSpPr>
          <p:nvPr>
            <p:ph type="body" idx="1"/>
          </p:nvPr>
        </p:nvSpPr>
        <p:spPr>
          <a:xfrm>
            <a:off x="684212" y="600635"/>
            <a:ext cx="8535988" cy="5393765"/>
          </a:xfrm>
        </p:spPr>
        <p:txBody>
          <a:bodyPr>
            <a:normAutofit/>
          </a:bodyPr>
          <a:lstStyle/>
          <a:p>
            <a:pPr algn="just"/>
            <a:r>
              <a:rPr lang="en-US" sz="2400" dirty="0" err="1"/>
              <a:t>Elektron</a:t>
            </a:r>
            <a:r>
              <a:rPr lang="en-US" sz="2400" dirty="0"/>
              <a:t> </a:t>
            </a:r>
            <a:r>
              <a:rPr lang="en-US" sz="2400" dirty="0" err="1"/>
              <a:t>tizimlar</a:t>
            </a:r>
            <a:r>
              <a:rPr lang="en-US" sz="2400" dirty="0"/>
              <a:t> </a:t>
            </a:r>
            <a:r>
              <a:rPr lang="en-US" sz="2400" dirty="0" err="1"/>
              <a:t>va</a:t>
            </a:r>
            <a:r>
              <a:rPr lang="en-US" sz="2400" dirty="0"/>
              <a:t> </a:t>
            </a:r>
            <a:r>
              <a:rPr lang="en-US" sz="2400" dirty="0" err="1"/>
              <a:t>qurilmalarni</a:t>
            </a:r>
            <a:r>
              <a:rPr lang="en-US" sz="2400" dirty="0"/>
              <a:t> </a:t>
            </a:r>
            <a:r>
              <a:rPr lang="en-US" sz="2400" dirty="0" err="1"/>
              <a:t>yaxshilash</a:t>
            </a:r>
            <a:r>
              <a:rPr lang="en-US" sz="2400" dirty="0"/>
              <a:t>: </a:t>
            </a:r>
            <a:r>
              <a:rPr lang="en-US" sz="2400" dirty="0" err="1"/>
              <a:t>Kaskadli</a:t>
            </a:r>
            <a:r>
              <a:rPr lang="en-US" sz="2400" dirty="0"/>
              <a:t> </a:t>
            </a:r>
            <a:r>
              <a:rPr lang="en-US" sz="2400" dirty="0" err="1"/>
              <a:t>generatorlar</a:t>
            </a:r>
            <a:r>
              <a:rPr lang="en-US" sz="2400" dirty="0"/>
              <a:t> </a:t>
            </a:r>
            <a:r>
              <a:rPr lang="en-US" sz="2400" dirty="0" err="1"/>
              <a:t>bir</a:t>
            </a:r>
            <a:r>
              <a:rPr lang="en-US" sz="2400" dirty="0"/>
              <a:t> </a:t>
            </a:r>
            <a:r>
              <a:rPr lang="en-US" sz="2400" dirty="0" err="1"/>
              <a:t>nechta</a:t>
            </a:r>
            <a:r>
              <a:rPr lang="en-US" sz="2400" dirty="0"/>
              <a:t> </a:t>
            </a:r>
            <a:r>
              <a:rPr lang="en-US" sz="2400" dirty="0" err="1"/>
              <a:t>chastotalarni</a:t>
            </a:r>
            <a:r>
              <a:rPr lang="en-US" sz="2400" dirty="0"/>
              <a:t> </a:t>
            </a:r>
            <a:r>
              <a:rPr lang="en-US" sz="2400" dirty="0" err="1"/>
              <a:t>yoki</a:t>
            </a:r>
            <a:r>
              <a:rPr lang="en-US" sz="2400" dirty="0"/>
              <a:t> </a:t>
            </a:r>
            <a:r>
              <a:rPr lang="en-US" sz="2400" dirty="0" err="1"/>
              <a:t>fazalarni</a:t>
            </a:r>
            <a:r>
              <a:rPr lang="en-US" sz="2400" dirty="0"/>
              <a:t> </a:t>
            </a:r>
            <a:r>
              <a:rPr lang="en-US" sz="2400" dirty="0" err="1"/>
              <a:t>yaratish</a:t>
            </a:r>
            <a:r>
              <a:rPr lang="en-US" sz="2400" dirty="0"/>
              <a:t> </a:t>
            </a:r>
            <a:r>
              <a:rPr lang="en-US" sz="2400" dirty="0" err="1"/>
              <a:t>orqali</a:t>
            </a:r>
            <a:r>
              <a:rPr lang="en-US" sz="2400" dirty="0"/>
              <a:t> </a:t>
            </a:r>
            <a:r>
              <a:rPr lang="en-US" sz="2400" dirty="0" err="1"/>
              <a:t>ko'p</a:t>
            </a:r>
            <a:r>
              <a:rPr lang="en-US" sz="2400" dirty="0"/>
              <a:t> </a:t>
            </a:r>
            <a:r>
              <a:rPr lang="en-US" sz="2400" dirty="0" err="1"/>
              <a:t>qatlamli</a:t>
            </a:r>
            <a:r>
              <a:rPr lang="en-US" sz="2400" dirty="0"/>
              <a:t> </a:t>
            </a:r>
            <a:r>
              <a:rPr lang="en-US" sz="2400" dirty="0" err="1"/>
              <a:t>tizimlar</a:t>
            </a:r>
            <a:r>
              <a:rPr lang="en-US" sz="2400" dirty="0"/>
              <a:t> </a:t>
            </a:r>
            <a:r>
              <a:rPr lang="en-US" sz="2400" dirty="0" err="1"/>
              <a:t>qurishda</a:t>
            </a:r>
            <a:r>
              <a:rPr lang="en-US" sz="2400" dirty="0"/>
              <a:t> </a:t>
            </a:r>
            <a:r>
              <a:rPr lang="en-US" sz="2400" dirty="0" err="1"/>
              <a:t>yoki</a:t>
            </a:r>
            <a:r>
              <a:rPr lang="en-US" sz="2400" dirty="0"/>
              <a:t> </a:t>
            </a:r>
            <a:r>
              <a:rPr lang="en-US" sz="2400" dirty="0" err="1"/>
              <a:t>sinovlardan</a:t>
            </a:r>
            <a:r>
              <a:rPr lang="en-US" sz="2400" dirty="0"/>
              <a:t> </a:t>
            </a:r>
            <a:r>
              <a:rPr lang="en-US" sz="2400" dirty="0" err="1"/>
              <a:t>o'tkazishda</a:t>
            </a:r>
            <a:r>
              <a:rPr lang="en-US" sz="2400" dirty="0"/>
              <a:t> </a:t>
            </a:r>
            <a:r>
              <a:rPr lang="en-US" sz="2400" dirty="0" err="1"/>
              <a:t>yordam</a:t>
            </a:r>
            <a:r>
              <a:rPr lang="en-US" sz="2400" dirty="0"/>
              <a:t> </a:t>
            </a:r>
            <a:r>
              <a:rPr lang="en-US" sz="2400" dirty="0" err="1"/>
              <a:t>beradi.Shovqin</a:t>
            </a:r>
            <a:r>
              <a:rPr lang="en-US" sz="2400" dirty="0"/>
              <a:t> (Noise) </a:t>
            </a:r>
            <a:r>
              <a:rPr lang="en-US" sz="2400" dirty="0" err="1"/>
              <a:t>yaratish</a:t>
            </a:r>
            <a:r>
              <a:rPr lang="en-US" sz="2400" dirty="0"/>
              <a:t> </a:t>
            </a:r>
            <a:r>
              <a:rPr lang="en-US" sz="2400" dirty="0" err="1"/>
              <a:t>va</a:t>
            </a:r>
            <a:r>
              <a:rPr lang="en-US" sz="2400" dirty="0"/>
              <a:t> </a:t>
            </a:r>
            <a:r>
              <a:rPr lang="en-US" sz="2400" dirty="0" err="1"/>
              <a:t>analiz</a:t>
            </a:r>
            <a:r>
              <a:rPr lang="en-US" sz="2400" dirty="0"/>
              <a:t> </a:t>
            </a:r>
            <a:r>
              <a:rPr lang="en-US" sz="2400" dirty="0" err="1"/>
              <a:t>qilish</a:t>
            </a:r>
            <a:r>
              <a:rPr lang="en-US" sz="2400" dirty="0"/>
              <a:t>: </a:t>
            </a:r>
          </a:p>
          <a:p>
            <a:pPr algn="just"/>
            <a:r>
              <a:rPr lang="en-US" sz="2400" dirty="0" err="1"/>
              <a:t>Kaskadli</a:t>
            </a:r>
            <a:r>
              <a:rPr lang="en-US" sz="2400" dirty="0"/>
              <a:t> </a:t>
            </a:r>
            <a:r>
              <a:rPr lang="en-US" sz="2400" dirty="0" err="1"/>
              <a:t>generatorlar</a:t>
            </a:r>
            <a:r>
              <a:rPr lang="en-US" sz="2400" dirty="0"/>
              <a:t> </a:t>
            </a:r>
            <a:r>
              <a:rPr lang="en-US" sz="2400" dirty="0" err="1"/>
              <a:t>shovqinli</a:t>
            </a:r>
            <a:r>
              <a:rPr lang="en-US" sz="2400" dirty="0"/>
              <a:t> </a:t>
            </a:r>
            <a:r>
              <a:rPr lang="en-US" sz="2400" dirty="0" err="1"/>
              <a:t>signalni</a:t>
            </a:r>
            <a:r>
              <a:rPr lang="en-US" sz="2400" dirty="0"/>
              <a:t> </a:t>
            </a:r>
            <a:r>
              <a:rPr lang="en-US" sz="2400" dirty="0" err="1"/>
              <a:t>yaratish</a:t>
            </a:r>
            <a:r>
              <a:rPr lang="en-US" sz="2400" dirty="0"/>
              <a:t> </a:t>
            </a:r>
            <a:r>
              <a:rPr lang="en-US" sz="2400" dirty="0" err="1"/>
              <a:t>uchun</a:t>
            </a:r>
            <a:r>
              <a:rPr lang="en-US" sz="2400" dirty="0"/>
              <a:t> ham </a:t>
            </a:r>
            <a:r>
              <a:rPr lang="en-US" sz="2400" dirty="0" err="1"/>
              <a:t>qo'llanilishi</a:t>
            </a:r>
            <a:r>
              <a:rPr lang="en-US" sz="2400" dirty="0"/>
              <a:t> </a:t>
            </a:r>
            <a:r>
              <a:rPr lang="en-US" sz="2400" dirty="0" err="1"/>
              <a:t>mumkin</a:t>
            </a:r>
            <a:r>
              <a:rPr lang="en-US" sz="2400" dirty="0"/>
              <a:t>. Bu, </a:t>
            </a:r>
            <a:r>
              <a:rPr lang="en-US" sz="2400" dirty="0" err="1"/>
              <a:t>masalan</a:t>
            </a:r>
            <a:r>
              <a:rPr lang="en-US" sz="2400" dirty="0"/>
              <a:t>, </a:t>
            </a:r>
            <a:r>
              <a:rPr lang="en-US" sz="2400" dirty="0" err="1"/>
              <a:t>shovqinni</a:t>
            </a:r>
            <a:r>
              <a:rPr lang="en-US" sz="2400" dirty="0"/>
              <a:t> </a:t>
            </a:r>
            <a:r>
              <a:rPr lang="en-US" sz="2400" dirty="0" err="1"/>
              <a:t>sinovdan</a:t>
            </a:r>
            <a:r>
              <a:rPr lang="en-US" sz="2400" dirty="0"/>
              <a:t> </a:t>
            </a:r>
            <a:r>
              <a:rPr lang="en-US" sz="2400" dirty="0" err="1"/>
              <a:t>o'tkazish</a:t>
            </a:r>
            <a:r>
              <a:rPr lang="en-US" sz="2400" dirty="0"/>
              <a:t> </a:t>
            </a:r>
            <a:r>
              <a:rPr lang="en-US" sz="2400" dirty="0" err="1"/>
              <a:t>va</a:t>
            </a:r>
            <a:r>
              <a:rPr lang="en-US" sz="2400" dirty="0"/>
              <a:t> </a:t>
            </a:r>
            <a:r>
              <a:rPr lang="en-US" sz="2400" dirty="0" err="1"/>
              <a:t>tahlil</a:t>
            </a:r>
            <a:r>
              <a:rPr lang="en-US" sz="2400" dirty="0"/>
              <a:t> </a:t>
            </a:r>
            <a:r>
              <a:rPr lang="en-US" sz="2400" dirty="0" err="1"/>
              <a:t>qilishda</a:t>
            </a:r>
            <a:r>
              <a:rPr lang="en-US" sz="2400" dirty="0"/>
              <a:t>, </a:t>
            </a:r>
            <a:r>
              <a:rPr lang="en-US" sz="2400" dirty="0" err="1"/>
              <a:t>yoki</a:t>
            </a:r>
            <a:r>
              <a:rPr lang="en-US" sz="2400" dirty="0"/>
              <a:t> </a:t>
            </a:r>
            <a:r>
              <a:rPr lang="en-US" sz="2400" dirty="0" err="1"/>
              <a:t>shovqin</a:t>
            </a:r>
            <a:r>
              <a:rPr lang="en-US" sz="2400" dirty="0"/>
              <a:t> </a:t>
            </a:r>
            <a:r>
              <a:rPr lang="en-US" sz="2400" dirty="0" err="1"/>
              <a:t>darajasi</a:t>
            </a:r>
            <a:r>
              <a:rPr lang="en-US" sz="2400" dirty="0"/>
              <a:t> </a:t>
            </a:r>
            <a:r>
              <a:rPr lang="en-US" sz="2400" dirty="0" err="1"/>
              <a:t>yuqori</a:t>
            </a:r>
            <a:r>
              <a:rPr lang="en-US" sz="2400" dirty="0"/>
              <a:t> </a:t>
            </a:r>
            <a:r>
              <a:rPr lang="en-US" sz="2400" dirty="0" err="1"/>
              <a:t>tizimlarda</a:t>
            </a:r>
            <a:r>
              <a:rPr lang="en-US" sz="2400" dirty="0"/>
              <a:t> </a:t>
            </a:r>
            <a:r>
              <a:rPr lang="en-US" sz="2400" dirty="0" err="1"/>
              <a:t>foydalaniladi</a:t>
            </a:r>
            <a:r>
              <a:rPr lang="en-US" sz="2400" dirty="0"/>
              <a:t>.</a:t>
            </a:r>
          </a:p>
          <a:p>
            <a:pPr algn="just"/>
            <a:r>
              <a:rPr lang="en-US" sz="2400" dirty="0" err="1"/>
              <a:t>Tuzilmalar</a:t>
            </a:r>
            <a:r>
              <a:rPr lang="en-US" sz="2400" dirty="0"/>
              <a:t> </a:t>
            </a:r>
            <a:r>
              <a:rPr lang="en-US" sz="2400" dirty="0" err="1"/>
              <a:t>va</a:t>
            </a:r>
            <a:r>
              <a:rPr lang="en-US" sz="2400" dirty="0"/>
              <a:t> </a:t>
            </a:r>
            <a:r>
              <a:rPr lang="en-US" sz="2400" dirty="0" err="1"/>
              <a:t>optimizatsiya</a:t>
            </a:r>
            <a:r>
              <a:rPr lang="en-US" sz="2400" dirty="0"/>
              <a:t>: </a:t>
            </a:r>
            <a:r>
              <a:rPr lang="en-US" sz="2400" dirty="0" err="1"/>
              <a:t>Kaskadli</a:t>
            </a:r>
            <a:r>
              <a:rPr lang="en-US" sz="2400" dirty="0"/>
              <a:t> </a:t>
            </a:r>
            <a:r>
              <a:rPr lang="en-US" sz="2400" dirty="0" err="1"/>
              <a:t>generatorlar</a:t>
            </a:r>
            <a:r>
              <a:rPr lang="en-US" sz="2400" dirty="0"/>
              <a:t> analog </a:t>
            </a:r>
            <a:r>
              <a:rPr lang="en-US" sz="2400" dirty="0" err="1"/>
              <a:t>va</a:t>
            </a:r>
            <a:r>
              <a:rPr lang="en-US" sz="2400" dirty="0"/>
              <a:t> </a:t>
            </a:r>
            <a:r>
              <a:rPr lang="en-US" sz="2400" dirty="0" err="1"/>
              <a:t>raqamli</a:t>
            </a:r>
            <a:r>
              <a:rPr lang="en-US" sz="2400" dirty="0"/>
              <a:t> </a:t>
            </a:r>
            <a:r>
              <a:rPr lang="en-US" sz="2400" dirty="0" err="1"/>
              <a:t>tizimlar</a:t>
            </a:r>
            <a:r>
              <a:rPr lang="en-US" sz="2400" dirty="0"/>
              <a:t> </a:t>
            </a:r>
            <a:r>
              <a:rPr lang="en-US" sz="2400" dirty="0" err="1"/>
              <a:t>arxitekturalarini</a:t>
            </a:r>
            <a:r>
              <a:rPr lang="en-US" sz="2400" dirty="0"/>
              <a:t> </a:t>
            </a:r>
            <a:r>
              <a:rPr lang="en-US" sz="2400" dirty="0" err="1"/>
              <a:t>optimallashtirishda</a:t>
            </a:r>
            <a:r>
              <a:rPr lang="en-US" sz="2400" dirty="0"/>
              <a:t> ham </a:t>
            </a:r>
            <a:r>
              <a:rPr lang="en-US" sz="2400" dirty="0" err="1"/>
              <a:t>ishlatiladi</a:t>
            </a:r>
            <a:r>
              <a:rPr lang="en-US" sz="2400" dirty="0"/>
              <a:t>, </a:t>
            </a:r>
            <a:r>
              <a:rPr lang="en-US" sz="2400" dirty="0" err="1"/>
              <a:t>ayniqsa</a:t>
            </a:r>
            <a:r>
              <a:rPr lang="en-US" sz="2400" dirty="0"/>
              <a:t> </a:t>
            </a:r>
            <a:r>
              <a:rPr lang="en-US" sz="2400" dirty="0" err="1"/>
              <a:t>bir</a:t>
            </a:r>
            <a:r>
              <a:rPr lang="en-US" sz="2400" dirty="0"/>
              <a:t> </a:t>
            </a:r>
            <a:r>
              <a:rPr lang="en-US" sz="2400" dirty="0" err="1"/>
              <a:t>nechta</a:t>
            </a:r>
            <a:r>
              <a:rPr lang="en-US" sz="2400" dirty="0"/>
              <a:t> </a:t>
            </a:r>
            <a:r>
              <a:rPr lang="en-US" sz="2400" dirty="0" err="1"/>
              <a:t>ko'p</a:t>
            </a:r>
            <a:r>
              <a:rPr lang="en-US" sz="2400" dirty="0"/>
              <a:t> </a:t>
            </a:r>
            <a:r>
              <a:rPr lang="en-US" sz="2400" dirty="0" err="1"/>
              <a:t>bosqichli</a:t>
            </a:r>
            <a:r>
              <a:rPr lang="en-US" sz="2400" dirty="0"/>
              <a:t> </a:t>
            </a:r>
            <a:r>
              <a:rPr lang="en-US" sz="2400" dirty="0" err="1"/>
              <a:t>tizimlar</a:t>
            </a:r>
            <a:r>
              <a:rPr lang="en-US" sz="2400" dirty="0"/>
              <a:t> </a:t>
            </a:r>
            <a:r>
              <a:rPr lang="en-US" sz="2400" dirty="0" err="1"/>
              <a:t>kerak</a:t>
            </a:r>
            <a:r>
              <a:rPr lang="en-US" sz="2400" dirty="0"/>
              <a:t> </a:t>
            </a:r>
            <a:r>
              <a:rPr lang="en-US" sz="2400" dirty="0" err="1"/>
              <a:t>bo'lgan</a:t>
            </a:r>
            <a:r>
              <a:rPr lang="en-US" sz="2400" dirty="0"/>
              <a:t> </a:t>
            </a:r>
            <a:r>
              <a:rPr lang="en-US" sz="2400" dirty="0" err="1"/>
              <a:t>hollarda</a:t>
            </a:r>
            <a:r>
              <a:rPr lang="en-US" sz="2400" dirty="0"/>
              <a:t>.</a:t>
            </a:r>
            <a:endParaRPr lang="ru-RU" sz="2400" dirty="0"/>
          </a:p>
        </p:txBody>
      </p:sp>
    </p:spTree>
    <p:extLst>
      <p:ext uri="{BB962C8B-B14F-4D97-AF65-F5344CB8AC3E}">
        <p14:creationId xmlns:p14="http://schemas.microsoft.com/office/powerpoint/2010/main" val="3729122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E0113794-749B-498E-B648-B8EC10A9EFD3}"/>
              </a:ext>
            </a:extLst>
          </p:cNvPr>
          <p:cNvSpPr>
            <a:spLocks noGrp="1"/>
          </p:cNvSpPr>
          <p:nvPr>
            <p:ph type="subTitle" idx="1"/>
          </p:nvPr>
        </p:nvSpPr>
        <p:spPr>
          <a:xfrm>
            <a:off x="684212" y="690283"/>
            <a:ext cx="7572282" cy="5100918"/>
          </a:xfrm>
        </p:spPr>
        <p:txBody>
          <a:bodyPr>
            <a:normAutofit/>
          </a:bodyPr>
          <a:lstStyle/>
          <a:p>
            <a:pPr algn="ctr"/>
            <a:r>
              <a:rPr lang="en-US" b="1" dirty="0" err="1"/>
              <a:t>Foydalanilgan</a:t>
            </a:r>
            <a:r>
              <a:rPr lang="en-US" b="1" dirty="0"/>
              <a:t> </a:t>
            </a:r>
            <a:r>
              <a:rPr lang="en-US" b="1" dirty="0" err="1"/>
              <a:t>adabiyotlar</a:t>
            </a:r>
            <a:r>
              <a:rPr lang="en-US" b="1" dirty="0"/>
              <a:t>:</a:t>
            </a:r>
          </a:p>
          <a:p>
            <a:pPr algn="just"/>
            <a:r>
              <a:rPr lang="en-US" dirty="0"/>
              <a:t>1.</a:t>
            </a:r>
            <a:r>
              <a:rPr lang="ru-RU" dirty="0"/>
              <a:t>Каскадный генератор</a:t>
            </a:r>
          </a:p>
          <a:p>
            <a:pPr algn="just"/>
            <a:r>
              <a:rPr lang="ru-RU" dirty="0">
                <a:hlinkClick r:id="rId2"/>
              </a:rPr>
              <a:t>http://nuclphys.sinp.msu.ru/experiment/accelerators/cascade.htm</a:t>
            </a:r>
            <a:endParaRPr lang="en-US" dirty="0"/>
          </a:p>
          <a:p>
            <a:pPr algn="just"/>
            <a:r>
              <a:rPr lang="en-US" dirty="0">
                <a:hlinkClick r:id="rId3"/>
              </a:rPr>
              <a:t>2.https://www.google.com/search</a:t>
            </a:r>
            <a:endParaRPr lang="en-US" dirty="0"/>
          </a:p>
          <a:p>
            <a:pPr algn="ctr"/>
            <a:endParaRPr lang="en-US" dirty="0"/>
          </a:p>
          <a:p>
            <a:pPr algn="ctr"/>
            <a:endParaRPr lang="en-US" dirty="0"/>
          </a:p>
          <a:p>
            <a:pPr algn="ctr"/>
            <a:endParaRPr lang="ru-RU" dirty="0"/>
          </a:p>
        </p:txBody>
      </p:sp>
    </p:spTree>
    <p:extLst>
      <p:ext uri="{BB962C8B-B14F-4D97-AF65-F5344CB8AC3E}">
        <p14:creationId xmlns:p14="http://schemas.microsoft.com/office/powerpoint/2010/main" val="3272658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D6CDF886-CF8C-441C-9658-0F65709201F3}"/>
              </a:ext>
            </a:extLst>
          </p:cNvPr>
          <p:cNvSpPr>
            <a:spLocks noGrp="1"/>
          </p:cNvSpPr>
          <p:nvPr>
            <p:ph type="subTitle" idx="1"/>
          </p:nvPr>
        </p:nvSpPr>
        <p:spPr>
          <a:xfrm>
            <a:off x="684211" y="717177"/>
            <a:ext cx="9517624" cy="5074024"/>
          </a:xfrm>
        </p:spPr>
        <p:txBody>
          <a:bodyPr/>
          <a:lstStyle/>
          <a:p>
            <a:endParaRPr lang="en-US" dirty="0"/>
          </a:p>
          <a:p>
            <a:endParaRPr lang="en-US" dirty="0"/>
          </a:p>
          <a:p>
            <a:endParaRPr lang="en-US" dirty="0"/>
          </a:p>
          <a:p>
            <a:endParaRPr lang="en-US" dirty="0"/>
          </a:p>
          <a:p>
            <a:pPr algn="ctr"/>
            <a:r>
              <a:rPr lang="en-US" sz="4000" dirty="0" err="1"/>
              <a:t>E’tiboringiz</a:t>
            </a:r>
            <a:r>
              <a:rPr lang="en-US" sz="4000" dirty="0"/>
              <a:t> </a:t>
            </a:r>
            <a:r>
              <a:rPr lang="en-US" sz="4000" dirty="0" err="1"/>
              <a:t>uchun</a:t>
            </a:r>
            <a:r>
              <a:rPr lang="en-US" sz="4000" dirty="0"/>
              <a:t> </a:t>
            </a:r>
            <a:r>
              <a:rPr lang="en-US" sz="4000" dirty="0" err="1"/>
              <a:t>rahmat</a:t>
            </a:r>
            <a:endParaRPr lang="ru-RU" sz="4000" dirty="0"/>
          </a:p>
        </p:txBody>
      </p:sp>
    </p:spTree>
    <p:extLst>
      <p:ext uri="{BB962C8B-B14F-4D97-AF65-F5344CB8AC3E}">
        <p14:creationId xmlns:p14="http://schemas.microsoft.com/office/powerpoint/2010/main" val="782075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A9B654-7B26-4186-878A-26F5648F0E0B}"/>
              </a:ext>
            </a:extLst>
          </p:cNvPr>
          <p:cNvSpPr>
            <a:spLocks noGrp="1"/>
          </p:cNvSpPr>
          <p:nvPr>
            <p:ph type="title"/>
          </p:nvPr>
        </p:nvSpPr>
        <p:spPr>
          <a:xfrm>
            <a:off x="684211" y="2052919"/>
            <a:ext cx="10709929" cy="2519082"/>
          </a:xfrm>
        </p:spPr>
        <p:txBody>
          <a:bodyPr/>
          <a:lstStyle/>
          <a:p>
            <a:pPr algn="ctr"/>
            <a:r>
              <a:rPr lang="en-US" dirty="0"/>
              <a:t>KASKADLI GENERATORLAR TUZILISHI VA ISHLASH PRINSIPLARI</a:t>
            </a:r>
            <a:endParaRPr lang="ru-RU" dirty="0"/>
          </a:p>
        </p:txBody>
      </p:sp>
    </p:spTree>
    <p:extLst>
      <p:ext uri="{BB962C8B-B14F-4D97-AF65-F5344CB8AC3E}">
        <p14:creationId xmlns:p14="http://schemas.microsoft.com/office/powerpoint/2010/main" val="2291438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A9F516FE-84D5-4D65-8909-3F3681651CE5}"/>
              </a:ext>
            </a:extLst>
          </p:cNvPr>
          <p:cNvSpPr>
            <a:spLocks noGrp="1"/>
          </p:cNvSpPr>
          <p:nvPr>
            <p:ph type="body" idx="1"/>
          </p:nvPr>
        </p:nvSpPr>
        <p:spPr>
          <a:xfrm>
            <a:off x="1464140" y="860611"/>
            <a:ext cx="8535990" cy="4894730"/>
          </a:xfrm>
        </p:spPr>
        <p:txBody>
          <a:bodyPr/>
          <a:lstStyle/>
          <a:p>
            <a:pPr algn="ctr">
              <a:lnSpc>
                <a:spcPct val="150000"/>
              </a:lnSpc>
            </a:pPr>
            <a:r>
              <a:rPr lang="en-US" dirty="0" err="1"/>
              <a:t>Reja</a:t>
            </a:r>
            <a:r>
              <a:rPr lang="en-US" dirty="0"/>
              <a:t>:</a:t>
            </a:r>
          </a:p>
          <a:p>
            <a:pPr algn="just">
              <a:lnSpc>
                <a:spcPct val="150000"/>
              </a:lnSpc>
            </a:pPr>
            <a:r>
              <a:rPr lang="en-US" dirty="0"/>
              <a:t>1.Kaskadli </a:t>
            </a:r>
            <a:r>
              <a:rPr lang="en-US" dirty="0" err="1"/>
              <a:t>generatorlar</a:t>
            </a:r>
            <a:r>
              <a:rPr lang="en-US" dirty="0"/>
              <a:t> </a:t>
            </a:r>
            <a:r>
              <a:rPr lang="en-US" dirty="0" err="1"/>
              <a:t>haqida</a:t>
            </a:r>
            <a:r>
              <a:rPr lang="en-US" dirty="0"/>
              <a:t> </a:t>
            </a:r>
            <a:r>
              <a:rPr lang="en-US" dirty="0" err="1"/>
              <a:t>umumiy</a:t>
            </a:r>
            <a:r>
              <a:rPr lang="en-US" dirty="0"/>
              <a:t> </a:t>
            </a:r>
            <a:r>
              <a:rPr lang="en-US" dirty="0" err="1"/>
              <a:t>tushuncha</a:t>
            </a:r>
            <a:r>
              <a:rPr lang="en-US" dirty="0"/>
              <a:t> </a:t>
            </a:r>
          </a:p>
          <a:p>
            <a:pPr algn="just">
              <a:lnSpc>
                <a:spcPct val="150000"/>
              </a:lnSpc>
            </a:pPr>
            <a:r>
              <a:rPr lang="en-US" dirty="0"/>
              <a:t>2.Kaskadli </a:t>
            </a:r>
            <a:r>
              <a:rPr lang="en-US" dirty="0" err="1"/>
              <a:t>generatorlarning</a:t>
            </a:r>
            <a:r>
              <a:rPr lang="en-US" dirty="0"/>
              <a:t> </a:t>
            </a:r>
            <a:r>
              <a:rPr lang="en-US" dirty="0" err="1"/>
              <a:t>ishlash</a:t>
            </a:r>
            <a:r>
              <a:rPr lang="en-US" dirty="0"/>
              <a:t> </a:t>
            </a:r>
            <a:r>
              <a:rPr lang="en-US" dirty="0" err="1"/>
              <a:t>prinsipi</a:t>
            </a:r>
            <a:r>
              <a:rPr lang="en-US" dirty="0"/>
              <a:t> </a:t>
            </a:r>
          </a:p>
          <a:p>
            <a:pPr algn="just">
              <a:lnSpc>
                <a:spcPct val="150000"/>
              </a:lnSpc>
            </a:pPr>
            <a:r>
              <a:rPr lang="en-US" dirty="0"/>
              <a:t>3.Kaskadli </a:t>
            </a:r>
            <a:r>
              <a:rPr lang="en-US" dirty="0" err="1"/>
              <a:t>generatorlarning</a:t>
            </a:r>
            <a:r>
              <a:rPr lang="en-US" dirty="0"/>
              <a:t> </a:t>
            </a:r>
            <a:r>
              <a:rPr lang="en-US" dirty="0" err="1"/>
              <a:t>ishlatilish</a:t>
            </a:r>
            <a:r>
              <a:rPr lang="en-US" dirty="0"/>
              <a:t> </a:t>
            </a:r>
            <a:r>
              <a:rPr lang="en-US" dirty="0" err="1"/>
              <a:t>sohalari</a:t>
            </a:r>
            <a:r>
              <a:rPr lang="en-US" dirty="0"/>
              <a:t> </a:t>
            </a:r>
            <a:endParaRPr lang="ru-RU" dirty="0"/>
          </a:p>
        </p:txBody>
      </p:sp>
    </p:spTree>
    <p:extLst>
      <p:ext uri="{BB962C8B-B14F-4D97-AF65-F5344CB8AC3E}">
        <p14:creationId xmlns:p14="http://schemas.microsoft.com/office/powerpoint/2010/main" val="3968528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F45EEA-A862-45FD-97B9-1057A3BD8372}"/>
              </a:ext>
            </a:extLst>
          </p:cNvPr>
          <p:cNvSpPr>
            <a:spLocks noGrp="1"/>
          </p:cNvSpPr>
          <p:nvPr>
            <p:ph type="title"/>
          </p:nvPr>
        </p:nvSpPr>
        <p:spPr>
          <a:xfrm>
            <a:off x="1828005" y="313995"/>
            <a:ext cx="8535990" cy="1101247"/>
          </a:xfrm>
        </p:spPr>
        <p:txBody>
          <a:bodyPr>
            <a:normAutofit/>
          </a:bodyPr>
          <a:lstStyle/>
          <a:p>
            <a:r>
              <a:rPr lang="en-US" sz="2800" dirty="0" err="1"/>
              <a:t>Kaskadli</a:t>
            </a:r>
            <a:r>
              <a:rPr lang="en-US" sz="2800" dirty="0"/>
              <a:t> </a:t>
            </a:r>
            <a:r>
              <a:rPr lang="en-US" sz="2800" dirty="0" err="1"/>
              <a:t>generatorlar</a:t>
            </a:r>
            <a:r>
              <a:rPr lang="en-US" sz="2800" dirty="0"/>
              <a:t> </a:t>
            </a:r>
            <a:r>
              <a:rPr lang="en-US" sz="2800" dirty="0" err="1"/>
              <a:t>haqida</a:t>
            </a:r>
            <a:r>
              <a:rPr lang="en-US" sz="2800" dirty="0"/>
              <a:t> </a:t>
            </a:r>
            <a:r>
              <a:rPr lang="en-US" sz="2800" dirty="0" err="1"/>
              <a:t>umumiy</a:t>
            </a:r>
            <a:r>
              <a:rPr lang="en-US" sz="2800" dirty="0"/>
              <a:t> </a:t>
            </a:r>
            <a:r>
              <a:rPr lang="en-US" sz="2800" dirty="0" err="1"/>
              <a:t>tushuncha</a:t>
            </a:r>
            <a:endParaRPr lang="ru-RU" sz="2800" dirty="0"/>
          </a:p>
        </p:txBody>
      </p:sp>
      <p:sp>
        <p:nvSpPr>
          <p:cNvPr id="3" name="Текст 2">
            <a:extLst>
              <a:ext uri="{FF2B5EF4-FFF2-40B4-BE49-F238E27FC236}">
                <a16:creationId xmlns:a16="http://schemas.microsoft.com/office/drawing/2014/main" id="{2A9A2C1B-4DB9-4FAB-AA4B-2766ADD59BF9}"/>
              </a:ext>
            </a:extLst>
          </p:cNvPr>
          <p:cNvSpPr>
            <a:spLocks noGrp="1"/>
          </p:cNvSpPr>
          <p:nvPr>
            <p:ph type="body" idx="1"/>
          </p:nvPr>
        </p:nvSpPr>
        <p:spPr>
          <a:xfrm>
            <a:off x="1670328" y="1837765"/>
            <a:ext cx="8535990" cy="4110793"/>
          </a:xfrm>
        </p:spPr>
        <p:txBody>
          <a:bodyPr/>
          <a:lstStyle/>
          <a:p>
            <a:pPr>
              <a:lnSpc>
                <a:spcPct val="150000"/>
              </a:lnSpc>
            </a:pPr>
            <a:r>
              <a:rPr lang="en-US" dirty="0" err="1"/>
              <a:t>Kaskadli</a:t>
            </a:r>
            <a:r>
              <a:rPr lang="en-US" dirty="0"/>
              <a:t> generator (KG) — </a:t>
            </a:r>
            <a:r>
              <a:rPr lang="en-US" dirty="0" err="1"/>
              <a:t>bu</a:t>
            </a:r>
            <a:r>
              <a:rPr lang="en-US" dirty="0"/>
              <a:t> past </a:t>
            </a:r>
            <a:r>
              <a:rPr lang="en-US" dirty="0" err="1"/>
              <a:t>o‘zgaruvchan</a:t>
            </a:r>
            <a:r>
              <a:rPr lang="en-US" dirty="0"/>
              <a:t> </a:t>
            </a:r>
            <a:r>
              <a:rPr lang="en-US" dirty="0" err="1"/>
              <a:t>kuchlanishni</a:t>
            </a:r>
            <a:r>
              <a:rPr lang="en-US" dirty="0"/>
              <a:t> </a:t>
            </a:r>
            <a:r>
              <a:rPr lang="en-US" dirty="0" err="1"/>
              <a:t>yuqori</a:t>
            </a:r>
            <a:r>
              <a:rPr lang="en-US" dirty="0"/>
              <a:t> </a:t>
            </a:r>
            <a:r>
              <a:rPr lang="en-US" dirty="0" err="1"/>
              <a:t>doimiy</a:t>
            </a:r>
            <a:r>
              <a:rPr lang="en-US" dirty="0"/>
              <a:t> </a:t>
            </a:r>
            <a:r>
              <a:rPr lang="en-US" dirty="0" err="1"/>
              <a:t>kuchlanishga</a:t>
            </a:r>
            <a:r>
              <a:rPr lang="en-US" dirty="0"/>
              <a:t> </a:t>
            </a:r>
            <a:r>
              <a:rPr lang="en-US" dirty="0" err="1"/>
              <a:t>aylantiruvchi</a:t>
            </a:r>
            <a:r>
              <a:rPr lang="en-US" dirty="0"/>
              <a:t> </a:t>
            </a:r>
            <a:r>
              <a:rPr lang="en-US" dirty="0" err="1"/>
              <a:t>qurilma.Past</a:t>
            </a:r>
            <a:r>
              <a:rPr lang="en-US" dirty="0"/>
              <a:t> </a:t>
            </a:r>
            <a:r>
              <a:rPr lang="en-US" dirty="0" err="1"/>
              <a:t>kuchlanish</a:t>
            </a:r>
            <a:r>
              <a:rPr lang="en-US" dirty="0"/>
              <a:t> </a:t>
            </a:r>
            <a:r>
              <a:rPr lang="en-US" dirty="0" err="1"/>
              <a:t>har</a:t>
            </a:r>
            <a:r>
              <a:rPr lang="en-US" dirty="0"/>
              <a:t> </a:t>
            </a:r>
            <a:r>
              <a:rPr lang="en-US" dirty="0" err="1"/>
              <a:t>bir</a:t>
            </a:r>
            <a:r>
              <a:rPr lang="en-US" dirty="0"/>
              <a:t> </a:t>
            </a:r>
            <a:r>
              <a:rPr lang="en-US" dirty="0" err="1"/>
              <a:t>kaskadda</a:t>
            </a:r>
            <a:r>
              <a:rPr lang="en-US" dirty="0"/>
              <a:t> </a:t>
            </a:r>
            <a:r>
              <a:rPr lang="en-US" dirty="0" err="1"/>
              <a:t>to‘g‘rilanadi</a:t>
            </a:r>
            <a:r>
              <a:rPr lang="en-US" dirty="0"/>
              <a:t>, </a:t>
            </a:r>
            <a:r>
              <a:rPr lang="en-US" dirty="0" err="1"/>
              <a:t>so‘ngra</a:t>
            </a:r>
            <a:r>
              <a:rPr lang="en-US" dirty="0"/>
              <a:t> </a:t>
            </a:r>
            <a:r>
              <a:rPr lang="en-US" dirty="0" err="1"/>
              <a:t>hosil</a:t>
            </a:r>
            <a:r>
              <a:rPr lang="en-US" dirty="0"/>
              <a:t> </a:t>
            </a:r>
            <a:r>
              <a:rPr lang="en-US" dirty="0" err="1"/>
              <a:t>bo‘lgan</a:t>
            </a:r>
            <a:r>
              <a:rPr lang="en-US" dirty="0"/>
              <a:t> </a:t>
            </a:r>
            <a:r>
              <a:rPr lang="en-US" dirty="0" err="1"/>
              <a:t>doimiy</a:t>
            </a:r>
            <a:r>
              <a:rPr lang="en-US" dirty="0"/>
              <a:t> </a:t>
            </a:r>
            <a:r>
              <a:rPr lang="en-US" dirty="0" err="1"/>
              <a:t>kuchlanishlar</a:t>
            </a:r>
            <a:r>
              <a:rPr lang="en-US" dirty="0"/>
              <a:t> </a:t>
            </a:r>
            <a:r>
              <a:rPr lang="en-US" dirty="0" err="1"/>
              <a:t>ketma-ket</a:t>
            </a:r>
            <a:r>
              <a:rPr lang="en-US" dirty="0"/>
              <a:t> </a:t>
            </a:r>
            <a:r>
              <a:rPr lang="en-US" dirty="0" err="1"/>
              <a:t>ulanib</a:t>
            </a:r>
            <a:r>
              <a:rPr lang="en-US" dirty="0"/>
              <a:t>, </a:t>
            </a:r>
            <a:r>
              <a:rPr lang="en-US" dirty="0" err="1"/>
              <a:t>yig‘iladi.Kaskadlarning</a:t>
            </a:r>
            <a:r>
              <a:rPr lang="en-US" dirty="0"/>
              <a:t> </a:t>
            </a:r>
            <a:r>
              <a:rPr lang="en-US" dirty="0" err="1"/>
              <a:t>quvvat</a:t>
            </a:r>
            <a:r>
              <a:rPr lang="en-US" dirty="0"/>
              <a:t> </a:t>
            </a:r>
            <a:r>
              <a:rPr lang="en-US" dirty="0" err="1"/>
              <a:t>manbai</a:t>
            </a:r>
            <a:r>
              <a:rPr lang="en-US" dirty="0"/>
              <a:t> </a:t>
            </a:r>
            <a:r>
              <a:rPr lang="en-US" dirty="0" err="1"/>
              <a:t>bilan</a:t>
            </a:r>
            <a:r>
              <a:rPr lang="en-US" dirty="0"/>
              <a:t> </a:t>
            </a:r>
            <a:r>
              <a:rPr lang="en-US" dirty="0" err="1"/>
              <a:t>bog‘lanishi</a:t>
            </a:r>
            <a:r>
              <a:rPr lang="en-US" dirty="0"/>
              <a:t> </a:t>
            </a:r>
            <a:r>
              <a:rPr lang="en-US" dirty="0" err="1"/>
              <a:t>sig‘imli</a:t>
            </a:r>
            <a:r>
              <a:rPr lang="en-US" dirty="0"/>
              <a:t> </a:t>
            </a:r>
            <a:r>
              <a:rPr lang="en-US" dirty="0" err="1"/>
              <a:t>reaktiv</a:t>
            </a:r>
            <a:r>
              <a:rPr lang="en-US" dirty="0"/>
              <a:t> </a:t>
            </a:r>
            <a:r>
              <a:rPr lang="en-US" dirty="0" err="1"/>
              <a:t>qarshiliklar</a:t>
            </a:r>
            <a:r>
              <a:rPr lang="en-US" dirty="0"/>
              <a:t> </a:t>
            </a:r>
            <a:r>
              <a:rPr lang="en-US" dirty="0" err="1"/>
              <a:t>yoki</a:t>
            </a:r>
            <a:r>
              <a:rPr lang="en-US" dirty="0"/>
              <a:t> </a:t>
            </a:r>
            <a:r>
              <a:rPr lang="en-US" dirty="0" err="1"/>
              <a:t>o‘zaro</a:t>
            </a:r>
            <a:r>
              <a:rPr lang="en-US" dirty="0"/>
              <a:t> </a:t>
            </a:r>
            <a:r>
              <a:rPr lang="en-US" dirty="0" err="1"/>
              <a:t>induksiya</a:t>
            </a:r>
            <a:r>
              <a:rPr lang="en-US" dirty="0"/>
              <a:t> </a:t>
            </a:r>
            <a:r>
              <a:rPr lang="en-US" dirty="0" err="1"/>
              <a:t>orqali</a:t>
            </a:r>
            <a:r>
              <a:rPr lang="en-US" dirty="0"/>
              <a:t> </a:t>
            </a:r>
            <a:r>
              <a:rPr lang="en-US" dirty="0" err="1"/>
              <a:t>amalga</a:t>
            </a:r>
            <a:r>
              <a:rPr lang="en-US" dirty="0"/>
              <a:t> </a:t>
            </a:r>
            <a:r>
              <a:rPr lang="en-US" dirty="0" err="1"/>
              <a:t>oshiriladi.Kaskadli</a:t>
            </a:r>
            <a:r>
              <a:rPr lang="en-US" dirty="0"/>
              <a:t> </a:t>
            </a:r>
            <a:r>
              <a:rPr lang="en-US" dirty="0" err="1"/>
              <a:t>generatorlar</a:t>
            </a:r>
            <a:r>
              <a:rPr lang="en-US" dirty="0"/>
              <a:t> </a:t>
            </a:r>
            <a:r>
              <a:rPr lang="en-US" dirty="0" err="1"/>
              <a:t>ketma-ket</a:t>
            </a:r>
            <a:r>
              <a:rPr lang="en-US" dirty="0"/>
              <a:t> </a:t>
            </a:r>
            <a:r>
              <a:rPr lang="en-US" dirty="0" err="1"/>
              <a:t>va</a:t>
            </a:r>
            <a:r>
              <a:rPr lang="en-US" dirty="0"/>
              <a:t> parallel </a:t>
            </a:r>
            <a:r>
              <a:rPr lang="en-US" dirty="0" err="1"/>
              <a:t>ta’minotli</a:t>
            </a:r>
            <a:r>
              <a:rPr lang="en-US" dirty="0"/>
              <a:t> </a:t>
            </a:r>
            <a:r>
              <a:rPr lang="en-US" dirty="0" err="1"/>
              <a:t>turlarda</a:t>
            </a:r>
            <a:r>
              <a:rPr lang="en-US" dirty="0"/>
              <a:t> </a:t>
            </a:r>
            <a:r>
              <a:rPr lang="en-US" dirty="0" err="1"/>
              <a:t>bo‘ladi</a:t>
            </a:r>
            <a:r>
              <a:rPr lang="en-US" dirty="0"/>
              <a:t>.</a:t>
            </a:r>
            <a:endParaRPr lang="ru-RU" dirty="0"/>
          </a:p>
        </p:txBody>
      </p:sp>
    </p:spTree>
    <p:extLst>
      <p:ext uri="{BB962C8B-B14F-4D97-AF65-F5344CB8AC3E}">
        <p14:creationId xmlns:p14="http://schemas.microsoft.com/office/powerpoint/2010/main" val="2353431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CEFDEE-F368-44E8-9CE2-7623516BEC3C}"/>
              </a:ext>
            </a:extLst>
          </p:cNvPr>
          <p:cNvSpPr>
            <a:spLocks noGrp="1"/>
          </p:cNvSpPr>
          <p:nvPr>
            <p:ph type="title"/>
          </p:nvPr>
        </p:nvSpPr>
        <p:spPr/>
        <p:txBody>
          <a:bodyPr/>
          <a:lstStyle/>
          <a:p>
            <a:r>
              <a:rPr lang="en-US" dirty="0" err="1"/>
              <a:t>kaskADLI</a:t>
            </a:r>
            <a:r>
              <a:rPr lang="en-US" dirty="0"/>
              <a:t> GENERATOR</a:t>
            </a:r>
            <a:endParaRPr lang="ru-RU" dirty="0"/>
          </a:p>
        </p:txBody>
      </p:sp>
      <p:pic>
        <p:nvPicPr>
          <p:cNvPr id="5" name="Объект 4">
            <a:extLst>
              <a:ext uri="{FF2B5EF4-FFF2-40B4-BE49-F238E27FC236}">
                <a16:creationId xmlns:a16="http://schemas.microsoft.com/office/drawing/2014/main" id="{2EE9B87A-B1A1-4084-893C-7A4CA5A94B3D}"/>
              </a:ext>
            </a:extLst>
          </p:cNvPr>
          <p:cNvPicPr>
            <a:picLocks noGrp="1" noChangeAspect="1"/>
          </p:cNvPicPr>
          <p:nvPr>
            <p:ph idx="1"/>
          </p:nvPr>
        </p:nvPicPr>
        <p:blipFill>
          <a:blip r:embed="rId2"/>
          <a:stretch>
            <a:fillRect/>
          </a:stretch>
        </p:blipFill>
        <p:spPr>
          <a:xfrm>
            <a:off x="1237129" y="1039906"/>
            <a:ext cx="4858871" cy="4509247"/>
          </a:xfrm>
          <a:prstGeom prst="rect">
            <a:avLst/>
          </a:prstGeom>
        </p:spPr>
      </p:pic>
      <p:sp>
        <p:nvSpPr>
          <p:cNvPr id="4" name="Текст 3">
            <a:extLst>
              <a:ext uri="{FF2B5EF4-FFF2-40B4-BE49-F238E27FC236}">
                <a16:creationId xmlns:a16="http://schemas.microsoft.com/office/drawing/2014/main" id="{288CEAFB-ADD3-4FCA-8928-075F21F41A41}"/>
              </a:ext>
            </a:extLst>
          </p:cNvPr>
          <p:cNvSpPr>
            <a:spLocks noGrp="1"/>
          </p:cNvSpPr>
          <p:nvPr>
            <p:ph type="body" sz="half" idx="2"/>
          </p:nvPr>
        </p:nvSpPr>
        <p:spPr/>
        <p:txBody>
          <a:bodyPr>
            <a:normAutofit fontScale="92500" lnSpcReduction="10000"/>
          </a:bodyPr>
          <a:lstStyle/>
          <a:p>
            <a:pPr>
              <a:lnSpc>
                <a:spcPct val="150000"/>
              </a:lnSpc>
            </a:pPr>
            <a:r>
              <a:rPr lang="en-US" dirty="0" err="1"/>
              <a:t>Kaskadli</a:t>
            </a:r>
            <a:r>
              <a:rPr lang="en-US" dirty="0"/>
              <a:t>  </a:t>
            </a:r>
            <a:r>
              <a:rPr lang="en-US" dirty="0" err="1"/>
              <a:t>generatorlar</a:t>
            </a:r>
            <a:r>
              <a:rPr lang="en-US" dirty="0"/>
              <a:t> </a:t>
            </a:r>
            <a:r>
              <a:rPr lang="en-US" dirty="0" err="1"/>
              <a:t>quyidagilardan</a:t>
            </a:r>
            <a:r>
              <a:rPr lang="en-US" dirty="0"/>
              <a:t> </a:t>
            </a:r>
            <a:r>
              <a:rPr lang="en-US" dirty="0" err="1"/>
              <a:t>iborat</a:t>
            </a:r>
            <a:r>
              <a:rPr lang="en-US" dirty="0"/>
              <a:t> </a:t>
            </a:r>
          </a:p>
          <a:p>
            <a:pPr>
              <a:lnSpc>
                <a:spcPct val="150000"/>
              </a:lnSpc>
            </a:pPr>
            <a:r>
              <a:rPr lang="en-US" dirty="0" err="1"/>
              <a:t>O’zgaruvchan</a:t>
            </a:r>
            <a:r>
              <a:rPr lang="en-US" dirty="0"/>
              <a:t> </a:t>
            </a:r>
            <a:r>
              <a:rPr lang="en-US" dirty="0" err="1"/>
              <a:t>tok</a:t>
            </a:r>
            <a:r>
              <a:rPr lang="en-US" dirty="0"/>
              <a:t> </a:t>
            </a:r>
            <a:r>
              <a:rPr lang="en-US" dirty="0" err="1"/>
              <a:t>generatori</a:t>
            </a:r>
            <a:endParaRPr lang="en-US" dirty="0"/>
          </a:p>
          <a:p>
            <a:pPr>
              <a:lnSpc>
                <a:spcPct val="150000"/>
              </a:lnSpc>
            </a:pPr>
            <a:r>
              <a:rPr lang="en-US" dirty="0" err="1"/>
              <a:t>Diodlar</a:t>
            </a:r>
            <a:endParaRPr lang="en-US" dirty="0"/>
          </a:p>
          <a:p>
            <a:pPr>
              <a:lnSpc>
                <a:spcPct val="150000"/>
              </a:lnSpc>
            </a:pPr>
            <a:r>
              <a:rPr lang="en-US" dirty="0" err="1"/>
              <a:t>Kondensatorlar</a:t>
            </a:r>
            <a:r>
              <a:rPr lang="en-US" dirty="0"/>
              <a:t> </a:t>
            </a:r>
            <a:r>
              <a:rPr lang="en-US" dirty="0" err="1"/>
              <a:t>toplami</a:t>
            </a:r>
            <a:endParaRPr lang="ru-RU" dirty="0"/>
          </a:p>
        </p:txBody>
      </p:sp>
    </p:spTree>
    <p:extLst>
      <p:ext uri="{BB962C8B-B14F-4D97-AF65-F5344CB8AC3E}">
        <p14:creationId xmlns:p14="http://schemas.microsoft.com/office/powerpoint/2010/main" val="2545521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61EAAE-DAAB-4B13-9FBE-5C81064C630D}"/>
              </a:ext>
            </a:extLst>
          </p:cNvPr>
          <p:cNvSpPr>
            <a:spLocks noGrp="1"/>
          </p:cNvSpPr>
          <p:nvPr>
            <p:ph type="title"/>
          </p:nvPr>
        </p:nvSpPr>
        <p:spPr>
          <a:xfrm>
            <a:off x="5377236" y="2478741"/>
            <a:ext cx="6019800" cy="1143000"/>
          </a:xfrm>
        </p:spPr>
        <p:txBody>
          <a:bodyPr/>
          <a:lstStyle/>
          <a:p>
            <a:r>
              <a:rPr lang="en-US" dirty="0" err="1"/>
              <a:t>Kaskadli</a:t>
            </a:r>
            <a:r>
              <a:rPr lang="en-US" dirty="0"/>
              <a:t> generator </a:t>
            </a:r>
            <a:r>
              <a:rPr lang="en-US" dirty="0" err="1"/>
              <a:t>korinishi</a:t>
            </a:r>
            <a:endParaRPr lang="ru-RU" dirty="0"/>
          </a:p>
        </p:txBody>
      </p:sp>
      <p:pic>
        <p:nvPicPr>
          <p:cNvPr id="5" name="Рисунок 4">
            <a:extLst>
              <a:ext uri="{FF2B5EF4-FFF2-40B4-BE49-F238E27FC236}">
                <a16:creationId xmlns:a16="http://schemas.microsoft.com/office/drawing/2014/main" id="{66B31EF7-6873-40DC-BAA3-5B2B4AE0E68D}"/>
              </a:ext>
            </a:extLst>
          </p:cNvPr>
          <p:cNvPicPr>
            <a:picLocks noGrp="1" noChangeAspect="1"/>
          </p:cNvPicPr>
          <p:nvPr>
            <p:ph type="pic" idx="1"/>
          </p:nvPr>
        </p:nvPicPr>
        <p:blipFill>
          <a:blip r:embed="rId2"/>
          <a:srcRect t="1258" b="1258"/>
          <a:stretch>
            <a:fillRect/>
          </a:stretch>
        </p:blipFill>
        <p:spPr>
          <a:xfrm>
            <a:off x="591671" y="869577"/>
            <a:ext cx="4527176" cy="5226423"/>
          </a:xfrm>
          <a:prstGeom prst="rect">
            <a:avLst/>
          </a:prstGeom>
        </p:spPr>
      </p:pic>
    </p:spTree>
    <p:extLst>
      <p:ext uri="{BB962C8B-B14F-4D97-AF65-F5344CB8AC3E}">
        <p14:creationId xmlns:p14="http://schemas.microsoft.com/office/powerpoint/2010/main" val="1075372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9F101E-D512-47A3-BC3B-41A577CA9B70}"/>
              </a:ext>
            </a:extLst>
          </p:cNvPr>
          <p:cNvSpPr>
            <a:spLocks noGrp="1"/>
          </p:cNvSpPr>
          <p:nvPr>
            <p:ph type="title"/>
          </p:nvPr>
        </p:nvSpPr>
        <p:spPr>
          <a:xfrm>
            <a:off x="3180883" y="452717"/>
            <a:ext cx="6019800" cy="1143000"/>
          </a:xfrm>
        </p:spPr>
        <p:txBody>
          <a:bodyPr/>
          <a:lstStyle/>
          <a:p>
            <a:pPr algn="ctr"/>
            <a:r>
              <a:rPr lang="en-US" dirty="0" err="1"/>
              <a:t>Kaskadli</a:t>
            </a:r>
            <a:r>
              <a:rPr lang="en-US" dirty="0"/>
              <a:t> </a:t>
            </a:r>
            <a:r>
              <a:rPr lang="en-US" dirty="0" err="1"/>
              <a:t>generatorlarning</a:t>
            </a:r>
            <a:r>
              <a:rPr lang="en-US" dirty="0"/>
              <a:t> </a:t>
            </a:r>
            <a:r>
              <a:rPr lang="en-US" dirty="0" err="1"/>
              <a:t>ishlash</a:t>
            </a:r>
            <a:r>
              <a:rPr lang="en-US" dirty="0"/>
              <a:t> </a:t>
            </a:r>
            <a:r>
              <a:rPr lang="en-US" dirty="0" err="1"/>
              <a:t>prinsipi</a:t>
            </a:r>
            <a:r>
              <a:rPr lang="en-US" dirty="0"/>
              <a:t> </a:t>
            </a:r>
            <a:endParaRPr lang="ru-RU" dirty="0"/>
          </a:p>
        </p:txBody>
      </p:sp>
      <p:pic>
        <p:nvPicPr>
          <p:cNvPr id="6" name="Рисунок 5">
            <a:extLst>
              <a:ext uri="{FF2B5EF4-FFF2-40B4-BE49-F238E27FC236}">
                <a16:creationId xmlns:a16="http://schemas.microsoft.com/office/drawing/2014/main" id="{4237C1DF-9664-4CC7-BE85-FAB3FB49B3FE}"/>
              </a:ext>
            </a:extLst>
          </p:cNvPr>
          <p:cNvPicPr>
            <a:picLocks noGrp="1" noChangeAspect="1"/>
          </p:cNvPicPr>
          <p:nvPr>
            <p:ph type="pic" idx="1"/>
          </p:nvPr>
        </p:nvPicPr>
        <p:blipFill>
          <a:blip r:embed="rId2"/>
          <a:stretch>
            <a:fillRect/>
          </a:stretch>
        </p:blipFill>
        <p:spPr>
          <a:xfrm>
            <a:off x="1124598" y="1825980"/>
            <a:ext cx="2319642" cy="4310660"/>
          </a:xfrm>
          <a:prstGeom prst="rect">
            <a:avLst/>
          </a:prstGeom>
        </p:spPr>
      </p:pic>
      <p:sp>
        <p:nvSpPr>
          <p:cNvPr id="4" name="Текст 3">
            <a:extLst>
              <a:ext uri="{FF2B5EF4-FFF2-40B4-BE49-F238E27FC236}">
                <a16:creationId xmlns:a16="http://schemas.microsoft.com/office/drawing/2014/main" id="{021691EB-311E-4DDB-8596-416FFA3A1F7F}"/>
              </a:ext>
            </a:extLst>
          </p:cNvPr>
          <p:cNvSpPr>
            <a:spLocks noGrp="1"/>
          </p:cNvSpPr>
          <p:nvPr>
            <p:ph type="body" sz="half" idx="2"/>
          </p:nvPr>
        </p:nvSpPr>
        <p:spPr>
          <a:xfrm>
            <a:off x="3972560" y="1988372"/>
            <a:ext cx="6619240" cy="3515360"/>
          </a:xfrm>
        </p:spPr>
        <p:txBody>
          <a:bodyPr>
            <a:normAutofit fontScale="92500" lnSpcReduction="20000"/>
          </a:bodyPr>
          <a:lstStyle/>
          <a:p>
            <a:pPr algn="just">
              <a:lnSpc>
                <a:spcPct val="160000"/>
              </a:lnSpc>
            </a:pPr>
            <a:r>
              <a:rPr lang="en-US" dirty="0" err="1"/>
              <a:t>Kondensatorlar</a:t>
            </a:r>
            <a:r>
              <a:rPr lang="en-US" dirty="0"/>
              <a:t> </a:t>
            </a:r>
            <a:r>
              <a:rPr lang="en-US" dirty="0" err="1"/>
              <a:t>yordamida</a:t>
            </a:r>
            <a:r>
              <a:rPr lang="en-US" dirty="0"/>
              <a:t> </a:t>
            </a:r>
            <a:r>
              <a:rPr lang="en-US" dirty="0" err="1"/>
              <a:t>kuchlanishni</a:t>
            </a:r>
            <a:r>
              <a:rPr lang="en-US" dirty="0"/>
              <a:t> </a:t>
            </a:r>
            <a:r>
              <a:rPr lang="en-US" dirty="0" err="1"/>
              <a:t>oshirish</a:t>
            </a:r>
            <a:r>
              <a:rPr lang="en-US" dirty="0"/>
              <a:t>: Har </a:t>
            </a:r>
            <a:r>
              <a:rPr lang="en-US" dirty="0" err="1"/>
              <a:t>bir</a:t>
            </a:r>
            <a:r>
              <a:rPr lang="en-US" dirty="0"/>
              <a:t> </a:t>
            </a:r>
            <a:r>
              <a:rPr lang="en-US" dirty="0" err="1"/>
              <a:t>kaskadda</a:t>
            </a:r>
            <a:r>
              <a:rPr lang="en-US" dirty="0"/>
              <a:t> </a:t>
            </a:r>
            <a:r>
              <a:rPr lang="en-US" dirty="0" err="1"/>
              <a:t>kondensatorlar</a:t>
            </a:r>
            <a:r>
              <a:rPr lang="en-US" dirty="0"/>
              <a:t> </a:t>
            </a:r>
            <a:r>
              <a:rPr lang="en-US" dirty="0" err="1"/>
              <a:t>o'zgaruvchan</a:t>
            </a:r>
            <a:r>
              <a:rPr lang="en-US" dirty="0"/>
              <a:t> </a:t>
            </a:r>
            <a:r>
              <a:rPr lang="en-US" dirty="0" err="1"/>
              <a:t>tokni</a:t>
            </a:r>
            <a:r>
              <a:rPr lang="en-US" dirty="0"/>
              <a:t> </a:t>
            </a:r>
            <a:r>
              <a:rPr lang="en-US" dirty="0" err="1"/>
              <a:t>yig'ib</a:t>
            </a:r>
            <a:r>
              <a:rPr lang="en-US" dirty="0"/>
              <a:t>, </a:t>
            </a:r>
            <a:r>
              <a:rPr lang="en-US" dirty="0" err="1"/>
              <a:t>uni</a:t>
            </a:r>
            <a:r>
              <a:rPr lang="en-US" dirty="0"/>
              <a:t> </a:t>
            </a:r>
            <a:r>
              <a:rPr lang="en-US" dirty="0" err="1"/>
              <a:t>yuqori</a:t>
            </a:r>
            <a:r>
              <a:rPr lang="en-US" dirty="0"/>
              <a:t> </a:t>
            </a:r>
            <a:r>
              <a:rPr lang="en-US" dirty="0" err="1"/>
              <a:t>kuchlanishga</a:t>
            </a:r>
            <a:r>
              <a:rPr lang="en-US" dirty="0"/>
              <a:t> </a:t>
            </a:r>
            <a:r>
              <a:rPr lang="en-US" dirty="0" err="1"/>
              <a:t>aylantiradi.Seriya</a:t>
            </a:r>
            <a:r>
              <a:rPr lang="en-US" dirty="0"/>
              <a:t> </a:t>
            </a:r>
            <a:r>
              <a:rPr lang="en-US" dirty="0" err="1"/>
              <a:t>bog'lanish</a:t>
            </a:r>
            <a:r>
              <a:rPr lang="en-US" dirty="0"/>
              <a:t>: </a:t>
            </a:r>
            <a:r>
              <a:rPr lang="en-US" dirty="0" err="1"/>
              <a:t>Kaskadlar</a:t>
            </a:r>
            <a:r>
              <a:rPr lang="en-US" dirty="0"/>
              <a:t> </a:t>
            </a:r>
            <a:r>
              <a:rPr lang="en-US" dirty="0" err="1"/>
              <a:t>bir-biriga</a:t>
            </a:r>
            <a:r>
              <a:rPr lang="en-US" dirty="0"/>
              <a:t> </a:t>
            </a:r>
            <a:r>
              <a:rPr lang="en-US" dirty="0" err="1"/>
              <a:t>seriya</a:t>
            </a:r>
            <a:r>
              <a:rPr lang="en-US" dirty="0"/>
              <a:t> </a:t>
            </a:r>
            <a:r>
              <a:rPr lang="en-US" dirty="0" err="1"/>
              <a:t>bog'lanadi</a:t>
            </a:r>
            <a:r>
              <a:rPr lang="en-US" dirty="0"/>
              <a:t>, </a:t>
            </a:r>
            <a:r>
              <a:rPr lang="en-US" dirty="0" err="1"/>
              <a:t>ya'ni</a:t>
            </a:r>
            <a:r>
              <a:rPr lang="en-US" dirty="0"/>
              <a:t> </a:t>
            </a:r>
            <a:r>
              <a:rPr lang="en-US" dirty="0" err="1"/>
              <a:t>har</a:t>
            </a:r>
            <a:r>
              <a:rPr lang="en-US" dirty="0"/>
              <a:t> </a:t>
            </a:r>
            <a:r>
              <a:rPr lang="en-US" dirty="0" err="1"/>
              <a:t>bir</a:t>
            </a:r>
            <a:r>
              <a:rPr lang="en-US" dirty="0"/>
              <a:t> </a:t>
            </a:r>
            <a:r>
              <a:rPr lang="en-US" dirty="0" err="1"/>
              <a:t>kaskadda</a:t>
            </a:r>
            <a:r>
              <a:rPr lang="en-US" dirty="0"/>
              <a:t> </a:t>
            </a:r>
            <a:r>
              <a:rPr lang="en-US" dirty="0" err="1"/>
              <a:t>hosil</a:t>
            </a:r>
            <a:r>
              <a:rPr lang="en-US" dirty="0"/>
              <a:t> </a:t>
            </a:r>
            <a:r>
              <a:rPr lang="en-US" dirty="0" err="1"/>
              <a:t>bo'lgan</a:t>
            </a:r>
            <a:r>
              <a:rPr lang="en-US" dirty="0"/>
              <a:t> </a:t>
            </a:r>
            <a:r>
              <a:rPr lang="en-US" dirty="0" err="1"/>
              <a:t>kuchlanish</a:t>
            </a:r>
            <a:r>
              <a:rPr lang="en-US" dirty="0"/>
              <a:t> </a:t>
            </a:r>
            <a:r>
              <a:rPr lang="en-US" dirty="0" err="1"/>
              <a:t>qo'shilib</a:t>
            </a:r>
            <a:r>
              <a:rPr lang="en-US" dirty="0"/>
              <a:t> </a:t>
            </a:r>
            <a:r>
              <a:rPr lang="en-US" dirty="0" err="1"/>
              <a:t>boradi.To'g'ri</a:t>
            </a:r>
            <a:r>
              <a:rPr lang="en-US" dirty="0"/>
              <a:t> </a:t>
            </a:r>
            <a:r>
              <a:rPr lang="en-US" dirty="0" err="1"/>
              <a:t>tok</a:t>
            </a:r>
            <a:r>
              <a:rPr lang="en-US" dirty="0"/>
              <a:t> </a:t>
            </a:r>
            <a:r>
              <a:rPr lang="en-US" dirty="0" err="1"/>
              <a:t>hosil</a:t>
            </a:r>
            <a:r>
              <a:rPr lang="en-US" dirty="0"/>
              <a:t> </a:t>
            </a:r>
            <a:r>
              <a:rPr lang="en-US" dirty="0" err="1"/>
              <a:t>qilish</a:t>
            </a:r>
            <a:r>
              <a:rPr lang="en-US" dirty="0"/>
              <a:t>: </a:t>
            </a:r>
            <a:r>
              <a:rPr lang="en-US" dirty="0" err="1"/>
              <a:t>O'zgaruvchan</a:t>
            </a:r>
            <a:r>
              <a:rPr lang="en-US" dirty="0"/>
              <a:t> </a:t>
            </a:r>
            <a:r>
              <a:rPr lang="en-US" dirty="0" err="1"/>
              <a:t>tokni</a:t>
            </a:r>
            <a:r>
              <a:rPr lang="en-US" dirty="0"/>
              <a:t> </a:t>
            </a:r>
            <a:r>
              <a:rPr lang="en-US" dirty="0" err="1"/>
              <a:t>to'g'ri</a:t>
            </a:r>
            <a:r>
              <a:rPr lang="en-US" dirty="0"/>
              <a:t> </a:t>
            </a:r>
            <a:r>
              <a:rPr lang="en-US" dirty="0" err="1"/>
              <a:t>tokka</a:t>
            </a:r>
            <a:r>
              <a:rPr lang="en-US" dirty="0"/>
              <a:t> </a:t>
            </a:r>
            <a:r>
              <a:rPr lang="en-US" dirty="0" err="1"/>
              <a:t>aylantirish</a:t>
            </a:r>
            <a:r>
              <a:rPr lang="en-US" dirty="0"/>
              <a:t> </a:t>
            </a:r>
            <a:r>
              <a:rPr lang="en-US" dirty="0" err="1"/>
              <a:t>uchun</a:t>
            </a:r>
            <a:r>
              <a:rPr lang="en-US" dirty="0"/>
              <a:t> </a:t>
            </a:r>
            <a:r>
              <a:rPr lang="en-US" dirty="0" err="1"/>
              <a:t>har</a:t>
            </a:r>
            <a:r>
              <a:rPr lang="en-US" dirty="0"/>
              <a:t> </a:t>
            </a:r>
            <a:r>
              <a:rPr lang="en-US" dirty="0" err="1"/>
              <a:t>bir</a:t>
            </a:r>
            <a:r>
              <a:rPr lang="en-US" dirty="0"/>
              <a:t> </a:t>
            </a:r>
            <a:r>
              <a:rPr lang="en-US" dirty="0" err="1"/>
              <a:t>kaskadda</a:t>
            </a:r>
            <a:r>
              <a:rPr lang="en-US" dirty="0"/>
              <a:t> </a:t>
            </a:r>
            <a:r>
              <a:rPr lang="en-US" dirty="0" err="1"/>
              <a:t>kondensatorlar</a:t>
            </a:r>
            <a:r>
              <a:rPr lang="en-US" dirty="0"/>
              <a:t> </a:t>
            </a:r>
            <a:r>
              <a:rPr lang="en-US" dirty="0" err="1"/>
              <a:t>ishlaydi.Kuchlanishning</a:t>
            </a:r>
            <a:r>
              <a:rPr lang="en-US" dirty="0"/>
              <a:t> </a:t>
            </a:r>
            <a:r>
              <a:rPr lang="en-US" dirty="0" err="1"/>
              <a:t>ortishi</a:t>
            </a:r>
            <a:r>
              <a:rPr lang="en-US" dirty="0"/>
              <a:t>: Har </a:t>
            </a:r>
            <a:r>
              <a:rPr lang="en-US" dirty="0" err="1"/>
              <a:t>bir</a:t>
            </a:r>
            <a:r>
              <a:rPr lang="en-US" dirty="0"/>
              <a:t> </a:t>
            </a:r>
            <a:r>
              <a:rPr lang="en-US" dirty="0" err="1"/>
              <a:t>kaskadda</a:t>
            </a:r>
            <a:r>
              <a:rPr lang="en-US" dirty="0"/>
              <a:t> </a:t>
            </a:r>
            <a:r>
              <a:rPr lang="en-US" dirty="0" err="1"/>
              <a:t>kuchlanish</a:t>
            </a:r>
            <a:r>
              <a:rPr lang="en-US" dirty="0"/>
              <a:t> </a:t>
            </a:r>
            <a:r>
              <a:rPr lang="en-US" dirty="0" err="1"/>
              <a:t>oshib</a:t>
            </a:r>
            <a:r>
              <a:rPr lang="en-US" dirty="0"/>
              <a:t>, </a:t>
            </a:r>
            <a:r>
              <a:rPr lang="en-US" dirty="0" err="1"/>
              <a:t>oxirgi</a:t>
            </a:r>
            <a:r>
              <a:rPr lang="en-US" dirty="0"/>
              <a:t> </a:t>
            </a:r>
            <a:r>
              <a:rPr lang="en-US" dirty="0" err="1"/>
              <a:t>kaskadda</a:t>
            </a:r>
            <a:r>
              <a:rPr lang="en-US" dirty="0"/>
              <a:t> </a:t>
            </a:r>
            <a:r>
              <a:rPr lang="en-US" dirty="0" err="1"/>
              <a:t>yuqori</a:t>
            </a:r>
            <a:r>
              <a:rPr lang="en-US" dirty="0"/>
              <a:t> </a:t>
            </a:r>
            <a:r>
              <a:rPr lang="en-US" dirty="0" err="1"/>
              <a:t>doimiy</a:t>
            </a:r>
            <a:r>
              <a:rPr lang="en-US" dirty="0"/>
              <a:t> </a:t>
            </a:r>
            <a:r>
              <a:rPr lang="en-US" dirty="0" err="1"/>
              <a:t>kuchlanish</a:t>
            </a:r>
            <a:r>
              <a:rPr lang="en-US" dirty="0"/>
              <a:t> </a:t>
            </a:r>
            <a:r>
              <a:rPr lang="en-US" dirty="0" err="1"/>
              <a:t>hosil</a:t>
            </a:r>
            <a:r>
              <a:rPr lang="en-US" dirty="0"/>
              <a:t> </a:t>
            </a:r>
            <a:r>
              <a:rPr lang="en-US" dirty="0" err="1"/>
              <a:t>bo’ladi</a:t>
            </a:r>
            <a:endParaRPr lang="en-US" dirty="0"/>
          </a:p>
          <a:p>
            <a:pPr>
              <a:lnSpc>
                <a:spcPct val="150000"/>
              </a:lnSpc>
            </a:pPr>
            <a:endParaRPr lang="ru-RU" dirty="0"/>
          </a:p>
        </p:txBody>
      </p:sp>
    </p:spTree>
    <p:extLst>
      <p:ext uri="{BB962C8B-B14F-4D97-AF65-F5344CB8AC3E}">
        <p14:creationId xmlns:p14="http://schemas.microsoft.com/office/powerpoint/2010/main" val="2383905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id="{A3DE0388-1CD3-4019-9627-285162400A8C}"/>
              </a:ext>
            </a:extLst>
          </p:cNvPr>
          <p:cNvSpPr>
            <a:spLocks noGrp="1"/>
          </p:cNvSpPr>
          <p:nvPr>
            <p:ph type="body" sz="half" idx="2"/>
          </p:nvPr>
        </p:nvSpPr>
        <p:spPr>
          <a:xfrm>
            <a:off x="3931920" y="1066800"/>
            <a:ext cx="7874000" cy="4876800"/>
          </a:xfrm>
        </p:spPr>
        <p:txBody>
          <a:bodyPr>
            <a:normAutofit/>
          </a:bodyPr>
          <a:lstStyle/>
          <a:p>
            <a:r>
              <a:rPr lang="en-US" sz="1900" b="1" dirty="0" err="1"/>
              <a:t>Shenkel</a:t>
            </a:r>
            <a:r>
              <a:rPr lang="en-US" sz="1900" b="1" dirty="0"/>
              <a:t> </a:t>
            </a:r>
            <a:r>
              <a:rPr lang="en-US" sz="1900" b="1" dirty="0" err="1"/>
              <a:t>sxemasi</a:t>
            </a:r>
            <a:r>
              <a:rPr lang="en-US" sz="1900" b="1" dirty="0"/>
              <a:t> </a:t>
            </a:r>
            <a:r>
              <a:rPr lang="en-US" sz="1900" b="1" dirty="0" err="1"/>
              <a:t>bo'yicha</a:t>
            </a:r>
            <a:r>
              <a:rPr lang="en-US" sz="1900" b="1" dirty="0"/>
              <a:t> </a:t>
            </a:r>
            <a:r>
              <a:rPr lang="en-US" sz="1900" b="1" dirty="0" err="1"/>
              <a:t>kaskadli</a:t>
            </a:r>
            <a:r>
              <a:rPr lang="en-US" sz="1900" b="1" dirty="0"/>
              <a:t> generator</a:t>
            </a:r>
          </a:p>
          <a:p>
            <a:pPr>
              <a:lnSpc>
                <a:spcPct val="160000"/>
              </a:lnSpc>
            </a:pPr>
            <a:r>
              <a:rPr lang="en-US" dirty="0" err="1"/>
              <a:t>Shuningdek</a:t>
            </a:r>
            <a:r>
              <a:rPr lang="en-US" dirty="0"/>
              <a:t>, </a:t>
            </a:r>
            <a:r>
              <a:rPr lang="ru-RU" dirty="0"/>
              <a:t>ё</a:t>
            </a:r>
            <a:r>
              <a:rPr lang="en-US" dirty="0" err="1"/>
              <a:t>mkostli</a:t>
            </a:r>
            <a:r>
              <a:rPr lang="en-US" dirty="0"/>
              <a:t> </a:t>
            </a:r>
            <a:r>
              <a:rPr lang="en-US" dirty="0" err="1"/>
              <a:t>bog'lanishli</a:t>
            </a:r>
            <a:r>
              <a:rPr lang="en-US" dirty="0"/>
              <a:t> </a:t>
            </a:r>
            <a:r>
              <a:rPr lang="en-US" dirty="0" err="1"/>
              <a:t>va</a:t>
            </a:r>
            <a:r>
              <a:rPr lang="en-US" dirty="0"/>
              <a:t> </a:t>
            </a:r>
            <a:r>
              <a:rPr lang="en-US" dirty="0" err="1"/>
              <a:t>paralel</a:t>
            </a:r>
            <a:r>
              <a:rPr lang="en-US" dirty="0"/>
              <a:t> </a:t>
            </a:r>
            <a:r>
              <a:rPr lang="en-US" dirty="0" err="1"/>
              <a:t>oziqlantirishli</a:t>
            </a:r>
            <a:r>
              <a:rPr lang="en-US" dirty="0"/>
              <a:t> K</a:t>
            </a:r>
            <a:r>
              <a:rPr lang="ru-RU" dirty="0"/>
              <a:t>Г </a:t>
            </a:r>
            <a:r>
              <a:rPr lang="en-US" dirty="0" err="1"/>
              <a:t>sxemasi</a:t>
            </a:r>
            <a:r>
              <a:rPr lang="en-US" dirty="0"/>
              <a:t> 1919 </a:t>
            </a:r>
            <a:r>
              <a:rPr lang="en-US" dirty="0" err="1"/>
              <a:t>yilda</a:t>
            </a:r>
            <a:r>
              <a:rPr lang="en-US" dirty="0"/>
              <a:t> M. </a:t>
            </a:r>
            <a:r>
              <a:rPr lang="en-US" dirty="0" err="1"/>
              <a:t>Shenkely</a:t>
            </a:r>
            <a:r>
              <a:rPr lang="en-US" dirty="0"/>
              <a:t> </a:t>
            </a:r>
            <a:r>
              <a:rPr lang="en-US" dirty="0" err="1"/>
              <a:t>tomonidan</a:t>
            </a:r>
            <a:r>
              <a:rPr lang="en-US" dirty="0"/>
              <a:t> </a:t>
            </a:r>
            <a:r>
              <a:rPr lang="en-US" dirty="0" err="1"/>
              <a:t>taklif</a:t>
            </a:r>
            <a:r>
              <a:rPr lang="en-US" dirty="0"/>
              <a:t> </a:t>
            </a:r>
            <a:r>
              <a:rPr lang="en-US" dirty="0" err="1"/>
              <a:t>qilingan</a:t>
            </a:r>
            <a:r>
              <a:rPr lang="en-US" dirty="0"/>
              <a:t>. Bu </a:t>
            </a:r>
            <a:r>
              <a:rPr lang="en-US" dirty="0" err="1"/>
              <a:t>sxema</a:t>
            </a:r>
            <a:r>
              <a:rPr lang="en-US" dirty="0"/>
              <a:t> 60-yillarda K. </a:t>
            </a:r>
            <a:r>
              <a:rPr lang="en-US" dirty="0" err="1"/>
              <a:t>Morgenshtern</a:t>
            </a:r>
            <a:r>
              <a:rPr lang="en-US" dirty="0"/>
              <a:t> </a:t>
            </a:r>
            <a:r>
              <a:rPr lang="en-US" dirty="0" err="1"/>
              <a:t>va</a:t>
            </a:r>
            <a:r>
              <a:rPr lang="en-US" dirty="0"/>
              <a:t> M. </a:t>
            </a:r>
            <a:r>
              <a:rPr lang="en-US" dirty="0" err="1"/>
              <a:t>Kliland</a:t>
            </a:r>
            <a:r>
              <a:rPr lang="en-US" dirty="0"/>
              <a:t> </a:t>
            </a:r>
            <a:r>
              <a:rPr lang="en-US" dirty="0" err="1"/>
              <a:t>tomonidan</a:t>
            </a:r>
            <a:r>
              <a:rPr lang="en-US" dirty="0"/>
              <a:t> </a:t>
            </a:r>
            <a:r>
              <a:rPr lang="en-US" dirty="0" err="1"/>
              <a:t>ishlab</a:t>
            </a:r>
            <a:r>
              <a:rPr lang="en-US" dirty="0"/>
              <a:t> </a:t>
            </a:r>
            <a:r>
              <a:rPr lang="en-US" dirty="0" err="1"/>
              <a:t>chiqilgan</a:t>
            </a:r>
            <a:r>
              <a:rPr lang="en-US" dirty="0"/>
              <a:t> </a:t>
            </a:r>
            <a:r>
              <a:rPr lang="en-US" dirty="0" err="1"/>
              <a:t>generatorlarda</a:t>
            </a:r>
            <a:r>
              <a:rPr lang="en-US" dirty="0"/>
              <a:t> </a:t>
            </a:r>
            <a:r>
              <a:rPr lang="en-US" dirty="0" err="1"/>
              <a:t>qo'llanilgan</a:t>
            </a:r>
            <a:r>
              <a:rPr lang="en-US" dirty="0"/>
              <a:t> </a:t>
            </a:r>
            <a:r>
              <a:rPr lang="en-US" dirty="0" err="1"/>
              <a:t>va</a:t>
            </a:r>
            <a:r>
              <a:rPr lang="en-US" dirty="0"/>
              <a:t> </a:t>
            </a:r>
            <a:r>
              <a:rPr lang="en-US" dirty="0" err="1"/>
              <a:t>ular</a:t>
            </a:r>
            <a:r>
              <a:rPr lang="en-US" dirty="0"/>
              <a:t> "</a:t>
            </a:r>
            <a:r>
              <a:rPr lang="en-US" dirty="0" err="1"/>
              <a:t>dinamitron</a:t>
            </a:r>
            <a:r>
              <a:rPr lang="en-US" dirty="0"/>
              <a:t>" deb </a:t>
            </a:r>
            <a:r>
              <a:rPr lang="en-US" dirty="0" err="1"/>
              <a:t>nomlangan</a:t>
            </a:r>
            <a:r>
              <a:rPr lang="en-US" dirty="0"/>
              <a:t>. </a:t>
            </a:r>
            <a:r>
              <a:rPr lang="en-US" dirty="0" err="1"/>
              <a:t>Dinamitronning</a:t>
            </a:r>
            <a:r>
              <a:rPr lang="en-US" dirty="0"/>
              <a:t> </a:t>
            </a:r>
            <a:r>
              <a:rPr lang="en-US" dirty="0" err="1"/>
              <a:t>energiyasi</a:t>
            </a:r>
            <a:r>
              <a:rPr lang="en-US" dirty="0"/>
              <a:t> </a:t>
            </a:r>
            <a:r>
              <a:rPr lang="en-US" dirty="0" err="1"/>
              <a:t>kaskadlarga</a:t>
            </a:r>
            <a:r>
              <a:rPr lang="en-US" dirty="0"/>
              <a:t> </a:t>
            </a:r>
            <a:r>
              <a:rPr lang="en-US" dirty="0" err="1"/>
              <a:t>ikki</a:t>
            </a:r>
            <a:r>
              <a:rPr lang="en-US" dirty="0"/>
              <a:t> </a:t>
            </a:r>
            <a:r>
              <a:rPr lang="en-US" dirty="0" err="1"/>
              <a:t>rag'batlantiruvchi</a:t>
            </a:r>
            <a:r>
              <a:rPr lang="en-US" dirty="0"/>
              <a:t> </a:t>
            </a:r>
            <a:r>
              <a:rPr lang="en-US" dirty="0" err="1"/>
              <a:t>elektrod</a:t>
            </a:r>
            <a:r>
              <a:rPr lang="en-US" dirty="0"/>
              <a:t> </a:t>
            </a:r>
            <a:r>
              <a:rPr lang="en-US" dirty="0" err="1"/>
              <a:t>va</a:t>
            </a:r>
            <a:r>
              <a:rPr lang="en-US" dirty="0"/>
              <a:t> </a:t>
            </a:r>
            <a:r>
              <a:rPr lang="en-US" dirty="0" err="1"/>
              <a:t>har</a:t>
            </a:r>
            <a:r>
              <a:rPr lang="en-US" dirty="0"/>
              <a:t> </a:t>
            </a:r>
            <a:r>
              <a:rPr lang="en-US" dirty="0" err="1"/>
              <a:t>bir</a:t>
            </a:r>
            <a:r>
              <a:rPr lang="en-US" dirty="0"/>
              <a:t> </a:t>
            </a:r>
            <a:r>
              <a:rPr lang="en-US" dirty="0" err="1"/>
              <a:t>kasakda</a:t>
            </a:r>
            <a:r>
              <a:rPr lang="en-US" dirty="0"/>
              <a:t> </a:t>
            </a:r>
            <a:r>
              <a:rPr lang="en-US" dirty="0" err="1"/>
              <a:t>o'rnatilgan</a:t>
            </a:r>
            <a:r>
              <a:rPr lang="en-US" dirty="0"/>
              <a:t> </a:t>
            </a:r>
            <a:r>
              <a:rPr lang="en-US" dirty="0" err="1"/>
              <a:t>va</a:t>
            </a:r>
            <a:r>
              <a:rPr lang="en-US" dirty="0"/>
              <a:t> </a:t>
            </a:r>
            <a:r>
              <a:rPr lang="en-US" dirty="0" err="1"/>
              <a:t>yuqori</a:t>
            </a:r>
            <a:r>
              <a:rPr lang="en-US" dirty="0"/>
              <a:t> </a:t>
            </a:r>
            <a:r>
              <a:rPr lang="en-US" dirty="0" err="1"/>
              <a:t>kuchlanishli</a:t>
            </a:r>
            <a:r>
              <a:rPr lang="en-US" dirty="0"/>
              <a:t> K</a:t>
            </a:r>
            <a:r>
              <a:rPr lang="ru-RU" dirty="0"/>
              <a:t>Г </a:t>
            </a:r>
            <a:r>
              <a:rPr lang="en-US" dirty="0" err="1"/>
              <a:t>kolonkasini</a:t>
            </a:r>
            <a:r>
              <a:rPr lang="en-US" dirty="0"/>
              <a:t> </a:t>
            </a:r>
            <a:r>
              <a:rPr lang="en-US" dirty="0" err="1"/>
              <a:t>hosil</a:t>
            </a:r>
            <a:r>
              <a:rPr lang="en-US" dirty="0"/>
              <a:t> </a:t>
            </a:r>
            <a:r>
              <a:rPr lang="en-US" dirty="0" err="1"/>
              <a:t>qiluvchi</a:t>
            </a:r>
            <a:r>
              <a:rPr lang="en-US" dirty="0"/>
              <a:t> "</a:t>
            </a:r>
            <a:r>
              <a:rPr lang="en-US" dirty="0" err="1"/>
              <a:t>gradientli</a:t>
            </a:r>
            <a:r>
              <a:rPr lang="en-US" dirty="0"/>
              <a:t> </a:t>
            </a:r>
            <a:r>
              <a:rPr lang="en-US" dirty="0" err="1"/>
              <a:t>yarim</a:t>
            </a:r>
            <a:r>
              <a:rPr lang="en-US" dirty="0"/>
              <a:t> </a:t>
            </a:r>
            <a:r>
              <a:rPr lang="en-US" dirty="0" err="1"/>
              <a:t>halqalar</a:t>
            </a:r>
            <a:r>
              <a:rPr lang="en-US" dirty="0"/>
              <a:t>" </a:t>
            </a:r>
            <a:r>
              <a:rPr lang="en-US" dirty="0" err="1"/>
              <a:t>o'rtasidagi</a:t>
            </a:r>
            <a:r>
              <a:rPr lang="en-US" dirty="0"/>
              <a:t> </a:t>
            </a:r>
            <a:r>
              <a:rPr lang="en-US" dirty="0" err="1"/>
              <a:t>taqsimlangan</a:t>
            </a:r>
            <a:r>
              <a:rPr lang="en-US" dirty="0"/>
              <a:t> </a:t>
            </a:r>
            <a:r>
              <a:rPr lang="ru-RU" dirty="0"/>
              <a:t>ё</a:t>
            </a:r>
            <a:r>
              <a:rPr lang="en-US" dirty="0" err="1"/>
              <a:t>mkostlar</a:t>
            </a:r>
            <a:r>
              <a:rPr lang="en-US" dirty="0"/>
              <a:t> </a:t>
            </a:r>
            <a:r>
              <a:rPr lang="en-US" dirty="0" err="1"/>
              <a:t>orqali</a:t>
            </a:r>
            <a:r>
              <a:rPr lang="en-US" dirty="0"/>
              <a:t> </a:t>
            </a:r>
            <a:r>
              <a:rPr lang="en-US" dirty="0" err="1"/>
              <a:t>uzatiladi</a:t>
            </a:r>
            <a:r>
              <a:rPr lang="en-US" dirty="0"/>
              <a:t>. 60-70-yillarda </a:t>
            </a:r>
            <a:r>
              <a:rPr lang="en-US" dirty="0" err="1"/>
              <a:t>paralel</a:t>
            </a:r>
            <a:r>
              <a:rPr lang="en-US" dirty="0"/>
              <a:t> </a:t>
            </a:r>
            <a:r>
              <a:rPr lang="en-US" dirty="0" err="1"/>
              <a:t>oziqlantirishli</a:t>
            </a:r>
            <a:r>
              <a:rPr lang="en-US" dirty="0"/>
              <a:t> </a:t>
            </a:r>
            <a:r>
              <a:rPr lang="en-US" dirty="0" err="1"/>
              <a:t>kasakli</a:t>
            </a:r>
            <a:r>
              <a:rPr lang="en-US" dirty="0"/>
              <a:t> </a:t>
            </a:r>
            <a:r>
              <a:rPr lang="en-US" dirty="0" err="1"/>
              <a:t>generatorlarda</a:t>
            </a:r>
            <a:r>
              <a:rPr lang="en-US" dirty="0"/>
              <a:t> </a:t>
            </a:r>
            <a:r>
              <a:rPr lang="en-US" dirty="0" err="1"/>
              <a:t>induktiv</a:t>
            </a:r>
            <a:r>
              <a:rPr lang="en-US" dirty="0"/>
              <a:t> </a:t>
            </a:r>
            <a:r>
              <a:rPr lang="en-US" dirty="0" err="1"/>
              <a:t>bog'lanishlar</a:t>
            </a:r>
            <a:r>
              <a:rPr lang="en-US" dirty="0"/>
              <a:t> </a:t>
            </a:r>
            <a:r>
              <a:rPr lang="en-US" dirty="0" err="1"/>
              <a:t>keng</a:t>
            </a:r>
            <a:r>
              <a:rPr lang="en-US" dirty="0"/>
              <a:t> </a:t>
            </a:r>
            <a:r>
              <a:rPr lang="en-US" dirty="0" err="1"/>
              <a:t>tarqalgan</a:t>
            </a:r>
            <a:r>
              <a:rPr lang="en-US" dirty="0"/>
              <a:t>.</a:t>
            </a:r>
            <a:endParaRPr lang="ru-RU" dirty="0"/>
          </a:p>
        </p:txBody>
      </p:sp>
      <p:pic>
        <p:nvPicPr>
          <p:cNvPr id="8" name="Рисунок 7">
            <a:extLst>
              <a:ext uri="{FF2B5EF4-FFF2-40B4-BE49-F238E27FC236}">
                <a16:creationId xmlns:a16="http://schemas.microsoft.com/office/drawing/2014/main" id="{765F3948-8B34-4959-8403-D3FFF504C51C}"/>
              </a:ext>
            </a:extLst>
          </p:cNvPr>
          <p:cNvPicPr>
            <a:picLocks noGrp="1" noChangeAspect="1"/>
          </p:cNvPicPr>
          <p:nvPr>
            <p:ph type="pic" idx="1"/>
          </p:nvPr>
        </p:nvPicPr>
        <p:blipFill>
          <a:blip r:embed="rId2"/>
          <a:stretch>
            <a:fillRect/>
          </a:stretch>
        </p:blipFill>
        <p:spPr>
          <a:xfrm>
            <a:off x="833120" y="1066800"/>
            <a:ext cx="3098800" cy="4368800"/>
          </a:xfrm>
          <a:prstGeom prst="rect">
            <a:avLst/>
          </a:prstGeom>
        </p:spPr>
      </p:pic>
    </p:spTree>
    <p:extLst>
      <p:ext uri="{BB962C8B-B14F-4D97-AF65-F5344CB8AC3E}">
        <p14:creationId xmlns:p14="http://schemas.microsoft.com/office/powerpoint/2010/main" val="3705633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527F95-813B-4F6A-ACB7-3C1CE296B8E3}"/>
              </a:ext>
            </a:extLst>
          </p:cNvPr>
          <p:cNvSpPr>
            <a:spLocks noGrp="1"/>
          </p:cNvSpPr>
          <p:nvPr>
            <p:ph type="ctrTitle"/>
          </p:nvPr>
        </p:nvSpPr>
        <p:spPr>
          <a:xfrm>
            <a:off x="1281953" y="261098"/>
            <a:ext cx="8991599" cy="5009028"/>
          </a:xfrm>
        </p:spPr>
        <p:txBody>
          <a:bodyPr>
            <a:noAutofit/>
          </a:bodyPr>
          <a:lstStyle/>
          <a:p>
            <a:pPr>
              <a:lnSpc>
                <a:spcPct val="150000"/>
              </a:lnSpc>
            </a:pPr>
            <a:r>
              <a:rPr lang="en-US" sz="1600" b="1" cap="none" dirty="0" err="1">
                <a:solidFill>
                  <a:schemeClr val="bg1"/>
                </a:solidFill>
              </a:rPr>
              <a:t>Kaskadli</a:t>
            </a:r>
            <a:r>
              <a:rPr lang="en-US" sz="1600" b="1" cap="none" dirty="0">
                <a:solidFill>
                  <a:schemeClr val="bg1"/>
                </a:solidFill>
              </a:rPr>
              <a:t> </a:t>
            </a:r>
            <a:r>
              <a:rPr lang="en-US" sz="1600" b="1" cap="none" dirty="0" err="1">
                <a:solidFill>
                  <a:schemeClr val="bg1"/>
                </a:solidFill>
              </a:rPr>
              <a:t>generatorlar</a:t>
            </a:r>
            <a:r>
              <a:rPr lang="en-US" sz="1600" b="1" cap="none" dirty="0">
                <a:solidFill>
                  <a:schemeClr val="bg1"/>
                </a:solidFill>
              </a:rPr>
              <a:t>, </a:t>
            </a:r>
            <a:r>
              <a:rPr lang="en-US" sz="1600" b="1" cap="none" dirty="0" err="1">
                <a:solidFill>
                  <a:schemeClr val="bg1"/>
                </a:solidFill>
              </a:rPr>
              <a:t>elektronika</a:t>
            </a:r>
            <a:r>
              <a:rPr lang="en-US" sz="1600" b="1" cap="none" dirty="0">
                <a:solidFill>
                  <a:schemeClr val="bg1"/>
                </a:solidFill>
              </a:rPr>
              <a:t> </a:t>
            </a:r>
            <a:r>
              <a:rPr lang="en-US" sz="1600" b="1" cap="none" dirty="0" err="1">
                <a:solidFill>
                  <a:schemeClr val="bg1"/>
                </a:solidFill>
              </a:rPr>
              <a:t>va</a:t>
            </a:r>
            <a:r>
              <a:rPr lang="en-US" sz="1600" b="1" cap="none" dirty="0">
                <a:solidFill>
                  <a:schemeClr val="bg1"/>
                </a:solidFill>
              </a:rPr>
              <a:t> </a:t>
            </a:r>
            <a:r>
              <a:rPr lang="en-US" sz="1600" b="1" cap="none" dirty="0" err="1">
                <a:solidFill>
                  <a:schemeClr val="bg1"/>
                </a:solidFill>
              </a:rPr>
              <a:t>telekommunikatsiya</a:t>
            </a:r>
            <a:r>
              <a:rPr lang="en-US" sz="1600" b="1" cap="none" dirty="0">
                <a:solidFill>
                  <a:schemeClr val="bg1"/>
                </a:solidFill>
              </a:rPr>
              <a:t> </a:t>
            </a:r>
            <a:r>
              <a:rPr lang="en-US" sz="1600" b="1" cap="none" dirty="0" err="1">
                <a:solidFill>
                  <a:schemeClr val="bg1"/>
                </a:solidFill>
              </a:rPr>
              <a:t>sohalarida</a:t>
            </a:r>
            <a:r>
              <a:rPr lang="en-US" sz="1600" b="1" cap="none" dirty="0">
                <a:solidFill>
                  <a:schemeClr val="bg1"/>
                </a:solidFill>
              </a:rPr>
              <a:t> </a:t>
            </a:r>
            <a:r>
              <a:rPr lang="en-US" sz="1600" b="1" cap="none" dirty="0" err="1">
                <a:solidFill>
                  <a:schemeClr val="bg1"/>
                </a:solidFill>
              </a:rPr>
              <a:t>keng</a:t>
            </a:r>
            <a:r>
              <a:rPr lang="en-US" sz="1600" b="1" cap="none" dirty="0">
                <a:solidFill>
                  <a:schemeClr val="bg1"/>
                </a:solidFill>
              </a:rPr>
              <a:t> </a:t>
            </a:r>
            <a:r>
              <a:rPr lang="en-US" sz="1600" b="1" cap="none" dirty="0" err="1">
                <a:solidFill>
                  <a:schemeClr val="bg1"/>
                </a:solidFill>
              </a:rPr>
              <a:t>qo'llaniladi</a:t>
            </a:r>
            <a:r>
              <a:rPr lang="en-US" sz="1600" b="1" cap="none" dirty="0">
                <a:solidFill>
                  <a:schemeClr val="bg1"/>
                </a:solidFill>
              </a:rPr>
              <a:t>.</a:t>
            </a:r>
            <a:br>
              <a:rPr lang="en-US" sz="1600" b="1" cap="none" dirty="0">
                <a:solidFill>
                  <a:schemeClr val="bg1"/>
                </a:solidFill>
              </a:rPr>
            </a:br>
            <a:r>
              <a:rPr lang="en-US" sz="1600" cap="none" dirty="0" err="1">
                <a:solidFill>
                  <a:schemeClr val="bg1"/>
                </a:solidFill>
              </a:rPr>
              <a:t>Tizimlarni</a:t>
            </a:r>
            <a:r>
              <a:rPr lang="en-US" sz="1600" cap="none" dirty="0">
                <a:solidFill>
                  <a:schemeClr val="bg1"/>
                </a:solidFill>
              </a:rPr>
              <a:t> </a:t>
            </a:r>
            <a:r>
              <a:rPr lang="en-US" sz="1600" cap="none" dirty="0" err="1">
                <a:solidFill>
                  <a:schemeClr val="bg1"/>
                </a:solidFill>
              </a:rPr>
              <a:t>sinovdan</a:t>
            </a:r>
            <a:r>
              <a:rPr lang="en-US" sz="1600" cap="none" dirty="0">
                <a:solidFill>
                  <a:schemeClr val="bg1"/>
                </a:solidFill>
              </a:rPr>
              <a:t> </a:t>
            </a:r>
            <a:r>
              <a:rPr lang="en-US" sz="1600" cap="none" dirty="0" err="1">
                <a:solidFill>
                  <a:schemeClr val="bg1"/>
                </a:solidFill>
              </a:rPr>
              <a:t>o'tkazish</a:t>
            </a:r>
            <a:r>
              <a:rPr lang="en-US" sz="1600" cap="none" dirty="0">
                <a:solidFill>
                  <a:schemeClr val="bg1"/>
                </a:solidFill>
              </a:rPr>
              <a:t>: </a:t>
            </a:r>
            <a:r>
              <a:rPr lang="en-US" sz="1600" cap="none" dirty="0" err="1">
                <a:solidFill>
                  <a:schemeClr val="bg1"/>
                </a:solidFill>
              </a:rPr>
              <a:t>kaskadli</a:t>
            </a:r>
            <a:r>
              <a:rPr lang="en-US" sz="1600" cap="none" dirty="0">
                <a:solidFill>
                  <a:schemeClr val="bg1"/>
                </a:solidFill>
              </a:rPr>
              <a:t> </a:t>
            </a:r>
            <a:r>
              <a:rPr lang="en-US" sz="1600" cap="none" dirty="0" err="1">
                <a:solidFill>
                  <a:schemeClr val="bg1"/>
                </a:solidFill>
              </a:rPr>
              <a:t>generatorlar</a:t>
            </a:r>
            <a:r>
              <a:rPr lang="en-US" sz="1600" cap="none" dirty="0">
                <a:solidFill>
                  <a:schemeClr val="bg1"/>
                </a:solidFill>
              </a:rPr>
              <a:t>, </a:t>
            </a:r>
            <a:r>
              <a:rPr lang="en-US" sz="1600" cap="none" dirty="0" err="1">
                <a:solidFill>
                  <a:schemeClr val="bg1"/>
                </a:solidFill>
              </a:rPr>
              <a:t>turli</a:t>
            </a:r>
            <a:r>
              <a:rPr lang="en-US" sz="1600" cap="none" dirty="0">
                <a:solidFill>
                  <a:schemeClr val="bg1"/>
                </a:solidFill>
              </a:rPr>
              <a:t> </a:t>
            </a:r>
            <a:r>
              <a:rPr lang="en-US" sz="1600" cap="none" dirty="0" err="1">
                <a:solidFill>
                  <a:schemeClr val="bg1"/>
                </a:solidFill>
              </a:rPr>
              <a:t>tizimlarning</a:t>
            </a:r>
            <a:r>
              <a:rPr lang="en-US" sz="1600" cap="none" dirty="0">
                <a:solidFill>
                  <a:schemeClr val="bg1"/>
                </a:solidFill>
              </a:rPr>
              <a:t> </a:t>
            </a:r>
            <a:r>
              <a:rPr lang="en-US" sz="1600" cap="none" dirty="0" err="1">
                <a:solidFill>
                  <a:schemeClr val="bg1"/>
                </a:solidFill>
              </a:rPr>
              <a:t>sinovlarini</a:t>
            </a:r>
            <a:r>
              <a:rPr lang="en-US" sz="1600" cap="none" dirty="0">
                <a:solidFill>
                  <a:schemeClr val="bg1"/>
                </a:solidFill>
              </a:rPr>
              <a:t> </a:t>
            </a:r>
            <a:r>
              <a:rPr lang="en-US" sz="1600" cap="none" dirty="0" err="1">
                <a:solidFill>
                  <a:schemeClr val="bg1"/>
                </a:solidFill>
              </a:rPr>
              <a:t>o'tkazishda</a:t>
            </a:r>
            <a:r>
              <a:rPr lang="en-US" sz="1600" cap="none" dirty="0">
                <a:solidFill>
                  <a:schemeClr val="bg1"/>
                </a:solidFill>
              </a:rPr>
              <a:t>, </a:t>
            </a:r>
            <a:r>
              <a:rPr lang="en-US" sz="1600" cap="none" dirty="0" err="1">
                <a:solidFill>
                  <a:schemeClr val="bg1"/>
                </a:solidFill>
              </a:rPr>
              <a:t>ayniqsa</a:t>
            </a:r>
            <a:r>
              <a:rPr lang="en-US" sz="1600" cap="none" dirty="0">
                <a:solidFill>
                  <a:schemeClr val="bg1"/>
                </a:solidFill>
              </a:rPr>
              <a:t> analog signal </a:t>
            </a:r>
            <a:r>
              <a:rPr lang="en-US" sz="1600" cap="none" dirty="0" err="1">
                <a:solidFill>
                  <a:schemeClr val="bg1"/>
                </a:solidFill>
              </a:rPr>
              <a:t>yoki</a:t>
            </a:r>
            <a:r>
              <a:rPr lang="en-US" sz="1600" cap="none" dirty="0">
                <a:solidFill>
                  <a:schemeClr val="bg1"/>
                </a:solidFill>
              </a:rPr>
              <a:t> </a:t>
            </a:r>
            <a:r>
              <a:rPr lang="en-US" sz="1600" cap="none" dirty="0" err="1">
                <a:solidFill>
                  <a:schemeClr val="bg1"/>
                </a:solidFill>
              </a:rPr>
              <a:t>raqamli</a:t>
            </a:r>
            <a:r>
              <a:rPr lang="en-US" sz="1600" cap="none" dirty="0">
                <a:solidFill>
                  <a:schemeClr val="bg1"/>
                </a:solidFill>
              </a:rPr>
              <a:t> </a:t>
            </a:r>
            <a:r>
              <a:rPr lang="en-US" sz="1600" cap="none" dirty="0" err="1">
                <a:solidFill>
                  <a:schemeClr val="bg1"/>
                </a:solidFill>
              </a:rPr>
              <a:t>tizimlar</a:t>
            </a:r>
            <a:r>
              <a:rPr lang="en-US" sz="1600" cap="none" dirty="0">
                <a:solidFill>
                  <a:schemeClr val="bg1"/>
                </a:solidFill>
              </a:rPr>
              <a:t> </a:t>
            </a:r>
            <a:r>
              <a:rPr lang="en-US" sz="1600" cap="none" dirty="0" err="1">
                <a:solidFill>
                  <a:schemeClr val="bg1"/>
                </a:solidFill>
              </a:rPr>
              <a:t>uchun</a:t>
            </a:r>
            <a:r>
              <a:rPr lang="en-US" sz="1600" cap="none" dirty="0">
                <a:solidFill>
                  <a:schemeClr val="bg1"/>
                </a:solidFill>
              </a:rPr>
              <a:t> </a:t>
            </a:r>
            <a:r>
              <a:rPr lang="en-US" sz="1600" cap="none" dirty="0" err="1">
                <a:solidFill>
                  <a:schemeClr val="bg1"/>
                </a:solidFill>
              </a:rPr>
              <a:t>kerakli</a:t>
            </a:r>
            <a:r>
              <a:rPr lang="en-US" sz="1600" cap="none" dirty="0">
                <a:solidFill>
                  <a:schemeClr val="bg1"/>
                </a:solidFill>
              </a:rPr>
              <a:t> test </a:t>
            </a:r>
            <a:r>
              <a:rPr lang="en-US" sz="1600" cap="none" dirty="0" err="1">
                <a:solidFill>
                  <a:schemeClr val="bg1"/>
                </a:solidFill>
              </a:rPr>
              <a:t>signalini</a:t>
            </a:r>
            <a:r>
              <a:rPr lang="en-US" sz="1600" cap="none" dirty="0">
                <a:solidFill>
                  <a:schemeClr val="bg1"/>
                </a:solidFill>
              </a:rPr>
              <a:t> </a:t>
            </a:r>
            <a:r>
              <a:rPr lang="en-US" sz="1600" cap="none" dirty="0" err="1">
                <a:solidFill>
                  <a:schemeClr val="bg1"/>
                </a:solidFill>
              </a:rPr>
              <a:t>yaratishda</a:t>
            </a:r>
            <a:r>
              <a:rPr lang="en-US" sz="1600" cap="none" dirty="0">
                <a:solidFill>
                  <a:schemeClr val="bg1"/>
                </a:solidFill>
              </a:rPr>
              <a:t> </a:t>
            </a:r>
            <a:r>
              <a:rPr lang="en-US" sz="1600" cap="none" dirty="0" err="1">
                <a:solidFill>
                  <a:schemeClr val="bg1"/>
                </a:solidFill>
              </a:rPr>
              <a:t>ishlatiladi</a:t>
            </a:r>
            <a:r>
              <a:rPr lang="en-US" sz="1600" cap="none" dirty="0">
                <a:solidFill>
                  <a:schemeClr val="bg1"/>
                </a:solidFill>
              </a:rPr>
              <a:t>.</a:t>
            </a:r>
            <a:br>
              <a:rPr lang="en-US" sz="1600" cap="none" dirty="0">
                <a:solidFill>
                  <a:schemeClr val="bg1"/>
                </a:solidFill>
              </a:rPr>
            </a:br>
            <a:r>
              <a:rPr lang="en-US" sz="1600" cap="none" dirty="0">
                <a:solidFill>
                  <a:schemeClr val="bg1"/>
                </a:solidFill>
              </a:rPr>
              <a:t>Signal </a:t>
            </a:r>
            <a:r>
              <a:rPr lang="en-US" sz="1600" cap="none" dirty="0" err="1">
                <a:solidFill>
                  <a:schemeClr val="bg1"/>
                </a:solidFill>
              </a:rPr>
              <a:t>ishlab</a:t>
            </a:r>
            <a:r>
              <a:rPr lang="en-US" sz="1600" cap="none" dirty="0">
                <a:solidFill>
                  <a:schemeClr val="bg1"/>
                </a:solidFill>
              </a:rPr>
              <a:t> </a:t>
            </a:r>
            <a:r>
              <a:rPr lang="en-US" sz="1600" cap="none" dirty="0" err="1">
                <a:solidFill>
                  <a:schemeClr val="bg1"/>
                </a:solidFill>
              </a:rPr>
              <a:t>chiqarish</a:t>
            </a:r>
            <a:r>
              <a:rPr lang="en-US" sz="1600" cap="none" dirty="0">
                <a:solidFill>
                  <a:schemeClr val="bg1"/>
                </a:solidFill>
              </a:rPr>
              <a:t>: </a:t>
            </a:r>
            <a:r>
              <a:rPr lang="en-US" sz="1600" cap="none" dirty="0" err="1">
                <a:solidFill>
                  <a:schemeClr val="bg1"/>
                </a:solidFill>
              </a:rPr>
              <a:t>elektron</a:t>
            </a:r>
            <a:r>
              <a:rPr lang="en-US" sz="1600" cap="none" dirty="0">
                <a:solidFill>
                  <a:schemeClr val="bg1"/>
                </a:solidFill>
              </a:rPr>
              <a:t> </a:t>
            </a:r>
            <a:r>
              <a:rPr lang="en-US" sz="1600" cap="none" dirty="0" err="1">
                <a:solidFill>
                  <a:schemeClr val="bg1"/>
                </a:solidFill>
              </a:rPr>
              <a:t>qurilmalarda</a:t>
            </a:r>
            <a:r>
              <a:rPr lang="en-US" sz="1600" cap="none" dirty="0">
                <a:solidFill>
                  <a:schemeClr val="bg1"/>
                </a:solidFill>
              </a:rPr>
              <a:t> </a:t>
            </a:r>
            <a:r>
              <a:rPr lang="en-US" sz="1600" cap="none" dirty="0" err="1">
                <a:solidFill>
                  <a:schemeClr val="bg1"/>
                </a:solidFill>
              </a:rPr>
              <a:t>har</a:t>
            </a:r>
            <a:r>
              <a:rPr lang="en-US" sz="1600" cap="none" dirty="0">
                <a:solidFill>
                  <a:schemeClr val="bg1"/>
                </a:solidFill>
              </a:rPr>
              <a:t> </a:t>
            </a:r>
            <a:r>
              <a:rPr lang="en-US" sz="1600" cap="none" dirty="0" err="1">
                <a:solidFill>
                  <a:schemeClr val="bg1"/>
                </a:solidFill>
              </a:rPr>
              <a:t>xil</a:t>
            </a:r>
            <a:r>
              <a:rPr lang="en-US" sz="1600" cap="none" dirty="0">
                <a:solidFill>
                  <a:schemeClr val="bg1"/>
                </a:solidFill>
              </a:rPr>
              <a:t> </a:t>
            </a:r>
            <a:r>
              <a:rPr lang="en-US" sz="1600" cap="none" dirty="0" err="1">
                <a:solidFill>
                  <a:schemeClr val="bg1"/>
                </a:solidFill>
              </a:rPr>
              <a:t>chastotalar</a:t>
            </a:r>
            <a:r>
              <a:rPr lang="en-US" sz="1600" cap="none" dirty="0">
                <a:solidFill>
                  <a:schemeClr val="bg1"/>
                </a:solidFill>
              </a:rPr>
              <a:t> </a:t>
            </a:r>
            <a:r>
              <a:rPr lang="en-US" sz="1600" cap="none" dirty="0" err="1">
                <a:solidFill>
                  <a:schemeClr val="bg1"/>
                </a:solidFill>
              </a:rPr>
              <a:t>va</a:t>
            </a:r>
            <a:r>
              <a:rPr lang="en-US" sz="1600" cap="none" dirty="0">
                <a:solidFill>
                  <a:schemeClr val="bg1"/>
                </a:solidFill>
              </a:rPr>
              <a:t> </a:t>
            </a:r>
            <a:r>
              <a:rPr lang="en-US" sz="1600" cap="none" dirty="0" err="1">
                <a:solidFill>
                  <a:schemeClr val="bg1"/>
                </a:solidFill>
              </a:rPr>
              <a:t>amplitudalar</a:t>
            </a:r>
            <a:r>
              <a:rPr lang="en-US" sz="1600" cap="none" dirty="0">
                <a:solidFill>
                  <a:schemeClr val="bg1"/>
                </a:solidFill>
              </a:rPr>
              <a:t> </a:t>
            </a:r>
            <a:r>
              <a:rPr lang="en-US" sz="1600" cap="none" dirty="0" err="1">
                <a:solidFill>
                  <a:schemeClr val="bg1"/>
                </a:solidFill>
              </a:rPr>
              <a:t>bo'yicha</a:t>
            </a:r>
            <a:r>
              <a:rPr lang="en-US" sz="1600" cap="none" dirty="0">
                <a:solidFill>
                  <a:schemeClr val="bg1"/>
                </a:solidFill>
              </a:rPr>
              <a:t> signal </a:t>
            </a:r>
            <a:r>
              <a:rPr lang="en-US" sz="1600" cap="none" dirty="0" err="1">
                <a:solidFill>
                  <a:schemeClr val="bg1"/>
                </a:solidFill>
              </a:rPr>
              <a:t>ishlab</a:t>
            </a:r>
            <a:r>
              <a:rPr lang="en-US" sz="1600" cap="none" dirty="0">
                <a:solidFill>
                  <a:schemeClr val="bg1"/>
                </a:solidFill>
              </a:rPr>
              <a:t> </a:t>
            </a:r>
            <a:r>
              <a:rPr lang="en-US" sz="1600" cap="none" dirty="0" err="1">
                <a:solidFill>
                  <a:schemeClr val="bg1"/>
                </a:solidFill>
              </a:rPr>
              <a:t>chiqarish</a:t>
            </a:r>
            <a:r>
              <a:rPr lang="en-US" sz="1600" cap="none" dirty="0">
                <a:solidFill>
                  <a:schemeClr val="bg1"/>
                </a:solidFill>
              </a:rPr>
              <a:t> </a:t>
            </a:r>
            <a:r>
              <a:rPr lang="en-US" sz="1600" cap="none" dirty="0" err="1">
                <a:solidFill>
                  <a:schemeClr val="bg1"/>
                </a:solidFill>
              </a:rPr>
              <a:t>zarur</a:t>
            </a:r>
            <a:r>
              <a:rPr lang="en-US" sz="1600" cap="none" dirty="0">
                <a:solidFill>
                  <a:schemeClr val="bg1"/>
                </a:solidFill>
              </a:rPr>
              <a:t> </a:t>
            </a:r>
            <a:r>
              <a:rPr lang="en-US" sz="1600" cap="none" dirty="0" err="1">
                <a:solidFill>
                  <a:schemeClr val="bg1"/>
                </a:solidFill>
              </a:rPr>
              <a:t>bo'lgan</a:t>
            </a:r>
            <a:r>
              <a:rPr lang="en-US" sz="1600" cap="none" dirty="0">
                <a:solidFill>
                  <a:schemeClr val="bg1"/>
                </a:solidFill>
              </a:rPr>
              <a:t> </a:t>
            </a:r>
            <a:r>
              <a:rPr lang="en-US" sz="1600" cap="none" dirty="0" err="1">
                <a:solidFill>
                  <a:schemeClr val="bg1"/>
                </a:solidFill>
              </a:rPr>
              <a:t>hollarda</a:t>
            </a:r>
            <a:r>
              <a:rPr lang="en-US" sz="1600" cap="none" dirty="0">
                <a:solidFill>
                  <a:schemeClr val="bg1"/>
                </a:solidFill>
              </a:rPr>
              <a:t> </a:t>
            </a:r>
            <a:r>
              <a:rPr lang="en-US" sz="1600" cap="none" dirty="0" err="1">
                <a:solidFill>
                  <a:schemeClr val="bg1"/>
                </a:solidFill>
              </a:rPr>
              <a:t>kaskadli</a:t>
            </a:r>
            <a:r>
              <a:rPr lang="en-US" sz="1600" cap="none" dirty="0">
                <a:solidFill>
                  <a:schemeClr val="bg1"/>
                </a:solidFill>
              </a:rPr>
              <a:t> </a:t>
            </a:r>
            <a:r>
              <a:rPr lang="en-US" sz="1600" cap="none" dirty="0" err="1">
                <a:solidFill>
                  <a:schemeClr val="bg1"/>
                </a:solidFill>
              </a:rPr>
              <a:t>generatorlar</a:t>
            </a:r>
            <a:r>
              <a:rPr lang="en-US" sz="1600" cap="none" dirty="0">
                <a:solidFill>
                  <a:schemeClr val="bg1"/>
                </a:solidFill>
              </a:rPr>
              <a:t> </a:t>
            </a:r>
            <a:r>
              <a:rPr lang="en-US" sz="1600" cap="none" dirty="0" err="1">
                <a:solidFill>
                  <a:schemeClr val="bg1"/>
                </a:solidFill>
              </a:rPr>
              <a:t>ishlatiladi</a:t>
            </a:r>
            <a:r>
              <a:rPr lang="en-US" sz="1600" cap="none" dirty="0">
                <a:solidFill>
                  <a:schemeClr val="bg1"/>
                </a:solidFill>
              </a:rPr>
              <a:t>. Bu, </a:t>
            </a:r>
            <a:r>
              <a:rPr lang="en-US" sz="1600" cap="none" dirty="0" err="1">
                <a:solidFill>
                  <a:schemeClr val="bg1"/>
                </a:solidFill>
              </a:rPr>
              <a:t>masalan</a:t>
            </a:r>
            <a:r>
              <a:rPr lang="en-US" sz="1600" cap="none" dirty="0">
                <a:solidFill>
                  <a:schemeClr val="bg1"/>
                </a:solidFill>
              </a:rPr>
              <a:t>, audio </a:t>
            </a:r>
            <a:r>
              <a:rPr lang="en-US" sz="1600" cap="none" dirty="0" err="1">
                <a:solidFill>
                  <a:schemeClr val="bg1"/>
                </a:solidFill>
              </a:rPr>
              <a:t>va</a:t>
            </a:r>
            <a:r>
              <a:rPr lang="en-US" sz="1600" cap="none" dirty="0">
                <a:solidFill>
                  <a:schemeClr val="bg1"/>
                </a:solidFill>
              </a:rPr>
              <a:t> video </a:t>
            </a:r>
            <a:r>
              <a:rPr lang="en-US" sz="1600" cap="none" dirty="0" err="1">
                <a:solidFill>
                  <a:schemeClr val="bg1"/>
                </a:solidFill>
              </a:rPr>
              <a:t>signallari</a:t>
            </a:r>
            <a:r>
              <a:rPr lang="en-US" sz="1600" cap="none" dirty="0">
                <a:solidFill>
                  <a:schemeClr val="bg1"/>
                </a:solidFill>
              </a:rPr>
              <a:t>, RF (</a:t>
            </a:r>
            <a:r>
              <a:rPr lang="en-US" sz="1600" cap="none" dirty="0" err="1">
                <a:solidFill>
                  <a:schemeClr val="bg1"/>
                </a:solidFill>
              </a:rPr>
              <a:t>radiochastota</a:t>
            </a:r>
            <a:r>
              <a:rPr lang="en-US" sz="1600" cap="none" dirty="0">
                <a:solidFill>
                  <a:schemeClr val="bg1"/>
                </a:solidFill>
              </a:rPr>
              <a:t>) </a:t>
            </a:r>
            <a:r>
              <a:rPr lang="en-US" sz="1600" cap="none" dirty="0" err="1">
                <a:solidFill>
                  <a:schemeClr val="bg1"/>
                </a:solidFill>
              </a:rPr>
              <a:t>signallari</a:t>
            </a:r>
            <a:r>
              <a:rPr lang="en-US" sz="1600" cap="none" dirty="0">
                <a:solidFill>
                  <a:schemeClr val="bg1"/>
                </a:solidFill>
              </a:rPr>
              <a:t> </a:t>
            </a:r>
            <a:r>
              <a:rPr lang="en-US" sz="1600" cap="none" dirty="0" err="1">
                <a:solidFill>
                  <a:schemeClr val="bg1"/>
                </a:solidFill>
              </a:rPr>
              <a:t>yoki</a:t>
            </a:r>
            <a:r>
              <a:rPr lang="en-US" sz="1600" cap="none" dirty="0">
                <a:solidFill>
                  <a:schemeClr val="bg1"/>
                </a:solidFill>
              </a:rPr>
              <a:t> </a:t>
            </a:r>
            <a:r>
              <a:rPr lang="en-US" sz="1600" cap="none" dirty="0" err="1">
                <a:solidFill>
                  <a:schemeClr val="bg1"/>
                </a:solidFill>
              </a:rPr>
              <a:t>boshqa</a:t>
            </a:r>
            <a:r>
              <a:rPr lang="en-US" sz="1600" cap="none" dirty="0">
                <a:solidFill>
                  <a:schemeClr val="bg1"/>
                </a:solidFill>
              </a:rPr>
              <a:t> </a:t>
            </a:r>
            <a:r>
              <a:rPr lang="en-US" sz="1600" cap="none" dirty="0" err="1">
                <a:solidFill>
                  <a:schemeClr val="bg1"/>
                </a:solidFill>
              </a:rPr>
              <a:t>turdagi</a:t>
            </a:r>
            <a:r>
              <a:rPr lang="en-US" sz="1600" cap="none" dirty="0">
                <a:solidFill>
                  <a:schemeClr val="bg1"/>
                </a:solidFill>
              </a:rPr>
              <a:t> test </a:t>
            </a:r>
            <a:r>
              <a:rPr lang="en-US" sz="1600" cap="none" dirty="0" err="1">
                <a:solidFill>
                  <a:schemeClr val="bg1"/>
                </a:solidFill>
              </a:rPr>
              <a:t>signallarini</a:t>
            </a:r>
            <a:r>
              <a:rPr lang="en-US" sz="1600" cap="none" dirty="0">
                <a:solidFill>
                  <a:schemeClr val="bg1"/>
                </a:solidFill>
              </a:rPr>
              <a:t> </a:t>
            </a:r>
            <a:r>
              <a:rPr lang="en-US" sz="1600" cap="none" dirty="0" err="1">
                <a:solidFill>
                  <a:schemeClr val="bg1"/>
                </a:solidFill>
              </a:rPr>
              <a:t>yaratishda</a:t>
            </a:r>
            <a:r>
              <a:rPr lang="en-US" sz="1600" cap="none" dirty="0">
                <a:solidFill>
                  <a:schemeClr val="bg1"/>
                </a:solidFill>
              </a:rPr>
              <a:t> </a:t>
            </a:r>
            <a:r>
              <a:rPr lang="en-US" sz="1600" cap="none" dirty="0" err="1">
                <a:solidFill>
                  <a:schemeClr val="bg1"/>
                </a:solidFill>
              </a:rPr>
              <a:t>foydalidir</a:t>
            </a:r>
            <a:r>
              <a:rPr lang="en-US" sz="1600" cap="none" dirty="0">
                <a:solidFill>
                  <a:schemeClr val="bg1"/>
                </a:solidFill>
              </a:rPr>
              <a:t>.</a:t>
            </a:r>
            <a:br>
              <a:rPr lang="en-US" sz="1600" cap="none" dirty="0">
                <a:solidFill>
                  <a:schemeClr val="bg1"/>
                </a:solidFill>
              </a:rPr>
            </a:br>
            <a:r>
              <a:rPr lang="en-US" sz="1600" cap="none" dirty="0" err="1">
                <a:solidFill>
                  <a:schemeClr val="bg1"/>
                </a:solidFill>
              </a:rPr>
              <a:t>Telekommunikatsiya</a:t>
            </a:r>
            <a:r>
              <a:rPr lang="en-US" sz="1600" cap="none" dirty="0">
                <a:solidFill>
                  <a:schemeClr val="bg1"/>
                </a:solidFill>
              </a:rPr>
              <a:t>: </a:t>
            </a:r>
            <a:r>
              <a:rPr lang="en-US" sz="1600" cap="none" dirty="0" err="1">
                <a:solidFill>
                  <a:schemeClr val="bg1"/>
                </a:solidFill>
              </a:rPr>
              <a:t>kaskadli</a:t>
            </a:r>
            <a:r>
              <a:rPr lang="en-US" sz="1600" cap="none" dirty="0">
                <a:solidFill>
                  <a:schemeClr val="bg1"/>
                </a:solidFill>
              </a:rPr>
              <a:t> </a:t>
            </a:r>
            <a:r>
              <a:rPr lang="en-US" sz="1600" cap="none" dirty="0" err="1">
                <a:solidFill>
                  <a:schemeClr val="bg1"/>
                </a:solidFill>
              </a:rPr>
              <a:t>generatorlar</a:t>
            </a:r>
            <a:r>
              <a:rPr lang="en-US" sz="1600" cap="none" dirty="0">
                <a:solidFill>
                  <a:schemeClr val="bg1"/>
                </a:solidFill>
              </a:rPr>
              <a:t> </a:t>
            </a:r>
            <a:r>
              <a:rPr lang="en-US" sz="1600" cap="none" dirty="0" err="1">
                <a:solidFill>
                  <a:schemeClr val="bg1"/>
                </a:solidFill>
              </a:rPr>
              <a:t>raqamli</a:t>
            </a:r>
            <a:r>
              <a:rPr lang="en-US" sz="1600" cap="none" dirty="0">
                <a:solidFill>
                  <a:schemeClr val="bg1"/>
                </a:solidFill>
              </a:rPr>
              <a:t> </a:t>
            </a:r>
            <a:r>
              <a:rPr lang="en-US" sz="1600" cap="none" dirty="0" err="1">
                <a:solidFill>
                  <a:schemeClr val="bg1"/>
                </a:solidFill>
              </a:rPr>
              <a:t>aloqa</a:t>
            </a:r>
            <a:r>
              <a:rPr lang="en-US" sz="1600" cap="none" dirty="0">
                <a:solidFill>
                  <a:schemeClr val="bg1"/>
                </a:solidFill>
              </a:rPr>
              <a:t> </a:t>
            </a:r>
            <a:r>
              <a:rPr lang="en-US" sz="1600" cap="none" dirty="0" err="1">
                <a:solidFill>
                  <a:schemeClr val="bg1"/>
                </a:solidFill>
              </a:rPr>
              <a:t>tizimlarida</a:t>
            </a:r>
            <a:r>
              <a:rPr lang="en-US" sz="1600" cap="none" dirty="0">
                <a:solidFill>
                  <a:schemeClr val="bg1"/>
                </a:solidFill>
              </a:rPr>
              <a:t> </a:t>
            </a:r>
            <a:r>
              <a:rPr lang="en-US" sz="1600" cap="none" dirty="0" err="1">
                <a:solidFill>
                  <a:schemeClr val="bg1"/>
                </a:solidFill>
              </a:rPr>
              <a:t>va</a:t>
            </a:r>
            <a:r>
              <a:rPr lang="en-US" sz="1600" cap="none" dirty="0">
                <a:solidFill>
                  <a:schemeClr val="bg1"/>
                </a:solidFill>
              </a:rPr>
              <a:t> </a:t>
            </a:r>
            <a:r>
              <a:rPr lang="en-US" sz="1600" cap="none" dirty="0" err="1">
                <a:solidFill>
                  <a:schemeClr val="bg1"/>
                </a:solidFill>
              </a:rPr>
              <a:t>modulyatsiya</a:t>
            </a:r>
            <a:r>
              <a:rPr lang="en-US" sz="1600" cap="none" dirty="0">
                <a:solidFill>
                  <a:schemeClr val="bg1"/>
                </a:solidFill>
              </a:rPr>
              <a:t> </a:t>
            </a:r>
            <a:r>
              <a:rPr lang="en-US" sz="1600" cap="none" dirty="0" err="1">
                <a:solidFill>
                  <a:schemeClr val="bg1"/>
                </a:solidFill>
              </a:rPr>
              <a:t>tizimlarida</a:t>
            </a:r>
            <a:r>
              <a:rPr lang="en-US" sz="1600" cap="none" dirty="0">
                <a:solidFill>
                  <a:schemeClr val="bg1"/>
                </a:solidFill>
              </a:rPr>
              <a:t> </a:t>
            </a:r>
            <a:r>
              <a:rPr lang="en-US" sz="1600" cap="none" dirty="0" err="1">
                <a:solidFill>
                  <a:schemeClr val="bg1"/>
                </a:solidFill>
              </a:rPr>
              <a:t>yuqori</a:t>
            </a:r>
            <a:r>
              <a:rPr lang="en-US" sz="1600" cap="none" dirty="0">
                <a:solidFill>
                  <a:schemeClr val="bg1"/>
                </a:solidFill>
              </a:rPr>
              <a:t> </a:t>
            </a:r>
            <a:r>
              <a:rPr lang="en-US" sz="1600" cap="none" dirty="0" err="1">
                <a:solidFill>
                  <a:schemeClr val="bg1"/>
                </a:solidFill>
              </a:rPr>
              <a:t>sifatli</a:t>
            </a:r>
            <a:r>
              <a:rPr lang="en-US" sz="1600" cap="none" dirty="0">
                <a:solidFill>
                  <a:schemeClr val="bg1"/>
                </a:solidFill>
              </a:rPr>
              <a:t> signal </a:t>
            </a:r>
            <a:r>
              <a:rPr lang="en-US" sz="1600" cap="none" dirty="0" err="1">
                <a:solidFill>
                  <a:schemeClr val="bg1"/>
                </a:solidFill>
              </a:rPr>
              <a:t>ishlab</a:t>
            </a:r>
            <a:r>
              <a:rPr lang="en-US" sz="1600" cap="none" dirty="0">
                <a:solidFill>
                  <a:schemeClr val="bg1"/>
                </a:solidFill>
              </a:rPr>
              <a:t> </a:t>
            </a:r>
            <a:r>
              <a:rPr lang="en-US" sz="1600" cap="none" dirty="0" err="1">
                <a:solidFill>
                  <a:schemeClr val="bg1"/>
                </a:solidFill>
              </a:rPr>
              <a:t>chiqarish</a:t>
            </a:r>
            <a:r>
              <a:rPr lang="en-US" sz="1600" cap="none" dirty="0">
                <a:solidFill>
                  <a:schemeClr val="bg1"/>
                </a:solidFill>
              </a:rPr>
              <a:t> </a:t>
            </a:r>
            <a:r>
              <a:rPr lang="en-US" sz="1600" cap="none" dirty="0" err="1">
                <a:solidFill>
                  <a:schemeClr val="bg1"/>
                </a:solidFill>
              </a:rPr>
              <a:t>uchun</a:t>
            </a:r>
            <a:r>
              <a:rPr lang="en-US" sz="1600" cap="none" dirty="0">
                <a:solidFill>
                  <a:schemeClr val="bg1"/>
                </a:solidFill>
              </a:rPr>
              <a:t> </a:t>
            </a:r>
            <a:r>
              <a:rPr lang="en-US" sz="1600" cap="none" dirty="0" err="1">
                <a:solidFill>
                  <a:schemeClr val="bg1"/>
                </a:solidFill>
              </a:rPr>
              <a:t>ishlatiladi</a:t>
            </a:r>
            <a:r>
              <a:rPr lang="en-US" sz="1600" cap="none" dirty="0">
                <a:solidFill>
                  <a:schemeClr val="bg1"/>
                </a:solidFill>
              </a:rPr>
              <a:t>. Bu, </a:t>
            </a:r>
            <a:r>
              <a:rPr lang="en-US" sz="1600" cap="none" dirty="0" err="1">
                <a:solidFill>
                  <a:schemeClr val="bg1"/>
                </a:solidFill>
              </a:rPr>
              <a:t>ayniqsa</a:t>
            </a:r>
            <a:r>
              <a:rPr lang="en-US" sz="1600" cap="none" dirty="0">
                <a:solidFill>
                  <a:schemeClr val="bg1"/>
                </a:solidFill>
              </a:rPr>
              <a:t>, </a:t>
            </a:r>
            <a:r>
              <a:rPr lang="en-US" sz="1600" cap="none" dirty="0" err="1">
                <a:solidFill>
                  <a:schemeClr val="bg1"/>
                </a:solidFill>
              </a:rPr>
              <a:t>ko'p</a:t>
            </a:r>
            <a:r>
              <a:rPr lang="en-US" sz="1600" cap="none" dirty="0">
                <a:solidFill>
                  <a:schemeClr val="bg1"/>
                </a:solidFill>
              </a:rPr>
              <a:t> </a:t>
            </a:r>
            <a:r>
              <a:rPr lang="en-US" sz="1600" cap="none" dirty="0" err="1">
                <a:solidFill>
                  <a:schemeClr val="bg1"/>
                </a:solidFill>
              </a:rPr>
              <a:t>kanalli</a:t>
            </a:r>
            <a:r>
              <a:rPr lang="en-US" sz="1600" cap="none" dirty="0">
                <a:solidFill>
                  <a:schemeClr val="bg1"/>
                </a:solidFill>
              </a:rPr>
              <a:t> </a:t>
            </a:r>
            <a:r>
              <a:rPr lang="en-US" sz="1600" cap="none" dirty="0" err="1">
                <a:solidFill>
                  <a:schemeClr val="bg1"/>
                </a:solidFill>
              </a:rPr>
              <a:t>aloqa</a:t>
            </a:r>
            <a:r>
              <a:rPr lang="en-US" sz="1600" cap="none" dirty="0">
                <a:solidFill>
                  <a:schemeClr val="bg1"/>
                </a:solidFill>
              </a:rPr>
              <a:t> </a:t>
            </a:r>
            <a:r>
              <a:rPr lang="en-US" sz="1600" cap="none" dirty="0" err="1">
                <a:solidFill>
                  <a:schemeClr val="bg1"/>
                </a:solidFill>
              </a:rPr>
              <a:t>tizimlari</a:t>
            </a:r>
            <a:r>
              <a:rPr lang="en-US" sz="1600" cap="none" dirty="0">
                <a:solidFill>
                  <a:schemeClr val="bg1"/>
                </a:solidFill>
              </a:rPr>
              <a:t> </a:t>
            </a:r>
            <a:r>
              <a:rPr lang="en-US" sz="1600" cap="none" dirty="0" err="1">
                <a:solidFill>
                  <a:schemeClr val="bg1"/>
                </a:solidFill>
              </a:rPr>
              <a:t>va</a:t>
            </a:r>
            <a:r>
              <a:rPr lang="en-US" sz="1600" cap="none" dirty="0">
                <a:solidFill>
                  <a:schemeClr val="bg1"/>
                </a:solidFill>
              </a:rPr>
              <a:t> </a:t>
            </a:r>
            <a:r>
              <a:rPr lang="en-US" sz="1600" cap="none" dirty="0" err="1">
                <a:solidFill>
                  <a:schemeClr val="bg1"/>
                </a:solidFill>
              </a:rPr>
              <a:t>tarmoqlarida</a:t>
            </a:r>
            <a:r>
              <a:rPr lang="en-US" sz="1600" cap="none" dirty="0">
                <a:solidFill>
                  <a:schemeClr val="bg1"/>
                </a:solidFill>
              </a:rPr>
              <a:t> </a:t>
            </a:r>
            <a:r>
              <a:rPr lang="en-US" sz="1600" cap="none" dirty="0" err="1">
                <a:solidFill>
                  <a:schemeClr val="bg1"/>
                </a:solidFill>
              </a:rPr>
              <a:t>ishlatiladi</a:t>
            </a:r>
            <a:br>
              <a:rPr lang="en-US" sz="1600" cap="none" dirty="0">
                <a:solidFill>
                  <a:schemeClr val="bg1"/>
                </a:solidFill>
              </a:rPr>
            </a:br>
            <a:endParaRPr lang="ru-RU" sz="1600" cap="none" dirty="0">
              <a:solidFill>
                <a:schemeClr val="bg1"/>
              </a:solidFill>
            </a:endParaRPr>
          </a:p>
        </p:txBody>
      </p:sp>
    </p:spTree>
    <p:extLst>
      <p:ext uri="{BB962C8B-B14F-4D97-AF65-F5344CB8AC3E}">
        <p14:creationId xmlns:p14="http://schemas.microsoft.com/office/powerpoint/2010/main" val="1978074083"/>
      </p:ext>
    </p:extLst>
  </p:cSld>
  <p:clrMapOvr>
    <a:masterClrMapping/>
  </p:clrMapOvr>
</p:sld>
</file>

<file path=ppt/theme/theme1.xml><?xml version="1.0" encoding="utf-8"?>
<a:theme xmlns:a="http://schemas.openxmlformats.org/drawingml/2006/main" name="Сектор">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124</TotalTime>
  <Words>554</Words>
  <Application>Microsoft Office PowerPoint</Application>
  <PresentationFormat>Широкоэкранный</PresentationFormat>
  <Paragraphs>32</Paragraphs>
  <Slides>12</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12</vt:i4>
      </vt:variant>
    </vt:vector>
  </HeadingPairs>
  <TitlesOfParts>
    <vt:vector size="15" baseType="lpstr">
      <vt:lpstr>Century Gothic</vt:lpstr>
      <vt:lpstr>Wingdings 3</vt:lpstr>
      <vt:lpstr>Сектор</vt:lpstr>
      <vt:lpstr>Презентация PowerPoint</vt:lpstr>
      <vt:lpstr>KASKADLI GENERATORLAR TUZILISHI VA ISHLASH PRINSIPLARI</vt:lpstr>
      <vt:lpstr>Презентация PowerPoint</vt:lpstr>
      <vt:lpstr>Kaskadli generatorlar haqida umumiy tushuncha</vt:lpstr>
      <vt:lpstr>kaskADLI GENERATOR</vt:lpstr>
      <vt:lpstr>Kaskadli generator korinishi</vt:lpstr>
      <vt:lpstr>Kaskadli generatorlarning ishlash prinsipi </vt:lpstr>
      <vt:lpstr>Презентация PowerPoint</vt:lpstr>
      <vt:lpstr>Kaskadli generatorlar, elektronika va telekommunikatsiya sohalarida keng qo'llaniladi. Tizimlarni sinovdan o'tkazish: kaskadli generatorlar, turli tizimlarning sinovlarini o'tkazishda, ayniqsa analog signal yoki raqamli tizimlar uchun kerakli test signalini yaratishda ishlatiladi. Signal ishlab chiqarish: elektron qurilmalarda har xil chastotalar va amplitudalar bo'yicha signal ishlab chiqarish zarur bo'lgan hollarda kaskadli generatorlar ishlatiladi. Bu, masalan, audio va video signallari, RF (radiochastota) signallari yoki boshqa turdagi test signallarini yaratishda foydalidir. Telekommunikatsiya: kaskadli generatorlar raqamli aloqa tizimlarida va modulyatsiya tizimlarida yuqori sifatli signal ishlab chiqarish uchun ishlatiladi. Bu, ayniqsa, ko'p kanalli aloqa tizimlari va tarmoqlarida ishlatiladi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Kaskadli generatorlar tuzilishi va ularning ishlash prinsiplARI</dc:title>
  <dc:creator>Acer</dc:creator>
  <cp:lastModifiedBy>Acer</cp:lastModifiedBy>
  <cp:revision>12</cp:revision>
  <dcterms:created xsi:type="dcterms:W3CDTF">2025-05-05T19:36:01Z</dcterms:created>
  <dcterms:modified xsi:type="dcterms:W3CDTF">2025-05-06T09:54:44Z</dcterms:modified>
</cp:coreProperties>
</file>