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C7783"/>
    <a:srgbClr val="B30146"/>
    <a:srgbClr val="73319B"/>
    <a:srgbClr val="552A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4.png"/><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680"/>
            <a:ext cx="9144000" cy="4741545"/>
          </a:xfrm>
        </p:spPr>
        <p:txBody>
          <a:bodyPr>
            <a:noAutofit/>
          </a:bodyPr>
          <a:lstStyle/>
          <a:p>
            <a:pPr algn="ctr"/>
            <a:r>
              <a:rPr lang="en-US" altLang="en-GB" sz="2000" dirty="0">
                <a:latin typeface="Times New Roman" panose="02020603050405020304" charset="0"/>
                <a:cs typeface="Times New Roman" panose="02020603050405020304" charset="0"/>
              </a:rPr>
              <a:t>O</a:t>
            </a:r>
            <a:r>
              <a:rPr lang="en-US" altLang="en-US" sz="2000" dirty="0">
                <a:latin typeface="Times New Roman" panose="02020603050405020304" charset="0"/>
                <a:cs typeface="Times New Roman" panose="02020603050405020304" charset="0"/>
              </a:rPr>
              <a:t>ʻ</a:t>
            </a:r>
            <a:r>
              <a:rPr lang="en-US" altLang="en-GB" sz="2000" dirty="0">
                <a:latin typeface="Times New Roman" panose="02020603050405020304" charset="0"/>
                <a:cs typeface="Times New Roman" panose="02020603050405020304" charset="0"/>
              </a:rPr>
              <a:t>ZBEKISTON RESPUBLIKASI</a:t>
            </a:r>
            <a:br>
              <a:rPr lang="en-US" altLang="en-GB" sz="2000" dirty="0">
                <a:latin typeface="Times New Roman" panose="02020603050405020304" charset="0"/>
                <a:cs typeface="Times New Roman" panose="02020603050405020304" charset="0"/>
              </a:rPr>
            </a:br>
            <a:r>
              <a:rPr lang="en-US" altLang="en-GB" sz="2000" dirty="0">
                <a:latin typeface="Times New Roman" panose="02020603050405020304" charset="0"/>
                <a:cs typeface="Times New Roman" panose="02020603050405020304" charset="0"/>
              </a:rPr>
              <a:t>OLIY TA’LIM, FAN VA INNOVATSIYALAR VAZIRLIGI</a:t>
            </a:r>
            <a:br>
              <a:rPr lang="en-US" altLang="en-GB" sz="2000" dirty="0">
                <a:latin typeface="Times New Roman" panose="02020603050405020304" charset="0"/>
                <a:cs typeface="Times New Roman" panose="02020603050405020304" charset="0"/>
              </a:rPr>
            </a:br>
            <a:r>
              <a:rPr lang="en-US" altLang="en-GB" sz="2000" dirty="0">
                <a:latin typeface="Times New Roman" panose="02020603050405020304" charset="0"/>
                <a:cs typeface="Times New Roman" panose="02020603050405020304" charset="0"/>
              </a:rPr>
              <a:t>MIRZO ULUG</a:t>
            </a:r>
            <a:r>
              <a:rPr lang="en-US" altLang="en-US" sz="2000" dirty="0">
                <a:latin typeface="Times New Roman" panose="02020603050405020304" charset="0"/>
                <a:cs typeface="Times New Roman" panose="02020603050405020304" charset="0"/>
              </a:rPr>
              <a:t>ʻ</a:t>
            </a:r>
            <a:r>
              <a:rPr lang="en-US" altLang="en-GB" sz="2000" dirty="0">
                <a:latin typeface="Times New Roman" panose="02020603050405020304" charset="0"/>
                <a:cs typeface="Times New Roman" panose="02020603050405020304" charset="0"/>
              </a:rPr>
              <a:t>BEK  NOMIDAGI</a:t>
            </a:r>
            <a:br>
              <a:rPr lang="en-US" altLang="en-GB" sz="2000" dirty="0">
                <a:latin typeface="Times New Roman" panose="02020603050405020304" charset="0"/>
                <a:cs typeface="Times New Roman" panose="02020603050405020304" charset="0"/>
              </a:rPr>
            </a:br>
            <a:r>
              <a:rPr lang="en-US" altLang="en-GB" sz="2000" dirty="0">
                <a:latin typeface="Times New Roman" panose="02020603050405020304" charset="0"/>
                <a:cs typeface="Times New Roman" panose="02020603050405020304" charset="0"/>
              </a:rPr>
              <a:t>O</a:t>
            </a:r>
            <a:r>
              <a:rPr lang="en-US" altLang="en-US" sz="2000" dirty="0">
                <a:latin typeface="Times New Roman" panose="02020603050405020304" charset="0"/>
                <a:cs typeface="Times New Roman" panose="02020603050405020304" charset="0"/>
              </a:rPr>
              <a:t>ʻ</a:t>
            </a:r>
            <a:r>
              <a:rPr lang="en-US" altLang="en-GB" sz="2000" dirty="0">
                <a:latin typeface="Times New Roman" panose="02020603050405020304" charset="0"/>
                <a:cs typeface="Times New Roman" panose="02020603050405020304" charset="0"/>
              </a:rPr>
              <a:t>ZBEKISTON MILLIY UNIVERSITETI</a:t>
            </a:r>
            <a:br>
              <a:rPr lang="en-US" altLang="en-GB" sz="2000" dirty="0">
                <a:latin typeface="Times New Roman" panose="02020603050405020304" charset="0"/>
                <a:cs typeface="Times New Roman" panose="02020603050405020304" charset="0"/>
              </a:rPr>
            </a:br>
            <a:r>
              <a:rPr lang="en-US" altLang="en-GB" sz="2000" dirty="0">
                <a:latin typeface="Times New Roman" panose="02020603050405020304" charset="0"/>
                <a:cs typeface="Times New Roman" panose="02020603050405020304" charset="0"/>
              </a:rPr>
              <a:t>FIZIKA FAKULTETI</a:t>
            </a:r>
            <a:br>
              <a:rPr lang="en-US" altLang="en-GB" sz="2000" dirty="0">
                <a:latin typeface="Times New Roman" panose="02020603050405020304" charset="0"/>
                <a:cs typeface="Times New Roman" panose="02020603050405020304" charset="0"/>
              </a:rPr>
            </a:br>
            <a:r>
              <a:rPr lang="en-US" altLang="en-GB" sz="2000" dirty="0">
                <a:latin typeface="Times New Roman" panose="02020603050405020304" charset="0"/>
                <a:cs typeface="Times New Roman" panose="02020603050405020304" charset="0"/>
              </a:rPr>
              <a:t>2-bosqich </a:t>
            </a:r>
            <a:r>
              <a:rPr lang="en-GB" altLang="en-US" sz="2000" dirty="0">
                <a:latin typeface="Times New Roman" panose="02020603050405020304" charset="0"/>
                <a:cs typeface="Times New Roman" panose="02020603050405020304" charset="0"/>
              </a:rPr>
              <a:t>T</a:t>
            </a:r>
            <a:r>
              <a:rPr lang="en-US" altLang="en-GB" sz="2000" dirty="0">
                <a:latin typeface="Times New Roman" panose="02020603050405020304" charset="0"/>
                <a:cs typeface="Times New Roman" panose="02020603050405020304" charset="0"/>
              </a:rPr>
              <a:t>F-2301 guruh talabasi</a:t>
            </a:r>
            <a:br>
              <a:rPr lang="en-US" altLang="en-GB" sz="2000" dirty="0">
                <a:latin typeface="Times New Roman" panose="02020603050405020304" charset="0"/>
                <a:cs typeface="Times New Roman" panose="02020603050405020304" charset="0"/>
              </a:rPr>
            </a:br>
            <a:r>
              <a:rPr lang="en-US" altLang="en-GB" sz="2000" dirty="0">
                <a:latin typeface="Times New Roman" panose="02020603050405020304" charset="0"/>
                <a:cs typeface="Times New Roman" panose="02020603050405020304" charset="0"/>
              </a:rPr>
              <a:t>Hayitboyeva Madinaning</a:t>
            </a:r>
            <a:br>
              <a:rPr lang="en-US" altLang="en-GB" sz="2000" dirty="0">
                <a:latin typeface="Times New Roman" panose="02020603050405020304" charset="0"/>
                <a:cs typeface="Times New Roman" panose="02020603050405020304" charset="0"/>
              </a:rPr>
            </a:br>
            <a:r>
              <a:rPr lang="en-GB" altLang="en-US" sz="2000" dirty="0">
                <a:latin typeface="Times New Roman" panose="02020603050405020304" charset="0"/>
                <a:cs typeface="Times New Roman" panose="02020603050405020304" charset="0"/>
              </a:rPr>
              <a:t>Tezlatkichlar fizikasi</a:t>
            </a:r>
            <a:r>
              <a:rPr lang="en-US" altLang="en-GB" sz="2000" dirty="0">
                <a:latin typeface="Times New Roman" panose="02020603050405020304" charset="0"/>
                <a:cs typeface="Times New Roman" panose="02020603050405020304" charset="0"/>
              </a:rPr>
              <a:t> fanidan</a:t>
            </a:r>
            <a:br>
              <a:rPr lang="en-US" altLang="en-GB" sz="2000" dirty="0">
                <a:latin typeface="Times New Roman" panose="02020603050405020304" charset="0"/>
                <a:cs typeface="Times New Roman" panose="02020603050405020304" charset="0"/>
              </a:rPr>
            </a:br>
            <a:r>
              <a:rPr lang="en-US" altLang="en-GB" sz="2000" dirty="0">
                <a:latin typeface="Times New Roman" panose="02020603050405020304" charset="0"/>
                <a:cs typeface="Times New Roman" panose="02020603050405020304" charset="0"/>
              </a:rPr>
              <a:t>“Magnit linzalar va ularning qo’llanilishi” mavzusida bajargan</a:t>
            </a:r>
            <a:br>
              <a:rPr lang="en-US" altLang="en-GB" sz="2000" dirty="0">
                <a:latin typeface="Times New Roman" panose="02020603050405020304" charset="0"/>
                <a:cs typeface="Times New Roman" panose="02020603050405020304" charset="0"/>
              </a:rPr>
            </a:br>
            <a:r>
              <a:rPr lang="en-US" altLang="en-GB" sz="2000" dirty="0">
                <a:latin typeface="Times New Roman" panose="02020603050405020304" charset="0"/>
                <a:cs typeface="Times New Roman" panose="02020603050405020304" charset="0"/>
              </a:rPr>
              <a:t>KURS ISHI</a:t>
            </a:r>
            <a:br>
              <a:rPr lang="en-US" altLang="en-GB" sz="2000" dirty="0">
                <a:latin typeface="Times New Roman" panose="02020603050405020304" charset="0"/>
                <a:cs typeface="Times New Roman" panose="02020603050405020304" charset="0"/>
              </a:rPr>
            </a:br>
            <a:r>
              <a:rPr lang="en-US" altLang="en-GB" sz="2000" dirty="0">
                <a:latin typeface="Times New Roman" panose="02020603050405020304" charset="0"/>
                <a:cs typeface="Times New Roman" panose="02020603050405020304" charset="0"/>
              </a:rPr>
              <a:t>                                                                     Qabul qildi: Xurshid X.</a:t>
            </a:r>
            <a:br>
              <a:rPr lang="en-US" altLang="en-GB" sz="2000" dirty="0">
                <a:latin typeface="Times New Roman" panose="02020603050405020304" charset="0"/>
                <a:cs typeface="Times New Roman" panose="02020603050405020304" charset="0"/>
              </a:rPr>
            </a:br>
            <a:r>
              <a:rPr lang="en-US" altLang="en-GB" sz="2000" dirty="0">
                <a:latin typeface="Times New Roman" panose="02020603050405020304" charset="0"/>
                <a:cs typeface="Times New Roman" panose="02020603050405020304" charset="0"/>
              </a:rPr>
              <a:t>Topshirdi:Hayitboyeva M.</a:t>
            </a:r>
            <a:endParaRPr lang="en-US" altLang="en-GB" sz="2000" dirty="0">
              <a:latin typeface="Times New Roman" panose="02020603050405020304" charset="0"/>
              <a:cs typeface="Times New Roman" panose="02020603050405020304" charset="0"/>
            </a:endParaRPr>
          </a:p>
        </p:txBody>
      </p:sp>
      <p:graphicFrame>
        <p:nvGraphicFramePr>
          <p:cNvPr id="1073742852" name="Object 1073742851"/>
          <p:cNvGraphicFramePr>
            <a:graphicFrameLocks noChangeAspect="1"/>
          </p:cNvGraphicFramePr>
          <p:nvPr/>
        </p:nvGraphicFramePr>
        <p:xfrm>
          <a:off x="2343150" y="349885"/>
          <a:ext cx="7299960" cy="2069465"/>
        </p:xfrm>
        <a:graphic>
          <a:graphicData uri="http://schemas.openxmlformats.org/presentationml/2006/ole">
            <mc:AlternateContent xmlns:mc="http://schemas.openxmlformats.org/markup-compatibility/2006">
              <mc:Choice xmlns:v="urn:schemas-microsoft-com:vml" Requires="v">
                <p:oleObj spid="_x0000_s3076" name="" r:id="rId1" imgW="6531610" imgH="1443355" progId="Word.Picture.8">
                  <p:embed/>
                </p:oleObj>
              </mc:Choice>
              <mc:Fallback>
                <p:oleObj name="" r:id="rId1" imgW="6531610" imgH="1443355" progId="Word.Picture.8">
                  <p:embed/>
                  <p:pic>
                    <p:nvPicPr>
                      <p:cNvPr id="0" name="Picture 3075"/>
                      <p:cNvPicPr/>
                      <p:nvPr/>
                    </p:nvPicPr>
                    <p:blipFill>
                      <a:blip r:embed="rId2">
                        <a:lum bright="-13995" contrast="32000"/>
                      </a:blip>
                      <a:stretch>
                        <a:fillRect/>
                      </a:stretch>
                    </p:blipFill>
                    <p:spPr>
                      <a:xfrm>
                        <a:off x="2343150" y="349885"/>
                        <a:ext cx="7299960" cy="2069465"/>
                      </a:xfrm>
                      <a:prstGeom prst="rect">
                        <a:avLst/>
                      </a:prstGeom>
                      <a:noFill/>
                      <a:ln w="38100">
                        <a:noFill/>
                        <a:miter/>
                      </a:ln>
                    </p:spPr>
                  </p:pic>
                </p:oleObj>
              </mc:Fallback>
            </mc:AlternateContent>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GB" altLang="en-US"/>
          </a:p>
        </p:txBody>
      </p:sp>
      <p:sp>
        <p:nvSpPr>
          <p:cNvPr id="3" name="Content Placeholder 2"/>
          <p:cNvSpPr>
            <a:spLocks noGrp="1"/>
          </p:cNvSpPr>
          <p:nvPr>
            <p:ph sz="half" idx="1"/>
          </p:nvPr>
        </p:nvSpPr>
        <p:spPr/>
        <p:txBody>
          <a:bodyPr>
            <a:normAutofit fontScale="50000"/>
          </a:bodyPr>
          <a:p>
            <a:r>
              <a:rPr lang="en-US" altLang="en-GB"/>
              <a:t>Sixtupole magnit linzalar ilmiy va sanoat tadqiqotlarida zarrachalarni boshqarish uchun ishlatiladigan muhim qurilmalardir. Bu linzalar, olti qutbli magnit maydon hosil qilib, zarrachalar beamining yo‘nalishini o‘zgartiradi va uning shaklini boshqaradi. Sixtupole linzalar, odatda, tezlatgichlar, zarracha kollayderlari, va elektron mikroskoplarida qo‘llaniladi.</a:t>
            </a:r>
            <a:endParaRPr lang="en-US" altLang="en-GB"/>
          </a:p>
          <a:p>
            <a:r>
              <a:rPr lang="en-US" altLang="en-GB"/>
              <a:t>Sixtupole magnit linza, magnetik maydonni manipulyatsiya qilish uchun olti qutbga ega bo‘ladi. Boshqacha qilib aytganda, bu linzalar oltita magnit qutbni birlashtiradi, shuning uchun ularning ta'siri dipol (ikki qutb) yoki kvadrupol (to‘rtta qutb) linzalarga qaraganda murakkabroq va nozikroq bo‘ladi. Sixtupole linzaning asosi – zarrachalarni markazga yaqinlashtirish va yo‘nalishini aniqlashda yordam berishdir. Zarrachalar linzadan o‘tganda, ular o‘z yo‘nalishini va tezligini o‘zgartirishi mumkin, bu esa zarracha beamining optimal yo‘nalishini saqlashda muhim rol o‘ynaydi.</a:t>
            </a:r>
            <a:endParaRPr lang="en-US" altLang="en-GB"/>
          </a:p>
        </p:txBody>
      </p:sp>
      <p:pic>
        <p:nvPicPr>
          <p:cNvPr id="6" name="Picture 6"/>
          <p:cNvPicPr>
            <a:picLocks noChangeAspect="1"/>
          </p:cNvPicPr>
          <p:nvPr>
            <p:ph sz="half" idx="2"/>
          </p:nvPr>
        </p:nvPicPr>
        <p:blipFill>
          <a:blip r:embed="rId1"/>
          <a:stretch>
            <a:fillRect/>
          </a:stretch>
        </p:blipFill>
        <p:spPr>
          <a:xfrm>
            <a:off x="7131050" y="1825625"/>
            <a:ext cx="3263265" cy="435165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GB" altLang="en-US"/>
          </a:p>
        </p:txBody>
      </p:sp>
      <p:sp>
        <p:nvSpPr>
          <p:cNvPr id="3" name="Content Placeholder 2"/>
          <p:cNvSpPr>
            <a:spLocks noGrp="1"/>
          </p:cNvSpPr>
          <p:nvPr>
            <p:ph sz="half" idx="1"/>
          </p:nvPr>
        </p:nvSpPr>
        <p:spPr/>
        <p:txBody>
          <a:bodyPr>
            <a:normAutofit lnSpcReduction="10000"/>
          </a:bodyPr>
          <a:p>
            <a:r>
              <a:rPr lang="en-US" altLang="en-GB"/>
              <a:t>Oktupol tipidagi magnit linzalar</a:t>
            </a:r>
            <a:endParaRPr lang="en-US" altLang="en-GB"/>
          </a:p>
          <a:p>
            <a:r>
              <a:rPr lang="en-US" altLang="en-GB"/>
              <a:t>Oktupol linzalar sakkizta magnitdan tashkil topadi. Ular zarralar oqimining yuqori darajadagi fokuslash va defokuslash jarayonlarini amalga oshiradi. Oktupol linzalar ko‘pincha murakkab tezlatkichlar, plazma fizikasi tajribalari va kvant optikasi qurilmalarida ishlatiladi.</a:t>
            </a:r>
            <a:endParaRPr lang="en-US" altLang="en-GB"/>
          </a:p>
        </p:txBody>
      </p:sp>
      <p:pic>
        <p:nvPicPr>
          <p:cNvPr id="7" name="Picture 7"/>
          <p:cNvPicPr>
            <a:picLocks noChangeAspect="1"/>
          </p:cNvPicPr>
          <p:nvPr>
            <p:ph sz="half" idx="2"/>
          </p:nvPr>
        </p:nvPicPr>
        <p:blipFill>
          <a:blip r:embed="rId1"/>
          <a:stretch>
            <a:fillRect/>
          </a:stretch>
        </p:blipFill>
        <p:spPr>
          <a:xfrm>
            <a:off x="6172200" y="2770505"/>
            <a:ext cx="5181600" cy="24606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365125"/>
            <a:ext cx="10515600" cy="708660"/>
          </a:xfrm>
        </p:spPr>
        <p:txBody>
          <a:bodyPr/>
          <a:p>
            <a:pPr algn="ctr"/>
            <a:r>
              <a:rPr lang="en-US" altLang="en-GB" sz="2800" b="1">
                <a:latin typeface="Times New Roman" panose="02020603050405020304" charset="0"/>
                <a:cs typeface="Times New Roman" panose="02020603050405020304" charset="0"/>
              </a:rPr>
              <a:t>2.3.  Magnit linzalarning qo‘llanilishi</a:t>
            </a:r>
            <a:endParaRPr lang="en-US" altLang="en-GB" sz="2800" b="1">
              <a:latin typeface="Times New Roman" panose="02020603050405020304" charset="0"/>
              <a:cs typeface="Times New Roman" panose="02020603050405020304" charset="0"/>
            </a:endParaRPr>
          </a:p>
        </p:txBody>
      </p:sp>
      <p:sp>
        <p:nvSpPr>
          <p:cNvPr id="3" name="Content Placeholder 2"/>
          <p:cNvSpPr>
            <a:spLocks noGrp="1"/>
          </p:cNvSpPr>
          <p:nvPr>
            <p:ph sz="half" idx="1"/>
          </p:nvPr>
        </p:nvSpPr>
        <p:spPr>
          <a:xfrm>
            <a:off x="375285" y="1016000"/>
            <a:ext cx="5036820" cy="5161280"/>
          </a:xfrm>
        </p:spPr>
        <p:txBody>
          <a:bodyPr>
            <a:normAutofit fontScale="60000"/>
          </a:bodyPr>
          <a:p>
            <a:pPr marL="0" indent="0" algn="ctr">
              <a:lnSpc>
                <a:spcPct val="100000"/>
              </a:lnSpc>
              <a:spcBef>
                <a:spcPts val="100"/>
              </a:spcBef>
              <a:spcAft>
                <a:spcPts val="0"/>
              </a:spcAft>
              <a:buNone/>
            </a:pPr>
            <a:r>
              <a:rPr lang="en-US" altLang="en-GB" b="1">
                <a:latin typeface="Times New Roman" panose="02020603050405020304" charset="0"/>
                <a:cs typeface="Times New Roman" panose="02020603050405020304" charset="0"/>
              </a:rPr>
              <a:t>Zarralar tezlatkichlarida</a:t>
            </a:r>
            <a:endParaRPr lang="en-US" altLang="en-GB" b="1">
              <a:latin typeface="Times New Roman" panose="02020603050405020304" charset="0"/>
              <a:cs typeface="Times New Roman" panose="02020603050405020304" charset="0"/>
            </a:endParaRPr>
          </a:p>
          <a:p>
            <a:pPr marL="0" indent="0" algn="just">
              <a:lnSpc>
                <a:spcPct val="100000"/>
              </a:lnSpc>
              <a:spcBef>
                <a:spcPts val="100"/>
              </a:spcBef>
              <a:spcAft>
                <a:spcPts val="0"/>
              </a:spcAft>
              <a:buNone/>
            </a:pPr>
            <a:r>
              <a:rPr lang="en-US" altLang="en-GB">
                <a:latin typeface="Times New Roman" panose="02020603050405020304" charset="0"/>
                <a:cs typeface="Times New Roman" panose="02020603050405020304" charset="0"/>
              </a:rPr>
              <a:t>Magnit linzalarning eng muhim qo‘llanilish sohasi bu — zarralar tezlatkichlaridir. Zarralar tezlatkichlari yadro fizikasi, kvant mexanikasi va yuqori energiya fizikasi kabi yo‘nalishlarda ilmiy tadqiqotlar olib borishda asosiy vosita hisoblanadi. Ushbu qurilmalarda elektronlar, protonlar yoki boshqa zaryadlangan zarralarning harakat trayektoriyasini kerakli nuqtaga yo‘naltirish uchun aynan magnit linzalardan foydalaniladi.</a:t>
            </a:r>
            <a:endParaRPr lang="en-US" altLang="en-GB">
              <a:latin typeface="Times New Roman" panose="02020603050405020304" charset="0"/>
              <a:cs typeface="Times New Roman" panose="02020603050405020304" charset="0"/>
            </a:endParaRPr>
          </a:p>
          <a:p>
            <a:pPr marL="0" indent="0" algn="just">
              <a:lnSpc>
                <a:spcPct val="100000"/>
              </a:lnSpc>
              <a:spcBef>
                <a:spcPts val="100"/>
              </a:spcBef>
              <a:spcAft>
                <a:spcPts val="0"/>
              </a:spcAft>
              <a:buNone/>
            </a:pPr>
            <a:r>
              <a:rPr lang="en-US" altLang="en-GB">
                <a:latin typeface="Times New Roman" panose="02020603050405020304" charset="0"/>
                <a:cs typeface="Times New Roman" panose="02020603050405020304" charset="0"/>
              </a:rPr>
              <a:t>Masalan, katta energiyaga ega bo‘lgan zarralarni tor nurga jamlash, ularni kerakli burchak ostida burish yoki ularning trayektoriyasini to‘g‘rilash magnit linzalar yordamida amalga oshiriladi. Shu tariqa, tezlatkichlar ichidagi zarralar to‘qnashuvi yoki sinov jarayonlari uchun kerakli shart-sharoitlar yaratiladi.</a:t>
            </a:r>
            <a:endParaRPr lang="en-US" altLang="en-GB">
              <a:latin typeface="Times New Roman" panose="02020603050405020304" charset="0"/>
              <a:cs typeface="Times New Roman" panose="02020603050405020304" charset="0"/>
            </a:endParaRPr>
          </a:p>
          <a:p>
            <a:pPr marL="0" indent="0" algn="just">
              <a:lnSpc>
                <a:spcPct val="100000"/>
              </a:lnSpc>
              <a:spcBef>
                <a:spcPts val="100"/>
              </a:spcBef>
              <a:spcAft>
                <a:spcPts val="0"/>
              </a:spcAft>
              <a:buNone/>
            </a:pPr>
            <a:endParaRPr lang="en-US" altLang="en-GB">
              <a:latin typeface="Times New Roman" panose="02020603050405020304" charset="0"/>
              <a:cs typeface="Times New Roman" panose="02020603050405020304" charset="0"/>
            </a:endParaRPr>
          </a:p>
        </p:txBody>
      </p:sp>
      <p:pic>
        <p:nvPicPr>
          <p:cNvPr id="5" name="Content Placeholder 4"/>
          <p:cNvPicPr>
            <a:picLocks noChangeAspect="1"/>
          </p:cNvPicPr>
          <p:nvPr>
            <p:ph sz="half" idx="2"/>
          </p:nvPr>
        </p:nvPicPr>
        <p:blipFill>
          <a:blip r:embed="rId1"/>
          <a:stretch>
            <a:fillRect/>
          </a:stretch>
        </p:blipFill>
        <p:spPr>
          <a:xfrm>
            <a:off x="5633720" y="1548765"/>
            <a:ext cx="6415405" cy="39395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838200" y="958215"/>
            <a:ext cx="10631170" cy="5219065"/>
          </a:xfrm>
        </p:spPr>
        <p:txBody>
          <a:bodyPr>
            <a:normAutofit fontScale="90000"/>
          </a:bodyPr>
          <a:p>
            <a:pPr marL="0" indent="0" algn="ctr">
              <a:buNone/>
            </a:pPr>
            <a:r>
              <a:rPr lang="en-US" altLang="en-GB" b="1">
                <a:latin typeface="Times New Roman" panose="02020603050405020304" charset="0"/>
                <a:cs typeface="Times New Roman" panose="02020603050405020304" charset="0"/>
              </a:rPr>
              <a:t>Elektron mikroskoplarda</a:t>
            </a:r>
            <a:endParaRPr lang="en-US" altLang="en-GB" b="1">
              <a:latin typeface="Times New Roman" panose="02020603050405020304" charset="0"/>
              <a:cs typeface="Times New Roman" panose="02020603050405020304" charset="0"/>
            </a:endParaRPr>
          </a:p>
          <a:p>
            <a:pPr marL="0" indent="0" algn="just">
              <a:buNone/>
            </a:pPr>
            <a:r>
              <a:rPr lang="en-US" altLang="en-GB">
                <a:latin typeface="Times New Roman" panose="02020603050405020304" charset="0"/>
                <a:cs typeface="Times New Roman" panose="02020603050405020304" charset="0"/>
              </a:rPr>
              <a:t>Magnit linzalarning yana bir muhim qo‘llanilish sohasi bu — elektron mikroskoplardir. Oddiy optik mikroskoplarning aniqligi to‘lqin uzunligi cheklovi tufayli ma’lum chegaragacha yetadi. Biroq, elektron mikroskoplarda esa juda kichik uzunlikdagi elektron nurlari qo‘llaniladi va ularning trayektoriyasini boshqarish, fokuslash va jamlash uchun magnit linzalar ishlatiladi.</a:t>
            </a:r>
            <a:endParaRPr lang="en-US" altLang="en-GB">
              <a:latin typeface="Times New Roman" panose="02020603050405020304" charset="0"/>
              <a:cs typeface="Times New Roman" panose="02020603050405020304" charset="0"/>
            </a:endParaRPr>
          </a:p>
          <a:p>
            <a:pPr marL="0" indent="0" algn="just">
              <a:buNone/>
            </a:pPr>
            <a:r>
              <a:rPr lang="en-US" altLang="en-GB">
                <a:latin typeface="Times New Roman" panose="02020603050405020304" charset="0"/>
                <a:cs typeface="Times New Roman" panose="02020603050405020304" charset="0"/>
              </a:rPr>
              <a:t>Elektron mikroskoplarda magnit linzalar orqali elektron nurlari ma’lum nuqtaga yo‘naltiriladi va ob’ekt yuzasidan aks etgan nurlar yana magnit linzalar orqali to‘g‘rilanadi. Shu sababli juda kichik hajmdagi, nano va mikrostrukturali ob’ektlarning yuqori aniqlikdagi tasviri olinadi. Bugungi kunda biologiya, nanoelektronika, materialshunoslik va tibbiyot sohalarida elektron mikroskoplarsiz tasavvur qilib bo‘lmaydi.</a:t>
            </a:r>
            <a:endParaRPr lang="en-US" altLang="en-GB">
              <a:latin typeface="Times New Roman" panose="02020603050405020304" charset="0"/>
              <a:cs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386080" y="581660"/>
            <a:ext cx="6076315" cy="5595620"/>
          </a:xfrm>
          <a:solidFill>
            <a:srgbClr val="00B0F0"/>
          </a:solidFill>
        </p:spPr>
        <p:txBody>
          <a:bodyPr>
            <a:normAutofit fontScale="80000"/>
          </a:bodyPr>
          <a:p>
            <a:r>
              <a:rPr lang="en-US" altLang="en-GB">
                <a:latin typeface="Times New Roman" panose="02020603050405020304" charset="0"/>
                <a:cs typeface="Times New Roman" panose="02020603050405020304" charset="0"/>
              </a:rPr>
              <a:t>Tibbiyot va terapevtik uskunalarda</a:t>
            </a:r>
            <a:endParaRPr lang="en-US" altLang="en-GB">
              <a:latin typeface="Times New Roman" panose="02020603050405020304" charset="0"/>
              <a:cs typeface="Times New Roman" panose="02020603050405020304" charset="0"/>
            </a:endParaRPr>
          </a:p>
          <a:p>
            <a:r>
              <a:rPr lang="en-US" altLang="en-GB">
                <a:latin typeface="Times New Roman" panose="02020603050405020304" charset="0"/>
                <a:cs typeface="Times New Roman" panose="02020603050405020304" charset="0"/>
              </a:rPr>
              <a:t>So‘nggi yillarda magnit linzalarning tibbiyot sohasida ham qo‘llanilishi kengaymoqda. Jumladan, ba’zi turdagi diagnostika va terapevtik uskunalarda zaryadlangan zarralarni boshqarish va trayektoriyasini sozlash uchun magnit linzalardan foydalaniladi. Radioterapiya uskunalarida yuqori energiyali zarralarni bemorning o‘sma joyiga aniq yo‘naltirish orqali zaruriy muolajani o‘tkazish mumkin bo‘ladi.</a:t>
            </a:r>
            <a:endParaRPr lang="en-US" altLang="en-GB">
              <a:latin typeface="Times New Roman" panose="02020603050405020304" charset="0"/>
              <a:cs typeface="Times New Roman" panose="02020603050405020304" charset="0"/>
            </a:endParaRPr>
          </a:p>
          <a:p>
            <a:r>
              <a:rPr lang="en-US" altLang="en-GB">
                <a:latin typeface="Times New Roman" panose="02020603050405020304" charset="0"/>
                <a:cs typeface="Times New Roman" panose="02020603050405020304" charset="0"/>
              </a:rPr>
              <a:t>Bunday uskunalarda zarralarni kerakli nuqtaga jamlash va ularning energiyasini sozlash uchun magnit linzalar asosiy boshqaruvchi element bo‘lib xizmat qiladi. Shu tarzda, kasallik o‘choqlariga aniq va samarali ta’sir ko‘rsatiladi, atrof to‘qimalarga esa minimal zarar yetkaziladi.</a:t>
            </a:r>
            <a:endParaRPr lang="en-US" altLang="en-GB">
              <a:latin typeface="Times New Roman" panose="02020603050405020304" charset="0"/>
              <a:cs typeface="Times New Roman" panose="02020603050405020304" charset="0"/>
            </a:endParaRPr>
          </a:p>
        </p:txBody>
      </p:sp>
      <p:sp>
        <p:nvSpPr>
          <p:cNvPr id="5" name="Content Placeholder 2"/>
          <p:cNvSpPr>
            <a:spLocks noGrp="1"/>
          </p:cNvSpPr>
          <p:nvPr/>
        </p:nvSpPr>
        <p:spPr>
          <a:xfrm>
            <a:off x="6588125" y="581660"/>
            <a:ext cx="5402580" cy="5595620"/>
          </a:xfrm>
          <a:prstGeom prst="rect">
            <a:avLst/>
          </a:prstGeom>
          <a:solidFill>
            <a:srgbClr val="00B050"/>
          </a:solidFill>
        </p:spPr>
        <p:txBody>
          <a:bodyPr vert="horz" lIns="91440" tIns="45720" rIns="91440" bIns="45720" rtlCol="0">
            <a:normAutofit fontScale="9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GB">
                <a:latin typeface="Times New Roman" panose="02020603050405020304" charset="0"/>
                <a:cs typeface="Times New Roman" panose="02020603050405020304" charset="0"/>
              </a:rPr>
              <a:t>Tezlatkichlardagi magnit linzalar ikki asosiy vazifani bajaradi:</a:t>
            </a:r>
            <a:endParaRPr lang="en-US" altLang="en-GB">
              <a:latin typeface="Times New Roman" panose="02020603050405020304" charset="0"/>
              <a:cs typeface="Times New Roman" panose="02020603050405020304" charset="0"/>
            </a:endParaRPr>
          </a:p>
          <a:p>
            <a:r>
              <a:rPr lang="en-US" altLang="en-GB">
                <a:latin typeface="Times New Roman" panose="02020603050405020304" charset="0"/>
                <a:cs typeface="Times New Roman" panose="02020603050405020304" charset="0"/>
              </a:rPr>
              <a:t>Fokuslash — zarralar oqimini markaziy trayektoriya atrofida jamlash.</a:t>
            </a:r>
            <a:endParaRPr lang="en-US" altLang="en-GB">
              <a:latin typeface="Times New Roman" panose="02020603050405020304" charset="0"/>
              <a:cs typeface="Times New Roman" panose="02020603050405020304" charset="0"/>
            </a:endParaRPr>
          </a:p>
          <a:p>
            <a:r>
              <a:rPr lang="en-US" altLang="en-GB">
                <a:latin typeface="Times New Roman" panose="02020603050405020304" charset="0"/>
                <a:cs typeface="Times New Roman" panose="02020603050405020304" charset="0"/>
              </a:rPr>
              <a:t>Burish — zarralar oqimini kerakli yo‘nalishda aylantirish va teskari yo‘nalishlarda boshqarish.</a:t>
            </a:r>
            <a:endParaRPr lang="en-US" altLang="en-GB">
              <a:latin typeface="Times New Roman" panose="02020603050405020304" charset="0"/>
              <a:cs typeface="Times New Roman" panose="02020603050405020304" charset="0"/>
            </a:endParaRPr>
          </a:p>
          <a:p>
            <a:r>
              <a:rPr lang="en-US" altLang="en-GB">
                <a:latin typeface="Times New Roman" panose="02020603050405020304" charset="0"/>
                <a:cs typeface="Times New Roman" panose="02020603050405020304" charset="0"/>
              </a:rPr>
              <a:t>Masalan, Yevropadagi CERN markazidagi Katta Adron Kollayderida (LHC) ham yuzlab kuchli elektromagnit linzalar ishlaydi. Ular yordamida energiyasi juda yuqori bo‘lgan zarralar boshqariladi.</a:t>
            </a:r>
            <a:endParaRPr lang="en-US" altLang="en-GB">
              <a:latin typeface="Times New Roman" panose="02020603050405020304" charset="0"/>
              <a:cs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Content Placeholder 3"/>
          <p:cNvSpPr>
            <a:spLocks noGrp="1"/>
          </p:cNvSpPr>
          <p:nvPr>
            <p:ph sz="half" idx="2"/>
          </p:nvPr>
        </p:nvSpPr>
        <p:spPr>
          <a:xfrm>
            <a:off x="6172200" y="610235"/>
            <a:ext cx="5476875" cy="5567045"/>
          </a:xfrm>
          <a:solidFill>
            <a:srgbClr val="B30146"/>
          </a:solidFill>
        </p:spPr>
        <p:txBody>
          <a:bodyPr>
            <a:noAutofit/>
          </a:bodyPr>
          <a:p>
            <a:pPr marL="0" indent="0">
              <a:buNone/>
            </a:pPr>
            <a:r>
              <a:rPr lang="en-US" altLang="en-GB" sz="2400">
                <a:solidFill>
                  <a:schemeClr val="bg1"/>
                </a:solidFill>
                <a:latin typeface="Times New Roman" panose="02020603050405020304" charset="0"/>
                <a:cs typeface="Times New Roman" panose="02020603050405020304" charset="0"/>
              </a:rPr>
              <a:t> Plazma fizikasi va sinov laboratoriyalarida</a:t>
            </a:r>
            <a:endParaRPr lang="en-US" altLang="en-GB" sz="2400">
              <a:solidFill>
                <a:schemeClr val="bg1"/>
              </a:solidFill>
              <a:latin typeface="Times New Roman" panose="02020603050405020304" charset="0"/>
              <a:cs typeface="Times New Roman" panose="02020603050405020304" charset="0"/>
            </a:endParaRPr>
          </a:p>
          <a:p>
            <a:pPr marL="0" indent="0">
              <a:buNone/>
            </a:pPr>
            <a:r>
              <a:rPr lang="en-US" altLang="en-GB" sz="2400">
                <a:solidFill>
                  <a:schemeClr val="bg1"/>
                </a:solidFill>
                <a:latin typeface="Times New Roman" panose="02020603050405020304" charset="0"/>
                <a:cs typeface="Times New Roman" panose="02020603050405020304" charset="0"/>
              </a:rPr>
              <a:t>Plazma holatidagi zarralar harakati murakkab va tartibsiz bo‘lganligi sababli, ularni boshqarish uchun ham magnit linzalar keng qo‘llaniladi. Plazma fizikasi laboratoriyalarida zarralarni trayektoriyasini sozlash, ularni fokuslash va tahlil qilish uchun elektromagnit linzalardan foydalaniladi.</a:t>
            </a:r>
            <a:endParaRPr lang="en-US" altLang="en-GB" sz="2400">
              <a:solidFill>
                <a:schemeClr val="bg1"/>
              </a:solidFill>
              <a:latin typeface="Times New Roman" panose="02020603050405020304" charset="0"/>
              <a:cs typeface="Times New Roman" panose="02020603050405020304" charset="0"/>
            </a:endParaRPr>
          </a:p>
          <a:p>
            <a:pPr marL="0" indent="0">
              <a:buNone/>
            </a:pPr>
            <a:r>
              <a:rPr lang="en-US" altLang="en-GB" sz="2400">
                <a:solidFill>
                  <a:schemeClr val="bg1"/>
                </a:solidFill>
                <a:latin typeface="Times New Roman" panose="02020603050405020304" charset="0"/>
                <a:cs typeface="Times New Roman" panose="02020603050405020304" charset="0"/>
              </a:rPr>
              <a:t>Masalan, sinov termoyadroviy reaktorlarida (tokamak, stellarator kabi) plazmani barqaror holatda ushlab turish va magnit maydoni yordamida plazma oqimini boshqarish ishlari aynan shu printsip asosida amalga oshiriladi.</a:t>
            </a:r>
            <a:endParaRPr lang="en-US" altLang="en-GB" sz="2400">
              <a:solidFill>
                <a:schemeClr val="bg1"/>
              </a:solidFill>
              <a:latin typeface="Times New Roman" panose="02020603050405020304" charset="0"/>
              <a:cs typeface="Times New Roman" panose="02020603050405020304" charset="0"/>
            </a:endParaRPr>
          </a:p>
        </p:txBody>
      </p:sp>
      <p:sp>
        <p:nvSpPr>
          <p:cNvPr id="5" name="Content Placeholder 4"/>
          <p:cNvSpPr/>
          <p:nvPr>
            <p:ph sz="half" idx="1"/>
          </p:nvPr>
        </p:nvSpPr>
        <p:spPr>
          <a:xfrm>
            <a:off x="481965" y="610235"/>
            <a:ext cx="5537835" cy="5567045"/>
          </a:xfrm>
          <a:solidFill>
            <a:srgbClr val="FC7783"/>
          </a:solidFill>
        </p:spPr>
        <p:txBody>
          <a:bodyPr>
            <a:normAutofit fontScale="90000" lnSpcReduction="10000"/>
          </a:bodyPr>
          <a:p>
            <a:pPr marL="0" indent="0">
              <a:buNone/>
            </a:pPr>
            <a:r>
              <a:rPr lang="en-US" altLang="en-GB">
                <a:latin typeface="Times New Roman" panose="02020603050405020304" charset="0"/>
                <a:cs typeface="Times New Roman" panose="02020603050405020304" charset="0"/>
              </a:rPr>
              <a:t>Nanotexnologiya va materialshunoslik</a:t>
            </a:r>
            <a:endParaRPr lang="en-US" altLang="en-GB">
              <a:latin typeface="Times New Roman" panose="02020603050405020304" charset="0"/>
              <a:cs typeface="Times New Roman" panose="02020603050405020304" charset="0"/>
            </a:endParaRPr>
          </a:p>
          <a:p>
            <a:pPr marL="0" indent="0">
              <a:buNone/>
            </a:pPr>
            <a:r>
              <a:rPr lang="en-US" altLang="en-GB">
                <a:latin typeface="Times New Roman" panose="02020603050405020304" charset="0"/>
                <a:cs typeface="Times New Roman" panose="02020603050405020304" charset="0"/>
              </a:rPr>
              <a:t>Hozirgi kunda nanomateriallar va nanozarrachalar bilan ishlashda ham magnit linzalar printsipi asosidagi qurilmalar ishlatilmoqda. Nanotexnologiyada elektron nurlarini tor nur shaklida boshqarish va nanomateriallarning tuzilishini aniqlash, shuningdek ularni ishlab chiqishda zarur.</a:t>
            </a:r>
            <a:endParaRPr lang="en-US" altLang="en-GB">
              <a:latin typeface="Times New Roman" panose="02020603050405020304" charset="0"/>
              <a:cs typeface="Times New Roman" panose="02020603050405020304" charset="0"/>
            </a:endParaRPr>
          </a:p>
          <a:p>
            <a:pPr marL="0" indent="0">
              <a:buNone/>
            </a:pPr>
            <a:r>
              <a:rPr lang="en-US" altLang="en-GB">
                <a:latin typeface="Times New Roman" panose="02020603050405020304" charset="0"/>
                <a:cs typeface="Times New Roman" panose="02020603050405020304" charset="0"/>
              </a:rPr>
              <a:t>Bu sohada fokuslangan ion nurlari qurilmalari (FIB) va elektron nurli litografiya tizimlari keng tarqalgan. Ular magnit linzalar yordamida materiallarni aniq joyidan ta’sirlantiradi yoki tuzilishini o‘zgartiradi.</a:t>
            </a:r>
            <a:endParaRPr lang="en-US" altLang="en-GB">
              <a:latin typeface="Times New Roman" panose="02020603050405020304" charset="0"/>
              <a:cs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471805" y="571500"/>
            <a:ext cx="5547995" cy="5605780"/>
          </a:xfrm>
          <a:solidFill>
            <a:srgbClr val="92D050"/>
          </a:solidFill>
        </p:spPr>
        <p:txBody>
          <a:bodyPr>
            <a:normAutofit fontScale="90000"/>
          </a:bodyPr>
          <a:p>
            <a:r>
              <a:rPr lang="en-US" altLang="en-GB"/>
              <a:t>Yadro energetikasida</a:t>
            </a:r>
            <a:endParaRPr lang="en-US" altLang="en-GB"/>
          </a:p>
          <a:p>
            <a:r>
              <a:rPr lang="en-US" altLang="en-GB"/>
              <a:t>Yadro energetikasi sohasida ham magnit linzalar katta ahamiyat kasb etadi. Ayniqsa, yadro reaksiyalari natijasida hosil bo‘ladigan yuqori tezlikdagi zarralarni tahlil qilish va boshqarish uchun magnit linzalardan foydalaniladi.</a:t>
            </a:r>
            <a:endParaRPr lang="en-US" altLang="en-GB"/>
          </a:p>
          <a:p>
            <a:r>
              <a:rPr lang="en-US" altLang="en-GB"/>
              <a:t>Masalan, reaktor chiqishlarida yoki yadro parchalanishi jarayonida paydo bo‘ladigan zarralarni tahlil qilish, ularning energiyasini aniqlash va ularni yo‘naltirishda magnit linzalar zarur. Shu tariqa zarralar oqimi xavfsiz va boshqariladigan holatga keltiriladi.</a:t>
            </a:r>
            <a:endParaRPr lang="en-US" altLang="en-GB"/>
          </a:p>
        </p:txBody>
      </p:sp>
      <p:sp>
        <p:nvSpPr>
          <p:cNvPr id="4" name="Content Placeholder 3"/>
          <p:cNvSpPr>
            <a:spLocks noGrp="1"/>
          </p:cNvSpPr>
          <p:nvPr>
            <p:ph sz="half" idx="2"/>
          </p:nvPr>
        </p:nvSpPr>
        <p:spPr>
          <a:xfrm>
            <a:off x="6191250" y="571500"/>
            <a:ext cx="5162550" cy="5605780"/>
          </a:xfrm>
          <a:solidFill>
            <a:schemeClr val="accent2">
              <a:lumMod val="60000"/>
              <a:lumOff val="40000"/>
            </a:schemeClr>
          </a:solidFill>
        </p:spPr>
        <p:txBody>
          <a:bodyPr>
            <a:normAutofit fontScale="90000"/>
          </a:bodyPr>
          <a:p>
            <a:r>
              <a:rPr lang="en-US" altLang="en-GB"/>
              <a:t>Kosmik texnologiyalarda</a:t>
            </a:r>
            <a:endParaRPr lang="en-US" altLang="en-GB"/>
          </a:p>
          <a:p>
            <a:r>
              <a:rPr lang="en-US" altLang="en-GB"/>
              <a:t>Kosmik qurilmalarda ham magnit linzalar ishlatiladi. Ular yuqori tezlikda harakatlanuvchi kosmik zarralarni o‘rganish va boshqarishda, kosmik apparatlarni kosmosdagi radiatsiyadan himoya qilish tizimlarida qo‘llaniladi.</a:t>
            </a:r>
            <a:endParaRPr lang="en-US" altLang="en-GB"/>
          </a:p>
          <a:p>
            <a:r>
              <a:rPr lang="en-US" altLang="en-GB"/>
              <a:t>Masalan, sun’iy yo‘ldoshlar va orbital laboratoriyalarda, Quyoshdan keladigan zarralar oqimini boshqarish va tahlil qilish uchun maxsus elektromagnit tizimlar o‘rnatiladi. Ularning ayrimlari magnit linzalar printsipida ishlaydi.</a:t>
            </a:r>
            <a:endParaRPr lang="en-US" alt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365125"/>
            <a:ext cx="10515600" cy="669925"/>
          </a:xfrm>
        </p:spPr>
        <p:txBody>
          <a:bodyPr/>
          <a:p>
            <a:pPr algn="ctr"/>
            <a:r>
              <a:rPr lang="en-US" altLang="en-GB" sz="3600" b="1">
                <a:latin typeface="Times New Roman" panose="02020603050405020304" charset="0"/>
                <a:cs typeface="Times New Roman" panose="02020603050405020304" charset="0"/>
              </a:rPr>
              <a:t>Xulosa</a:t>
            </a:r>
            <a:endParaRPr lang="en-US" altLang="en-GB" sz="3600" b="1">
              <a:latin typeface="Times New Roman" panose="02020603050405020304" charset="0"/>
              <a:cs typeface="Times New Roman" panose="02020603050405020304" charset="0"/>
            </a:endParaRPr>
          </a:p>
        </p:txBody>
      </p:sp>
      <p:sp>
        <p:nvSpPr>
          <p:cNvPr id="3" name="Content Placeholder 2"/>
          <p:cNvSpPr>
            <a:spLocks noGrp="1"/>
          </p:cNvSpPr>
          <p:nvPr>
            <p:ph sz="half" idx="1"/>
          </p:nvPr>
        </p:nvSpPr>
        <p:spPr>
          <a:xfrm>
            <a:off x="395605" y="1141095"/>
            <a:ext cx="10958195" cy="5093970"/>
          </a:xfrm>
        </p:spPr>
        <p:txBody>
          <a:bodyPr>
            <a:normAutofit fontScale="60000"/>
          </a:bodyPr>
          <a:p>
            <a:pPr marL="0" indent="0" algn="just">
              <a:lnSpc>
                <a:spcPct val="100000"/>
              </a:lnSpc>
              <a:spcBef>
                <a:spcPts val="0"/>
              </a:spcBef>
              <a:spcAft>
                <a:spcPts val="0"/>
              </a:spcAft>
              <a:buNone/>
            </a:pPr>
            <a:r>
              <a:rPr lang="en-US" altLang="en-GB">
                <a:latin typeface="Times New Roman" panose="02020603050405020304" charset="0"/>
                <a:cs typeface="Times New Roman" panose="02020603050405020304" charset="0"/>
              </a:rPr>
              <a:t>Ushbu kurs ishida magnit linzalar va ularning tuzilishi, ishlash prinsipi hamda zamonaviy ilmiy va amaliy sohalardagi qo‘llanilish imkoniyatlari atroflicha o‘rganib chiqildi. Tahlillardan ko‘rinib turibdiki, magnit linzalar zamonaviy ilm-fan taraqqiyotida, ayniqsa yuqori energiyali zarralar fizikasi, optika, elektronika va tibbiyot kabi yo‘nalishlarda muhim ahamiyat kasb etadi.</a:t>
            </a:r>
            <a:endParaRPr lang="en-US" altLang="en-GB">
              <a:latin typeface="Times New Roman" panose="02020603050405020304" charset="0"/>
              <a:cs typeface="Times New Roman" panose="02020603050405020304" charset="0"/>
            </a:endParaRPr>
          </a:p>
          <a:p>
            <a:pPr marL="0" indent="0" algn="just">
              <a:lnSpc>
                <a:spcPct val="100000"/>
              </a:lnSpc>
              <a:spcBef>
                <a:spcPts val="0"/>
              </a:spcBef>
              <a:spcAft>
                <a:spcPts val="0"/>
              </a:spcAft>
              <a:buNone/>
            </a:pPr>
            <a:r>
              <a:rPr lang="en-US" altLang="en-GB">
                <a:latin typeface="Times New Roman" panose="02020603050405020304" charset="0"/>
                <a:cs typeface="Times New Roman" panose="02020603050405020304" charset="0"/>
              </a:rPr>
              <a:t>Magnit linzalar yordamida zaryadlangan zarralar oqimining trayektoriyasini boshqarish, ularni tor nuqtaga jamlash, yo‘naltirish va fokuslash imkoniyati yaratiladi. Bu esa o‘z navbatida zarralar tezlatkichlari, elektron mikroskoplar, tibbiy diagnostika va terapevtik uskunalar, nanoelektron qurilmalar, shuningdek, fundamental ilmiy tadqiqotlarning muvaffaqiyatli tashkil etilishida asosiy omil bo‘lib xizmat qiladi.</a:t>
            </a:r>
            <a:endParaRPr lang="en-US" altLang="en-GB">
              <a:latin typeface="Times New Roman" panose="02020603050405020304" charset="0"/>
              <a:cs typeface="Times New Roman" panose="02020603050405020304" charset="0"/>
            </a:endParaRPr>
          </a:p>
          <a:p>
            <a:pPr marL="0" indent="0" algn="just">
              <a:lnSpc>
                <a:spcPct val="100000"/>
              </a:lnSpc>
              <a:spcBef>
                <a:spcPts val="0"/>
              </a:spcBef>
              <a:spcAft>
                <a:spcPts val="0"/>
              </a:spcAft>
              <a:buNone/>
            </a:pPr>
            <a:r>
              <a:rPr lang="en-US" altLang="en-GB">
                <a:latin typeface="Times New Roman" panose="02020603050405020304" charset="0"/>
                <a:cs typeface="Times New Roman" panose="02020603050405020304" charset="0"/>
              </a:rPr>
              <a:t>Kurs ishi davomida magnit linzalarning nazariy asoslari va ular yordamida zaryadlangan zarralarning harakatini boshqarish jarayonlari tahlil qilindi. Shuningdek, ularning texnik tuzilishi va amaliy sohalardagi qo‘llanilish uslublari ham o‘rganildi. Natijada, magnit linzalar zamonaviy ilmiy va texnologik tizimlarning ajralmas qismi ekani yana bir bor isbotlandi.</a:t>
            </a:r>
            <a:endParaRPr lang="en-US" altLang="en-GB">
              <a:latin typeface="Times New Roman" panose="02020603050405020304" charset="0"/>
              <a:cs typeface="Times New Roman" panose="02020603050405020304" charset="0"/>
            </a:endParaRPr>
          </a:p>
          <a:p>
            <a:pPr marL="0" indent="0" algn="just">
              <a:lnSpc>
                <a:spcPct val="100000"/>
              </a:lnSpc>
              <a:spcBef>
                <a:spcPts val="0"/>
              </a:spcBef>
              <a:spcAft>
                <a:spcPts val="0"/>
              </a:spcAft>
              <a:buNone/>
            </a:pPr>
            <a:r>
              <a:rPr lang="en-US" altLang="en-GB">
                <a:latin typeface="Times New Roman" panose="02020603050405020304" charset="0"/>
                <a:cs typeface="Times New Roman" panose="02020603050405020304" charset="0"/>
              </a:rPr>
              <a:t>Xulosa qilib aytganda, magnit linzalar yordamida yuqori samarali va aniq boshqariladigan zarralar oqimiga erishish imkoniyati mavjud bo‘lib, bu texnologiya hozirgi va kelajakdagi ilmiy va sanoat loyihalarida muhim o‘rin egallaydi. Shuningdek, ilm-fan rivojiga hamda insoniyat ehtiyojlarini ta’minlashga xizmat qiluvchi zamonaviy uskunalar va qurilmalar ishlab chiqishda magnit linzalar texnologiyasidan keng foydalanilishi kutilmoqda. Bu esa, o‘z navbatida, mazkur mavzuning dolzarbligini va ilmiy-amaliy ahamiyatini oshiradi.</a:t>
            </a:r>
            <a:endParaRPr lang="en-US" altLang="en-GB">
              <a:latin typeface="Times New Roman" panose="02020603050405020304" charset="0"/>
              <a:cs typeface="Times New Roman" panose="020206030504050203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64210" y="2476500"/>
            <a:ext cx="10515600" cy="1325563"/>
          </a:xfrm>
        </p:spPr>
        <p:txBody>
          <a:bodyPr/>
          <a:p>
            <a:pPr algn="ctr"/>
            <a:r>
              <a:rPr lang="en-GB" altLang="en-US" b="1">
                <a:latin typeface="Times New Roman" panose="02020603050405020304" charset="0"/>
                <a:cs typeface="Times New Roman" panose="02020603050405020304" charset="0"/>
              </a:rPr>
              <a:t>E’TIBORINGIZ UCHUN RAHMAT!</a:t>
            </a:r>
            <a:endParaRPr lang="en-GB" altLang="en-US" b="1">
              <a:latin typeface="Times New Roman" panose="02020603050405020304" charset="0"/>
              <a:cs typeface="Times New Roman" panose="020206030504050203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altLang="en-GB" b="1">
                <a:latin typeface="Times New Roman" panose="02020603050405020304" charset="0"/>
                <a:cs typeface="Times New Roman" panose="02020603050405020304" charset="0"/>
                <a:sym typeface="+mn-ea"/>
              </a:rPr>
              <a:t>MUNDARIJA</a:t>
            </a:r>
            <a:endParaRPr lang="en-GB" altLang="en-US" b="1">
              <a:latin typeface="Times New Roman" panose="02020603050405020304" charset="0"/>
              <a:cs typeface="Times New Roman" panose="02020603050405020304" charset="0"/>
            </a:endParaRPr>
          </a:p>
        </p:txBody>
      </p:sp>
      <p:sp>
        <p:nvSpPr>
          <p:cNvPr id="3" name="Content Placeholder 2"/>
          <p:cNvSpPr>
            <a:spLocks noGrp="1"/>
          </p:cNvSpPr>
          <p:nvPr>
            <p:ph idx="1"/>
          </p:nvPr>
        </p:nvSpPr>
        <p:spPr/>
        <p:txBody>
          <a:bodyPr>
            <a:normAutofit lnSpcReduction="20000"/>
          </a:bodyPr>
          <a:p>
            <a:r>
              <a:rPr lang="en-US" altLang="en-GB">
                <a:latin typeface="Times New Roman" panose="02020603050405020304" charset="0"/>
                <a:cs typeface="Times New Roman" panose="02020603050405020304" charset="0"/>
              </a:rPr>
              <a:t>I. Kirish </a:t>
            </a:r>
            <a:endParaRPr lang="en-US" altLang="en-GB">
              <a:latin typeface="Times New Roman" panose="02020603050405020304" charset="0"/>
              <a:cs typeface="Times New Roman" panose="02020603050405020304" charset="0"/>
            </a:endParaRPr>
          </a:p>
          <a:p>
            <a:r>
              <a:rPr lang="en-US" altLang="en-GB">
                <a:latin typeface="Times New Roman" panose="02020603050405020304" charset="0"/>
                <a:cs typeface="Times New Roman" panose="02020603050405020304" charset="0"/>
              </a:rPr>
              <a:t>II. Asosiy qism</a:t>
            </a:r>
            <a:endParaRPr lang="en-US" altLang="en-GB">
              <a:latin typeface="Times New Roman" panose="02020603050405020304" charset="0"/>
              <a:cs typeface="Times New Roman" panose="02020603050405020304" charset="0"/>
            </a:endParaRPr>
          </a:p>
          <a:p>
            <a:r>
              <a:rPr lang="en-US" altLang="en-GB">
                <a:latin typeface="Times New Roman" panose="02020603050405020304" charset="0"/>
                <a:cs typeface="Times New Roman" panose="02020603050405020304" charset="0"/>
              </a:rPr>
              <a:t>2.1. Magnit linzalar haqida umumiy tushuncha</a:t>
            </a:r>
            <a:endParaRPr lang="en-US" altLang="en-GB">
              <a:latin typeface="Times New Roman" panose="02020603050405020304" charset="0"/>
              <a:cs typeface="Times New Roman" panose="02020603050405020304" charset="0"/>
            </a:endParaRPr>
          </a:p>
          <a:p>
            <a:r>
              <a:rPr lang="en-US" altLang="en-GB">
                <a:latin typeface="Times New Roman" panose="02020603050405020304" charset="0"/>
                <a:cs typeface="Times New Roman" panose="02020603050405020304" charset="0"/>
              </a:rPr>
              <a:t>2.2.Magnit linzalarning ishlash prinsipi va fizik asoslari </a:t>
            </a:r>
            <a:endParaRPr lang="en-US" altLang="en-GB">
              <a:latin typeface="Times New Roman" panose="02020603050405020304" charset="0"/>
              <a:cs typeface="Times New Roman" panose="02020603050405020304" charset="0"/>
            </a:endParaRPr>
          </a:p>
          <a:p>
            <a:r>
              <a:rPr lang="en-US" altLang="en-GB">
                <a:latin typeface="Times New Roman" panose="02020603050405020304" charset="0"/>
                <a:cs typeface="Times New Roman" panose="02020603050405020304" charset="0"/>
              </a:rPr>
              <a:t>2.3.Magnit linzalarning qo’llanilish sohalari</a:t>
            </a:r>
            <a:endParaRPr lang="en-US" altLang="en-GB">
              <a:latin typeface="Times New Roman" panose="02020603050405020304" charset="0"/>
              <a:cs typeface="Times New Roman" panose="02020603050405020304" charset="0"/>
            </a:endParaRPr>
          </a:p>
          <a:p>
            <a:r>
              <a:rPr lang="en-US" altLang="en-GB">
                <a:latin typeface="Times New Roman" panose="02020603050405020304" charset="0"/>
                <a:cs typeface="Times New Roman" panose="02020603050405020304" charset="0"/>
              </a:rPr>
              <a:t>III. Xulosa.</a:t>
            </a:r>
            <a:endParaRPr lang="en-US" altLang="en-GB">
              <a:latin typeface="Times New Roman" panose="02020603050405020304" charset="0"/>
              <a:cs typeface="Times New Roman" panose="02020603050405020304" charset="0"/>
            </a:endParaRPr>
          </a:p>
          <a:p>
            <a:endParaRPr lang="en-US" altLang="en-GB">
              <a:latin typeface="Times New Roman" panose="02020603050405020304" charset="0"/>
              <a:cs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365125"/>
            <a:ext cx="10515600" cy="669925"/>
          </a:xfrm>
        </p:spPr>
        <p:txBody>
          <a:bodyPr/>
          <a:p>
            <a:pPr algn="ctr"/>
            <a:r>
              <a:rPr lang="en-US" altLang="en-GB" sz="2800" b="1">
                <a:sym typeface="+mn-ea"/>
              </a:rPr>
              <a:t>I.KIRISH</a:t>
            </a:r>
            <a:endParaRPr lang="en-US" altLang="en-GB" sz="2800" b="1">
              <a:sym typeface="+mn-ea"/>
            </a:endParaRPr>
          </a:p>
        </p:txBody>
      </p:sp>
      <p:sp>
        <p:nvSpPr>
          <p:cNvPr id="3" name="Content Placeholder 2"/>
          <p:cNvSpPr>
            <a:spLocks noGrp="1"/>
          </p:cNvSpPr>
          <p:nvPr>
            <p:ph idx="1"/>
          </p:nvPr>
        </p:nvSpPr>
        <p:spPr>
          <a:xfrm>
            <a:off x="288290" y="1034415"/>
            <a:ext cx="11065510" cy="5142865"/>
          </a:xfrm>
        </p:spPr>
        <p:txBody>
          <a:bodyPr>
            <a:normAutofit fontScale="60000"/>
          </a:bodyPr>
          <a:p>
            <a:r>
              <a:rPr lang="en-US" altLang="en-GB"/>
              <a:t>Hozirgi zamon ilm-fan va texnologiya sohalarida zaryadlangan zarralarni boshqarish va yo‘naltirish muhim ahamiyat kasb etadi. Ayniqsa, elektron optika, yuqori aniqlikdagi elektron mikroskoplar va zarralar tezlatkichlarida magnit linzalardan keng foydalanilmoqda. Magnit linzalar zaryadlangan zarralarning harakat trayektoriyasiga magnit maydon yordamida ta’sir etib, ularni kerakli yo‘nalishga burish yoki bir nuqtaga jamlash imkonini beradi.</a:t>
            </a:r>
            <a:endParaRPr lang="en-US" altLang="en-GB"/>
          </a:p>
          <a:p>
            <a:r>
              <a:rPr lang="en-US" altLang="en-GB" b="1"/>
              <a:t>Kurs ishining dolzarbligi</a:t>
            </a:r>
            <a:r>
              <a:rPr lang="en-US" altLang="en-GB"/>
              <a:t>: Optik linzalar singari, magnit linzalar ham "fokslash" xususiyatiga ega bo‘lib, ular yorug‘lik nurlari o‘rniga zaryadlangan zarralarni boshqaradi. Bu jarayonning nazariy asoslari va amaliy qo‘llanilishi zamonaviy fizika va texnika rivojida katta o‘rin tutadi. Bugungi kunda magnit linzalarsiz yuqori aniqlikdagi elektron mikroskoplar, zarralar tezlatkichlari va ayrim diagnostik tibbiy asbob-uskunalarni tasavvur qilish qiyin.</a:t>
            </a:r>
            <a:endParaRPr lang="en-US" altLang="en-GB"/>
          </a:p>
          <a:p>
            <a:r>
              <a:rPr lang="en-US" altLang="en-GB"/>
              <a:t>Ushbu kurs ishida magnit linzalarning tuzilishi, ishlash prinsipi, turlari va ularning zamonaviy texnologiyadagi asosiy qo‘llanilish sohalari batafsil o‘rganiladi. Mavzuning dolzarbligi shundaki, magnit linzalar nafaqat ilmiy tadqiqotlarda, balki sanoat va meditsina sohalarida ham tobora keng qo‘llanilmoqda.</a:t>
            </a:r>
            <a:endParaRPr lang="en-US" altLang="en-GB"/>
          </a:p>
          <a:p>
            <a:r>
              <a:rPr lang="en-US" altLang="en-GB" b="1"/>
              <a:t>Kurs ishining maqsadi:</a:t>
            </a:r>
            <a:r>
              <a:rPr lang="en-US" altLang="en-GB"/>
              <a:t> Magnit linzalar va ularning qo’llanilish sohalari bilan tanishib chiqish.</a:t>
            </a:r>
            <a:endParaRPr lang="en-US" altLang="en-GB"/>
          </a:p>
          <a:p>
            <a:r>
              <a:rPr lang="en-US" altLang="en-GB" b="1"/>
              <a:t>Kurs ishining vazifalari:</a:t>
            </a:r>
            <a:endParaRPr lang="en-US" altLang="en-GB" b="1"/>
          </a:p>
          <a:p>
            <a:r>
              <a:rPr lang="en-US" altLang="en-US"/>
              <a:t></a:t>
            </a:r>
            <a:r>
              <a:rPr lang="en-US" altLang="en-GB"/>
              <a:t>Magnit linzalar haqida umumiy tushunchalarini ko’rib chiqish;</a:t>
            </a:r>
            <a:endParaRPr lang="en-US" altLang="en-GB"/>
          </a:p>
          <a:p>
            <a:r>
              <a:rPr lang="en-US" altLang="en-US"/>
              <a:t></a:t>
            </a:r>
            <a:r>
              <a:rPr lang="en-US" altLang="en-GB"/>
              <a:t>Magnit linzalarning ishlash prinsipi va fizik asoslarini tahlil qilish;</a:t>
            </a:r>
            <a:endParaRPr lang="en-US" altLang="en-GB"/>
          </a:p>
          <a:p>
            <a:r>
              <a:rPr lang="en-US" altLang="en-US"/>
              <a:t></a:t>
            </a:r>
            <a:r>
              <a:rPr lang="en-US" altLang="en-GB"/>
              <a:t>Magnit linzalarning qo’llanilish sohalarini o’rganish;</a:t>
            </a:r>
            <a:endParaRPr lang="en-US" alt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altLang="en-GB" sz="2400" b="1">
                <a:latin typeface="Times New Roman" panose="02020603050405020304" charset="0"/>
                <a:cs typeface="Times New Roman" panose="02020603050405020304" charset="0"/>
                <a:sym typeface="+mn-ea"/>
              </a:rPr>
              <a:t>II.ASOSIY QISM.</a:t>
            </a:r>
            <a:br>
              <a:rPr lang="en-US" altLang="en-GB" sz="2400" b="1">
                <a:latin typeface="Times New Roman" panose="02020603050405020304" charset="0"/>
                <a:cs typeface="Times New Roman" panose="02020603050405020304" charset="0"/>
              </a:rPr>
            </a:br>
            <a:r>
              <a:rPr lang="en-US" altLang="en-GB" sz="2400" b="1">
                <a:latin typeface="Times New Roman" panose="02020603050405020304" charset="0"/>
                <a:cs typeface="Times New Roman" panose="02020603050405020304" charset="0"/>
                <a:sym typeface="+mn-ea"/>
              </a:rPr>
              <a:t>2.1 Magnit linzalar haqida umumiy tushunchalari</a:t>
            </a:r>
            <a:endParaRPr lang="en-US" altLang="en-GB" sz="2400" b="1">
              <a:latin typeface="Times New Roman" panose="02020603050405020304" charset="0"/>
              <a:cs typeface="Times New Roman" panose="02020603050405020304" charset="0"/>
              <a:sym typeface="+mn-ea"/>
            </a:endParaRPr>
          </a:p>
        </p:txBody>
      </p:sp>
      <p:sp>
        <p:nvSpPr>
          <p:cNvPr id="3" name="Content Placeholder 2"/>
          <p:cNvSpPr>
            <a:spLocks noGrp="1"/>
          </p:cNvSpPr>
          <p:nvPr>
            <p:ph sz="half" idx="1"/>
          </p:nvPr>
        </p:nvSpPr>
        <p:spPr>
          <a:xfrm>
            <a:off x="461645" y="1449705"/>
            <a:ext cx="5558155" cy="4727575"/>
          </a:xfrm>
        </p:spPr>
        <p:txBody>
          <a:bodyPr>
            <a:normAutofit fontScale="90000" lnSpcReduction="20000"/>
          </a:bodyPr>
          <a:p>
            <a:pPr algn="just">
              <a:lnSpc>
                <a:spcPct val="100000"/>
              </a:lnSpc>
            </a:pPr>
            <a:r>
              <a:rPr lang="en-US" altLang="en-GB" sz="2400">
                <a:latin typeface="Times New Roman" panose="02020603050405020304" charset="0"/>
                <a:cs typeface="Times New Roman" panose="02020603050405020304" charset="0"/>
              </a:rPr>
              <a:t>Fizikada zaryadlangan zarralarning harakat trayektoriyasiga ta’sir ko‘rsatish va ularni boshqarish muhim masalalardan biri hisoblanadi. Ayniqsa, elektron optikasi, elektron mikroskopiya, zarralar tezlatkichlari va boshqa ilg‘or texnologiyalarda bunday boshqaruv usullari keng qo‘llaniladi. Shu maqsadda qo‘llaniladigan eng samarali vositalardan biri bu — magnit linzalardir. Magnit linzalar orqali zaryadlangan zarralarning harakat yo‘nalishini o‘zgartirish, ularni bir nuqtaga jamlash va kerakli trayektoriya bo‘ylab boshqarish mumkin. Bu bo‘limda magnit linzalarning ta’rifi, ishlash prinsipi va turlari haqida batafsil ma’lumot beriladi.</a:t>
            </a:r>
            <a:endParaRPr lang="en-US" altLang="en-GB" sz="2400">
              <a:latin typeface="Times New Roman" panose="02020603050405020304" charset="0"/>
              <a:cs typeface="Times New Roman" panose="02020603050405020304" charset="0"/>
            </a:endParaRPr>
          </a:p>
        </p:txBody>
      </p:sp>
      <p:pic>
        <p:nvPicPr>
          <p:cNvPr id="6" name="Content Placeholder 5"/>
          <p:cNvPicPr>
            <a:picLocks noChangeAspect="1"/>
          </p:cNvPicPr>
          <p:nvPr>
            <p:ph sz="half" idx="2"/>
          </p:nvPr>
        </p:nvPicPr>
        <p:blipFill>
          <a:blip r:embed="rId1"/>
          <a:stretch>
            <a:fillRect/>
          </a:stretch>
        </p:blipFill>
        <p:spPr>
          <a:xfrm>
            <a:off x="6653530" y="1573530"/>
            <a:ext cx="4768850" cy="444119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375285" y="620395"/>
            <a:ext cx="5644515" cy="5556885"/>
          </a:xfrm>
        </p:spPr>
        <p:txBody>
          <a:bodyPr>
            <a:normAutofit fontScale="60000"/>
          </a:bodyPr>
          <a:p>
            <a:r>
              <a:rPr lang="en-US" altLang="en-GB"/>
              <a:t>Magnit linzalar haqida gapirganda, avvalo, ularning asosiy ishlash prinsipini tushunib olish muhim. Zaryadlangan zarra magnit maydon ichida harakat qilganda unga Lorens kuchi ta’sir qiladi. Lorens kuchi kuchli magnit maydon ta’sirida zarraning harakat yo‘nalishini o‘zgartiradi. Natijada zarra ma’lum trayektoriya bo‘ylab harakat qiladi. Agar magnit maydon ma’lum geometrik shaklga ega bo‘lsa, masalan, silindrsimon yoki konussimon shaklda bo‘lsa, bu zarralarning harakati linza effekti beradi. Boshqacha qilib aytganda, zarralar bir nuqtaga jamlanadi yoki kerakli yo‘nalishda fokuslanadi.</a:t>
            </a:r>
            <a:endParaRPr lang="en-US" altLang="en-GB"/>
          </a:p>
          <a:p>
            <a:r>
              <a:rPr lang="en-US" altLang="en-GB"/>
              <a:t>Optik linzalar va magnit linzalar o‘rtasida muayyan o‘xshashlik mavjud. Optik linza yorug‘lik nurini sinishi yoki qaytishi orqali fokuslaydi. Magnit linza esa zaryadlangan zarralar trayektoriyasiga magnit maydon orqali ta’sir ko‘rsatadi. Shu jihatdan ular elektron optikasining asosiy elementlaridan biri sanaladi. Masalan, elektron mikroskoplar va zarralar tezlatkichlarining deyarli barchasida magnit linzalar asosiy boshqaruv elementi sifatida qo‘llaniladi.</a:t>
            </a:r>
            <a:endParaRPr lang="en-US" altLang="en-GB"/>
          </a:p>
        </p:txBody>
      </p:sp>
      <p:pic>
        <p:nvPicPr>
          <p:cNvPr id="5" name="Picture 1"/>
          <p:cNvPicPr>
            <a:picLocks noChangeAspect="1"/>
          </p:cNvPicPr>
          <p:nvPr>
            <p:ph sz="half" idx="2"/>
          </p:nvPr>
        </p:nvPicPr>
        <p:blipFill>
          <a:blip r:embed="rId1"/>
          <a:stretch>
            <a:fillRect/>
          </a:stretch>
        </p:blipFill>
        <p:spPr>
          <a:xfrm>
            <a:off x="6771640" y="0"/>
            <a:ext cx="4735195" cy="3724275"/>
          </a:xfrm>
          <a:prstGeom prst="rect">
            <a:avLst/>
          </a:prstGeom>
          <a:noFill/>
          <a:ln>
            <a:noFill/>
          </a:ln>
        </p:spPr>
      </p:pic>
      <p:pic>
        <p:nvPicPr>
          <p:cNvPr id="6" name="Picture 5"/>
          <p:cNvPicPr>
            <a:picLocks noChangeAspect="1"/>
          </p:cNvPicPr>
          <p:nvPr/>
        </p:nvPicPr>
        <p:blipFill>
          <a:blip r:embed="rId2"/>
          <a:stretch>
            <a:fillRect/>
          </a:stretch>
        </p:blipFill>
        <p:spPr>
          <a:xfrm>
            <a:off x="5911850" y="3429000"/>
            <a:ext cx="4467860" cy="335089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365125"/>
            <a:ext cx="10515600" cy="516255"/>
          </a:xfrm>
        </p:spPr>
        <p:txBody>
          <a:bodyPr/>
          <a:p>
            <a:pPr algn="ctr"/>
            <a:r>
              <a:rPr lang="en-US" altLang="en-GB" sz="2800" b="1"/>
              <a:t>2.2. Magnit linzalarning ishlash prinsipi va fizik asoslari</a:t>
            </a:r>
            <a:endParaRPr lang="en-US" altLang="en-GB" sz="2800" b="1"/>
          </a:p>
        </p:txBody>
      </p:sp>
      <p:sp>
        <p:nvSpPr>
          <p:cNvPr id="3" name="Content Placeholder 2"/>
          <p:cNvSpPr>
            <a:spLocks noGrp="1"/>
          </p:cNvSpPr>
          <p:nvPr>
            <p:ph sz="half" idx="1"/>
          </p:nvPr>
        </p:nvSpPr>
        <p:spPr>
          <a:xfrm>
            <a:off x="548640" y="1063625"/>
            <a:ext cx="10805160" cy="5113655"/>
          </a:xfrm>
        </p:spPr>
        <p:txBody>
          <a:bodyPr>
            <a:normAutofit/>
          </a:bodyPr>
          <a:p>
            <a:r>
              <a:rPr lang="en-US" altLang="en-GB"/>
              <a:t>Magnit linzalarning ishlash prinsipi Lorens kuchiga asoslanadi. Zaryadlangan zarra magnit maydon ichida harakat qilganda unga magnit kuchi ta’sir etadi, bu kuch esa zarraning harakat yo‘nalishini o‘zgartiradi. Lorens kuchi magnit maydonning kuchi, zarra zaryadi va harakat tezligiga bog‘liq bo‘ladi. Natijada zarra magnit maydon ichida aylana yoki spiralsimon trayektoriya bo‘ylab harakat qiladi. Agar magnit maydon ma’lum shakl va konfiguratsiyaga ega bo‘lsa, zarraning trayektoriyasi kerakli nuqtaga jamlanadi yoki yo‘naltiriladi. Shu tariqa, magnit linzalar orqali zaryadlangan zarralarni boshqarish imkoniyati yuzaga keladi.</a:t>
            </a:r>
            <a:endParaRPr lang="en-US" alt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279400" y="880110"/>
            <a:ext cx="5740400" cy="5297170"/>
          </a:xfrm>
        </p:spPr>
        <p:txBody>
          <a:bodyPr>
            <a:noAutofit/>
          </a:bodyPr>
          <a:p>
            <a:pPr marL="0" indent="0">
              <a:buNone/>
            </a:pPr>
            <a:r>
              <a:rPr lang="en-US" altLang="en-GB" sz="2000"/>
              <a:t>Magnit linzalar, aslida, maxsus shakllangan magnit maydonlar bo‘lib, ular orqali o‘tayotgan zaryadlangan zarralarning harakat yo‘nalishiga Lorens kuchi ta’sir etadi. Ushbu kuch zaryadlangan zarra harakat trayektoriyasini ma’lum qonuniyatlarga binoan buradi yoki yo‘naltiradi. Oddiy optik linzalar yorug‘lik nurlarini sindirib yoki qaytarib, ularni jamlash vazifasini bajarsa, magnit linzalar elektronlar, protonlar yoki boshqa zaryadlangan zarralarni magnit maydon yordamida boshqaradi.</a:t>
            </a:r>
            <a:endParaRPr lang="en-US" altLang="en-GB" sz="2000"/>
          </a:p>
          <a:p>
            <a:pPr marL="0" indent="0">
              <a:buNone/>
            </a:pPr>
            <a:r>
              <a:rPr lang="en-US" altLang="en-GB" sz="2000"/>
              <a:t>Magnit linzalar turli shakl va konfiguratsiyalarda bo‘lishi mumkin. Ularning eng oddiy turi solenoid tipidagi magnit linzalar bo‘lib, bu linzalar odatda bir nechta o‘ramli simlar orqali hosil qilinadigan silindrsimon magnit maydon yaratish prinsipi asosida ishlaydi. Solenoid ichida hosil bo‘ladigan magnit maydon bir tekis va yo‘nalgan bo‘lib, bu maydon ichidan o‘tayotgan zaryadlangan zarralarga Lorens kuchi ta’sir etadi va ularning trayektoriyasini o‘zgartiradi.</a:t>
            </a:r>
            <a:endParaRPr lang="en-US" altLang="en-GB" sz="2000"/>
          </a:p>
        </p:txBody>
      </p:sp>
      <p:pic>
        <p:nvPicPr>
          <p:cNvPr id="5" name="Picture 2"/>
          <p:cNvPicPr>
            <a:picLocks noChangeAspect="1"/>
          </p:cNvPicPr>
          <p:nvPr>
            <p:ph sz="half" idx="2"/>
          </p:nvPr>
        </p:nvPicPr>
        <p:blipFill>
          <a:blip r:embed="rId1"/>
          <a:srcRect l="14633" r="8909"/>
          <a:stretch>
            <a:fillRect/>
          </a:stretch>
        </p:blipFill>
        <p:spPr>
          <a:xfrm>
            <a:off x="6096000" y="1197610"/>
            <a:ext cx="5275580" cy="433514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240030" y="311785"/>
            <a:ext cx="5316855" cy="5374640"/>
          </a:xfrm>
        </p:spPr>
        <p:txBody>
          <a:bodyPr>
            <a:normAutofit fontScale="90000" lnSpcReduction="20000"/>
          </a:bodyPr>
          <a:p>
            <a:r>
              <a:rPr lang="en-US" altLang="en-GB"/>
              <a:t>Magnit linzalar fizikasi Lorens kuchi qonuniga asoslanadi. Zaryadlangan zarra magnit maydon ichida harakat qilganda unga magnit kuchi ta’sir etadi, bu kuch esa zarraning harakat yo‘nalishini o‘zgartiradi. Lorens kuchi magnit maydonning kuchi, zarra zaryadi va harakat tezligiga bog‘liq bo‘ladi. Natijada zarra magnit maydon ichida aylana yoki spiralsimon trayektoriya bo‘ylab harakat qiladi. Agar magnit maydon ma’lum shakl va konfiguratsiyaga ega bo‘lsa, zarraning trayektoriyasi kerakli nuqtaga jamlanadi yoki yo‘naltiriladi. Shu tariqa, magnit linzalar orqali zaryadlangan zarralarni boshqarish imkoniyati yuzaga keladi.</a:t>
            </a:r>
            <a:endParaRPr lang="en-US" altLang="en-GB"/>
          </a:p>
        </p:txBody>
      </p:sp>
      <p:pic>
        <p:nvPicPr>
          <p:cNvPr id="5" name="Picture 3"/>
          <p:cNvPicPr>
            <a:picLocks noChangeAspect="1"/>
          </p:cNvPicPr>
          <p:nvPr>
            <p:ph sz="half" idx="2"/>
          </p:nvPr>
        </p:nvPicPr>
        <p:blipFill>
          <a:blip r:embed="rId1"/>
          <a:stretch>
            <a:fillRect/>
          </a:stretch>
        </p:blipFill>
        <p:spPr>
          <a:xfrm>
            <a:off x="7263765" y="179705"/>
            <a:ext cx="4738370" cy="3494405"/>
          </a:xfrm>
          <a:prstGeom prst="rect">
            <a:avLst/>
          </a:prstGeom>
          <a:noFill/>
          <a:ln>
            <a:noFill/>
          </a:ln>
        </p:spPr>
      </p:pic>
      <p:pic>
        <p:nvPicPr>
          <p:cNvPr id="6" name="Picture 4"/>
          <p:cNvPicPr>
            <a:picLocks noChangeAspect="1"/>
          </p:cNvPicPr>
          <p:nvPr/>
        </p:nvPicPr>
        <p:blipFill>
          <a:blip r:embed="rId2"/>
          <a:stretch>
            <a:fillRect/>
          </a:stretch>
        </p:blipFill>
        <p:spPr>
          <a:xfrm>
            <a:off x="5461000" y="3187700"/>
            <a:ext cx="4663440" cy="349758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GB" altLang="en-US"/>
          </a:p>
        </p:txBody>
      </p:sp>
      <p:sp>
        <p:nvSpPr>
          <p:cNvPr id="3" name="Content Placeholder 2"/>
          <p:cNvSpPr>
            <a:spLocks noGrp="1"/>
          </p:cNvSpPr>
          <p:nvPr>
            <p:ph sz="half" idx="1"/>
          </p:nvPr>
        </p:nvSpPr>
        <p:spPr/>
        <p:txBody>
          <a:bodyPr>
            <a:normAutofit fontScale="90000"/>
          </a:bodyPr>
          <a:p>
            <a:r>
              <a:rPr lang="en-US" altLang="en-GB"/>
              <a:t>Kvadrupol tipidagi magnit linzalar</a:t>
            </a:r>
            <a:endParaRPr lang="en-US" altLang="en-GB"/>
          </a:p>
          <a:p>
            <a:r>
              <a:rPr lang="en-US" altLang="en-GB"/>
              <a:t>Kvadrupol linzalar to‘rt qismli magnitdan iborat bo‘lib, zarralar oqimini ikkita o‘qda fokuslaydi, qolgan ikkita o‘qda esa defokuslaydi. Shu tariqa zarralar oqimi kerakli shakl va trayektoriya bilan boshqariladi. Bu linzalar zarralar tezlatkichlarining murakkab tizimlarida va zamonaviy ilmiy tajribalarda juda keng foydalaniladi.</a:t>
            </a:r>
            <a:endParaRPr lang="en-US" altLang="en-GB"/>
          </a:p>
        </p:txBody>
      </p:sp>
      <p:pic>
        <p:nvPicPr>
          <p:cNvPr id="5" name="Picture 5"/>
          <p:cNvPicPr>
            <a:picLocks noChangeAspect="1"/>
          </p:cNvPicPr>
          <p:nvPr>
            <p:ph sz="half" idx="2"/>
          </p:nvPr>
        </p:nvPicPr>
        <p:blipFill>
          <a:blip r:embed="rId1"/>
          <a:stretch>
            <a:fillRect/>
          </a:stretch>
        </p:blipFill>
        <p:spPr>
          <a:xfrm>
            <a:off x="6540500" y="1825625"/>
            <a:ext cx="4443730" cy="435165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14282</Words>
  <Application>WPS Slides</Application>
  <PresentationFormat>Widescreen</PresentationFormat>
  <Paragraphs>93</Paragraphs>
  <Slides>18</Slides>
  <Notes>0</Notes>
  <HiddenSlides>0</HiddenSlides>
  <MMClips>0</MMClips>
  <ScaleCrop>false</ScaleCrop>
  <HeadingPairs>
    <vt:vector size="8" baseType="variant">
      <vt:variant>
        <vt:lpstr>已用的字体</vt:lpstr>
      </vt:variant>
      <vt:variant>
        <vt:i4>8</vt:i4>
      </vt:variant>
      <vt:variant>
        <vt:lpstr>主题</vt:lpstr>
      </vt:variant>
      <vt:variant>
        <vt:i4>1</vt:i4>
      </vt:variant>
      <vt:variant>
        <vt:lpstr>嵌入 OLE 服务器</vt:lpstr>
      </vt:variant>
      <vt:variant>
        <vt:i4>1</vt:i4>
      </vt:variant>
      <vt:variant>
        <vt:lpstr>幻灯片标题</vt:lpstr>
      </vt:variant>
      <vt:variant>
        <vt:i4>18</vt:i4>
      </vt:variant>
    </vt:vector>
  </HeadingPairs>
  <TitlesOfParts>
    <vt:vector size="28" baseType="lpstr">
      <vt:lpstr>Arial</vt:lpstr>
      <vt:lpstr>SimSun</vt:lpstr>
      <vt:lpstr>Wingdings</vt:lpstr>
      <vt:lpstr>Times New Roman</vt:lpstr>
      <vt:lpstr>Microsoft YaHei</vt:lpstr>
      <vt:lpstr>Arial Unicode MS</vt:lpstr>
      <vt:lpstr>Calibri Light</vt:lpstr>
      <vt:lpstr>Calibri</vt:lpstr>
      <vt:lpstr>Office Theme</vt:lpstr>
      <vt:lpstr>Word.Picture.8</vt:lpstr>
      <vt:lpstr>OʻZBEKISTON RESPUBLIKASI OLIY TA’LIM, FAN VA INNOVATSIYALAR VAZIRLIGI MIRZO ULUGʻBEK  NOMIDAGI OʻZBEKISTON MILLIY UNIVERSITETI FIZIKA FAKULTETI 2-bosqich TF-2301 guruh talabasi Hayitboyeva Madinaning Optika fanidan “Magnit linzalar va ularning qo’llanilishi” mavzusida bajargan KURS ISHI                                                                      Qabul qildi: Xurshid X. Topshirdi:Hayitboyeva M.</vt:lpstr>
      <vt:lpstr>MUNDARIJA</vt:lpstr>
      <vt:lpstr>I.KIRISH</vt:lpstr>
      <vt:lpstr>II.ASOSIY QISM. 2.1 Magnit linzalar haqida umumiy tushunchalari</vt:lpstr>
      <vt:lpstr>PowerPoint 演示文稿</vt:lpstr>
      <vt:lpstr>2.2. Magnit linzalarning ishlash prinsipi va fizik asoslari</vt:lpstr>
      <vt:lpstr>PowerPoint 演示文稿</vt:lpstr>
      <vt:lpstr>PowerPoint 演示文稿</vt:lpstr>
      <vt:lpstr>PowerPoint 演示文稿</vt:lpstr>
      <vt:lpstr>PowerPoint 演示文稿</vt:lpstr>
      <vt:lpstr>PowerPoint 演示文稿</vt:lpstr>
      <vt:lpstr>2.3.  Magnit linzalarning qo‘llanilishi</vt:lpstr>
      <vt:lpstr>PowerPoint 演示文稿</vt:lpstr>
      <vt:lpstr>PowerPoint 演示文稿</vt:lpstr>
      <vt:lpstr>PowerPoint 演示文稿</vt:lpstr>
      <vt:lpstr>PowerPoint 演示文稿</vt:lpstr>
      <vt:lpstr>Xulosa</vt:lpstr>
      <vt:lpstr>E’TIBORINGIZ UCHUN RAHMAT!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OʻZBEKISTON RESPUBLIKASI OLIY TA’LIM, FAN VA INNOVATSIYALAR VAZIRLIGI MIRZO ULUGʻBEK  NOMIDAGI OʻZBEKISTON MILLIY UNIVERSITETI FIZIKA FAKULTETI 2-bosqich F-2301 guruh talabasi Hayitboyeva Madinaning Optika fanidan “Magnit linzalar va ularning qo’llanilishi” mavzusida bajargan KURS ISHI                                                                      Qabul qildi: Xurshid X. Topshirdi:Hayitboyeva M.</dc:title>
  <dc:creator/>
  <cp:lastModifiedBy>Dinora</cp:lastModifiedBy>
  <cp:revision>3</cp:revision>
  <dcterms:created xsi:type="dcterms:W3CDTF">2025-05-04T18:45:00Z</dcterms:created>
  <dcterms:modified xsi:type="dcterms:W3CDTF">2025-05-05T17:40:29Z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62EB0BAFE68240ABACD1C508A04C08FF_11</vt:lpwstr>
  </property>
  <property fmtid="{D5CDD505-2E9C-101B-9397-08002B2CF9AE}" pid="3" name="KSOProductBuildVer">
    <vt:lpwstr>2057-12.2.0.20795</vt:lpwstr>
  </property>
</Properties>
</file>