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8" r:id="rId1"/>
  </p:sldMasterIdLst>
  <p:notesMasterIdLst>
    <p:notesMasterId r:id="rId47"/>
  </p:notesMasterIdLst>
  <p:sldIdLst>
    <p:sldId id="379" r:id="rId2"/>
    <p:sldId id="323" r:id="rId3"/>
    <p:sldId id="280" r:id="rId4"/>
    <p:sldId id="281" r:id="rId5"/>
    <p:sldId id="317" r:id="rId6"/>
    <p:sldId id="324" r:id="rId7"/>
    <p:sldId id="283" r:id="rId8"/>
    <p:sldId id="310" r:id="rId9"/>
    <p:sldId id="284" r:id="rId10"/>
    <p:sldId id="285" r:id="rId11"/>
    <p:sldId id="340" r:id="rId12"/>
    <p:sldId id="325" r:id="rId13"/>
    <p:sldId id="286" r:id="rId14"/>
    <p:sldId id="287" r:id="rId15"/>
    <p:sldId id="318" r:id="rId16"/>
    <p:sldId id="326" r:id="rId17"/>
    <p:sldId id="288" r:id="rId18"/>
    <p:sldId id="289" r:id="rId19"/>
    <p:sldId id="290" r:id="rId20"/>
    <p:sldId id="311" r:id="rId21"/>
    <p:sldId id="312" r:id="rId22"/>
    <p:sldId id="313" r:id="rId23"/>
    <p:sldId id="291" r:id="rId24"/>
    <p:sldId id="292" r:id="rId25"/>
    <p:sldId id="293" r:id="rId26"/>
    <p:sldId id="327" r:id="rId27"/>
    <p:sldId id="338" r:id="rId28"/>
    <p:sldId id="294" r:id="rId29"/>
    <p:sldId id="299" r:id="rId30"/>
    <p:sldId id="314" r:id="rId31"/>
    <p:sldId id="315" r:id="rId32"/>
    <p:sldId id="316" r:id="rId33"/>
    <p:sldId id="346" r:id="rId34"/>
    <p:sldId id="319" r:id="rId35"/>
    <p:sldId id="320" r:id="rId36"/>
    <p:sldId id="328" r:id="rId37"/>
    <p:sldId id="347" r:id="rId38"/>
    <p:sldId id="339" r:id="rId39"/>
    <p:sldId id="329" r:id="rId40"/>
    <p:sldId id="350" r:id="rId41"/>
    <p:sldId id="300" r:id="rId42"/>
    <p:sldId id="301" r:id="rId43"/>
    <p:sldId id="302" r:id="rId44"/>
    <p:sldId id="344" r:id="rId45"/>
    <p:sldId id="345" r:id="rId46"/>
  </p:sldIdLst>
  <p:sldSz cx="12192000" cy="6858000"/>
  <p:notesSz cx="6858000" cy="9144000"/>
  <p:defaultTextStyle>
    <a:defPPr>
      <a:defRPr lang="u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99"/>
    <a:srgbClr val="CC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08" autoAdjust="0"/>
  </p:normalViewPr>
  <p:slideViewPr>
    <p:cSldViewPr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0DF91C-B0EB-4F75-A42A-90003C04D173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z" noProof="0"/>
              <a:t>Asosiy matn uslublarini tahrirlash uchun bosing</a:t>
            </a:r>
          </a:p>
          <a:p>
            <a:pPr lvl="1"/>
            <a:r>
              <a:rPr lang="uz" noProof="0"/>
              <a:t>Ikkinchi daraja</a:t>
            </a:r>
          </a:p>
          <a:p>
            <a:pPr lvl="2"/>
            <a:r>
              <a:rPr lang="uz" noProof="0"/>
              <a:t>Uchinchi daraja</a:t>
            </a:r>
          </a:p>
          <a:p>
            <a:pPr lvl="3"/>
            <a:r>
              <a:rPr lang="uz" noProof="0"/>
              <a:t>To'rtinchi daraja</a:t>
            </a:r>
          </a:p>
          <a:p>
            <a:pPr lvl="4"/>
            <a:r>
              <a:rPr lang="uz" noProof="0"/>
              <a:t>Beshinchi daraja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C6BC8B-5D04-4A05-A0A6-BB48E345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AE78-DE1C-4AD3-81CD-4CA38B764DBC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3E30-2A76-4B41-85F2-FC7906366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0E96-4884-4CEC-A39C-67955A7AF8D4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3CF8-0106-40D5-9B6A-42B9A36FF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D0A5-66D1-447B-934D-71F6964E2265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9B15-962A-4B9C-95D5-B4AA4314F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EA51-91D7-4D91-8D7E-BB727E755065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334D-4577-4A83-A56B-D6B54CDFB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3795-55A2-4721-AA5E-EDA41ED8ECFD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EBCD-1273-4349-8B28-A131E3714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E294-6FE6-441C-BD33-E0F82F6CBFE8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D444-B6CD-4C67-AF28-CB951600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031C-23AA-430F-BB04-23979AD76C50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9840-A219-43EE-995D-5624292DC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3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18F5-0173-45EF-ACB8-E12CE9DA1081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F868-35EB-4AAA-90C3-9EEDAD47C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E672-C000-49FA-9FA6-E4A62437CB8E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70F7-7B18-4ADC-AF3F-3F30AA514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70E9-FE50-476C-8995-A3AD582BE5E6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7664-7E04-4286-8376-B7D1ECFB1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3F69-AE8F-4EE4-A37D-0A63D9AD742E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D63F-04E4-4A3E-AD22-B519E8BE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8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z" altLang="en-US"/>
              <a:t>Asosiy sarlavha uslubini tahrirlash uchun bosing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z" altLang="en-US"/>
              <a:t>Asosiy matn uslublarini tahrirlash uchun bosing</a:t>
            </a:r>
          </a:p>
          <a:p>
            <a:pPr lvl="1"/>
            <a:r>
              <a:rPr lang="uz" altLang="en-US"/>
              <a:t>Ikkinchi daraja</a:t>
            </a:r>
          </a:p>
          <a:p>
            <a:pPr lvl="2"/>
            <a:r>
              <a:rPr lang="uz" altLang="en-US"/>
              <a:t>Uchinchi daraja</a:t>
            </a:r>
          </a:p>
          <a:p>
            <a:pPr lvl="3"/>
            <a:r>
              <a:rPr lang="uz" altLang="en-US"/>
              <a:t>To'rtinchi daraja</a:t>
            </a:r>
          </a:p>
          <a:p>
            <a:pPr lvl="4"/>
            <a:r>
              <a:rPr lang="uz" altLang="en-US"/>
              <a:t>Beshinchi daraja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C809173-C438-4B11-BE02-22A5D551ACAE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EFA6148-0113-4A4F-A9DF-FEB28FA31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X5v7vRYQj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8z6XS2jie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eeQSWDwvxk" TargetMode="External"/><Relationship Id="rId2" Type="http://schemas.openxmlformats.org/officeDocument/2006/relationships/hyperlink" Target="https://youtu.be/PPylvst3X_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vYYzT-ksuyU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dKBfXRpNs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NY.GDP.PCAP.PP.KD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8EDA9-7DDF-2B47-AE1D-FC9C47F9F1EF}"/>
              </a:ext>
            </a:extLst>
          </p:cNvPr>
          <p:cNvSpPr/>
          <p:nvPr/>
        </p:nvSpPr>
        <p:spPr>
          <a:xfrm>
            <a:off x="0" y="2819400"/>
            <a:ext cx="12192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0C0"/>
                    </a:gs>
                    <a:gs pos="50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UZOQ MUDDATDA REAL IQTISODIYOT </a:t>
            </a:r>
          </a:p>
        </p:txBody>
      </p:sp>
    </p:spTree>
    <p:extLst>
      <p:ext uri="{BB962C8B-B14F-4D97-AF65-F5344CB8AC3E}">
        <p14:creationId xmlns:p14="http://schemas.microsoft.com/office/powerpoint/2010/main" val="158920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Marjinal </a:t>
            </a:r>
            <a:r>
              <a:rPr lang="en-US" altLang="en-US" sz="3600" dirty="0" err="1"/>
              <a:t>qaytimning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pasayishi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va</a:t>
            </a:r>
            <a:r>
              <a:rPr lang="en-US" altLang="en-US" sz="3600" dirty="0"/>
              <a:t> “</a:t>
            </a:r>
            <a:r>
              <a:rPr lang="en-US" altLang="en-US" sz="3600" dirty="0" err="1"/>
              <a:t>yetib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olish</a:t>
            </a:r>
            <a:r>
              <a:rPr lang="en-US" altLang="en-US" sz="3600" dirty="0"/>
              <a:t>” </a:t>
            </a:r>
            <a:r>
              <a:rPr lang="en-US" altLang="en-US" sz="3600" dirty="0" err="1"/>
              <a:t>effekti</a:t>
            </a:r>
            <a:endParaRPr lang="uz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altLang="en-US" i="1" dirty="0" err="1">
                <a:solidFill>
                  <a:srgbClr val="25A9A6"/>
                </a:solidFill>
              </a:rPr>
              <a:t>Yetib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en-US" altLang="en-US" i="1" dirty="0" err="1">
                <a:solidFill>
                  <a:srgbClr val="25A9A6"/>
                </a:solidFill>
              </a:rPr>
              <a:t>olish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uz" altLang="en-US" i="1" dirty="0">
                <a:solidFill>
                  <a:srgbClr val="25A9A6"/>
                </a:solidFill>
              </a:rPr>
              <a:t>effekti </a:t>
            </a:r>
            <a:r>
              <a:rPr lang="uz" altLang="en-US" dirty="0"/>
              <a:t>shuni anglatadiki, kambag'al davlatlar boshqa o'xshash bo'lgan boy mamlakatlarga qaraganda tezroq o'sadi.</a:t>
            </a:r>
          </a:p>
          <a:p>
            <a:pPr lvl="1" eaLnBrk="1" hangingPunct="1">
              <a:buClr>
                <a:srgbClr val="000000"/>
              </a:buClr>
            </a:pPr>
            <a:r>
              <a:rPr lang="uz" altLang="en-US" dirty="0"/>
              <a:t>1960 yildan 1990 yilgacha AQSh va Janubiy Koreya yalpi ichki mahsulotning xuddi shunday ulushini investitsiyalar uchun ajratdilar. Shunga qaramay, Qo'shma Shtatlar yillik o'rtacha 2% o'sishni boshdan kechirmoqda, Janubiy Koreya esa 6% dan ortiq ajoyib o'sishni boshdan kechirdi.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altLang="en-US" dirty="0"/>
              <a:t>O'sish mo'jizalari va o'sish falokatlari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" altLang="en-US" dirty="0"/>
              <a:t>Video: </a:t>
            </a:r>
            <a:r>
              <a:rPr lang="uz" altLang="en-US" dirty="0">
                <a:hlinkClick r:id="rId2"/>
              </a:rPr>
              <a:t>https://youtu.be/5X5v7vRYQjc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4B7D-17FA-4BBF-83AE-823F530B8F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Jamg’arish</a:t>
            </a:r>
            <a:r>
              <a:rPr lang="uz" altLang="en-US" dirty="0"/>
              <a:t> va investitsiyalarning ahamiyati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Shuningdek, investitsiyalar (jismoniy kapital, inson kapitali va texnologik bilimlarga) xorijiy investitsiyalar uchun to'siqlarni bartaraf etish orqali xorijiy resurslar bilan amalga oshirilishi mumkin.</a:t>
            </a:r>
          </a:p>
          <a:p>
            <a:pPr lvl="1" eaLnBrk="1" hangingPunct="1"/>
            <a:r>
              <a:rPr lang="uz" altLang="en-US" dirty="0"/>
              <a:t>Biroq, chet el sarmoyasi yordamida ishlab chiqarilgan mahsulotning bir qismi, tabiiyki, sarmoya kiritgan xorijliklarga tushadi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Chet eldan investitsiyalar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Hukumatlar xorijiy manbalardan investitsiyalarni rag'batlantirish orqali kapital to'planishi va uzoq muddatli iqtisodiy o'sishni oshirishi mumkin.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Chet eldan investitsiyalar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Chet eldan investitsiyalar bir necha shakllarda amalga oshiriladi:</a:t>
            </a:r>
          </a:p>
          <a:p>
            <a:pPr lvl="1" eaLnBrk="1" hangingPunct="1"/>
            <a:r>
              <a:rPr lang="uz" altLang="en-US" dirty="0"/>
              <a:t>To'g'ridan-to'g'ri xorijiy investitsiyalar</a:t>
            </a:r>
          </a:p>
          <a:p>
            <a:pPr lvl="2" eaLnBrk="1" hangingPunct="1"/>
            <a:r>
              <a:rPr lang="uz" altLang="en-US" dirty="0"/>
              <a:t>Chet el korxonasiga tegishli bo'lgan va boshqaradigan kapital qo'yilmalar.</a:t>
            </a:r>
          </a:p>
          <a:p>
            <a:pPr lvl="1" eaLnBrk="1" hangingPunct="1"/>
            <a:r>
              <a:rPr lang="uz" altLang="en-US" dirty="0"/>
              <a:t>Xorijiy portfel investitsiyasi</a:t>
            </a:r>
          </a:p>
          <a:p>
            <a:pPr lvl="2" eaLnBrk="1" hangingPunct="1"/>
            <a:r>
              <a:rPr lang="uz" altLang="en-US" dirty="0"/>
              <a:t>Chet el pullari hisobidan moliyalashtirilgan, lekin mahalliy rezidentlar tomonidan boshqariladigan investitsiyalar.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Chet eldan investitsiyalar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Chet ellik investorlar o'z daromadlarini - foiz va foydani o'z mamlakatlariga qaytarib oladilar</a:t>
            </a:r>
          </a:p>
          <a:p>
            <a:pPr eaLnBrk="1" hangingPunct="1"/>
            <a:r>
              <a:rPr lang="uz" altLang="en-US" dirty="0"/>
              <a:t>Shunday bo‘lsa-da, chet el sarmoyasi ish o‘rinlari yaratib, hosildorlik va ish haqini oshiradi</a:t>
            </a:r>
          </a:p>
          <a:p>
            <a:pPr eaLnBrk="1" hangingPunct="1"/>
            <a:r>
              <a:rPr lang="uz" altLang="en-US" dirty="0"/>
              <a:t>To'g'ridan-to'g'ri xorijiy investitsiyalar qashshoq mamlakatlar uchun eng zamonaviy texnologiyalardan foydalanishni o'rganishning bir usuli hisoblanadi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Chet eldan investitsiyalar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Kambag'al mamlakatlar uchun xorijiy investitsiyalar rivojlanishning yagona yo'li bo'lishi mumkin, ayniqsa ularning daromadlari asosiy iste'mol ehtiyojlarini qondirish uchun etarli bo'lmasa.</a:t>
            </a:r>
          </a:p>
          <a:p>
            <a:pPr eaLnBrk="1" hangingPunct="1"/>
            <a:r>
              <a:rPr lang="uz" altLang="en-US" dirty="0"/>
              <a:t>Xorijiy sarmoyani jalb qilish uchun hukumatlar kerak</a:t>
            </a:r>
          </a:p>
          <a:p>
            <a:pPr lvl="1" eaLnBrk="1" hangingPunct="1"/>
            <a:r>
              <a:rPr lang="uz" altLang="en-US" dirty="0"/>
              <a:t>investorlarning mulkiy huquqlarini himoya qilish va</a:t>
            </a:r>
          </a:p>
          <a:p>
            <a:pPr lvl="1" eaLnBrk="1" hangingPunct="1"/>
            <a:r>
              <a:rPr lang="uz" altLang="en-US" dirty="0"/>
              <a:t>tegishli infratuzilmani ta'minlash (yo'llar, portlar va </a:t>
            </a:r>
            <a:r>
              <a:rPr lang="uz" altLang="en-US" dirty="0" err="1"/>
              <a:t>boshqalar </a:t>
            </a:r>
            <a:r>
              <a:rPr lang="uz" altLang="en-US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Ta'lim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Mamlakatning uzoq muddatli o'sishi uchun ta'lim hech bo'lmaganda jismoniy kapitalga sarmoya kiritish kabi muhimdir.</a:t>
            </a:r>
          </a:p>
          <a:p>
            <a:pPr lvl="1" eaLnBrk="1" hangingPunct="1"/>
            <a:r>
              <a:rPr lang="uz" altLang="en-US" dirty="0"/>
              <a:t>Qo'shma Shtatlarda har yili maktab o'qishi odamning ish haqini o'rtacha 10 foizga oshiradi.</a:t>
            </a:r>
          </a:p>
          <a:p>
            <a:pPr lvl="1" eaLnBrk="1" hangingPunct="1"/>
            <a:r>
              <a:rPr lang="uz" altLang="en-US" dirty="0"/>
              <a:t>Kambag'al mamlakatlarda to'lov yanada kattaroqdir</a:t>
            </a:r>
          </a:p>
          <a:p>
            <a:pPr lvl="1" eaLnBrk="1" hangingPunct="1"/>
            <a:r>
              <a:rPr lang="uz" altLang="en-US" dirty="0"/>
              <a:t>Shunday qilib, hukumat turmush darajasini oshirishning bir usuli - maktablar qurish va talabalarga subsidiyalar berishdir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Ta'lim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O'qimishli odam jamiyatning bilim fondini kengaytiradigan va boshqalarga </a:t>
            </a:r>
            <a:r>
              <a:rPr lang="uz" altLang="en-US" i="1" dirty="0"/>
              <a:t>tashqi foyda keltirishi mumkin bo'lgan yangi g'oyalarni yaratishi mumkin </a:t>
            </a:r>
            <a:r>
              <a:rPr lang="uz" altLang="en-US" dirty="0"/>
              <a:t>.</a:t>
            </a:r>
          </a:p>
          <a:p>
            <a:pPr lvl="1" eaLnBrk="1" hangingPunct="1"/>
            <a:r>
              <a:rPr lang="uz" altLang="en-US" dirty="0"/>
              <a:t>Qancha ta'lim olish kerakligini hal qilishda, odatiy shaxs yuqori ish haqi olish istiqboliga e'tibor beradi, lekin uning ta'limining jamiyatning qolgan qismi uchun tashqi foydasini e'tiborsiz qoldiradi.</a:t>
            </a:r>
          </a:p>
          <a:p>
            <a:pPr lvl="1" eaLnBrk="1" hangingPunct="1"/>
            <a:r>
              <a:rPr lang="uz" altLang="en-US" dirty="0"/>
              <a:t>Shu sababli, hukumat jismoniy shaxslarga maktabga borish uchun qo'shimcha rag'bat sifatida subsidiya berish mantiqan to'g'ri keladi.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Ta'lim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Ba'zi kambag'al mamlakatlar duch keladigan muammolardan biri bu </a:t>
            </a:r>
            <a:r>
              <a:rPr lang="uz" altLang="en-US" i="1" dirty="0"/>
              <a:t>miyaning ko'chishi </a:t>
            </a:r>
            <a:r>
              <a:rPr lang="uz" altLang="en-US" dirty="0"/>
              <a:t>- ko'plab oliy ma'lumotli ishchilarning boy mamlakatlarga ko'chib ketishi.</a:t>
            </a:r>
          </a:p>
          <a:p>
            <a:pPr lvl="1" eaLnBrk="1" hangingPunct="1"/>
            <a:r>
              <a:rPr lang="uz" altLang="en-US" dirty="0"/>
              <a:t>Agar kambag'al mamlakatdagi ta'lim subsidiyasini oluvchi boy mamlakatga ko'chib ketsa, kambag'al mamlakat sarmoyasini yo'qotadi va boy mamlakat boshqa davlat hisobidan ta'lim olgan ishchiga ega bo'ladi.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172663"/>
            <a:ext cx="103632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Iqtisodiy o'sish va davlat siyosati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0BCC-9B2C-4D2B-9EE5-0FDAAE1AD6ED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80D4B-E314-6642-95D8-2DBEAC09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84" y="629825"/>
            <a:ext cx="101600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589328"/>
          </a:xfrm>
        </p:spPr>
        <p:txBody>
          <a:bodyPr/>
          <a:lstStyle/>
          <a:p>
            <a:pPr eaLnBrk="1" hangingPunct="1"/>
            <a:r>
              <a:rPr lang="uz" altLang="en-US" dirty="0"/>
              <a:t>Salomatlik va ovqatlanish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10972800" cy="513556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sz="2400" dirty="0"/>
              <a:t>Kamroq sog'lom ishchilar unumdorligi past bo'ladi.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sz="2400" dirty="0"/>
              <a:t>jamiyatning qolgan qismiga </a:t>
            </a:r>
            <a:r>
              <a:rPr lang="uz" sz="2400" i="1" dirty="0"/>
              <a:t>tashqi xarajatlarni </a:t>
            </a:r>
            <a:r>
              <a:rPr lang="uz" sz="2400" dirty="0"/>
              <a:t>yuklaydi : ular boshqalarga yuqtirishlari mumkin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sz="2400" dirty="0"/>
              <a:t>Mamlakatlar ayovsiz tsiklga tushib qolishlari mumkin.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sz="2400" dirty="0"/>
              <a:t>Bu hukumatning iqtisodiy o'sishni ta'minlash uchun jamg'arma va investitsiyalarni rag'batlantirishga qaratilgan sa'y-harakatlarini asoslab beradi</a:t>
            </a:r>
          </a:p>
        </p:txBody>
      </p:sp>
      <p:sp>
        <p:nvSpPr>
          <p:cNvPr id="116739" name="Freeform 3"/>
          <p:cNvSpPr>
            <a:spLocks/>
          </p:cNvSpPr>
          <p:nvPr/>
        </p:nvSpPr>
        <p:spPr bwMode="auto">
          <a:xfrm>
            <a:off x="4500564" y="3810000"/>
            <a:ext cx="3259137" cy="876300"/>
          </a:xfrm>
          <a:custGeom>
            <a:avLst/>
            <a:gdLst>
              <a:gd name="T0" fmla="*/ 2147483647 w 2053"/>
              <a:gd name="T1" fmla="*/ 2147483647 h 552"/>
              <a:gd name="T2" fmla="*/ 2147483647 w 2053"/>
              <a:gd name="T3" fmla="*/ 2147483647 h 552"/>
              <a:gd name="T4" fmla="*/ 2147483647 w 2053"/>
              <a:gd name="T5" fmla="*/ 2147483647 h 552"/>
              <a:gd name="T6" fmla="*/ 2147483647 w 2053"/>
              <a:gd name="T7" fmla="*/ 2147483647 h 552"/>
              <a:gd name="T8" fmla="*/ 0 w 2053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3"/>
              <a:gd name="T16" fmla="*/ 0 h 552"/>
              <a:gd name="T17" fmla="*/ 2053 w 2053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3" h="552">
                <a:moveTo>
                  <a:pt x="2053" y="515"/>
                </a:moveTo>
                <a:cubicBezTo>
                  <a:pt x="1995" y="456"/>
                  <a:pt x="1869" y="251"/>
                  <a:pt x="1704" y="160"/>
                </a:cubicBezTo>
                <a:cubicBezTo>
                  <a:pt x="1539" y="69"/>
                  <a:pt x="1256" y="0"/>
                  <a:pt x="1005" y="12"/>
                </a:cubicBezTo>
                <a:cubicBezTo>
                  <a:pt x="754" y="24"/>
                  <a:pt x="632" y="56"/>
                  <a:pt x="417" y="160"/>
                </a:cubicBezTo>
                <a:cubicBezTo>
                  <a:pt x="202" y="264"/>
                  <a:pt x="87" y="470"/>
                  <a:pt x="0" y="55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543800" y="4362818"/>
            <a:ext cx="2528886" cy="16312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z" alt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Odamlar sog'liqni saqlash </a:t>
            </a:r>
            <a:r>
              <a:rPr lang="en-US" altLang="en-US" sz="20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etarli</a:t>
            </a:r>
            <a:r>
              <a:rPr lang="en-US" alt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" alt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va to'yimli oziq-ovqat sotib olmaydilar</a:t>
            </a:r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4441825" y="5075237"/>
            <a:ext cx="2997200" cy="1338858"/>
          </a:xfrm>
          <a:custGeom>
            <a:avLst/>
            <a:gdLst>
              <a:gd name="T0" fmla="*/ 0 w 1888"/>
              <a:gd name="T1" fmla="*/ 0 h 692"/>
              <a:gd name="T2" fmla="*/ 2147483647 w 1888"/>
              <a:gd name="T3" fmla="*/ 2147483647 h 692"/>
              <a:gd name="T4" fmla="*/ 2147483647 w 1888"/>
              <a:gd name="T5" fmla="*/ 2147483647 h 692"/>
              <a:gd name="T6" fmla="*/ 2147483647 w 1888"/>
              <a:gd name="T7" fmla="*/ 2147483647 h 692"/>
              <a:gd name="T8" fmla="*/ 2147483647 w 1888"/>
              <a:gd name="T9" fmla="*/ 2147483647 h 6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8"/>
              <a:gd name="T16" fmla="*/ 0 h 692"/>
              <a:gd name="T17" fmla="*/ 1888 w 1888"/>
              <a:gd name="T18" fmla="*/ 692 h 6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8" h="692">
                <a:moveTo>
                  <a:pt x="0" y="0"/>
                </a:moveTo>
                <a:cubicBezTo>
                  <a:pt x="36" y="64"/>
                  <a:pt x="55" y="239"/>
                  <a:pt x="215" y="380"/>
                </a:cubicBezTo>
                <a:cubicBezTo>
                  <a:pt x="375" y="521"/>
                  <a:pt x="754" y="680"/>
                  <a:pt x="993" y="686"/>
                </a:cubicBezTo>
                <a:cubicBezTo>
                  <a:pt x="1232" y="692"/>
                  <a:pt x="1383" y="660"/>
                  <a:pt x="1532" y="619"/>
                </a:cubicBezTo>
                <a:cubicBezTo>
                  <a:pt x="1733" y="569"/>
                  <a:pt x="1814" y="478"/>
                  <a:pt x="1888" y="44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943226" y="4687887"/>
            <a:ext cx="214312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z" alt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Odamlar kambag'al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z" altLang="en-US" dirty="0"/>
              <a:t>Robert </a:t>
            </a:r>
            <a:r>
              <a:rPr lang="uz" altLang="en-US" dirty="0" err="1"/>
              <a:t>Fogelning </a:t>
            </a:r>
            <a:r>
              <a:rPr lang="uz" altLang="en-US" dirty="0"/>
              <a:t>tadqiqotlari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9220200" cy="4525963"/>
          </a:xfrm>
        </p:spPr>
        <p:txBody>
          <a:bodyPr/>
          <a:lstStyle/>
          <a:p>
            <a:pPr eaLnBrk="1" hangingPunct="1"/>
            <a:r>
              <a:rPr lang="uz" altLang="en-US" dirty="0"/>
              <a:t>1780 yilda Buyuk Britaniyada har besh kishidan biri shunchalik to'yib ovqatlanmaydiki, ular </a:t>
            </a:r>
            <a:r>
              <a:rPr lang="en-US" altLang="en-US" dirty="0" err="1"/>
              <a:t>og’ir</a:t>
            </a:r>
            <a:r>
              <a:rPr lang="en-US" altLang="en-US" dirty="0"/>
              <a:t> </a:t>
            </a:r>
            <a:r>
              <a:rPr lang="en-US" altLang="en-US" dirty="0" err="1"/>
              <a:t>q’ol</a:t>
            </a:r>
            <a:r>
              <a:rPr lang="uz" altLang="en-US" dirty="0"/>
              <a:t> mehnati bilan shug'ullana olma</a:t>
            </a:r>
            <a:r>
              <a:rPr lang="en-US" altLang="en-US" dirty="0"/>
              <a:t>s</a:t>
            </a:r>
            <a:r>
              <a:rPr lang="uz" altLang="en-US" dirty="0"/>
              <a:t>dilar.</a:t>
            </a:r>
          </a:p>
          <a:p>
            <a:pPr eaLnBrk="1" hangingPunct="1"/>
            <a:r>
              <a:rPr lang="uz" altLang="en-US" dirty="0"/>
              <a:t>Oziqlanish yaxshilangani sari </a:t>
            </a:r>
            <a:r>
              <a:rPr lang="en-US" altLang="en-US" dirty="0" err="1"/>
              <a:t>mehnat</a:t>
            </a:r>
            <a:r>
              <a:rPr lang="en-US" altLang="en-US" dirty="0"/>
              <a:t> </a:t>
            </a:r>
            <a:r>
              <a:rPr lang="en-US" altLang="en-US" dirty="0" err="1"/>
              <a:t>unum</a:t>
            </a:r>
            <a:r>
              <a:rPr lang="uz" altLang="en-US" dirty="0"/>
              <a:t>dorli</a:t>
            </a:r>
            <a:r>
              <a:rPr lang="en-US" altLang="en-US" dirty="0" err="1"/>
              <a:t>gi</a:t>
            </a:r>
            <a:r>
              <a:rPr lang="uz" altLang="en-US" dirty="0"/>
              <a:t> ham oshib bordi</a:t>
            </a:r>
          </a:p>
          <a:p>
            <a:pPr lvl="1" eaLnBrk="1" hangingPunct="1"/>
            <a:r>
              <a:rPr lang="uz" altLang="en-US" dirty="0"/>
              <a:t>Sababi, ehtimol, ikkala yo'nalishda ham ishlaydi: yaxshi ovqatlanish bizni yanada samarali qiladi va yuqori mahsuldorlik yaxshi ovqatlanishni arzon qiladi.</a:t>
            </a:r>
          </a:p>
        </p:txBody>
      </p:sp>
      <p:pic>
        <p:nvPicPr>
          <p:cNvPr id="51204" name="Picture 4" descr="fogel_ro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62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z" altLang="en-US" dirty="0"/>
              <a:t>Robert </a:t>
            </a:r>
            <a:r>
              <a:rPr lang="uz" altLang="en-US" dirty="0" err="1"/>
              <a:t>Fogelning </a:t>
            </a:r>
            <a:r>
              <a:rPr lang="uz" altLang="en-US" dirty="0"/>
              <a:t>tadqiqotlari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9220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z" altLang="en-US" sz="2800" dirty="0"/>
              <a:t>Davlatlar boyib borgani sari, odamlar ko'proq ovqatlanadilar va aholining bo'yi o</a:t>
            </a:r>
            <a:r>
              <a:rPr lang="en-US" altLang="en-US" sz="2800" dirty="0"/>
              <a:t>’</a:t>
            </a:r>
            <a:r>
              <a:rPr lang="uz" altLang="en-US" sz="2800" dirty="0"/>
              <a:t>sadi</a:t>
            </a:r>
          </a:p>
          <a:p>
            <a:pPr lvl="1" eaLnBrk="1" hangingPunct="1">
              <a:lnSpc>
                <a:spcPct val="80000"/>
              </a:lnSpc>
            </a:pPr>
            <a:r>
              <a:rPr lang="uz" altLang="en-US" sz="2400" dirty="0"/>
              <a:t>1775 yildan 1975 yilgacha Buyuk Britaniyada o'rtacha kaloriya iste'moli 26 foizga os</a:t>
            </a:r>
            <a:r>
              <a:rPr lang="en-US" altLang="en-US" sz="2400" dirty="0"/>
              <a:t>h</a:t>
            </a:r>
            <a:r>
              <a:rPr lang="uz" altLang="en-US" sz="2400" dirty="0"/>
              <a:t>di va o'rtacha odamning bo'yi 3,6 dyuymga ko'tarildi.</a:t>
            </a:r>
          </a:p>
          <a:p>
            <a:pPr lvl="1" eaLnBrk="1" hangingPunct="1">
              <a:lnSpc>
                <a:spcPct val="80000"/>
              </a:lnSpc>
            </a:pPr>
            <a:r>
              <a:rPr lang="uz" altLang="en-US" sz="2400" dirty="0"/>
              <a:t>1962 yildan 1995 yilgacha Janubiy Koreyada o'rtacha kaloriya iste'moli 44 foizga, o'rtacha odamning bo'yi esa 2 dyuymga ko'tarildi.</a:t>
            </a:r>
          </a:p>
          <a:p>
            <a:pPr eaLnBrk="1" hangingPunct="1">
              <a:lnSpc>
                <a:spcPct val="80000"/>
              </a:lnSpc>
            </a:pPr>
            <a:r>
              <a:rPr lang="uz" altLang="en-US" sz="2800" dirty="0"/>
              <a:t>Tadqiqotlar shuni ko'rsatdiki, balandlik </a:t>
            </a:r>
            <a:r>
              <a:rPr lang="en-US" altLang="en-US" sz="2800" dirty="0" err="1"/>
              <a:t>unum</a:t>
            </a:r>
            <a:r>
              <a:rPr lang="uz" altLang="en-US" sz="2800" dirty="0"/>
              <a:t>dorlik </a:t>
            </a:r>
            <a:r>
              <a:rPr lang="en-US" altLang="en-US" sz="2800" dirty="0" err="1"/>
              <a:t>mahsulidir</a:t>
            </a:r>
            <a:r>
              <a:rPr lang="uz" altLang="en-US" sz="28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uz" altLang="en-US" sz="2400" dirty="0"/>
              <a:t>Uzun bo'yli ishchilar, ayniqsa kambag'al mamlakatlarda ko'proq maosh olishadi.</a:t>
            </a:r>
          </a:p>
        </p:txBody>
      </p:sp>
      <p:pic>
        <p:nvPicPr>
          <p:cNvPr id="52228" name="Picture 4" descr="fogel_ro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62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Mulk huquqi va siyosiy barqarorlik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i="1" dirty="0"/>
              <a:t>Mulk huquqi </a:t>
            </a:r>
            <a:r>
              <a:rPr lang="uz" altLang="en-US" dirty="0"/>
              <a:t>deganda odamlarning o'zlariga tegishli resurslar ustidan hokimiyatni amalga oshirish qobiliyati tushuniladi.</a:t>
            </a:r>
          </a:p>
          <a:p>
            <a:pPr lvl="1" eaLnBrk="1" hangingPunct="1"/>
            <a:r>
              <a:rPr lang="uz" altLang="en-US" dirty="0"/>
              <a:t>Mulk huquqlarini ta'minlash erkin bozor tizimining ishlashi uchun muhim shartdir.</a:t>
            </a:r>
          </a:p>
          <a:p>
            <a:pPr lvl="1" eaLnBrk="1" hangingPunct="1"/>
            <a:r>
              <a:rPr lang="uz" altLang="en-US" dirty="0"/>
              <a:t>Investorlar o'zlarining investitsiyalari xavfsiz ekanligini his qilishlari kerak.</a:t>
            </a:r>
          </a:p>
          <a:p>
            <a:pPr lvl="2" eaLnBrk="1" hangingPunct="1"/>
            <a:r>
              <a:rPr lang="uz" altLang="en-US" dirty="0"/>
              <a:t>Buning uchun barqaror siyosiy va sud tizimi kerak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Erkin savdo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Savdo, qaysidir ma'noda, texnologiyaning bir turi.</a:t>
            </a:r>
          </a:p>
          <a:p>
            <a:pPr eaLnBrk="1" hangingPunct="1"/>
            <a:r>
              <a:rPr lang="uz" altLang="en-US" dirty="0"/>
              <a:t>Savdo cheklovlarini bekor qilgan mamlakat yirik texnologik taraqqiyotdan keyin sodir bo'ladigan iqtisodiy o'sishni boshdan kechiradi.</a:t>
            </a:r>
          </a:p>
          <a:p>
            <a:pPr lvl="1" eaLnBrk="1" hangingPunct="1"/>
            <a:r>
              <a:rPr lang="uz" altLang="en-US" dirty="0"/>
              <a:t>Faraz qilaylik, mamlakatning bir tonna bug'doyning imkoniyat qiymati 5 tonna guruchga teng. Agar bu davlat 3 tonna guruch eksport qilib, bir tonna bug‘doyni import qila olsa, go‘yo mamlakat texnologiyasi yaxshilangandek.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Erkin savdo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Ba'zi davlatlar shug'ullanadi. . .</a:t>
            </a:r>
          </a:p>
          <a:p>
            <a:pPr lvl="1" eaLnBrk="1" hangingPunct="1"/>
            <a:r>
              <a:rPr lang="uz" altLang="en-US" dirty="0"/>
              <a:t>. . . boshqa mamlakatlar bilan o'zaro aloqadan qochib, </a:t>
            </a:r>
            <a:r>
              <a:rPr lang="uz" altLang="en-US" i="1" dirty="0"/>
              <a:t>ichki yo'naltirilgan savdo siyosati.</a:t>
            </a:r>
          </a:p>
          <a:p>
            <a:pPr lvl="1" eaLnBrk="1" hangingPunct="1"/>
            <a:r>
              <a:rPr lang="uz" altLang="en-US" dirty="0"/>
              <a:t>. . . boshqa mamlakatlar bilan o'zaro hamkorlikni rag'batlantirish, </a:t>
            </a:r>
            <a:r>
              <a:rPr lang="uz" altLang="en-US" i="1" dirty="0"/>
              <a:t>tashqi yo'naltirilgan savdo siyosati.</a:t>
            </a:r>
          </a:p>
          <a:p>
            <a:pPr eaLnBrk="1" hangingPunct="1"/>
            <a:r>
              <a:rPr lang="uz" altLang="en-US" dirty="0"/>
              <a:t>Ichkariga yo'naltirilgan siyosatni qabul qilgan mamlakat o'zi uchun zarur bo'lgan hamma narsani, shu jumladan samarali ishlab chiqara olmaydigan narsalarni ham ishlab chiqishi kerak.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Erkin savdo: geografiya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Savdo nafaqat davlat siyosatiga, balki geografiyaga ham bog'liq</a:t>
            </a:r>
          </a:p>
          <a:p>
            <a:pPr eaLnBrk="1" hangingPunct="1"/>
            <a:r>
              <a:rPr lang="uz" altLang="en-US" dirty="0"/>
              <a:t>Tabiiy dengiz portlari bo'lgan mamlakatlar savdo qilish va gullab-yashnashni osonlashtiradi</a:t>
            </a:r>
          </a:p>
          <a:p>
            <a:pPr eaLnBrk="1" hangingPunct="1"/>
            <a:r>
              <a:rPr lang="uz" altLang="en-US" dirty="0"/>
              <a:t>Dunyoning ko'plab yirik shaharlari okeanlarga yaqin joylashgan</a:t>
            </a:r>
          </a:p>
          <a:p>
            <a:pPr eaLnBrk="1" hangingPunct="1"/>
            <a:r>
              <a:rPr lang="uz" altLang="en-US" dirty="0"/>
              <a:t>Afrikaning ko'p mamlakatlari dengizga chiqish imkoni yo'qligi sababli azob chekdi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4742D-E8D9-4CC8-9E85-82117C52E0E1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altLang="en-US" dirty="0"/>
              <a:t>Geografiya va iqtisodiy o'sish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" altLang="en-US" dirty="0"/>
              <a:t>Video: </a:t>
            </a:r>
            <a:r>
              <a:rPr lang="uz" altLang="en-US" dirty="0">
                <a:hlinkClick r:id="rId2"/>
              </a:rPr>
              <a:t>https://youtu.be/B8z6XS2jieE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A6F69-9AEA-427F-AC48-97C395028B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Tadqiqot va ishlanma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dirty="0"/>
              <a:t>Texnologik bilimlarning rivojlanishi turmush darajasini oshirishga olib keldi.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dirty="0"/>
              <a:t>Ko'pgina texnologik yutuqlar xususiy firmalar va individual ixtirochilar tomonidan olib borilgan tadqiqotlar natijasida yuzaga keladi.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dirty="0"/>
              <a:t>Hukumat tadqiqot grantlari, soliq imtiyozlari va patent tizimi orqali yangi texnologiyalarni rivojlantirishni rag'batlantirishi mumkin.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dirty="0"/>
              <a:t>Yangi bilimning tashqi afzalliklari bor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dirty="0"/>
              <a:t>Xususiy tadqiqotchilar faqat o'zlarining innovatsiyalaridan olishlari mumkin bo'lgan yutuqlarni ko'rib chiqadilar; ular tashqi manfaatlarni e'tiborsiz qoldiradilar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dirty="0"/>
              <a:t>Shu sababli, hukumat, ayniqsa qimmatli, ammo xususiy biznes tomonidan amalga oshirilmaydigan fundamental yoki fundamental fan bo'yicha tadqiqotlarni subsidiyalashi yoki to'liq moliyalashtirishi mantiqan.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Aholining o'sishi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Aholining o'sishi aholi jon boshiga boshqa ishlab chiqarish omillarining mavjudligiga ta'sir qiladi: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Tabiiy resurslarni kengaytirish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Kapitalni suyultirish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Texnologik taraqqiyotni rag'batlantirish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Aholi o'sishining iqtisodiy o'sishga umumiy ta'siri noaniq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Shuning uchun hukumat aholining o'sishi bo'yicha nima qilishi kerakligi noma'lum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Iqtisodiy o'sish va davlat siyosati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Hukumatning m</a:t>
            </a:r>
            <a:r>
              <a:rPr lang="en-US" altLang="en-US" dirty="0" err="1"/>
              <a:t>ehnat</a:t>
            </a:r>
            <a:r>
              <a:rPr lang="en-US" altLang="en-US" dirty="0"/>
              <a:t> </a:t>
            </a:r>
            <a:r>
              <a:rPr lang="en-US" altLang="en-US" dirty="0" err="1"/>
              <a:t>unumdorligi</a:t>
            </a:r>
            <a:r>
              <a:rPr lang="en-US" altLang="en-US" dirty="0"/>
              <a:t> </a:t>
            </a:r>
            <a:r>
              <a:rPr lang="uz" altLang="en-US" dirty="0"/>
              <a:t>va turmush darajasini oshiradigan siyosatlari quyidagilarni o'z ichiga oladi:</a:t>
            </a:r>
            <a:endParaRPr lang="en-US" altLang="en-US" dirty="0">
              <a:latin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Jamg’arish</a:t>
            </a:r>
            <a:r>
              <a:rPr lang="en-US" altLang="en-US" dirty="0"/>
              <a:t> </a:t>
            </a:r>
            <a:r>
              <a:rPr lang="uz" altLang="en-US" dirty="0"/>
              <a:t>va investitsiyalarni rag'batlantirish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Chet eldan investitsiyalarni rag'batlantirish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Ta'lim va tarbiyani rag'batlantirish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Xavfsiz mulk huquqlarini o'rnati</a:t>
            </a:r>
            <a:r>
              <a:rPr lang="en-US" altLang="en-US" dirty="0" err="1"/>
              <a:t>sh</a:t>
            </a:r>
            <a:r>
              <a:rPr lang="uz" altLang="en-US" dirty="0"/>
              <a:t> va siyosiy barqarorlikni saqla</a:t>
            </a:r>
            <a:r>
              <a:rPr lang="en-US" altLang="en-US" dirty="0" err="1"/>
              <a:t>sh</a:t>
            </a:r>
            <a:endParaRPr lang="uz" alt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Erkin savdoni rag'batlantirish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Tadqiqot va ishlanmalarni rag'batlantirish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Yo'llar, ko'priklar va boshqa </a:t>
            </a:r>
            <a:r>
              <a:rPr lang="uz" altLang="en-US" i="1" dirty="0"/>
              <a:t>infratuzilmani ta'minla</a:t>
            </a:r>
            <a:r>
              <a:rPr lang="en-US" altLang="en-US" i="1" dirty="0" err="1"/>
              <a:t>sh</a:t>
            </a:r>
            <a:endParaRPr lang="uz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Aholi o'sishi: tabiiy resurslarni kengaytirish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87026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z" altLang="en-US" sz="2800" dirty="0"/>
              <a:t>Tomas Maltus (1766 </a:t>
            </a:r>
            <a:r>
              <a:rPr lang="uz" altLang="en-US" sz="2800" dirty="0">
                <a:cs typeface="Times New Roman" pitchFamily="18" charset="0"/>
              </a:rPr>
              <a:t>- </a:t>
            </a:r>
            <a:r>
              <a:rPr lang="uz" altLang="en-US" sz="2800" dirty="0"/>
              <a:t>1834) ta'kidlaganidek, qishloq xo'jaligining daromadlari kamayganligi sababli, oziq-ovqat ishlab chiqarish aholi o'sishi bilan tenglasha olmaydi, bu esa keng tarqalgan ocharchilikka olib keladi.</a:t>
            </a:r>
          </a:p>
          <a:p>
            <a:pPr eaLnBrk="1" hangingPunct="1">
              <a:lnSpc>
                <a:spcPct val="90000"/>
              </a:lnSpc>
            </a:pPr>
            <a:r>
              <a:rPr lang="uz" altLang="en-US" sz="2800" dirty="0"/>
              <a:t>Bola xato qildi!</a:t>
            </a:r>
          </a:p>
          <a:p>
            <a:pPr lvl="1" eaLnBrk="1" hangingPunct="1">
              <a:lnSpc>
                <a:spcPct val="90000"/>
              </a:lnSpc>
            </a:pPr>
            <a:r>
              <a:rPr lang="uz" altLang="en-US" sz="2400" dirty="0"/>
              <a:t>So‘nggi ikki asrda dunyo aholisi olti baravar ko‘paygan bo‘lsa-da, bugungi kunda turmush darajasi o‘rtacha ancha yuqori.</a:t>
            </a:r>
          </a:p>
          <a:p>
            <a:pPr lvl="1" eaLnBrk="1" hangingPunct="1">
              <a:lnSpc>
                <a:spcPct val="90000"/>
              </a:lnSpc>
            </a:pPr>
            <a:r>
              <a:rPr lang="uz" altLang="en-US" sz="2400" dirty="0"/>
              <a:t>Insonning zukkoligi tufayli pasayib borayotgan daromadlar yo'qoladi</a:t>
            </a:r>
          </a:p>
        </p:txBody>
      </p:sp>
      <p:pic>
        <p:nvPicPr>
          <p:cNvPr id="60420" name="Picture 4" descr="malt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1581151"/>
            <a:ext cx="28035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sz="4000" dirty="0"/>
              <a:t>Aholining o'sishi: kapital zaxirasini suyultirish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Har bir oilada ko'p bola bo'lsa, bu qiyin bo'lar edi </a:t>
            </a:r>
            <a:r>
              <a:rPr lang="uz" altLang="en-US" dirty="0">
                <a:cs typeface="Times New Roman" pitchFamily="18" charset="0"/>
              </a:rPr>
              <a:t>...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>
                <a:cs typeface="Times New Roman" pitchFamily="18" charset="0"/>
              </a:rPr>
              <a:t>... </a:t>
            </a:r>
            <a:r>
              <a:rPr lang="uz" altLang="en-US" dirty="0"/>
              <a:t>Ularning barchasini o'rgating. Natijada, bolalar kamroq inson kapitali bilan o'sishi mumkin.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>
                <a:cs typeface="Times New Roman" pitchFamily="18" charset="0"/>
              </a:rPr>
              <a:t>... ularning barchasini zarur jismoniy kapital bilan jihozlash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Qisman shu sabablarga ko'ra, Xitoy oilalarni faqat bitta bola bilan cheklaydi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uz" altLang="en-US" dirty="0"/>
              <a:t>Ba'zi odamlar buni inson erkinligining nomaqbul qisqarishi deb hisoblashlari mumkin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sz="4000" dirty="0"/>
              <a:t>Aholining o'sishi: texnologik taraqqiyotga ko'maklashish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Agar ko'proq odam bo'lsa,</a:t>
            </a:r>
          </a:p>
          <a:p>
            <a:pPr lvl="1" eaLnBrk="1" hangingPunct="1"/>
            <a:r>
              <a:rPr lang="uz" altLang="en-US" dirty="0"/>
              <a:t>Texnologik taraqqiyotga hissa qo'shadigan olimlar, ixtirochilar va muhandislar ko'proq</a:t>
            </a:r>
          </a:p>
          <a:p>
            <a:pPr lvl="1" eaLnBrk="1" hangingPunct="1"/>
            <a:r>
              <a:rPr lang="uz" altLang="en-US" dirty="0"/>
              <a:t>Innovatsion mahsulotlar uchun katta bozor mavjud. Bu innovatsiyalarga bo'lgan rag'batni oshiradi</a:t>
            </a:r>
          </a:p>
          <a:p>
            <a:pPr eaLnBrk="1" hangingPunct="1"/>
            <a:r>
              <a:rPr lang="uz" altLang="en-US" dirty="0"/>
              <a:t>Insoniyat tarixining keng miqyosida dunyo aholisining soni ortganidek, dunyoning iqtisodiy o'sish sur'ati ham ortib bordi.</a:t>
            </a:r>
          </a:p>
          <a:p>
            <a:pPr eaLnBrk="1" hangingPunct="1"/>
            <a:r>
              <a:rPr lang="uz" altLang="en-US" dirty="0"/>
              <a:t>Ba'zi davlatlar aholi o'sishini rag'batlantirish uchun iqtisodiy rag'batlardan foydalanmoqda. Misol: </a:t>
            </a:r>
            <a:r>
              <a:rPr lang="uz" altLang="en-US" dirty="0">
                <a:hlinkClick r:id="rId2"/>
              </a:rPr>
              <a:t>Gretsiya </a:t>
            </a:r>
            <a:r>
              <a:rPr lang="uz" altLang="en-US" dirty="0"/>
              <a:t>, </a:t>
            </a:r>
            <a:r>
              <a:rPr lang="uz" altLang="en-US" dirty="0">
                <a:hlinkClick r:id="rId3"/>
              </a:rPr>
              <a:t>Vengriya </a:t>
            </a:r>
            <a:r>
              <a:rPr lang="uz" altLang="en-US" dirty="0"/>
              <a:t>, </a:t>
            </a:r>
            <a:r>
              <a:rPr lang="uz" altLang="en-US" dirty="0">
                <a:hlinkClick r:id="rId4"/>
              </a:rPr>
              <a:t>Italiya </a:t>
            </a:r>
            <a:r>
              <a:rPr lang="uz" altLang="en-US" dirty="0"/>
              <a:t>(video)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dirty="0"/>
              <a:t>Aholining o'sishi bo'yicha muqobil istiqbollar: Maykl Kremer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3275"/>
            <a:ext cx="8077200" cy="4994041"/>
          </a:xfrm>
        </p:spPr>
      </p:pic>
    </p:spTree>
    <p:extLst>
      <p:ext uri="{BB962C8B-B14F-4D97-AF65-F5344CB8AC3E}">
        <p14:creationId xmlns:p14="http://schemas.microsoft.com/office/powerpoint/2010/main" val="4003553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i="1" dirty="0"/>
              <a:t>The Economist </a:t>
            </a:r>
            <a:r>
              <a:rPr lang="uz" altLang="en-US" dirty="0"/>
              <a:t>, 2009 yil 29 oktyabr</a:t>
            </a:r>
          </a:p>
        </p:txBody>
      </p:sp>
      <p:pic>
        <p:nvPicPr>
          <p:cNvPr id="63491" name="Picture 2" descr="C:\Documents and Settings\uroy\My Documents\Web\population\fertility-n-living-standardsCFB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600200"/>
            <a:ext cx="5057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The Economist prin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19250"/>
            <a:ext cx="142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000" y="4144964"/>
            <a:ext cx="1828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z" sz="1600" dirty="0">
                <a:latin typeface="+mn-lt"/>
              </a:rPr>
              <a:t>Tug'ilish koeffitsienti har bir ayolga 2,1 bolaga yetsa, dunyo aholisi barqarorlashadi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i="1" dirty="0"/>
              <a:t>The Economist </a:t>
            </a:r>
            <a:r>
              <a:rPr lang="uz" altLang="en-US" dirty="0"/>
              <a:t>, 2009 yil 29 oktyabr</a:t>
            </a:r>
          </a:p>
        </p:txBody>
      </p:sp>
      <p:pic>
        <p:nvPicPr>
          <p:cNvPr id="64515" name="Picture 2" descr="C:\Documents and Settings\uroy\My Documents\Web\population\fertility-n-living-standardsCFB9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0"/>
            <a:ext cx="5076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Millatni nima boy qiladi?</a:t>
            </a:r>
          </a:p>
        </p:txBody>
      </p:sp>
      <p:sp>
        <p:nvSpPr>
          <p:cNvPr id="655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MIT iqtisodchisi Daron </a:t>
            </a:r>
            <a:r>
              <a:rPr lang="uz" altLang="en-US" dirty="0" err="1"/>
              <a:t>Acemogluning so'zlariga ko'ra, javob ...</a:t>
            </a:r>
          </a:p>
          <a:p>
            <a:pPr eaLnBrk="1" hangingPunct="1"/>
            <a:r>
              <a:rPr lang="uz" altLang="en-US" dirty="0"/>
              <a:t>Hukumat!</a:t>
            </a:r>
          </a:p>
          <a:p>
            <a:pPr eaLnBrk="1" hangingPunct="1"/>
            <a:r>
              <a:rPr lang="uz" altLang="en-US" dirty="0"/>
              <a:t>Kambag'al odamlar noto'g'ri tanlov qilgani uchun kambag'aldir</a:t>
            </a:r>
          </a:p>
          <a:p>
            <a:pPr eaLnBrk="1" hangingPunct="1"/>
            <a:r>
              <a:rPr lang="uz" altLang="en-US" dirty="0"/>
              <a:t>Ular noto'g'ri tanlov qilishdi, chunki ularning hukumatlari ularga noto'g'ri rag'batlar berdi</a:t>
            </a:r>
          </a:p>
          <a:p>
            <a:pPr eaLnBrk="1" hangingPunct="1"/>
            <a:r>
              <a:rPr lang="uz" altLang="en-US" dirty="0"/>
              <a:t>Qashshoqlikni tuzatish uchun hukumatni tuzating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0B2F2-5E07-4867-9F23-FE4F909F9A16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altLang="en-US" dirty="0"/>
              <a:t>Millatni nima boy qiladi?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067300" cy="4525963"/>
          </a:xfrm>
        </p:spPr>
        <p:txBody>
          <a:bodyPr>
            <a:normAutofit fontScale="92500" lnSpcReduction="20000"/>
          </a:bodyPr>
          <a:lstStyle/>
          <a:p>
            <a:r>
              <a:rPr lang="uz" dirty="0"/>
              <a:t>NASA tomonidan shu hafta e'lon qilingan suratda yaqinda Koreya yarim orolining tungi ko'rinishi aks etgan.</a:t>
            </a:r>
          </a:p>
          <a:p>
            <a:r>
              <a:rPr lang="uz" dirty="0"/>
              <a:t>Pxenyandagi yorug'lik joyidan tashqari, Shimoliy Koreya asosan zulmatga burkangan, Xitoy (yuqori chap) va Janubiy Koreya (pastki o'ng) ikkala tomonda.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pPr>
              <a:defRPr/>
            </a:pPr>
            <a:fld id="{44B3334D-4577-4A83-A56B-D6B54CDFB6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2" descr="koreas-nasa-space.jp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00201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65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altLang="en-US" dirty="0"/>
              <a:t>Institutlarning ahamiyati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" altLang="en-US" dirty="0"/>
              <a:t>Video: </a:t>
            </a:r>
            <a:r>
              <a:rPr lang="uz" altLang="en-US" dirty="0">
                <a:hlinkClick r:id="rId2"/>
              </a:rPr>
              <a:t>https://youtu.be/wdKBfXRpNsk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9A0F-F471-4094-BBCA-58CFBECBC2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Millatni nima boy qiladi?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i="1" dirty="0"/>
              <a:t>hukumatdan </a:t>
            </a:r>
            <a:r>
              <a:rPr lang="uz" altLang="en-US" dirty="0"/>
              <a:t>tashqari hamma jihatdan bir xil bo'lgan ikkiga bo'ladi.</a:t>
            </a:r>
          </a:p>
          <a:p>
            <a:pPr eaLnBrk="1" hangingPunct="1"/>
            <a:r>
              <a:rPr lang="uz" altLang="en-US" dirty="0"/>
              <a:t>Uy xo'jaliklarining o'rtacha daromadi AQShda 30 000 dollar, Meksika tomonida 10 000 dollarni tashkil qiladi.</a:t>
            </a:r>
          </a:p>
          <a:p>
            <a:pPr eaLnBrk="1" hangingPunct="1"/>
            <a:r>
              <a:rPr lang="uz" altLang="en-US" dirty="0"/>
              <a:t>Xitoy so'nggi o'n yilliklarda deyarli butunlay o'zgardi, chunki </a:t>
            </a:r>
            <a:r>
              <a:rPr lang="uz" altLang="en-US" i="1" dirty="0"/>
              <a:t>hukumat </a:t>
            </a:r>
            <a:r>
              <a:rPr lang="uz" altLang="en-US" dirty="0"/>
              <a:t>siyosati o'zgargan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5C998-43EC-40EA-A84F-C03532A6F239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Jamg’arish</a:t>
            </a:r>
            <a:r>
              <a:rPr lang="en-US" altLang="en-US" sz="3600" dirty="0"/>
              <a:t> </a:t>
            </a:r>
            <a:r>
              <a:rPr lang="uz" altLang="en-US" sz="3600" dirty="0"/>
              <a:t> va investitsiyalarning ahamiyati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Agar biz iste'mol tovarlarini ishlab chiqarish uchun kamroq resurslardan foydalansak, biz</a:t>
            </a:r>
          </a:p>
          <a:p>
            <a:pPr lvl="1" eaLnBrk="1" hangingPunct="1"/>
            <a:r>
              <a:rPr lang="uz" altLang="en-US" dirty="0"/>
              <a:t>Jismoniy kapital ishlab chiqarish</a:t>
            </a:r>
          </a:p>
          <a:p>
            <a:pPr lvl="1" eaLnBrk="1" hangingPunct="1"/>
            <a:r>
              <a:rPr lang="uz" altLang="en-US" dirty="0"/>
              <a:t>Ta'lim orqali inson kapitaliga ega bo’li</a:t>
            </a:r>
            <a:r>
              <a:rPr lang="en-US" altLang="en-US" dirty="0" err="1"/>
              <a:t>sh</a:t>
            </a:r>
            <a:endParaRPr lang="uz" altLang="en-US" dirty="0"/>
          </a:p>
          <a:p>
            <a:pPr lvl="1" eaLnBrk="1" hangingPunct="1"/>
            <a:r>
              <a:rPr lang="uz" altLang="en-US" dirty="0"/>
              <a:t>Tadqiqot va ishlanmalarni amalga oshirish orqali texnologik bilimimizni oshiri</a:t>
            </a:r>
            <a:r>
              <a:rPr lang="en-US" altLang="en-US" dirty="0" err="1"/>
              <a:t>sh</a:t>
            </a:r>
            <a:r>
              <a:rPr lang="en-US" altLang="en-US" dirty="0"/>
              <a:t> </a:t>
            </a:r>
            <a:r>
              <a:rPr lang="en-US" altLang="en-US" dirty="0" err="1"/>
              <a:t>uchun</a:t>
            </a:r>
            <a:endParaRPr lang="uz" altLang="en-US" dirty="0"/>
          </a:p>
          <a:p>
            <a:pPr marL="0" indent="0" eaLnBrk="1" hangingPunct="1">
              <a:buNone/>
            </a:pPr>
            <a:r>
              <a:rPr lang="uz" altLang="en-US" dirty="0"/>
              <a:t>ko'proq resurslarga ega bo'lamiz</a:t>
            </a: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4" descr="Ask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295400"/>
            <a:ext cx="2651284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z" altLang="en-US" dirty="0"/>
              <a:t>Savollaringiz bormi?</a:t>
            </a:r>
          </a:p>
        </p:txBody>
      </p:sp>
    </p:spTree>
    <p:extLst>
      <p:ext uri="{BB962C8B-B14F-4D97-AF65-F5344CB8AC3E}">
        <p14:creationId xmlns:p14="http://schemas.microsoft.com/office/powerpoint/2010/main" val="447959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Xulosa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Iqtisodiy farovonlik, bir kishi boshiga real YaIM bilan o'lchanadigan bo'lsa, butun dunyoda sezilarli darajada farq qiladi.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Dunyoning eng boy davlatlarining o'rtacha daromadi dunyodagi eng kambag'al mamlakatlarnikidan o'n baravar ko'proq.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z" altLang="en-US" dirty="0"/>
              <a:t>Iqtisodiyotda turmush darajasi iqtisodiyotning mahsulot va xizmatlar ishlab chiqarish qobiliyatiga bog'liq.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Xulosa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Mehnat</a:t>
            </a:r>
            <a:r>
              <a:rPr lang="en-US" altLang="en-US" dirty="0"/>
              <a:t> </a:t>
            </a:r>
            <a:r>
              <a:rPr lang="en-US" altLang="en-US" dirty="0" err="1"/>
              <a:t>unumdorligi</a:t>
            </a:r>
            <a:r>
              <a:rPr lang="uz" altLang="en-US" dirty="0"/>
              <a:t> ishchilar uchun mavjud bo'lgan jismoniy kapital, inson kapitali, tabiiy resurslar va texnologik bilimlar miqdoriga bog'liq.</a:t>
            </a:r>
          </a:p>
          <a:p>
            <a:pPr eaLnBrk="1" hangingPunct="1"/>
            <a:r>
              <a:rPr lang="uz" altLang="en-US" dirty="0"/>
              <a:t>Hukumat siyosati iqtisodiyotning o'sish sur'atlariga turli yo'llar bilan ta'sir qilishi mumkin.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Xulosa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Kapitalning to'planishi daromadning </a:t>
            </a:r>
            <a:r>
              <a:rPr lang="en-US" altLang="en-US" dirty="0" err="1"/>
              <a:t>marjinal</a:t>
            </a:r>
            <a:r>
              <a:rPr lang="en-US" altLang="en-US" dirty="0"/>
              <a:t> </a:t>
            </a:r>
            <a:r>
              <a:rPr lang="uz" altLang="en-US" dirty="0"/>
              <a:t>pasayishi</a:t>
            </a:r>
            <a:r>
              <a:rPr lang="en-US" altLang="en-US" dirty="0"/>
              <a:t> </a:t>
            </a:r>
            <a:r>
              <a:rPr lang="en-US" altLang="en-US" dirty="0" err="1"/>
              <a:t>qonuniyatiga</a:t>
            </a:r>
            <a:r>
              <a:rPr lang="en-US" altLang="en-US" dirty="0"/>
              <a:t> </a:t>
            </a:r>
            <a:r>
              <a:rPr lang="en-US" altLang="en-US" dirty="0" err="1"/>
              <a:t>bo’ysunadi</a:t>
            </a:r>
            <a:endParaRPr lang="uz" altLang="en-US" dirty="0"/>
          </a:p>
          <a:p>
            <a:pPr eaLnBrk="1" hangingPunct="1"/>
            <a:r>
              <a:rPr lang="uz" altLang="en-US" dirty="0"/>
              <a:t>Daromadning </a:t>
            </a:r>
            <a:r>
              <a:rPr lang="en-US" altLang="en-US" dirty="0" err="1"/>
              <a:t>marjinal</a:t>
            </a:r>
            <a:r>
              <a:rPr lang="en-US" altLang="en-US" dirty="0"/>
              <a:t> </a:t>
            </a:r>
            <a:r>
              <a:rPr lang="uz" altLang="en-US" dirty="0"/>
              <a:t>kamayishi </a:t>
            </a:r>
            <a:r>
              <a:rPr lang="en-US" altLang="en-US" dirty="0" err="1"/>
              <a:t>qonuniyati</a:t>
            </a:r>
            <a:r>
              <a:rPr lang="en-US" altLang="en-US" dirty="0"/>
              <a:t> </a:t>
            </a:r>
            <a:r>
              <a:rPr lang="uz" altLang="en-US" dirty="0"/>
              <a:t>tufayli yuqori jamg'arma ma'lum vaqt davomida yuqori o'sishga olib keladi, ammo o'sish oxir-oqibat sekinlashadi.</a:t>
            </a:r>
          </a:p>
          <a:p>
            <a:pPr eaLnBrk="1" hangingPunct="1"/>
            <a:r>
              <a:rPr lang="uz" altLang="en-US" dirty="0"/>
              <a:t>Shuningdek, kap</a:t>
            </a:r>
            <a:r>
              <a:rPr lang="en-US" altLang="en-US" dirty="0" err="1"/>
              <a:t>i</a:t>
            </a:r>
            <a:r>
              <a:rPr lang="uz" altLang="en-US" dirty="0"/>
              <a:t>talga qayti</a:t>
            </a:r>
            <a:r>
              <a:rPr lang="en-US" altLang="en-US" dirty="0"/>
              <a:t>m</a:t>
            </a:r>
            <a:r>
              <a:rPr lang="uz" altLang="en-US" dirty="0"/>
              <a:t> ayniqsa kambag'al mamlakatlarda yuqori.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28779"/>
              </p:ext>
            </p:extLst>
          </p:nvPr>
        </p:nvGraphicFramePr>
        <p:xfrm>
          <a:off x="4191000" y="228600"/>
          <a:ext cx="4949440" cy="61909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06448">
                  <a:extLst>
                    <a:ext uri="{9D8B030D-6E8A-4147-A177-3AD203B41FA5}">
                      <a16:colId xmlns:a16="http://schemas.microsoft.com/office/drawing/2014/main" val="456417038"/>
                    </a:ext>
                  </a:extLst>
                </a:gridCol>
                <a:gridCol w="777798">
                  <a:extLst>
                    <a:ext uri="{9D8B030D-6E8A-4147-A177-3AD203B41FA5}">
                      <a16:colId xmlns:a16="http://schemas.microsoft.com/office/drawing/2014/main" val="1002864554"/>
                    </a:ext>
                  </a:extLst>
                </a:gridCol>
                <a:gridCol w="642861">
                  <a:extLst>
                    <a:ext uri="{9D8B030D-6E8A-4147-A177-3AD203B41FA5}">
                      <a16:colId xmlns:a16="http://schemas.microsoft.com/office/drawing/2014/main" val="96997977"/>
                    </a:ext>
                  </a:extLst>
                </a:gridCol>
                <a:gridCol w="1009573">
                  <a:extLst>
                    <a:ext uri="{9D8B030D-6E8A-4147-A177-3AD203B41FA5}">
                      <a16:colId xmlns:a16="http://schemas.microsoft.com/office/drawing/2014/main" val="2247132235"/>
                    </a:ext>
                  </a:extLst>
                </a:gridCol>
                <a:gridCol w="1112760">
                  <a:extLst>
                    <a:ext uri="{9D8B030D-6E8A-4147-A177-3AD203B41FA5}">
                      <a16:colId xmlns:a16="http://schemas.microsoft.com/office/drawing/2014/main" val="3273346259"/>
                    </a:ext>
                  </a:extLst>
                </a:gridCol>
              </a:tblGrid>
              <a:tr h="1370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effectLst/>
                        </a:rPr>
                        <a:t>Aholi jon boshiga YaIM, PPP (doimiy 2011 xalqaro dollar)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25263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b="1" u="none" strike="noStrike" dirty="0">
                          <a:effectLst/>
                        </a:rPr>
                        <a:t>Mamlakat nomi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effectLst/>
                        </a:rPr>
                        <a:t>1990 yil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effectLst/>
                        </a:rPr>
                        <a:t>2017 yil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>
                          <a:effectLst/>
                        </a:rPr>
                        <a:t>Ko'p o'sish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Yillik oʻsish(%)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818746962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Ekvatorial Gvineya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999,50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22,604,87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22.62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12.244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441528057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Xitoy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1526,41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15,308,71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8.914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272579396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Myanma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742.97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5,591,60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7.53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7.762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4009364760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Vetnam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1452,88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6,171,88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5.503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07801014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Hindiston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1754,86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6,426,67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3.66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4.925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477653433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Koreya, Rep.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11 632,60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35 938,37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3.09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215003096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Mozambik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378,53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1136,10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4088212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Misr, Arab Respublikasi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5,909,16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10,550,21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2.170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4272669667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Dunyo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8 925,59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15,469,21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2.058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332321016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Eron, Islom Respublikasi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11,392,56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19 082,62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1.929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647743322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Isroil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20,520,41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33,132,32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1.790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781220860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Avstraliya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28,658,37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44,648,71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1.656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231990108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Shvetsiya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30 933,63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46 949,28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1.557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788495285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Birlashgan Qirollik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26,827,84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39,753,24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483772568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Qo'shma Shtatlar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37,062,13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54,225,45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36399408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Germaniya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31,287,07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45,229,25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619557849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Kanada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31 299,65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44,017,59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1.271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735211297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Braziliya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10,344,86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14,103,45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372569760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Meksika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13 070,44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17,336,47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15042574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Yaponiya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30,582,43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39 002,22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0,905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1861536918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Rossiya Federatsiyasi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20,639,00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24 765,95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992248272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Saudiya Arabistoni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42 457,11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49 045,41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0,536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527475439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Bruney Darussalam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84,672,39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71,809,25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-0,608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68069419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Tojikiston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3644,67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2896,91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-0,847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999636608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Ukraina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10,463,96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7 894,39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764126624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Zimbabve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2605,79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1899,77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932816483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Markaziy Afrika Respublikasi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925.05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661.24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705606165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Burundi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1087,49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702.23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 dirty="0">
                          <a:effectLst/>
                        </a:rPr>
                        <a:t>-1,607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483939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Birlashgan Arab Amirliklari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110 432,46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67,293,48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 dirty="0">
                          <a:effectLst/>
                        </a:rPr>
                        <a:t>-1,818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2689852215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Kongo, Dem. Rep.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1386,83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808.13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 dirty="0">
                          <a:effectLst/>
                        </a:rPr>
                        <a:t>-1,980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extLst>
                  <a:ext uri="{0D108BD9-81ED-4DB2-BD59-A6C34878D82A}">
                    <a16:rowId xmlns:a16="http://schemas.microsoft.com/office/drawing/2014/main" val="3808116940"/>
                  </a:ext>
                </a:extLst>
              </a:tr>
              <a:tr h="1417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 dirty="0">
                          <a:effectLst/>
                        </a:rPr>
                        <a:t>Manba: </a:t>
                      </a:r>
                      <a:r>
                        <a:rPr lang="uz" sz="1100" u="none" strike="noStrike" dirty="0">
                          <a:effectLst/>
                          <a:hlinkClick r:id="rId2"/>
                        </a:rPr>
                        <a:t>https://data.worldbank.org/indicator/NY.GDP.PCAP.PP.KD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uz" sz="1100" u="none" strike="noStrike" baseline="0" dirty="0">
                          <a:effectLst/>
                        </a:rPr>
                        <a:t>2019-yil 16-yanvarda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4" marR="4724" marT="47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8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66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47434"/>
              </p:ext>
            </p:extLst>
          </p:nvPr>
        </p:nvGraphicFramePr>
        <p:xfrm>
          <a:off x="4251325" y="381000"/>
          <a:ext cx="5011600" cy="61911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06180">
                  <a:extLst>
                    <a:ext uri="{9D8B030D-6E8A-4147-A177-3AD203B41FA5}">
                      <a16:colId xmlns:a16="http://schemas.microsoft.com/office/drawing/2014/main" val="3507903547"/>
                    </a:ext>
                  </a:extLst>
                </a:gridCol>
                <a:gridCol w="777530">
                  <a:extLst>
                    <a:ext uri="{9D8B030D-6E8A-4147-A177-3AD203B41FA5}">
                      <a16:colId xmlns:a16="http://schemas.microsoft.com/office/drawing/2014/main" val="2392387718"/>
                    </a:ext>
                  </a:extLst>
                </a:gridCol>
                <a:gridCol w="706093">
                  <a:extLst>
                    <a:ext uri="{9D8B030D-6E8A-4147-A177-3AD203B41FA5}">
                      <a16:colId xmlns:a16="http://schemas.microsoft.com/office/drawing/2014/main" val="866586332"/>
                    </a:ext>
                  </a:extLst>
                </a:gridCol>
                <a:gridCol w="1009305">
                  <a:extLst>
                    <a:ext uri="{9D8B030D-6E8A-4147-A177-3AD203B41FA5}">
                      <a16:colId xmlns:a16="http://schemas.microsoft.com/office/drawing/2014/main" val="1220474260"/>
                    </a:ext>
                  </a:extLst>
                </a:gridCol>
                <a:gridCol w="1112492">
                  <a:extLst>
                    <a:ext uri="{9D8B030D-6E8A-4147-A177-3AD203B41FA5}">
                      <a16:colId xmlns:a16="http://schemas.microsoft.com/office/drawing/2014/main" val="2957662154"/>
                    </a:ext>
                  </a:extLst>
                </a:gridCol>
              </a:tblGrid>
              <a:tr h="1331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>
                          <a:effectLst/>
                        </a:rPr>
                        <a:t>Aholi jon boshiga YaIM, PPP (doimiy 2011 xalqaro dollar)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7419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b="1" u="none" strike="noStrike">
                          <a:effectLst/>
                        </a:rPr>
                        <a:t>Mamlakat nomi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1990 yil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effectLst/>
                        </a:rPr>
                        <a:t>2017 yil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>
                          <a:effectLst/>
                        </a:rPr>
                        <a:t>Ko'p o'sish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b="1" u="none" strike="noStrike" dirty="0">
                          <a:effectLst/>
                        </a:rPr>
                        <a:t>Yillik oʻsish(%)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93689041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Birlashgan Arab Amirliklari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110 432,46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67,293,48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-1,818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496257586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Bruney Darussalam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84,672,39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71,809,25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-0,608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03608137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 dirty="0">
                          <a:effectLst/>
                        </a:rPr>
                        <a:t>Saudiya Arabistoni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42 457,11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49 045,41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0,536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88289402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Qo'shma Shtatlar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37,062,13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54,225,45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68663266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Kanada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31 299,65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44,017,59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1.271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1741225092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Germaniya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31,287,07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45,229,25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109259766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Shvetsiya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30 933,63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46 949,28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1.557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96214281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Yaponiya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30,582,43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39 002,22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0,905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110532096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Avstraliya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28,658,37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44,648,71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1.656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7279215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Birlashgan Qirollik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26,827,84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39,753,24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1.467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90168754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Rossiya Federatsiyasi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20,639,00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24 765,95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90425284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Isroil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20,520,41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33,132,32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1.790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69344388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Meksika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13 070,44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17,336,47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613894544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Koreya, Rep.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11 632,60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35 938,37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3.09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85266314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Eron, Islom Respublikasi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11,392,56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19 082,62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1.929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898451628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Ukraina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10,463,96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7 894,39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79957635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Braziliya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10,344,86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14,103,45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1375792414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Dunyo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8 925,59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15,469,21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 dirty="0">
                          <a:effectLst/>
                        </a:rPr>
                        <a:t>2.058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319193684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Misr, Arab Respublikasi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5,909,16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10,550,21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2.170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65150817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Tojikiston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3644,67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2896,91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-0,847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065145222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Zimbabve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2605,79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1899,77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144031423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Hindiston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1754,86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6,426,67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3.66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4.925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78842521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Xitoy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1526,41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15,308,71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8.914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505809428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Vetnam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1452,88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6,171,88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5.503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042593178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Kongo, Dem. Rep.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1386,83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808.13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-1,980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27937803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Burundi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1087,49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702.23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-1,607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1142398682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Ekvatorial Gvineya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999,50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22,604,87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22.62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12.244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22267925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Markaziy Afrika Respublikasi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925.05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661.24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0,71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-1,236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46863995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Myanma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742.97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5,591,60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7.53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7.762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32736280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Mozambik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378,53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z" sz="1100" u="none" strike="noStrike">
                          <a:effectLst/>
                        </a:rPr>
                        <a:t>1136,10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4.155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extLst>
                  <a:ext uri="{0D108BD9-81ED-4DB2-BD59-A6C34878D82A}">
                    <a16:rowId xmlns:a16="http://schemas.microsoft.com/office/drawing/2014/main" val="3678113198"/>
                  </a:ext>
                </a:extLst>
              </a:tr>
              <a:tr h="1331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>
                          <a:effectLst/>
                        </a:rPr>
                        <a:t>Manba: https://data.worldbank.org/indicator/NY.GDP.PCAP.PP.KD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11153"/>
                  </a:ext>
                </a:extLst>
              </a:tr>
              <a:tr h="1331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z" sz="1100" u="none" strike="noStrike" dirty="0">
                          <a:effectLst/>
                        </a:rPr>
                        <a:t>Maʼlumotlar 2019-yil 16-yanvarda yuklab olingan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0" marR="4590" marT="45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3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2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Jamg’arish</a:t>
            </a:r>
            <a:r>
              <a:rPr lang="en-US" altLang="en-US" dirty="0"/>
              <a:t> </a:t>
            </a:r>
            <a:r>
              <a:rPr lang="uz" altLang="en-US" dirty="0"/>
              <a:t> va investitsiyalarning ahamiyati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Ammo o'zaro kelishuv mavjud: ko'proq </a:t>
            </a:r>
            <a:r>
              <a:rPr lang="en-US" altLang="en-US" dirty="0" err="1"/>
              <a:t>jamg’arish</a:t>
            </a:r>
            <a:r>
              <a:rPr lang="en-US" altLang="en-US" dirty="0"/>
              <a:t> </a:t>
            </a:r>
            <a:r>
              <a:rPr lang="uz" altLang="en-US" dirty="0"/>
              <a:t>joriy iste'molni kamay</a:t>
            </a:r>
            <a:r>
              <a:rPr lang="en-US" altLang="en-US" dirty="0" err="1"/>
              <a:t>ishiga</a:t>
            </a:r>
            <a:r>
              <a:rPr lang="en-US" altLang="en-US" dirty="0"/>
              <a:t> </a:t>
            </a:r>
            <a:r>
              <a:rPr lang="en-US" altLang="en-US" dirty="0" err="1"/>
              <a:t>olib</a:t>
            </a:r>
            <a:r>
              <a:rPr lang="en-US" altLang="en-US" dirty="0"/>
              <a:t> </a:t>
            </a:r>
            <a:r>
              <a:rPr lang="en-US" altLang="en-US" dirty="0" err="1"/>
              <a:t>keladi</a:t>
            </a:r>
            <a:endParaRPr lang="uz" altLang="en-US" dirty="0"/>
          </a:p>
          <a:p>
            <a:pPr lvl="1" eaLnBrk="1" hangingPunct="1"/>
            <a:r>
              <a:rPr lang="uz" altLang="en-US" dirty="0"/>
              <a:t>Hukumat odamlarni yorqin kelajak uchun hozirgi iste'molni qurbon qilishga undashi kerakmi yoki yo'qmi, aniq emas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Jamg’arish</a:t>
            </a:r>
            <a:r>
              <a:rPr lang="en-US" altLang="en-US" dirty="0"/>
              <a:t> </a:t>
            </a:r>
            <a:r>
              <a:rPr lang="uz" altLang="en-US" dirty="0"/>
              <a:t> va investitsiyalarning ahamiyati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Bundan tashqari, jismoniy kapitalning to'planishi pasayib bor</a:t>
            </a:r>
            <a:r>
              <a:rPr lang="en-US" altLang="en-US" dirty="0" err="1"/>
              <a:t>uvchi</a:t>
            </a:r>
            <a:r>
              <a:rPr lang="en-US" altLang="en-US" dirty="0"/>
              <a:t> </a:t>
            </a:r>
            <a:r>
              <a:rPr lang="en-US" altLang="en-US" dirty="0" err="1"/>
              <a:t>marjinal</a:t>
            </a:r>
            <a:r>
              <a:rPr lang="en-US" altLang="en-US" dirty="0"/>
              <a:t> </a:t>
            </a:r>
            <a:r>
              <a:rPr lang="uz" altLang="en-US" dirty="0"/>
              <a:t>ta'sirga </a:t>
            </a:r>
            <a:r>
              <a:rPr lang="en-US" altLang="en-US" dirty="0" err="1"/>
              <a:t>ega</a:t>
            </a:r>
            <a:r>
              <a:rPr lang="en-US" altLang="en-US" dirty="0"/>
              <a:t>. </a:t>
            </a:r>
            <a:r>
              <a:rPr lang="en-US" altLang="en-US" dirty="0" err="1"/>
              <a:t>Ya’ni</a:t>
            </a:r>
            <a:r>
              <a:rPr lang="en-US" altLang="en-US" dirty="0"/>
              <a:t>, </a:t>
            </a:r>
            <a:r>
              <a:rPr lang="en-US" altLang="en-US" dirty="0" err="1"/>
              <a:t>har</a:t>
            </a:r>
            <a:r>
              <a:rPr lang="en-US" altLang="en-US" dirty="0"/>
              <a:t> </a:t>
            </a:r>
            <a:r>
              <a:rPr lang="en-US" altLang="en-US" dirty="0" err="1"/>
              <a:t>bir</a:t>
            </a:r>
            <a:r>
              <a:rPr lang="en-US" altLang="en-US" dirty="0"/>
              <a:t> </a:t>
            </a:r>
            <a:r>
              <a:rPr lang="en-US" altLang="en-US" dirty="0" err="1"/>
              <a:t>qo’shimcha</a:t>
            </a:r>
            <a:r>
              <a:rPr lang="en-US" altLang="en-US" dirty="0"/>
              <a:t> </a:t>
            </a:r>
            <a:r>
              <a:rPr lang="en-US" altLang="en-US" dirty="0" err="1"/>
              <a:t>jismoniy</a:t>
            </a:r>
            <a:r>
              <a:rPr lang="en-US" altLang="en-US" dirty="0"/>
              <a:t> </a:t>
            </a:r>
            <a:r>
              <a:rPr lang="en-US" altLang="en-US" dirty="0" err="1"/>
              <a:t>kapital</a:t>
            </a:r>
            <a:r>
              <a:rPr lang="en-US" altLang="en-US" dirty="0"/>
              <a:t> </a:t>
            </a:r>
            <a:r>
              <a:rPr lang="en-US" altLang="en-US" dirty="0" err="1"/>
              <a:t>birligi</a:t>
            </a:r>
            <a:r>
              <a:rPr lang="en-US" altLang="en-US" dirty="0"/>
              <a:t> </a:t>
            </a:r>
            <a:r>
              <a:rPr lang="en-US" altLang="en-US" dirty="0" err="1"/>
              <a:t>ishlab</a:t>
            </a:r>
            <a:r>
              <a:rPr lang="en-US" altLang="en-US" dirty="0"/>
              <a:t> </a:t>
            </a:r>
            <a:r>
              <a:rPr lang="en-US" altLang="en-US" dirty="0" err="1"/>
              <a:t>chiqaruvchiga</a:t>
            </a:r>
            <a:r>
              <a:rPr lang="en-US" altLang="en-US" dirty="0"/>
              <a:t> </a:t>
            </a:r>
            <a:r>
              <a:rPr lang="en-US" altLang="en-US" dirty="0" err="1"/>
              <a:t>borgan</a:t>
            </a:r>
            <a:r>
              <a:rPr lang="en-US" altLang="en-US" dirty="0"/>
              <a:t> sari </a:t>
            </a:r>
            <a:r>
              <a:rPr lang="en-US" altLang="en-US" dirty="0" err="1"/>
              <a:t>kamroq</a:t>
            </a:r>
            <a:r>
              <a:rPr lang="en-US" altLang="en-US" dirty="0"/>
              <a:t> </a:t>
            </a:r>
            <a:r>
              <a:rPr lang="en-US" altLang="en-US" dirty="0" err="1"/>
              <a:t>foyda</a:t>
            </a:r>
            <a:r>
              <a:rPr lang="en-US" altLang="en-US" dirty="0"/>
              <a:t> </a:t>
            </a:r>
            <a:r>
              <a:rPr lang="en-US" altLang="en-US" dirty="0" err="1"/>
              <a:t>keltiradi</a:t>
            </a:r>
            <a:endParaRPr lang="uz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Marjinal q</a:t>
            </a:r>
            <a:r>
              <a:rPr lang="uz" altLang="en-US" sz="3600" dirty="0"/>
              <a:t>ayt</a:t>
            </a:r>
            <a:r>
              <a:rPr lang="en-US" altLang="en-US" sz="3600" dirty="0" err="1"/>
              <a:t>im</a:t>
            </a:r>
            <a:r>
              <a:rPr lang="uz" altLang="en-US" sz="3600" dirty="0"/>
              <a:t>ning pasayishi va </a:t>
            </a:r>
            <a:r>
              <a:rPr lang="en-US" altLang="en-US" sz="3600" dirty="0"/>
              <a:t>“</a:t>
            </a:r>
            <a:r>
              <a:rPr lang="en-US" altLang="en-US" sz="3600" dirty="0" err="1"/>
              <a:t>yetib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olish</a:t>
            </a:r>
            <a:r>
              <a:rPr lang="en-US" altLang="en-US" sz="3600" dirty="0"/>
              <a:t>” </a:t>
            </a:r>
            <a:r>
              <a:rPr lang="uz" altLang="en-US" sz="3600" dirty="0"/>
              <a:t>effekti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uz" altLang="en-US" dirty="0"/>
              <a:t>Kapital zahirasining ko'payishi bilan qo'shimcha kapital birligidan ishlab chiqarilgan qo'shimcha mahsulot kamayadi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altLang="en-US" i="1" dirty="0">
                <a:solidFill>
                  <a:srgbClr val="25A9A6"/>
                </a:solidFill>
              </a:rPr>
              <a:t>Bu </a:t>
            </a:r>
            <a:r>
              <a:rPr lang="en-US" altLang="en-US" i="1" dirty="0" err="1">
                <a:solidFill>
                  <a:srgbClr val="25A9A6"/>
                </a:solidFill>
              </a:rPr>
              <a:t>tobora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uz" altLang="en-US" i="1" dirty="0">
                <a:solidFill>
                  <a:srgbClr val="25A9A6"/>
                </a:solidFill>
              </a:rPr>
              <a:t>kamay</a:t>
            </a:r>
            <a:r>
              <a:rPr lang="en-US" altLang="en-US" i="1" dirty="0" err="1">
                <a:solidFill>
                  <a:srgbClr val="25A9A6"/>
                </a:solidFill>
              </a:rPr>
              <a:t>ib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en-US" altLang="en-US" i="1" dirty="0" err="1">
                <a:solidFill>
                  <a:srgbClr val="25A9A6"/>
                </a:solidFill>
              </a:rPr>
              <a:t>boruvchi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uz" altLang="en-US" i="1" dirty="0">
                <a:solidFill>
                  <a:srgbClr val="25A9A6"/>
                </a:solidFill>
              </a:rPr>
              <a:t>daromad </a:t>
            </a:r>
            <a:r>
              <a:rPr lang="uz" altLang="en-US" dirty="0"/>
              <a:t>deb ataladi .</a:t>
            </a:r>
          </a:p>
          <a:p>
            <a:pPr eaLnBrk="1" hangingPunct="1"/>
            <a:r>
              <a:rPr lang="uz" altLang="en-US" dirty="0"/>
              <a:t>Daromadning pasayishi tufayli jismoniy kapitalga investitsiyalar sur'atining oshishi faqat bir muncha vaqt yuqori o'sishga olib keladi.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0302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Marjinal </a:t>
            </a:r>
            <a:r>
              <a:rPr lang="en-US" altLang="en-US" sz="3600" dirty="0" err="1"/>
              <a:t>qaytimning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pasayishini</a:t>
            </a:r>
            <a:r>
              <a:rPr lang="en-US" altLang="en-US" sz="3600" dirty="0"/>
              <a:t> </a:t>
            </a:r>
            <a:r>
              <a:rPr lang="uz" altLang="en-US" sz="3600" dirty="0"/>
              <a:t>tasvirlash</a:t>
            </a:r>
          </a:p>
        </p:txBody>
      </p:sp>
      <p:sp>
        <p:nvSpPr>
          <p:cNvPr id="38915" name="AutoShape 3"/>
          <p:cNvSpPr>
            <a:spLocks noChangeAspect="1" noChangeArrowheads="1" noTextEdit="1"/>
          </p:cNvSpPr>
          <p:nvPr/>
        </p:nvSpPr>
        <p:spPr bwMode="auto">
          <a:xfrm>
            <a:off x="2603501" y="1179514"/>
            <a:ext cx="637381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416301" y="1219201"/>
            <a:ext cx="543242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3416301" y="1219201"/>
            <a:ext cx="5432425" cy="4329113"/>
          </a:xfrm>
          <a:custGeom>
            <a:avLst/>
            <a:gdLst>
              <a:gd name="T0" fmla="*/ 0 w 3422"/>
              <a:gd name="T1" fmla="*/ 0 h 2727"/>
              <a:gd name="T2" fmla="*/ 0 w 3422"/>
              <a:gd name="T3" fmla="*/ 2147483647 h 2727"/>
              <a:gd name="T4" fmla="*/ 2147483647 w 3422"/>
              <a:gd name="T5" fmla="*/ 2147483647 h 2727"/>
              <a:gd name="T6" fmla="*/ 0 60000 65536"/>
              <a:gd name="T7" fmla="*/ 0 60000 65536"/>
              <a:gd name="T8" fmla="*/ 0 60000 65536"/>
              <a:gd name="T9" fmla="*/ 0 w 3422"/>
              <a:gd name="T10" fmla="*/ 0 h 2727"/>
              <a:gd name="T11" fmla="*/ 3422 w 3422"/>
              <a:gd name="T12" fmla="*/ 2727 h 2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2" h="2727">
                <a:moveTo>
                  <a:pt x="0" y="0"/>
                </a:moveTo>
                <a:lnTo>
                  <a:pt x="0" y="2727"/>
                </a:lnTo>
                <a:lnTo>
                  <a:pt x="3422" y="2727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2229965" y="1068101"/>
            <a:ext cx="1150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 </a:t>
            </a:r>
            <a:r>
              <a:rPr lang="en-US" altLang="en-US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boshiga</a:t>
            </a:r>
            <a:r>
              <a:rPr lang="en-US" alt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alt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3754439" y="496252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z" altLang="en-US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7218364" y="1620839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z" altLang="en-US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8205788" y="5567364"/>
            <a:ext cx="14763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 </a:t>
            </a:r>
            <a:r>
              <a:rPr lang="en-US" altLang="en-US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boshiga</a:t>
            </a:r>
            <a:r>
              <a:rPr lang="en-US" alt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" alt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kapital</a:t>
            </a: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119563" y="4097338"/>
            <a:ext cx="4476750" cy="425450"/>
            <a:chOff x="1635" y="2581"/>
            <a:chExt cx="2820" cy="268"/>
          </a:xfrm>
        </p:grpSpPr>
        <p:sp>
          <p:nvSpPr>
            <p:cNvPr id="38937" name="Line 14"/>
            <p:cNvSpPr>
              <a:spLocks noChangeShapeType="1"/>
            </p:cNvSpPr>
            <p:nvPr/>
          </p:nvSpPr>
          <p:spPr bwMode="auto">
            <a:xfrm flipH="1">
              <a:off x="1635" y="2721"/>
              <a:ext cx="3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Rectangle 15"/>
            <p:cNvSpPr>
              <a:spLocks noChangeArrowheads="1"/>
            </p:cNvSpPr>
            <p:nvPr/>
          </p:nvSpPr>
          <p:spPr bwMode="auto">
            <a:xfrm>
              <a:off x="1987" y="2581"/>
              <a:ext cx="2468" cy="268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38939" name="Rectangle 16"/>
            <p:cNvSpPr>
              <a:spLocks noChangeArrowheads="1"/>
            </p:cNvSpPr>
            <p:nvPr/>
          </p:nvSpPr>
          <p:spPr bwMode="auto">
            <a:xfrm>
              <a:off x="2020" y="2600"/>
              <a:ext cx="2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z" alt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1. Iqtisodiyot kapitalning past darajasiga ega bo'lganda, an</a:t>
              </a:r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40" name="Rectangle 17"/>
            <p:cNvSpPr>
              <a:spLocks noChangeArrowheads="1"/>
            </p:cNvSpPr>
            <p:nvPr/>
          </p:nvSpPr>
          <p:spPr bwMode="auto">
            <a:xfrm>
              <a:off x="2020" y="2725"/>
              <a:ext cx="23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z" alt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qo'shimcha kapital birligi ishlab chiqarishning katta o'sishiga olib keladi.</a:t>
              </a:r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730" name="Freeform 18"/>
          <p:cNvSpPr>
            <a:spLocks/>
          </p:cNvSpPr>
          <p:nvPr/>
        </p:nvSpPr>
        <p:spPr bwMode="auto">
          <a:xfrm>
            <a:off x="6926264" y="1481139"/>
            <a:ext cx="619125" cy="123825"/>
          </a:xfrm>
          <a:custGeom>
            <a:avLst/>
            <a:gdLst>
              <a:gd name="T0" fmla="*/ 2147483647 w 125"/>
              <a:gd name="T1" fmla="*/ 0 h 25"/>
              <a:gd name="T2" fmla="*/ 0 w 125"/>
              <a:gd name="T3" fmla="*/ 2147483647 h 25"/>
              <a:gd name="T4" fmla="*/ 2147483647 w 125"/>
              <a:gd name="T5" fmla="*/ 2147483647 h 25"/>
              <a:gd name="T6" fmla="*/ 2147483647 w 125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25"/>
              <a:gd name="T14" fmla="*/ 125 w 1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25">
                <a:moveTo>
                  <a:pt x="125" y="0"/>
                </a:moveTo>
                <a:cubicBezTo>
                  <a:pt x="80" y="6"/>
                  <a:pt x="37" y="16"/>
                  <a:pt x="0" y="25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</a:path>
            </a:pathLst>
          </a:custGeom>
          <a:solidFill>
            <a:srgbClr val="FDC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1" name="Freeform 19"/>
          <p:cNvSpPr>
            <a:spLocks/>
          </p:cNvSpPr>
          <p:nvPr/>
        </p:nvSpPr>
        <p:spPr bwMode="auto">
          <a:xfrm>
            <a:off x="6926264" y="1481139"/>
            <a:ext cx="619125" cy="123825"/>
          </a:xfrm>
          <a:custGeom>
            <a:avLst/>
            <a:gdLst>
              <a:gd name="T0" fmla="*/ 2147483647 w 125"/>
              <a:gd name="T1" fmla="*/ 0 h 25"/>
              <a:gd name="T2" fmla="*/ 0 w 125"/>
              <a:gd name="T3" fmla="*/ 2147483647 h 25"/>
              <a:gd name="T4" fmla="*/ 2147483647 w 125"/>
              <a:gd name="T5" fmla="*/ 2147483647 h 25"/>
              <a:gd name="T6" fmla="*/ 2147483647 w 125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25"/>
              <a:gd name="T14" fmla="*/ 125 w 1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25">
                <a:moveTo>
                  <a:pt x="125" y="0"/>
                </a:moveTo>
                <a:cubicBezTo>
                  <a:pt x="80" y="6"/>
                  <a:pt x="37" y="16"/>
                  <a:pt x="0" y="25"/>
                </a:cubicBezTo>
                <a:cubicBezTo>
                  <a:pt x="125" y="25"/>
                  <a:pt x="125" y="25"/>
                  <a:pt x="125" y="25"/>
                </a:cubicBezTo>
                <a:lnTo>
                  <a:pt x="125" y="0"/>
                </a:lnTo>
                <a:close/>
              </a:path>
            </a:pathLst>
          </a:custGeom>
          <a:noFill/>
          <a:ln w="20638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2" name="Freeform 20"/>
          <p:cNvSpPr>
            <a:spLocks/>
          </p:cNvSpPr>
          <p:nvPr/>
        </p:nvSpPr>
        <p:spPr bwMode="auto">
          <a:xfrm>
            <a:off x="3524250" y="3581401"/>
            <a:ext cx="584200" cy="1362075"/>
          </a:xfrm>
          <a:custGeom>
            <a:avLst/>
            <a:gdLst>
              <a:gd name="T0" fmla="*/ 2147483647 w 118"/>
              <a:gd name="T1" fmla="*/ 2147483647 h 275"/>
              <a:gd name="T2" fmla="*/ 2147483647 w 118"/>
              <a:gd name="T3" fmla="*/ 0 h 275"/>
              <a:gd name="T4" fmla="*/ 0 w 118"/>
              <a:gd name="T5" fmla="*/ 2147483647 h 275"/>
              <a:gd name="T6" fmla="*/ 2147483647 w 118"/>
              <a:gd name="T7" fmla="*/ 2147483647 h 275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275"/>
              <a:gd name="T14" fmla="*/ 118 w 118"/>
              <a:gd name="T15" fmla="*/ 275 h 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275">
                <a:moveTo>
                  <a:pt x="118" y="275"/>
                </a:moveTo>
                <a:cubicBezTo>
                  <a:pt x="118" y="0"/>
                  <a:pt x="118" y="0"/>
                  <a:pt x="118" y="0"/>
                </a:cubicBezTo>
                <a:cubicBezTo>
                  <a:pt x="54" y="101"/>
                  <a:pt x="19" y="201"/>
                  <a:pt x="0" y="275"/>
                </a:cubicBezTo>
                <a:cubicBezTo>
                  <a:pt x="118" y="275"/>
                  <a:pt x="118" y="275"/>
                  <a:pt x="118" y="275"/>
                </a:cubicBezTo>
              </a:path>
            </a:pathLst>
          </a:custGeom>
          <a:solidFill>
            <a:srgbClr val="FDC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3" name="Freeform 21"/>
          <p:cNvSpPr>
            <a:spLocks/>
          </p:cNvSpPr>
          <p:nvPr/>
        </p:nvSpPr>
        <p:spPr bwMode="auto">
          <a:xfrm>
            <a:off x="3524250" y="3581401"/>
            <a:ext cx="584200" cy="1362075"/>
          </a:xfrm>
          <a:custGeom>
            <a:avLst/>
            <a:gdLst>
              <a:gd name="T0" fmla="*/ 2147483647 w 118"/>
              <a:gd name="T1" fmla="*/ 2147483647 h 275"/>
              <a:gd name="T2" fmla="*/ 2147483647 w 118"/>
              <a:gd name="T3" fmla="*/ 0 h 275"/>
              <a:gd name="T4" fmla="*/ 0 w 118"/>
              <a:gd name="T5" fmla="*/ 2147483647 h 275"/>
              <a:gd name="T6" fmla="*/ 2147483647 w 118"/>
              <a:gd name="T7" fmla="*/ 2147483647 h 275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275"/>
              <a:gd name="T14" fmla="*/ 118 w 118"/>
              <a:gd name="T15" fmla="*/ 275 h 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275">
                <a:moveTo>
                  <a:pt x="118" y="275"/>
                </a:moveTo>
                <a:cubicBezTo>
                  <a:pt x="118" y="0"/>
                  <a:pt x="118" y="0"/>
                  <a:pt x="118" y="0"/>
                </a:cubicBezTo>
                <a:cubicBezTo>
                  <a:pt x="54" y="101"/>
                  <a:pt x="19" y="201"/>
                  <a:pt x="0" y="275"/>
                </a:cubicBezTo>
                <a:lnTo>
                  <a:pt x="118" y="275"/>
                </a:lnTo>
                <a:close/>
              </a:path>
            </a:pathLst>
          </a:custGeom>
          <a:noFill/>
          <a:ln w="20638" cap="flat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Freeform 22"/>
          <p:cNvSpPr>
            <a:spLocks/>
          </p:cNvSpPr>
          <p:nvPr/>
        </p:nvSpPr>
        <p:spPr bwMode="auto">
          <a:xfrm>
            <a:off x="3416300" y="1392239"/>
            <a:ext cx="5353050" cy="4156075"/>
          </a:xfrm>
          <a:custGeom>
            <a:avLst/>
            <a:gdLst>
              <a:gd name="T0" fmla="*/ 0 w 1081"/>
              <a:gd name="T1" fmla="*/ 2147483647 h 839"/>
              <a:gd name="T2" fmla="*/ 2147483647 w 1081"/>
              <a:gd name="T3" fmla="*/ 0 h 839"/>
              <a:gd name="T4" fmla="*/ 0 60000 65536"/>
              <a:gd name="T5" fmla="*/ 0 60000 65536"/>
              <a:gd name="T6" fmla="*/ 0 w 1081"/>
              <a:gd name="T7" fmla="*/ 0 h 839"/>
              <a:gd name="T8" fmla="*/ 1081 w 1081"/>
              <a:gd name="T9" fmla="*/ 839 h 8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1" h="839">
                <a:moveTo>
                  <a:pt x="0" y="839"/>
                </a:moveTo>
                <a:cubicBezTo>
                  <a:pt x="0" y="839"/>
                  <a:pt x="53" y="0"/>
                  <a:pt x="1081" y="0"/>
                </a:cubicBez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575426" y="1609726"/>
            <a:ext cx="2193925" cy="1560513"/>
            <a:chOff x="3182" y="1014"/>
            <a:chExt cx="1382" cy="983"/>
          </a:xfrm>
        </p:grpSpPr>
        <p:sp>
          <p:nvSpPr>
            <p:cNvPr id="38931" name="Line 24"/>
            <p:cNvSpPr>
              <a:spLocks noChangeShapeType="1"/>
            </p:cNvSpPr>
            <p:nvPr/>
          </p:nvSpPr>
          <p:spPr bwMode="auto">
            <a:xfrm>
              <a:off x="3712" y="1014"/>
              <a:ext cx="1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Rectangle 25"/>
            <p:cNvSpPr>
              <a:spLocks noChangeArrowheads="1"/>
            </p:cNvSpPr>
            <p:nvPr/>
          </p:nvSpPr>
          <p:spPr bwMode="auto">
            <a:xfrm>
              <a:off x="3182" y="1432"/>
              <a:ext cx="1382" cy="56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38933" name="Rectangle 26"/>
            <p:cNvSpPr>
              <a:spLocks noChangeArrowheads="1"/>
            </p:cNvSpPr>
            <p:nvPr/>
          </p:nvSpPr>
          <p:spPr bwMode="auto">
            <a:xfrm>
              <a:off x="3233" y="1464"/>
              <a:ext cx="129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z" alt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2. Iqtisodiyotda a</a:t>
              </a:r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4" name="Rectangle 27"/>
            <p:cNvSpPr>
              <a:spLocks noChangeArrowheads="1"/>
            </p:cNvSpPr>
            <p:nvPr/>
          </p:nvSpPr>
          <p:spPr bwMode="auto">
            <a:xfrm>
              <a:off x="3233" y="1589"/>
              <a:ext cx="106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z" alt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kapitalning yuqori darajasi, an</a:t>
              </a:r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5" name="Rectangle 28"/>
            <p:cNvSpPr>
              <a:spLocks noChangeArrowheads="1"/>
            </p:cNvSpPr>
            <p:nvPr/>
          </p:nvSpPr>
          <p:spPr bwMode="auto">
            <a:xfrm>
              <a:off x="3233" y="1715"/>
              <a:ext cx="12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z" alt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qo'shimcha kapital birligi olib keladi</a:t>
              </a:r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6" name="Rectangle 29"/>
            <p:cNvSpPr>
              <a:spLocks noChangeArrowheads="1"/>
            </p:cNvSpPr>
            <p:nvPr/>
          </p:nvSpPr>
          <p:spPr bwMode="auto">
            <a:xfrm>
              <a:off x="3233" y="1840"/>
              <a:ext cx="12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z" alt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ishlab chiqarishning kichik o'sishi.</a:t>
              </a:r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/>
      <p:bldP spid="115722" grpId="0"/>
      <p:bldP spid="115730" grpId="0" animBg="1"/>
      <p:bldP spid="115731" grpId="0" animBg="1"/>
      <p:bldP spid="115732" grpId="0" animBg="1"/>
      <p:bldP spid="1157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Marjinal </a:t>
            </a:r>
            <a:r>
              <a:rPr lang="en-US" altLang="en-US" sz="3600" dirty="0" err="1"/>
              <a:t>qaytimning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pasayishi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va</a:t>
            </a:r>
            <a:r>
              <a:rPr lang="en-US" altLang="en-US" sz="3600" dirty="0"/>
              <a:t> “</a:t>
            </a:r>
            <a:r>
              <a:rPr lang="en-US" altLang="en-US" sz="3600" dirty="0" err="1"/>
              <a:t>yetib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olish</a:t>
            </a:r>
            <a:r>
              <a:rPr lang="en-US" altLang="en-US" sz="3600" dirty="0"/>
              <a:t>” </a:t>
            </a:r>
            <a:r>
              <a:rPr lang="en-US" altLang="en-US" sz="3600" dirty="0" err="1"/>
              <a:t>effekti</a:t>
            </a:r>
            <a:endParaRPr lang="uz" altLang="en-US" sz="3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z" altLang="en-US" dirty="0"/>
              <a:t>Uzoq muddatda jismoniy kapitalga investitsiyalarning yuqori sur'ati yuqori samaradorlik va daromad </a:t>
            </a:r>
            <a:r>
              <a:rPr lang="uz" altLang="en-US" i="1" dirty="0"/>
              <a:t>darajasiga olib keladi </a:t>
            </a:r>
            <a:r>
              <a:rPr lang="uz" altLang="en-US" dirty="0"/>
              <a:t>, lekin unumdorlik va daromadning tezroq </a:t>
            </a:r>
            <a:r>
              <a:rPr lang="uz" altLang="en-US" i="1" dirty="0"/>
              <a:t>o'sishiga emas </a:t>
            </a:r>
            <a:r>
              <a:rPr lang="uz" altLang="en-US" dirty="0"/>
              <a:t>.</a:t>
            </a:r>
          </a:p>
          <a:p>
            <a:pPr eaLnBrk="1" hangingPunct="1"/>
            <a:r>
              <a:rPr lang="uz" altLang="en-US" dirty="0"/>
              <a:t>Tejamkorlik va investitsiyalardan nafaqat ko'proq va ko'proq jismoniy kapital to'plash uchun, balki ta'lim, tadqiqot va avtomatlashtirish uchun to'lash uchun oqilona foydalanish kerak.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2339</Words>
  <Application>Microsoft Office PowerPoint</Application>
  <PresentationFormat>Широкоэкранный</PresentationFormat>
  <Paragraphs>501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Tahoma</vt:lpstr>
      <vt:lpstr>Times New Roman</vt:lpstr>
      <vt:lpstr>Office Theme</vt:lpstr>
      <vt:lpstr>Презентация PowerPoint</vt:lpstr>
      <vt:lpstr>Iqtisodiy o'sish va davlat siyosati</vt:lpstr>
      <vt:lpstr>Iqtisodiy o'sish va davlat siyosati</vt:lpstr>
      <vt:lpstr>Jamg’arish  va investitsiyalarning ahamiyati</vt:lpstr>
      <vt:lpstr>Jamg’arish  va investitsiyalarning ahamiyati</vt:lpstr>
      <vt:lpstr>Jamg’arish  va investitsiyalarning ahamiyati</vt:lpstr>
      <vt:lpstr>Marjinal qaytimning pasayishi va “yetib olish” effekti</vt:lpstr>
      <vt:lpstr>Marjinal qaytimning pasayishini tasvirlash</vt:lpstr>
      <vt:lpstr>Marjinal qaytimning pasayishi va “yetib olish” effekti</vt:lpstr>
      <vt:lpstr>Marjinal qaytimning pasayishi va “yetib olish” effekti</vt:lpstr>
      <vt:lpstr>O'sish mo'jizalari va o'sish falokatlari</vt:lpstr>
      <vt:lpstr>Jamg’arish va investitsiyalarning ahamiyati</vt:lpstr>
      <vt:lpstr>Chet eldan investitsiyalar</vt:lpstr>
      <vt:lpstr>Chet eldan investitsiyalar</vt:lpstr>
      <vt:lpstr>Chet eldan investitsiyalar</vt:lpstr>
      <vt:lpstr>Chet eldan investitsiyalar</vt:lpstr>
      <vt:lpstr>Ta'lim</vt:lpstr>
      <vt:lpstr>Ta'lim</vt:lpstr>
      <vt:lpstr>Ta'lim</vt:lpstr>
      <vt:lpstr>Salomatlik va ovqatlanish</vt:lpstr>
      <vt:lpstr>Robert Fogelning tadqiqotlari</vt:lpstr>
      <vt:lpstr>Robert Fogelning tadqiqotlari</vt:lpstr>
      <vt:lpstr>Mulk huquqi va siyosiy barqarorlik</vt:lpstr>
      <vt:lpstr>Erkin savdo</vt:lpstr>
      <vt:lpstr>Erkin savdo</vt:lpstr>
      <vt:lpstr>Erkin savdo: geografiya</vt:lpstr>
      <vt:lpstr>Geografiya va iqtisodiy o'sish</vt:lpstr>
      <vt:lpstr>Tadqiqot va ishlanma</vt:lpstr>
      <vt:lpstr>Aholining o'sishi</vt:lpstr>
      <vt:lpstr>Aholi o'sishi: tabiiy resurslarni kengaytirish</vt:lpstr>
      <vt:lpstr>Aholining o'sishi: kapital zaxirasini suyultirish</vt:lpstr>
      <vt:lpstr>Aholining o'sishi: texnologik taraqqiyotga ko'maklashish</vt:lpstr>
      <vt:lpstr>Aholining o'sishi bo'yicha muqobil istiqbollar: Maykl Kremer</vt:lpstr>
      <vt:lpstr>The Economist , 2009 yil 29 oktyabr</vt:lpstr>
      <vt:lpstr>The Economist , 2009 yil 29 oktyabr</vt:lpstr>
      <vt:lpstr>Millatni nima boy qiladi?</vt:lpstr>
      <vt:lpstr>Millatni nima boy qiladi?</vt:lpstr>
      <vt:lpstr>Institutlarning ahamiyati</vt:lpstr>
      <vt:lpstr>Millatni nima boy qiladi?</vt:lpstr>
      <vt:lpstr>Savollaringiz bormi?</vt:lpstr>
      <vt:lpstr>Xulosa</vt:lpstr>
      <vt:lpstr>Xulosa</vt:lpstr>
      <vt:lpstr>Xulosa</vt:lpstr>
      <vt:lpstr>Презентация PowerPoint</vt:lpstr>
      <vt:lpstr>Презентация PowerPoint</vt:lpstr>
    </vt:vector>
  </TitlesOfParts>
  <Company>OffCenter Concepts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</dc:title>
  <dc:creator>Compositor</dc:creator>
  <cp:lastModifiedBy>GOLD SERVISE</cp:lastModifiedBy>
  <cp:revision>96</cp:revision>
  <dcterms:created xsi:type="dcterms:W3CDTF">2003-02-03T18:27:15Z</dcterms:created>
  <dcterms:modified xsi:type="dcterms:W3CDTF">2025-10-26T18:52:38Z</dcterms:modified>
</cp:coreProperties>
</file>