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731520"/>
            <a:ext cx="8229600" cy="2286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>
              <a:defRPr sz="2200" b="1">
                <a:latin typeface="Arial"/>
              </a:defRPr>
            </a:pPr>
            <a:r>
              <a:t>Икки касрни купайтириш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3291840"/>
            <a:ext cx="82296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>
                <a:latin typeface="Arial"/>
              </a:defRPr>
            </a:pPr>
            <a:r>
              <a:t>СӨЗЖҰМБАҚ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3749039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>
                <a:latin typeface="Arial"/>
              </a:defRPr>
            </a:pPr>
            <a:r>
              <a:t>Кундуз Ергешбаевна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965960" y="731520"/>
            <a:ext cx="4864608" cy="5212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>
                <a:latin typeface="Arial"/>
              </a:defRPr>
            </a:pPr>
            <a:r>
              <a:t>Сөзжұмбақ</a:t>
            </a:r>
          </a:p>
        </p:txBody>
      </p:sp>
      <p:sp>
        <p:nvSpPr>
          <p:cNvPr id="4" name="Rectangle 3"/>
          <p:cNvSpPr/>
          <p:nvPr/>
        </p:nvSpPr>
        <p:spPr>
          <a:xfrm>
            <a:off x="5440679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6483096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5440679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3703320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" name="Rectangle 7"/>
          <p:cNvSpPr/>
          <p:nvPr/>
        </p:nvSpPr>
        <p:spPr>
          <a:xfrm>
            <a:off x="2660904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" name="Rectangle 8"/>
          <p:cNvSpPr/>
          <p:nvPr/>
        </p:nvSpPr>
        <p:spPr>
          <a:xfrm>
            <a:off x="6135624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0" name="Rectangle 9"/>
          <p:cNvSpPr/>
          <p:nvPr/>
        </p:nvSpPr>
        <p:spPr>
          <a:xfrm>
            <a:off x="4745736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745736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40679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35624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050791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745736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35624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40679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355848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745736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703320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745736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703320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745736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008376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965960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135624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40679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050791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008376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135624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135624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398264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135624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398264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703320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7" name="Rectangle 36"/>
          <p:cNvSpPr/>
          <p:nvPr/>
        </p:nvSpPr>
        <p:spPr>
          <a:xfrm>
            <a:off x="2660904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135624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093208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745736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1" name="Rectangle 40"/>
          <p:cNvSpPr/>
          <p:nvPr/>
        </p:nvSpPr>
        <p:spPr>
          <a:xfrm>
            <a:off x="3703320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745736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3" name="Rectangle 42"/>
          <p:cNvSpPr/>
          <p:nvPr/>
        </p:nvSpPr>
        <p:spPr>
          <a:xfrm>
            <a:off x="4398264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093208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135624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093208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7" name="Rectangle 46"/>
          <p:cNvSpPr/>
          <p:nvPr/>
        </p:nvSpPr>
        <p:spPr>
          <a:xfrm>
            <a:off x="4398264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8" name="Rectangle 47"/>
          <p:cNvSpPr/>
          <p:nvPr/>
        </p:nvSpPr>
        <p:spPr>
          <a:xfrm>
            <a:off x="3703320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9" name="Rectangle 48"/>
          <p:cNvSpPr/>
          <p:nvPr/>
        </p:nvSpPr>
        <p:spPr>
          <a:xfrm>
            <a:off x="3355848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0" name="Rectangle 49"/>
          <p:cNvSpPr/>
          <p:nvPr/>
        </p:nvSpPr>
        <p:spPr>
          <a:xfrm>
            <a:off x="3355848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1" name="Rectangle 50"/>
          <p:cNvSpPr/>
          <p:nvPr/>
        </p:nvSpPr>
        <p:spPr>
          <a:xfrm>
            <a:off x="2313432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2" name="Rectangle 51"/>
          <p:cNvSpPr/>
          <p:nvPr/>
        </p:nvSpPr>
        <p:spPr>
          <a:xfrm>
            <a:off x="5788152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398264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745736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093208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6" name="Rectangle 55"/>
          <p:cNvSpPr/>
          <p:nvPr/>
        </p:nvSpPr>
        <p:spPr>
          <a:xfrm>
            <a:off x="4398264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7" name="Rectangle 56"/>
          <p:cNvSpPr/>
          <p:nvPr/>
        </p:nvSpPr>
        <p:spPr>
          <a:xfrm>
            <a:off x="4050791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8" name="Rectangle 57"/>
          <p:cNvSpPr/>
          <p:nvPr/>
        </p:nvSpPr>
        <p:spPr>
          <a:xfrm>
            <a:off x="4745736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9" name="Rectangle 58"/>
          <p:cNvSpPr/>
          <p:nvPr/>
        </p:nvSpPr>
        <p:spPr>
          <a:xfrm>
            <a:off x="5788152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745736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1" name="Rectangle 60"/>
          <p:cNvSpPr/>
          <p:nvPr/>
        </p:nvSpPr>
        <p:spPr>
          <a:xfrm>
            <a:off x="4398264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2" name="Rectangle 61"/>
          <p:cNvSpPr/>
          <p:nvPr/>
        </p:nvSpPr>
        <p:spPr>
          <a:xfrm>
            <a:off x="4050791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3" name="Rectangle 62"/>
          <p:cNvSpPr/>
          <p:nvPr/>
        </p:nvSpPr>
        <p:spPr>
          <a:xfrm>
            <a:off x="3008376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4" name="Rectangle 63"/>
          <p:cNvSpPr/>
          <p:nvPr/>
        </p:nvSpPr>
        <p:spPr>
          <a:xfrm>
            <a:off x="6483096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5" name="Rectangle 64"/>
          <p:cNvSpPr/>
          <p:nvPr/>
        </p:nvSpPr>
        <p:spPr>
          <a:xfrm>
            <a:off x="6135624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6" name="Rectangle 65"/>
          <p:cNvSpPr/>
          <p:nvPr/>
        </p:nvSpPr>
        <p:spPr>
          <a:xfrm>
            <a:off x="5093208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7" name="Rectangle 66"/>
          <p:cNvSpPr/>
          <p:nvPr/>
        </p:nvSpPr>
        <p:spPr>
          <a:xfrm>
            <a:off x="5440679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8" name="Rectangle 67"/>
          <p:cNvSpPr/>
          <p:nvPr/>
        </p:nvSpPr>
        <p:spPr>
          <a:xfrm>
            <a:off x="4050791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9" name="Rectangle 68"/>
          <p:cNvSpPr/>
          <p:nvPr/>
        </p:nvSpPr>
        <p:spPr>
          <a:xfrm>
            <a:off x="5788152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0" name="Rectangle 69"/>
          <p:cNvSpPr/>
          <p:nvPr/>
        </p:nvSpPr>
        <p:spPr>
          <a:xfrm>
            <a:off x="4745736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4764023" y="749808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679192" y="1444752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2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153912" y="1444752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3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3721607" y="2487168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4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4416552" y="2487168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5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4069079" y="3182112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6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5458967" y="3182112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7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3721607" y="3529584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8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6153912" y="3529584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9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3026664" y="3877055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10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4764023" y="4224527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11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1984248" y="4571999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12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4416552" y="4919472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>
                <a:latin typeface="Arial"/>
              </a:defRPr>
            </a:pPr>
            <a:r>
              <a:t>Тапсырмалар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22960"/>
            <a:ext cx="3840480" cy="5943600"/>
          </a:xfrm>
          <a:prstGeom prst="rect">
            <a:avLst/>
          </a:prstGeom>
          <a:noFill/>
        </p:spPr>
        <p:txBody>
          <a:bodyPr wrap="square" tIns="0">
            <a:norm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  <a:defRPr sz="1500" b="1">
                <a:solidFill>
                  <a:srgbClr val="000000"/>
                </a:solidFill>
                <a:latin typeface="Arial"/>
              </a:defRPr>
            </a:pPr>
            <a:r>
              <a:t>Көлденең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2. → Бөлшекті ықшамдау. (8 әріп)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4. → Көбейтуге қатысатын сан. (9 әріп)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6. → Бүтін және бұрыс бөліктен тұрады. (6 әріп)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10. → Алымы бөлімінен кіші. (5 әріп)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11. → Бүтіннің бір бөлігі. (6 әріп)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12. → Сандармен жұмыс. (7 әріп)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13. → Бөлшектің жоғарғы саны. (4 әріп)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26280" y="822960"/>
            <a:ext cx="3840480" cy="5943600"/>
          </a:xfrm>
          <a:prstGeom prst="rect">
            <a:avLst/>
          </a:prstGeom>
          <a:noFill/>
        </p:spPr>
        <p:txBody>
          <a:bodyPr wrap="square" tIns="0">
            <a:norm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  <a:defRPr sz="1500" b="1">
                <a:solidFill>
                  <a:srgbClr val="000000"/>
                </a:solidFill>
                <a:latin typeface="Arial"/>
              </a:defRPr>
            </a:pPr>
            <a:r>
              <a:t>Тігінен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1. ↓ Есептеудің соңғы мәні. (6 әріп)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3. ↓ Бөлшектен бөлек сан. (5 әріп)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5. ↓ Алымы бөлімінен үлкен. (5 әріп)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7. ↓ Математикалық есептеу. (4 әріп)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8. ↓ Сандар мен амалдар тізбегі. (5 әріп)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9. ↓ Көбейтудің ережесі. (5 әріп)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11. ↓ Бөлшектің төменгі саны. (5 әріп)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965960" y="731520"/>
            <a:ext cx="4864608" cy="5212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>
                <a:latin typeface="Arial"/>
              </a:defRPr>
            </a:pPr>
            <a:r>
              <a:t>Жауаптар</a:t>
            </a:r>
          </a:p>
        </p:txBody>
      </p:sp>
      <p:sp>
        <p:nvSpPr>
          <p:cNvPr id="4" name="Rectangle 3"/>
          <p:cNvSpPr/>
          <p:nvPr/>
        </p:nvSpPr>
        <p:spPr>
          <a:xfrm>
            <a:off x="5440679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М</a:t>
            </a:r>
          </a:p>
        </p:txBody>
      </p:sp>
      <p:sp>
        <p:nvSpPr>
          <p:cNvPr id="5" name="Rectangle 4"/>
          <p:cNvSpPr/>
          <p:nvPr/>
        </p:nvSpPr>
        <p:spPr>
          <a:xfrm>
            <a:off x="6483096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Ш</a:t>
            </a:r>
          </a:p>
        </p:txBody>
      </p:sp>
      <p:sp>
        <p:nvSpPr>
          <p:cNvPr id="6" name="Rectangle 5"/>
          <p:cNvSpPr/>
          <p:nvPr/>
        </p:nvSpPr>
        <p:spPr>
          <a:xfrm>
            <a:off x="5440679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Т</a:t>
            </a:r>
          </a:p>
        </p:txBody>
      </p:sp>
      <p:sp>
        <p:nvSpPr>
          <p:cNvPr id="7" name="Rectangle 6"/>
          <p:cNvSpPr/>
          <p:nvPr/>
        </p:nvSpPr>
        <p:spPr>
          <a:xfrm>
            <a:off x="3703320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Е</a:t>
            </a:r>
          </a:p>
        </p:txBody>
      </p:sp>
      <p:sp>
        <p:nvSpPr>
          <p:cNvPr id="8" name="Rectangle 7"/>
          <p:cNvSpPr/>
          <p:nvPr/>
        </p:nvSpPr>
        <p:spPr>
          <a:xfrm>
            <a:off x="2660904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Қ</a:t>
            </a:r>
          </a:p>
        </p:txBody>
      </p:sp>
      <p:sp>
        <p:nvSpPr>
          <p:cNvPr id="9" name="Rectangle 8"/>
          <p:cNvSpPr/>
          <p:nvPr/>
        </p:nvSpPr>
        <p:spPr>
          <a:xfrm>
            <a:off x="6135624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Е</a:t>
            </a:r>
          </a:p>
        </p:txBody>
      </p:sp>
      <p:sp>
        <p:nvSpPr>
          <p:cNvPr id="10" name="Rectangle 9"/>
          <p:cNvSpPr/>
          <p:nvPr/>
        </p:nvSpPr>
        <p:spPr>
          <a:xfrm>
            <a:off x="4745736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745736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І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40679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А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35624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Е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050791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Ө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745736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Ж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35624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І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40679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А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355848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С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Н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745736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Ә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703320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К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745736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И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703320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К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745736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М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008376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Д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965960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Е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135624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Р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40679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М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050791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У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008376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Ы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135624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Б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135624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Н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398264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А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135624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Т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398264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Б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703320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Р</a:t>
            </a:r>
          </a:p>
        </p:txBody>
      </p:sp>
      <p:sp>
        <p:nvSpPr>
          <p:cNvPr id="37" name="Rectangle 36"/>
          <p:cNvSpPr/>
          <p:nvPr/>
        </p:nvSpPr>
        <p:spPr>
          <a:xfrm>
            <a:off x="2660904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Е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135624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Е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093208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Ө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745736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Н</a:t>
            </a:r>
          </a:p>
        </p:txBody>
      </p:sp>
      <p:sp>
        <p:nvSpPr>
          <p:cNvPr id="41" name="Rectangle 40"/>
          <p:cNvSpPr/>
          <p:nvPr/>
        </p:nvSpPr>
        <p:spPr>
          <a:xfrm>
            <a:off x="3703320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Қ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745736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Ө</a:t>
            </a:r>
          </a:p>
        </p:txBody>
      </p:sp>
      <p:sp>
        <p:nvSpPr>
          <p:cNvPr id="43" name="Rectangle 42"/>
          <p:cNvSpPr/>
          <p:nvPr/>
        </p:nvSpPr>
        <p:spPr>
          <a:xfrm>
            <a:off x="4398264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Р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093208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Ы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135624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Ү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093208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Й</a:t>
            </a:r>
          </a:p>
        </p:txBody>
      </p:sp>
      <p:sp>
        <p:nvSpPr>
          <p:cNvPr id="47" name="Rectangle 46"/>
          <p:cNvSpPr/>
          <p:nvPr/>
        </p:nvSpPr>
        <p:spPr>
          <a:xfrm>
            <a:off x="4398264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С</a:t>
            </a:r>
          </a:p>
        </p:txBody>
      </p:sp>
      <p:sp>
        <p:nvSpPr>
          <p:cNvPr id="48" name="Rectangle 47"/>
          <p:cNvSpPr/>
          <p:nvPr/>
        </p:nvSpPr>
        <p:spPr>
          <a:xfrm>
            <a:off x="3703320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Ө</a:t>
            </a:r>
          </a:p>
        </p:txBody>
      </p:sp>
      <p:sp>
        <p:nvSpPr>
          <p:cNvPr id="49" name="Rectangle 48"/>
          <p:cNvSpPr/>
          <p:nvPr/>
        </p:nvSpPr>
        <p:spPr>
          <a:xfrm>
            <a:off x="3355848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Т</a:t>
            </a:r>
          </a:p>
        </p:txBody>
      </p:sp>
      <p:sp>
        <p:nvSpPr>
          <p:cNvPr id="50" name="Rectangle 49"/>
          <p:cNvSpPr/>
          <p:nvPr/>
        </p:nvSpPr>
        <p:spPr>
          <a:xfrm>
            <a:off x="3355848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Ұ</a:t>
            </a:r>
          </a:p>
        </p:txBody>
      </p:sp>
      <p:sp>
        <p:nvSpPr>
          <p:cNvPr id="51" name="Rectangle 50"/>
          <p:cNvSpPr/>
          <p:nvPr/>
        </p:nvSpPr>
        <p:spPr>
          <a:xfrm>
            <a:off x="2313432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С</a:t>
            </a:r>
          </a:p>
        </p:txBody>
      </p:sp>
      <p:sp>
        <p:nvSpPr>
          <p:cNvPr id="52" name="Rectangle 51"/>
          <p:cNvSpPr/>
          <p:nvPr/>
        </p:nvSpPr>
        <p:spPr>
          <a:xfrm>
            <a:off x="5788152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Ш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398264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Р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745736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Б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093208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Л</a:t>
            </a:r>
          </a:p>
        </p:txBody>
      </p:sp>
      <p:sp>
        <p:nvSpPr>
          <p:cNvPr id="56" name="Rectangle 55"/>
          <p:cNvSpPr/>
          <p:nvPr/>
        </p:nvSpPr>
        <p:spPr>
          <a:xfrm>
            <a:off x="4398264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Ұ</a:t>
            </a:r>
          </a:p>
        </p:txBody>
      </p:sp>
      <p:sp>
        <p:nvSpPr>
          <p:cNvPr id="57" name="Rectangle 56"/>
          <p:cNvSpPr/>
          <p:nvPr/>
        </p:nvSpPr>
        <p:spPr>
          <a:xfrm>
            <a:off x="4050791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А</a:t>
            </a:r>
          </a:p>
        </p:txBody>
      </p:sp>
      <p:sp>
        <p:nvSpPr>
          <p:cNvPr id="58" name="Rectangle 57"/>
          <p:cNvSpPr/>
          <p:nvPr/>
        </p:nvSpPr>
        <p:spPr>
          <a:xfrm>
            <a:off x="4745736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Л</a:t>
            </a:r>
          </a:p>
        </p:txBody>
      </p:sp>
      <p:sp>
        <p:nvSpPr>
          <p:cNvPr id="59" name="Rectangle 58"/>
          <p:cNvSpPr/>
          <p:nvPr/>
        </p:nvSpPr>
        <p:spPr>
          <a:xfrm>
            <a:off x="5788152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К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745736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Е</a:t>
            </a:r>
          </a:p>
        </p:txBody>
      </p:sp>
      <p:sp>
        <p:nvSpPr>
          <p:cNvPr id="61" name="Rectangle 60"/>
          <p:cNvSpPr/>
          <p:nvPr/>
        </p:nvSpPr>
        <p:spPr>
          <a:xfrm>
            <a:off x="4398264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Ы</a:t>
            </a:r>
          </a:p>
        </p:txBody>
      </p:sp>
      <p:sp>
        <p:nvSpPr>
          <p:cNvPr id="62" name="Rectangle 61"/>
          <p:cNvSpPr/>
          <p:nvPr/>
        </p:nvSpPr>
        <p:spPr>
          <a:xfrm>
            <a:off x="4050791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Ы</a:t>
            </a:r>
          </a:p>
        </p:txBody>
      </p:sp>
      <p:sp>
        <p:nvSpPr>
          <p:cNvPr id="63" name="Rectangle 62"/>
          <p:cNvSpPr/>
          <p:nvPr/>
        </p:nvSpPr>
        <p:spPr>
          <a:xfrm>
            <a:off x="3008376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П</a:t>
            </a:r>
          </a:p>
        </p:txBody>
      </p:sp>
      <p:sp>
        <p:nvSpPr>
          <p:cNvPr id="64" name="Rectangle 63"/>
          <p:cNvSpPr/>
          <p:nvPr/>
        </p:nvSpPr>
        <p:spPr>
          <a:xfrm>
            <a:off x="6483096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К</a:t>
            </a:r>
          </a:p>
        </p:txBody>
      </p:sp>
      <p:sp>
        <p:nvSpPr>
          <p:cNvPr id="65" name="Rectangle 64"/>
          <p:cNvSpPr/>
          <p:nvPr/>
        </p:nvSpPr>
        <p:spPr>
          <a:xfrm>
            <a:off x="6135624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Ж</a:t>
            </a:r>
          </a:p>
        </p:txBody>
      </p:sp>
      <p:sp>
        <p:nvSpPr>
          <p:cNvPr id="66" name="Rectangle 65"/>
          <p:cNvSpPr/>
          <p:nvPr/>
        </p:nvSpPr>
        <p:spPr>
          <a:xfrm>
            <a:off x="5093208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У</a:t>
            </a:r>
          </a:p>
        </p:txBody>
      </p:sp>
      <p:sp>
        <p:nvSpPr>
          <p:cNvPr id="67" name="Rectangle 66"/>
          <p:cNvSpPr/>
          <p:nvPr/>
        </p:nvSpPr>
        <p:spPr>
          <a:xfrm>
            <a:off x="5440679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Л</a:t>
            </a:r>
          </a:p>
        </p:txBody>
      </p:sp>
      <p:sp>
        <p:nvSpPr>
          <p:cNvPr id="68" name="Rectangle 67"/>
          <p:cNvSpPr/>
          <p:nvPr/>
        </p:nvSpPr>
        <p:spPr>
          <a:xfrm>
            <a:off x="4050791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А</a:t>
            </a:r>
          </a:p>
        </p:txBody>
      </p:sp>
      <p:sp>
        <p:nvSpPr>
          <p:cNvPr id="69" name="Rectangle 68"/>
          <p:cNvSpPr/>
          <p:nvPr/>
        </p:nvSpPr>
        <p:spPr>
          <a:xfrm>
            <a:off x="5788152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С</a:t>
            </a:r>
          </a:p>
        </p:txBody>
      </p:sp>
      <p:sp>
        <p:nvSpPr>
          <p:cNvPr id="70" name="Rectangle 69"/>
          <p:cNvSpPr/>
          <p:nvPr/>
        </p:nvSpPr>
        <p:spPr>
          <a:xfrm>
            <a:off x="4745736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А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4764023" y="749808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679192" y="1444752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2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153912" y="1444752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3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3721607" y="2487168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4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4416552" y="2487168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5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4069079" y="3182112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6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5458967" y="3182112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7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3721607" y="3529584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8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6153912" y="3529584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9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3026664" y="3877055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10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4764023" y="4224527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11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1984248" y="4571999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12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4416552" y="4919472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CEC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7578" y="0"/>
            <a:ext cx="4848844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