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3.xml" ContentType="application/vnd.openxmlformats-officedocument.theme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firstSlideNum="1" rtl="0" saveSubsetFonts="0" serverZoom="0" showSpecialPlsOnTitleSld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type="screen4x3" cy="6858000" cx="9144000"/>
  <p:notesSz cx="6858000" cy="9144000"/>
  <p:defaultTextStyle>
    <a:lvl1pPr algn="l" eaLnBrk="1" fontAlgn="base" hangingPunct="1" indent="0" latinLnBrk="0" marL="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1pPr>
    <a:lvl2pPr algn="l" eaLnBrk="1" fontAlgn="base" hangingPunct="1" indent="0" latinLnBrk="0" marL="4572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2pPr>
    <a:lvl3pPr algn="l" eaLnBrk="1" fontAlgn="base" hangingPunct="1" indent="0" latinLnBrk="0" marL="9144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3pPr>
    <a:lvl4pPr algn="l" eaLnBrk="1" fontAlgn="base" hangingPunct="1" indent="0" latinLnBrk="0" marL="13716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4pPr>
    <a:lvl5pPr algn="l" eaLnBrk="1" fontAlgn="base" hangingPunct="1" indent="0" latinLnBrk="0" marL="18288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5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View">
  <p:normalViewPr showOutlineIcons="1" snapVertSplitter="0" vertBarState="restored" horzBarState="restored" preferSingleView="0">
    <p:restoredLeft sz="15620"/>
    <p:restoredTop sz="94660"/>
  </p:normalViewPr>
  <p:slideViewPr>
    <p:cSldViewPr showGuides="0" snapToGrid="1" snapToObjects="0">
      <p:cViewPr varScale="1">
        <p:scale>
          <a:sx n="65" d="100"/>
          <a:sy n="65" d="100"/>
        </p:scale>
        <p:origin x="-108" y="-198"/>
      </p:cViewPr>
      <p:guideLst>
        <p:guide orient="horz" pos="2160"/>
        <p:guide orient="vert" pos="2880"/>
      </p:guideLst>
    </p:cSldViewPr>
  </p:slideViewPr>
  <p:gridSpacing cx="0" cy="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tableStyles" Target="tableStyles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3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20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8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15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17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88" name="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98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00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01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0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0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0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0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09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10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12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bIns="45720" lIns="91440" rIns="91440" rtlCol="0" tIns="45720" vert="horz">
            <a:normAutofit/>
          </a:bodyPr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pPr algn="l" defTabSz="914400" eaLnBrk="1" fontAlgn="auto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</a:pPr>
            <a:endParaRPr baseline="0" b="0" cap="none" sz="3200" i="0" kern="1200" kumimoji="0" lang="ru-RU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48613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solidFill>
          <a:schemeClr val="lt1"/>
        </a:solidFill>
      </p:bgPr>
    </p:bg>
    <p:spTree>
      <p:nvGrpSpPr>
        <p:cNvPr id="1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p>
            <a:pPr lvl="0"/>
            <a:r>
              <a:rPr altLang="en-US" lang="ru-RU"/>
              <a:t>Образец заголовка</a:t>
            </a:r>
          </a:p>
        </p:txBody>
      </p:sp>
      <p:sp>
        <p:nvSpPr>
          <p:cNvPr id="1048577" name="Текст 2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lvl="0"/>
            <a:r>
              <a:rPr altLang="en-US" lang="ru-RU"/>
              <a:t>Образец текста</a:t>
            </a:r>
          </a:p>
          <a:p>
            <a:pPr lvl="1"/>
            <a:r>
              <a:rPr altLang="en-US" lang="ru-RU"/>
              <a:t>Второй уровень</a:t>
            </a:r>
          </a:p>
          <a:p>
            <a:pPr lvl="2"/>
            <a:r>
              <a:rPr altLang="en-US" lang="ru-RU"/>
              <a:t>Третий уровень</a:t>
            </a:r>
          </a:p>
          <a:p>
            <a:pPr lvl="3"/>
            <a:r>
              <a:rPr altLang="en-US" lang="ru-RU"/>
              <a:t>Четвертый уровень</a:t>
            </a:r>
          </a:p>
          <a:p>
            <a:pPr lvl="4"/>
            <a:r>
              <a:rPr altLang="en-US" lang="ru-RU"/>
              <a:t>Пятый уровень</a:t>
            </a:r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sldNum="0"/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19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/>
          <p:nvPr>
            <p:ph type="ctrTitle" sz="full" idx="0"/>
          </p:nvPr>
        </p:nvSpPr>
        <p:spPr>
          <a:xfrm rot="0">
            <a:off x="685799" y="1893094"/>
            <a:ext cx="7772400" cy="3071812"/>
          </a:xfrm>
          <a:prstGeom prst="rect"/>
          <a:solidFill>
            <a:srgbClr val="FFDDFF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ctr">
              <a:defRPr sz="4400"/>
            </a:lvl1pPr>
          </a:lstStyle>
          <a:p>
            <a:pPr lvl="0"/>
            <a:r>
              <a:rPr altLang="en-US" b="1" sz="4000" lang="en-US">
                <a:latin typeface="Arial Black" pitchFamily="34" charset="0"/>
              </a:rPr>
              <a:t>MAVZU: Tarix ta’limiga integratsion yondashishning pedagogik shart-sharoitlari</a:t>
            </a:r>
            <a:r>
              <a:rPr altLang="en-US" sz="4000" lang="en-US"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dur="indefinite" id="1" nodeType="tmRoot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2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dur="2000" id="7"/>
                                        <p:tgtEl>
                                          <p:spTgt spid="1048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1" grpId="0" uiExpand="0" build="whol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21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85" name="Заголовок 1"/>
          <p:cNvSpPr/>
          <p:nvPr>
            <p:ph type="title" sz="full" idx="0"/>
          </p:nvPr>
        </p:nvSpPr>
        <p:spPr>
          <a:xfrm rot="0">
            <a:off x="457200" y="274637"/>
            <a:ext cx="8229600" cy="1511300"/>
          </a:xfrm>
          <a:prstGeom prst="rect"/>
          <a:solidFill>
            <a:srgbClr val="FFDDFF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sz="2800" lang="en-US">
                <a:latin typeface="Arial Black" pitchFamily="34" charset="0"/>
              </a:rPr>
              <a:t>MAVZU: Tarix ta’limiga integratsion yondashishning pedagogik shart-sharoitlari </a:t>
            </a:r>
          </a:p>
        </p:txBody>
      </p:sp>
      <p:sp>
        <p:nvSpPr>
          <p:cNvPr id="1048586" name="Содержимое 2"/>
          <p:cNvSpPr/>
          <p:nvPr>
            <p:ph sz="full" idx="1"/>
          </p:nvPr>
        </p:nvSpPr>
        <p:spPr>
          <a:xfrm rot="0">
            <a:off x="457200" y="1857375"/>
            <a:ext cx="8229600" cy="4572000"/>
          </a:xfrm>
          <a:prstGeom prst="rect"/>
          <a:solidFill>
            <a:srgbClr val="BFF6FD">
              <a:alpha val="100000"/>
            </a:srgbClr>
          </a:solidFill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-342900" latinLnBrk="0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32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-285750" latinLnBrk="0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-228600" latinLnBrk="0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-228600" latinLnBrk="0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-228600" latinLnBrk="0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»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>
              <a:lnSpc>
                <a:spcPct val="90000"/>
              </a:lnSpc>
              <a:buNone/>
            </a:pPr>
            <a:r>
              <a:rPr altLang="en-US" b="1" lang="en-US">
                <a:solidFill>
                  <a:srgbClr val="FF0000"/>
                </a:solidFill>
              </a:rPr>
              <a:t>Reja:</a:t>
            </a:r>
          </a:p>
          <a:p>
            <a:pPr lvl="0">
              <a:lnSpc>
                <a:spcPct val="90000"/>
              </a:lnSpc>
              <a:buNone/>
            </a:pPr>
            <a:r>
              <a:rPr altLang="en-US" b="1" lang="en-US">
                <a:solidFill>
                  <a:srgbClr val="FF0000"/>
                </a:solidFill>
              </a:rPr>
              <a:t>1 </a:t>
            </a:r>
            <a:r>
              <a:rPr altLang="en-US" lang="en-US">
                <a:solidFill>
                  <a:srgbClr val="FF0000"/>
                </a:solidFill>
              </a:rPr>
              <a:t>.</a:t>
            </a:r>
            <a:r>
              <a:rPr altLang="en-US" lang="en-US">
                <a:solidFill>
                  <a:srgbClr val="8E0069"/>
                </a:solidFill>
              </a:rPr>
              <a:t>Integratsiya tushunchasining mohiyati, darsda integrasion uslubdan tizimli foydalanishning usullari. </a:t>
            </a:r>
            <a:r>
              <a:rPr altLang="en-US" lang="en-US"/>
              <a:t>   </a:t>
            </a:r>
          </a:p>
          <a:p>
            <a:pPr lvl="0">
              <a:lnSpc>
                <a:spcPct val="90000"/>
              </a:lnSpc>
              <a:buNone/>
            </a:pPr>
            <a:r>
              <a:rPr altLang="en-US" b="1" lang="en-US">
                <a:solidFill>
                  <a:srgbClr val="FF0000"/>
                </a:solidFill>
              </a:rPr>
              <a:t>2 </a:t>
            </a:r>
            <a:r>
              <a:rPr altLang="en-US" lang="en-US">
                <a:solidFill>
                  <a:srgbClr val="FF0000"/>
                </a:solidFill>
              </a:rPr>
              <a:t>.</a:t>
            </a:r>
            <a:r>
              <a:rPr altLang="en-US" lang="en-US">
                <a:solidFill>
                  <a:srgbClr val="8E0069"/>
                </a:solidFill>
              </a:rPr>
              <a:t>Tarix ta’limida integratsion muhit yaratishning pedagogik omillari.     </a:t>
            </a:r>
          </a:p>
          <a:p>
            <a:pPr lvl="0">
              <a:lnSpc>
                <a:spcPct val="90000"/>
              </a:lnSpc>
              <a:buNone/>
            </a:pPr>
            <a:r>
              <a:rPr altLang="en-US" b="1" lang="en-US">
                <a:solidFill>
                  <a:srgbClr val="FF0000"/>
                </a:solidFill>
              </a:rPr>
              <a:t>3</a:t>
            </a:r>
            <a:r>
              <a:rPr altLang="en-US" lang="en-US">
                <a:solidFill>
                  <a:srgbClr val="FF0000"/>
                </a:solidFill>
              </a:rPr>
              <a:t>.</a:t>
            </a:r>
            <a:r>
              <a:rPr altLang="en-US" lang="en-US"/>
              <a:t> </a:t>
            </a:r>
            <a:r>
              <a:rPr altLang="en-US" lang="ru-RU">
                <a:solidFill>
                  <a:srgbClr val="8E0069"/>
                </a:solidFill>
              </a:rPr>
              <a:t>Turli xil qiziqarli o’yinlar orqali integratsiyalashning muammo va yutuqlarini amalda ifoda etish.                                    </a:t>
            </a:r>
          </a:p>
          <a:p>
            <a:pPr lvl="0">
              <a:lnSpc>
                <a:spcPct val="90000"/>
              </a:lnSpc>
            </a:pPr>
            <a:endParaRPr altLang="en-US" lang="ru-RU"/>
          </a:p>
        </p:txBody>
      </p:sp>
    </p:spTree>
  </p:cSld>
  <p:clrMapOvr>
    <a:masterClrMapping/>
  </p:clrMapOvr>
  <p:timing>
    <p:tnLst>
      <p:par>
        <p:cTn dur="indefinite" id="1" nodeType="tmRoot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 fill="hold" id="7"/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 fill="hold" id="8"/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9">
                            <p:stCondLst>
                              <p:cond delay="1000"/>
                            </p:stCondLst>
                            <p:childTnLst>
                              <p:par>
                                <p:cTn fill="hold" grpId="0" id="10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 fill="hold" id="12"/>
                                        <p:tgtEl>
                                          <p:spTgt spid="1048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0" fill="hold" id="13"/>
                                        <p:tgtEl>
                                          <p:spTgt spid="1048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4">
                            <p:stCondLst>
                              <p:cond delay="3000"/>
                            </p:stCondLst>
                            <p:childTnLst>
                              <p:par>
                                <p:cTn fill="hold" grpId="0" id="15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6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 fill="hold" id="17"/>
                                        <p:tgtEl>
                                          <p:spTgt spid="1048586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0" fill="hold" id="18"/>
                                        <p:tgtEl>
                                          <p:spTgt spid="1048586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9">
                            <p:stCondLst>
                              <p:cond delay="8000"/>
                            </p:stCondLst>
                            <p:childTnLst>
                              <p:par>
                                <p:cTn fill="hold" grpId="0" id="20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6">
                                            <p:txEl>
                                              <p:charRg st="6" end="1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 fill="hold" id="22"/>
                                        <p:tgtEl>
                                          <p:spTgt spid="1048586">
                                            <p:txEl>
                                              <p:charRg st="6" end="1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0" fill="hold" id="23"/>
                                        <p:tgtEl>
                                          <p:spTgt spid="1048586">
                                            <p:txEl>
                                              <p:charRg st="6" end="1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4">
                            <p:stCondLst>
                              <p:cond delay="13000"/>
                            </p:stCondLst>
                            <p:childTnLst>
                              <p:par>
                                <p:cTn fill="hold" grpId="0" id="25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6">
                                            <p:txEl>
                                              <p:charRg st="114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 fill="hold" id="27"/>
                                        <p:tgtEl>
                                          <p:spTgt spid="1048586">
                                            <p:txEl>
                                              <p:charRg st="114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0" fill="hold" id="28"/>
                                        <p:tgtEl>
                                          <p:spTgt spid="1048586">
                                            <p:txEl>
                                              <p:charRg st="114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9">
                            <p:stCondLst>
                              <p:cond delay="18000"/>
                            </p:stCondLst>
                            <p:childTnLst>
                              <p:par>
                                <p:cTn fill="hold" grpId="0" id="30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6">
                                            <p:txEl>
                                              <p:charRg st="190" end="3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 fill="hold" id="32"/>
                                        <p:tgtEl>
                                          <p:spTgt spid="1048586">
                                            <p:txEl>
                                              <p:charRg st="190" end="3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0" fill="hold" id="33"/>
                                        <p:tgtEl>
                                          <p:spTgt spid="1048586">
                                            <p:txEl>
                                              <p:charRg st="190" end="3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4">
                            <p:stCondLst>
                              <p:cond delay="23000"/>
                            </p:stCondLst>
                            <p:childTnLst>
                              <p:par>
                                <p:cTn fill="hold" grpId="1" id="35" nodeType="after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dur="500" id="37"/>
                                        <p:tgtEl>
                                          <p:spTgt spid="1048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5" grpId="0" uiExpand="0" build="whole" animBg="1"/>
      <p:bldP spid="1048585" grpId="1" uiExpand="0" build="whole" animBg="1"/>
      <p:bldP spid="1048586" grpId="0" uiExpand="0" build="p" bldLvl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2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89" name="Заголовок 1"/>
          <p:cNvSpPr/>
          <p:nvPr>
            <p:ph type="title" sz="full" idx="0"/>
          </p:nvPr>
        </p:nvSpPr>
        <p:spPr>
          <a:xfrm rot="0">
            <a:off x="500062" y="428625"/>
            <a:ext cx="8229600" cy="654050"/>
          </a:xfrm>
          <a:prstGeom prst="rect"/>
          <a:solidFill>
            <a:srgbClr val="FFDDFF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sz="4000" i="1" lang="en-US" u="sng">
                <a:solidFill>
                  <a:srgbClr val="007635"/>
                </a:solidFill>
              </a:rPr>
              <a:t>Tavsiya uchun adabiyotlar</a:t>
            </a:r>
            <a:r>
              <a:rPr altLang="en-US" b="1" sz="4000" lang="en-US" u="sng">
                <a:solidFill>
                  <a:srgbClr val="007635"/>
                </a:solidFill>
              </a:rPr>
              <a:t>:</a:t>
            </a:r>
            <a:r>
              <a:rPr altLang="en-US" sz="4000" lang="ru-RU"/>
              <a:t>                                </a:t>
            </a:r>
            <a:br>
              <a:rPr altLang="en-US" sz="4000" lang="ru-RU"/>
            </a:br>
            <a:endParaRPr altLang="en-US" sz="4000" lang="ru-RU"/>
          </a:p>
        </p:txBody>
      </p:sp>
      <p:sp>
        <p:nvSpPr>
          <p:cNvPr id="1048590" name="Содержимое 2"/>
          <p:cNvSpPr/>
          <p:nvPr>
            <p:ph sz="full" idx="1"/>
          </p:nvPr>
        </p:nvSpPr>
        <p:spPr>
          <a:xfrm rot="0">
            <a:off x="500062" y="1714500"/>
            <a:ext cx="8229600" cy="4643437"/>
          </a:xfrm>
          <a:prstGeom prst="rect"/>
          <a:solidFill>
            <a:srgbClr val="C5FFFF">
              <a:alpha val="100000"/>
            </a:srgbClr>
          </a:solidFill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-342900" latinLnBrk="0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32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-285750" latinLnBrk="0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-228600" latinLnBrk="0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-228600" latinLnBrk="0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-228600" latinLnBrk="0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»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>
              <a:lnSpc>
                <a:spcPct val="80000"/>
              </a:lnSpc>
            </a:pPr>
            <a:r>
              <a:rPr altLang="en-US" sz="2200" lang="en-US">
                <a:solidFill>
                  <a:srgbClr val="8A0000"/>
                </a:solidFill>
              </a:rPr>
              <a:t>1. </a:t>
            </a:r>
            <a:r>
              <a:rPr altLang="en-US" sz="2200" i="1" lang="en-US">
                <a:solidFill>
                  <a:srgbClr val="8A0000"/>
                </a:solidFill>
              </a:rPr>
              <a:t>I.A.Karimov </a:t>
            </a:r>
            <a:r>
              <a:rPr altLang="en-US" sz="2200" lang="en-US">
                <a:solidFill>
                  <a:srgbClr val="8A0000"/>
                </a:solidFill>
              </a:rPr>
              <a:t>  </a:t>
            </a:r>
            <a:r>
              <a:rPr altLang="en-US" b="1" sz="2200" lang="en-US">
                <a:solidFill>
                  <a:srgbClr val="8A0000"/>
                </a:solidFill>
              </a:rPr>
              <a:t>Barkamol avlod orzusi.</a:t>
            </a:r>
            <a:r>
              <a:rPr altLang="en-US" sz="2200" lang="ru-RU">
                <a:solidFill>
                  <a:srgbClr val="8A0000"/>
                </a:solidFill>
              </a:rPr>
              <a:t> T; “Sharq” 1997y</a:t>
            </a:r>
          </a:p>
          <a:p>
            <a:pPr lvl="0">
              <a:lnSpc>
                <a:spcPct val="80000"/>
              </a:lnSpc>
            </a:pPr>
            <a:r>
              <a:rPr altLang="en-US" sz="2200" lang="en-US">
                <a:solidFill>
                  <a:srgbClr val="8A0000"/>
                </a:solidFill>
              </a:rPr>
              <a:t>2. </a:t>
            </a:r>
            <a:r>
              <a:rPr altLang="en-US" sz="2200" i="1" lang="en-US">
                <a:solidFill>
                  <a:srgbClr val="8A0000"/>
                </a:solidFill>
              </a:rPr>
              <a:t>I.A.Karimov</a:t>
            </a:r>
            <a:r>
              <a:rPr altLang="en-US" sz="2200" lang="en-US">
                <a:solidFill>
                  <a:srgbClr val="8A0000"/>
                </a:solidFill>
              </a:rPr>
              <a:t>   </a:t>
            </a:r>
            <a:r>
              <a:rPr altLang="en-US" b="1" sz="2200" lang="en-US">
                <a:solidFill>
                  <a:srgbClr val="8A0000"/>
                </a:solidFill>
              </a:rPr>
              <a:t>Ozod va obod vatan, erkin va farovon hayot – pirovard maqsadimiz. </a:t>
            </a:r>
            <a:r>
              <a:rPr altLang="en-US" sz="2200" lang="ru-RU">
                <a:solidFill>
                  <a:srgbClr val="8A0000"/>
                </a:solidFill>
              </a:rPr>
              <a:t>8-jild “O’zbekiston” 2000y    </a:t>
            </a:r>
          </a:p>
          <a:p>
            <a:pPr lvl="0">
              <a:lnSpc>
                <a:spcPct val="80000"/>
              </a:lnSpc>
            </a:pPr>
            <a:r>
              <a:rPr altLang="en-US" sz="2200" lang="uz-Cyrl-UZ">
                <a:solidFill>
                  <a:srgbClr val="8A0000"/>
                </a:solidFill>
              </a:rPr>
              <a:t>3. </a:t>
            </a:r>
            <a:r>
              <a:rPr altLang="en-US" sz="2200" i="1" lang="uz-Cyrl-UZ">
                <a:solidFill>
                  <a:srgbClr val="8A0000"/>
                </a:solidFill>
              </a:rPr>
              <a:t>I.A, Karimov </a:t>
            </a:r>
            <a:r>
              <a:rPr altLang="en-US" b="1" sz="2200" lang="uz-Cyrl-UZ">
                <a:solidFill>
                  <a:srgbClr val="8A0000"/>
                </a:solidFill>
              </a:rPr>
              <a:t>“Tarixiy  xotirasiz  kelajak yo`q” </a:t>
            </a:r>
            <a:r>
              <a:rPr altLang="en-US" sz="2200" lang="ru-RU">
                <a:solidFill>
                  <a:srgbClr val="8A0000"/>
                </a:solidFill>
              </a:rPr>
              <a:t>T. “Sharq”  1998.       </a:t>
            </a:r>
          </a:p>
          <a:p>
            <a:pPr lvl="0">
              <a:lnSpc>
                <a:spcPct val="80000"/>
              </a:lnSpc>
            </a:pPr>
            <a:r>
              <a:rPr altLang="en-US" sz="2200" lang="en-US">
                <a:solidFill>
                  <a:srgbClr val="8A0000"/>
                </a:solidFill>
              </a:rPr>
              <a:t>4. </a:t>
            </a:r>
            <a:r>
              <a:rPr altLang="en-US" sz="2200" i="1" lang="en-US">
                <a:solidFill>
                  <a:srgbClr val="8A0000"/>
                </a:solidFill>
              </a:rPr>
              <a:t>R.Jurayev, A.Zunnunov  </a:t>
            </a:r>
            <a:r>
              <a:rPr altLang="en-US" b="1" sz="2200" lang="en-US">
                <a:solidFill>
                  <a:srgbClr val="8A0000"/>
                </a:solidFill>
              </a:rPr>
              <a:t>Ta’lim jarayonida o’quv fanlarini integratsiyalash  </a:t>
            </a:r>
            <a:r>
              <a:rPr altLang="en-US" sz="2200" lang="ru-RU">
                <a:solidFill>
                  <a:srgbClr val="8A0000"/>
                </a:solidFill>
              </a:rPr>
              <a:t>T; “Sharq” 2005 y     </a:t>
            </a:r>
          </a:p>
          <a:p>
            <a:pPr lvl="0">
              <a:lnSpc>
                <a:spcPct val="80000"/>
              </a:lnSpc>
            </a:pPr>
            <a:r>
              <a:rPr altLang="en-US" sz="2200" lang="en-US">
                <a:solidFill>
                  <a:srgbClr val="8A0000"/>
                </a:solidFill>
              </a:rPr>
              <a:t>5.   O`zbekiston Respublikasi   </a:t>
            </a:r>
            <a:r>
              <a:rPr altLang="en-US" b="1" sz="2200" lang="en-US">
                <a:solidFill>
                  <a:srgbClr val="8A0000"/>
                </a:solidFill>
              </a:rPr>
              <a:t>“Ta`lim  to`g`risida”</a:t>
            </a:r>
            <a:r>
              <a:rPr altLang="en-US" sz="2200" lang="en-US">
                <a:solidFill>
                  <a:srgbClr val="8A0000"/>
                </a:solidFill>
              </a:rPr>
              <a:t>gi  Qonuni </a:t>
            </a:r>
          </a:p>
          <a:p>
            <a:pPr lvl="0">
              <a:lnSpc>
                <a:spcPct val="80000"/>
              </a:lnSpc>
            </a:pPr>
            <a:r>
              <a:rPr altLang="en-US" sz="2200" lang="en-US">
                <a:solidFill>
                  <a:srgbClr val="8A0000"/>
                </a:solidFill>
              </a:rPr>
              <a:t>6.   </a:t>
            </a:r>
            <a:r>
              <a:rPr altLang="en-US" sz="2200" i="1" lang="en-US">
                <a:solidFill>
                  <a:srgbClr val="8A0000"/>
                </a:solidFill>
              </a:rPr>
              <a:t>Xurasina I. B.</a:t>
            </a:r>
            <a:r>
              <a:rPr altLang="en-US" sz="2200" lang="en-US">
                <a:solidFill>
                  <a:srgbClr val="8A0000"/>
                </a:solidFill>
              </a:rPr>
              <a:t> </a:t>
            </a:r>
            <a:r>
              <a:rPr altLang="en-US" b="1" sz="2200" lang="en-US">
                <a:solidFill>
                  <a:srgbClr val="8A0000"/>
                </a:solidFill>
              </a:rPr>
              <a:t>Integratsiya  v nachalnom  obuchenii</a:t>
            </a:r>
            <a:r>
              <a:rPr altLang="en-US" sz="2200" lang="ru-RU">
                <a:solidFill>
                  <a:srgbClr val="8A0000"/>
                </a:solidFill>
              </a:rPr>
              <a:t>.  G. Apastovskiy.  2003 </a:t>
            </a:r>
          </a:p>
          <a:p>
            <a:pPr lvl="0">
              <a:lnSpc>
                <a:spcPct val="80000"/>
              </a:lnSpc>
            </a:pPr>
            <a:r>
              <a:rPr altLang="en-US" sz="2200" lang="uz-Cyrl-UZ">
                <a:solidFill>
                  <a:srgbClr val="8A0000"/>
                </a:solidFill>
              </a:rPr>
              <a:t>7. </a:t>
            </a:r>
            <a:r>
              <a:rPr altLang="en-US" sz="2200" i="1" lang="uz-Cyrl-UZ">
                <a:solidFill>
                  <a:srgbClr val="8A0000"/>
                </a:solidFill>
              </a:rPr>
              <a:t>Sh.A.Abdullayeva, D.A.Axatova, B.B.Sobirov, S.S.Sayitov. </a:t>
            </a:r>
            <a:r>
              <a:rPr altLang="en-US" b="1" sz="2200" lang="uz-Cyrl-UZ">
                <a:solidFill>
                  <a:srgbClr val="8A0000"/>
                </a:solidFill>
              </a:rPr>
              <a:t>“Pedagogika”  </a:t>
            </a:r>
            <a:r>
              <a:rPr altLang="en-US" sz="2200" lang="ru-RU">
                <a:solidFill>
                  <a:srgbClr val="8A0000"/>
                </a:solidFill>
              </a:rPr>
              <a:t>O’zRFA “Fan” 2004 y</a:t>
            </a:r>
          </a:p>
          <a:p>
            <a:pPr lvl="0">
              <a:lnSpc>
                <a:spcPct val="80000"/>
              </a:lnSpc>
            </a:pPr>
            <a:r>
              <a:rPr altLang="en-US" sz="2200" lang="uz-Cyrl-UZ">
                <a:solidFill>
                  <a:srgbClr val="8A0000"/>
                </a:solidFill>
              </a:rPr>
              <a:t>8</a:t>
            </a:r>
            <a:r>
              <a:rPr altLang="en-US" sz="2200" i="1" lang="en-US">
                <a:solidFill>
                  <a:srgbClr val="8A0000"/>
                </a:solidFill>
              </a:rPr>
              <a:t>.  S.I.Hamroyeva, F.I.Shirinova   </a:t>
            </a:r>
            <a:r>
              <a:rPr altLang="en-US" b="1" sz="2200" lang="en-US">
                <a:solidFill>
                  <a:srgbClr val="8A0000"/>
                </a:solidFill>
              </a:rPr>
              <a:t>Tarix o’qitish metodikasi </a:t>
            </a:r>
            <a:r>
              <a:rPr altLang="en-US" sz="2200" lang="ru-RU">
                <a:solidFill>
                  <a:srgbClr val="8A0000"/>
                </a:solidFill>
              </a:rPr>
              <a:t>  (Ma’ruza matni)   Navoiy 2008 y</a:t>
            </a:r>
          </a:p>
          <a:p>
            <a:pPr lvl="0">
              <a:lnSpc>
                <a:spcPct val="80000"/>
              </a:lnSpc>
            </a:pPr>
            <a:r>
              <a:rPr altLang="en-US" sz="2200" lang="en-US">
                <a:solidFill>
                  <a:srgbClr val="8A0000"/>
                </a:solidFill>
              </a:rPr>
              <a:t>9. </a:t>
            </a:r>
            <a:r>
              <a:rPr altLang="en-US" b="1" sz="2200" lang="en-US">
                <a:solidFill>
                  <a:srgbClr val="8A0000"/>
                </a:solidFill>
              </a:rPr>
              <a:t>O’zbekiston Milliy Ensiklopediyasi</a:t>
            </a:r>
            <a:r>
              <a:rPr altLang="en-US" sz="2200" lang="en-US">
                <a:solidFill>
                  <a:srgbClr val="8A0000"/>
                </a:solidFill>
              </a:rPr>
              <a:t>. 4-jild </a:t>
            </a:r>
          </a:p>
        </p:txBody>
      </p:sp>
    </p:spTree>
  </p:cSld>
  <p:clrMapOvr>
    <a:masterClrMapping/>
  </p:clrMapOvr>
  <p:timing>
    <p:tnLst>
      <p:par>
        <p:cTn dur="indefinite" id="1" nodeType="tmRoot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dur="500" id="7"/>
                                        <p:tgtEl>
                                          <p:spTgt spid="1048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8">
                            <p:stCondLst>
                              <p:cond delay="500"/>
                            </p:stCondLst>
                            <p:childTnLst>
                              <p:par>
                                <p:cTn fill="hold" grpId="0" id="9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1"/>
                                        <p:tgtEl>
                                          <p:spTgt spid="1048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2">
                            <p:stCondLst>
                              <p:cond delay="1000"/>
                            </p:stCondLst>
                            <p:childTnLst>
                              <p:par>
                                <p:cTn fill="hold" grpId="0" id="13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0" end="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5"/>
                                        <p:tgtEl>
                                          <p:spTgt spid="1048590">
                                            <p:txEl>
                                              <p:charRg st="0" end="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6">
                            <p:stCondLst>
                              <p:cond delay="1500"/>
                            </p:stCondLst>
                            <p:childTnLst>
                              <p:par>
                                <p:cTn fill="hold" grpId="0" id="17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57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19"/>
                                        <p:tgtEl>
                                          <p:spTgt spid="1048590">
                                            <p:txEl>
                                              <p:charRg st="57" end="17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0">
                            <p:stCondLst>
                              <p:cond delay="2000"/>
                            </p:stCondLst>
                            <p:childTnLst>
                              <p:par>
                                <p:cTn fill="hold" grpId="0" id="21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171" end="2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23"/>
                                        <p:tgtEl>
                                          <p:spTgt spid="1048590">
                                            <p:txEl>
                                              <p:charRg st="171" end="2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4">
                            <p:stCondLst>
                              <p:cond delay="2500"/>
                            </p:stCondLst>
                            <p:childTnLst>
                              <p:par>
                                <p:cTn fill="hold" grpId="0" id="25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247" end="3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27"/>
                                        <p:tgtEl>
                                          <p:spTgt spid="1048590">
                                            <p:txEl>
                                              <p:charRg st="247" end="34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8">
                            <p:stCondLst>
                              <p:cond delay="3000"/>
                            </p:stCondLst>
                            <p:childTnLst>
                              <p:par>
                                <p:cTn fill="hold" grpId="0" id="29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348" end="4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31"/>
                                        <p:tgtEl>
                                          <p:spTgt spid="1048590">
                                            <p:txEl>
                                              <p:charRg st="348" end="4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2">
                            <p:stCondLst>
                              <p:cond delay="3500"/>
                            </p:stCondLst>
                            <p:childTnLst>
                              <p:par>
                                <p:cTn fill="hold" grpId="0" id="33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413" end="4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35"/>
                                        <p:tgtEl>
                                          <p:spTgt spid="1048590">
                                            <p:txEl>
                                              <p:charRg st="413" end="4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6">
                            <p:stCondLst>
                              <p:cond delay="4000"/>
                            </p:stCondLst>
                            <p:childTnLst>
                              <p:par>
                                <p:cTn fill="hold" grpId="0" id="37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495" end="5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39"/>
                                        <p:tgtEl>
                                          <p:spTgt spid="1048590">
                                            <p:txEl>
                                              <p:charRg st="495" end="5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0">
                            <p:stCondLst>
                              <p:cond delay="4500"/>
                            </p:stCondLst>
                            <p:childTnLst>
                              <p:par>
                                <p:cTn fill="hold" grpId="0" id="41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589" end="6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43"/>
                                        <p:tgtEl>
                                          <p:spTgt spid="1048590">
                                            <p:txEl>
                                              <p:charRg st="589" end="6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4">
                            <p:stCondLst>
                              <p:cond delay="5000"/>
                            </p:stCondLst>
                            <p:childTnLst>
                              <p:par>
                                <p:cTn fill="hold" grpId="0" id="45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>
                                            <p:txEl>
                                              <p:charRg st="684" end="7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dur="500" id="47"/>
                                        <p:tgtEl>
                                          <p:spTgt spid="1048590">
                                            <p:txEl>
                                              <p:charRg st="684" end="7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9" grpId="0" uiExpand="0" build="whole" animBg="1"/>
      <p:bldP spid="1048590" grpId="0" uiExpand="0" build="p" bldLvl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24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91" name="Заголовок 1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solidFill>
            <a:srgbClr val="FFDDFF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lang="en-US">
                <a:solidFill>
                  <a:srgbClr val="002060"/>
                </a:solidFill>
              </a:rPr>
              <a:t>Tayanch iboralar</a:t>
            </a:r>
          </a:p>
        </p:txBody>
      </p:sp>
      <p:sp>
        <p:nvSpPr>
          <p:cNvPr id="1048592" name="Содержимое 2"/>
          <p:cNvSpPr/>
          <p:nvPr>
            <p:ph sz="full" idx="1"/>
          </p:nvPr>
        </p:nvSpPr>
        <p:spPr>
          <a:xfrm rot="0">
            <a:off x="457200" y="1600200"/>
            <a:ext cx="8229600" cy="46148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-342900" latinLnBrk="0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32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-285750" latinLnBrk="0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-228600" latinLnBrk="0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-228600" latinLnBrk="0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-228600" latinLnBrk="0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»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>
              <a:lnSpc>
                <a:spcPct val="80000"/>
              </a:lnSpc>
              <a:buNone/>
            </a:pPr>
            <a:r>
              <a:rPr altLang="en-US" sz="4100" lang="en-US"/>
              <a:t> 	</a:t>
            </a:r>
            <a:r>
              <a:rPr altLang="en-US" b="1" sz="4100" lang="en-US">
                <a:solidFill>
                  <a:srgbClr val="0070C0"/>
                </a:solidFill>
              </a:rPr>
              <a:t>Integratsiya</a:t>
            </a:r>
            <a:r>
              <a:rPr altLang="en-US" b="1" sz="4100" lang="en-US"/>
              <a:t>, </a:t>
            </a:r>
          </a:p>
          <a:p>
            <a:pPr algn="ctr" lvl="0">
              <a:lnSpc>
                <a:spcPct val="80000"/>
              </a:lnSpc>
              <a:buNone/>
            </a:pPr>
            <a:r>
              <a:rPr altLang="en-US" b="1" sz="4100" lang="en-US">
                <a:solidFill>
                  <a:srgbClr val="C00000"/>
                </a:solidFill>
              </a:rPr>
              <a:t>interfaol</a:t>
            </a:r>
            <a:r>
              <a:rPr altLang="en-US" b="1" sz="4100" lang="en-US"/>
              <a:t>, </a:t>
            </a:r>
          </a:p>
          <a:p>
            <a:pPr algn="ctr" lvl="0">
              <a:lnSpc>
                <a:spcPct val="80000"/>
              </a:lnSpc>
              <a:buNone/>
            </a:pPr>
            <a:r>
              <a:rPr altLang="en-US" b="1" sz="4100" lang="en-US">
                <a:solidFill>
                  <a:srgbClr val="007635"/>
                </a:solidFill>
              </a:rPr>
              <a:t>vertikal va gorizontal integratsiya</a:t>
            </a:r>
            <a:r>
              <a:rPr altLang="en-US" b="1" sz="4100" lang="en-US"/>
              <a:t>, </a:t>
            </a:r>
          </a:p>
          <a:p>
            <a:pPr algn="ctr" lvl="0">
              <a:lnSpc>
                <a:spcPct val="80000"/>
              </a:lnSpc>
              <a:buNone/>
            </a:pPr>
            <a:r>
              <a:rPr altLang="en-US" b="1" sz="4100" lang="en-US">
                <a:solidFill>
                  <a:srgbClr val="0070C0"/>
                </a:solidFill>
              </a:rPr>
              <a:t>modernizatsiya</a:t>
            </a:r>
            <a:r>
              <a:rPr altLang="en-US" b="1" sz="4100" lang="en-US"/>
              <a:t>, </a:t>
            </a:r>
          </a:p>
          <a:p>
            <a:pPr algn="ctr" lvl="0">
              <a:lnSpc>
                <a:spcPct val="80000"/>
              </a:lnSpc>
              <a:buNone/>
            </a:pPr>
            <a:r>
              <a:rPr altLang="en-US" b="1" sz="4100" lang="en-US">
                <a:solidFill>
                  <a:srgbClr val="C00000"/>
                </a:solidFill>
              </a:rPr>
              <a:t>“B.B.B.”</a:t>
            </a:r>
            <a:r>
              <a:rPr altLang="en-US" b="1" sz="4100" lang="en-US"/>
              <a:t>, </a:t>
            </a:r>
          </a:p>
          <a:p>
            <a:pPr algn="ctr" lvl="0">
              <a:lnSpc>
                <a:spcPct val="80000"/>
              </a:lnSpc>
              <a:buNone/>
            </a:pPr>
            <a:r>
              <a:rPr altLang="en-US" b="1" sz="4100" lang="en-US"/>
              <a:t> </a:t>
            </a:r>
            <a:r>
              <a:rPr altLang="en-US" b="1" sz="4100" lang="en-US">
                <a:solidFill>
                  <a:srgbClr val="007635"/>
                </a:solidFill>
              </a:rPr>
              <a:t>“ </a:t>
            </a:r>
            <a:r>
              <a:rPr altLang="en-US" b="1" sz="4100" lang="en-US"/>
              <a:t>T</a:t>
            </a:r>
            <a:r>
              <a:rPr altLang="en-US" b="1" sz="4100" lang="en-US">
                <a:solidFill>
                  <a:srgbClr val="007635"/>
                </a:solidFill>
              </a:rPr>
              <a:t> ”-to’g’ri chiziqli chizma</a:t>
            </a:r>
            <a:r>
              <a:rPr altLang="en-US" b="1" sz="4100" lang="en-US"/>
              <a:t>, </a:t>
            </a:r>
          </a:p>
          <a:p>
            <a:pPr algn="ctr" lvl="0">
              <a:lnSpc>
                <a:spcPct val="80000"/>
              </a:lnSpc>
              <a:buNone/>
            </a:pPr>
            <a:r>
              <a:rPr altLang="en-US" b="1" sz="4100" lang="en-US">
                <a:solidFill>
                  <a:srgbClr val="0070C0"/>
                </a:solidFill>
              </a:rPr>
              <a:t>“</a:t>
            </a:r>
            <a:r>
              <a:rPr altLang="en-US" b="1" sz="4100" lang="en-US">
                <a:solidFill>
                  <a:srgbClr val="C00000"/>
                </a:solidFill>
              </a:rPr>
              <a:t>SINKVEYN</a:t>
            </a:r>
            <a:r>
              <a:rPr altLang="en-US" b="1" sz="4100" lang="en-US">
                <a:solidFill>
                  <a:srgbClr val="0070C0"/>
                </a:solidFill>
              </a:rPr>
              <a:t>” usulidagi o’yinlar </a:t>
            </a:r>
          </a:p>
        </p:txBody>
      </p:sp>
    </p:spTree>
  </p:cSld>
  <p:clrMapOvr>
    <a:masterClrMapping/>
  </p:clrMapOvr>
  <p:timing>
    <p:tnLst>
      <p:par>
        <p:cTn dur="indefinite" id="1" nodeType="tmRoot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9">
                            <p:stCondLst>
                              <p:cond delay="500"/>
                            </p:stCondLst>
                            <p:childTnLst>
                              <p:par>
                                <p:cTn fill="hold" grpId="0" id="10" nodeType="after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" fill="hold" id="12"/>
                                        <p:tgtEl>
                                          <p:spTgt spid="1048592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3">
                            <p:stCondLst>
                              <p:cond delay="500"/>
                            </p:stCondLst>
                            <p:childTnLst>
                              <p:par>
                                <p:cTn fill="hold" grpId="0" id="14" nodeType="after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charRg st="17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" fill="hold" id="16"/>
                                        <p:tgtEl>
                                          <p:spTgt spid="1048592">
                                            <p:txEl>
                                              <p:charRg st="17" end="29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7">
                            <p:stCondLst>
                              <p:cond delay="500"/>
                            </p:stCondLst>
                            <p:childTnLst>
                              <p:par>
                                <p:cTn fill="hold" grpId="0" id="18" nodeType="after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charRg st="29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" fill="hold" id="20"/>
                                        <p:tgtEl>
                                          <p:spTgt spid="1048592">
                                            <p:txEl>
                                              <p:charRg st="29" end="67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1">
                            <p:stCondLst>
                              <p:cond delay="500"/>
                            </p:stCondLst>
                            <p:childTnLst>
                              <p:par>
                                <p:cTn fill="hold" grpId="0" id="22" nodeType="after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charRg st="67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" fill="hold" id="24"/>
                                        <p:tgtEl>
                                          <p:spTgt spid="1048592">
                                            <p:txEl>
                                              <p:charRg st="67" end="8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5">
                            <p:stCondLst>
                              <p:cond delay="500"/>
                            </p:stCondLst>
                            <p:childTnLst>
                              <p:par>
                                <p:cTn fill="hold" grpId="0" id="26" nodeType="after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charRg st="84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" fill="hold" id="28"/>
                                        <p:tgtEl>
                                          <p:spTgt spid="1048592">
                                            <p:txEl>
                                              <p:charRg st="84" end="95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9">
                            <p:stCondLst>
                              <p:cond delay="500"/>
                            </p:stCondLst>
                            <p:childTnLst>
                              <p:par>
                                <p:cTn fill="hold" grpId="0" id="30" nodeType="after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charRg st="95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" fill="hold" id="32"/>
                                        <p:tgtEl>
                                          <p:spTgt spid="1048592">
                                            <p:txEl>
                                              <p:charRg st="95" end="128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3">
                            <p:stCondLst>
                              <p:cond delay="500"/>
                            </p:stCondLst>
                            <p:childTnLst>
                              <p:par>
                                <p:cTn fill="hold" grpId="0" id="34" nodeType="after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charRg st="128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" fill="hold" id="36"/>
                                        <p:tgtEl>
                                          <p:spTgt spid="1048592">
                                            <p:txEl>
                                              <p:charRg st="128" end="159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1" grpId="0" uiExpand="0" build="whole" animBg="1"/>
      <p:bldP spid="1048592" grpId="0" uiExpand="0" build="p" bldLvl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25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93" name="Заголовок 1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solidFill>
            <a:srgbClr val="FFDDFF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sz="2400" lang="en-US">
                <a:latin typeface="Arial Black" pitchFamily="34" charset="0"/>
              </a:rPr>
              <a:t>Tarix ta’limiga integratsion yondashishning pedagogik shart-sharoitlari </a:t>
            </a:r>
          </a:p>
        </p:txBody>
      </p:sp>
      <p:sp>
        <p:nvSpPr>
          <p:cNvPr id="1048594" name="Содержимое 2"/>
          <p:cNvSpPr/>
          <p:nvPr>
            <p:ph sz="full" idx="1"/>
          </p:nvPr>
        </p:nvSpPr>
        <p:spPr>
          <a:xfrm rot="0">
            <a:off x="457200" y="1600200"/>
            <a:ext cx="8229600" cy="4525962"/>
          </a:xfrm>
          <a:prstGeom prst="rect"/>
          <a:solidFill>
            <a:srgbClr val="E3FCD2">
              <a:alpha val="100000"/>
            </a:srgbClr>
          </a:solidFill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-342900" latinLnBrk="0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32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-285750" latinLnBrk="0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-228600" latinLnBrk="0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-228600" latinLnBrk="0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-228600" latinLnBrk="0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»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just" lvl="0">
              <a:buNone/>
            </a:pPr>
            <a:r>
              <a:rPr altLang="en-US" b="1" sz="4000" lang="en-US"/>
              <a:t>   </a:t>
            </a:r>
            <a:r>
              <a:rPr altLang="en-US" b="1" sz="3600" lang="en-US">
                <a:solidFill>
                  <a:srgbClr val="AB0918"/>
                </a:solidFill>
              </a:rPr>
              <a:t>“Agar fanni ulkan bir daraxt deb tasavvur qilsak, tadqiqotlar uning ildizini tashkil etadi. Zero, ildiz qanchalik baquvvat bo`lsa, shunchalik barq urib yashnaydi, ko`proq hosil beradi”  </a:t>
            </a:r>
          </a:p>
          <a:p>
            <a:pPr algn="r" lvl="0">
              <a:buNone/>
            </a:pPr>
            <a:r>
              <a:rPr altLang="en-US" b="1" i="1" lang="en-US">
                <a:solidFill>
                  <a:srgbClr val="AB0918"/>
                </a:solidFill>
              </a:rPr>
              <a:t>I.A.Karimov</a:t>
            </a:r>
          </a:p>
        </p:txBody>
      </p:sp>
    </p:spTree>
  </p:cSld>
  <p:clrMapOvr>
    <a:masterClrMapping/>
  </p:clrMapOvr>
  <p:timing>
    <p:tnLst>
      <p:par>
        <p:cTn dur="indefinite" id="1" nodeType="tmRoot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2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7"/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dur="1000" id="9"/>
                                        <p:tgtEl>
                                          <p:spTgt spid="1048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0">
                            <p:stCondLst>
                              <p:cond delay="1000"/>
                            </p:stCondLst>
                            <p:childTnLst>
                              <p:par>
                                <p:cTn fill="hold" grpId="0" id="11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13"/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4"/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5">
                            <p:stCondLst>
                              <p:cond delay="3000"/>
                            </p:stCondLst>
                            <p:childTnLst>
                              <p:par>
                                <p:cTn fill="hold" grpId="0" id="16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>
                                            <p:txEl>
                                              <p:charRg st="0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18"/>
                                        <p:tgtEl>
                                          <p:spTgt spid="1048594">
                                            <p:txEl>
                                              <p:charRg st="0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9"/>
                                        <p:tgtEl>
                                          <p:spTgt spid="1048594">
                                            <p:txEl>
                                              <p:charRg st="0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0">
                            <p:stCondLst>
                              <p:cond delay="5000"/>
                            </p:stCondLst>
                            <p:childTnLst>
                              <p:par>
                                <p:cTn fill="hold" grpId="0" id="21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>
                                            <p:txEl>
                                              <p:charRg st="190" end="20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23"/>
                                        <p:tgtEl>
                                          <p:spTgt spid="1048594">
                                            <p:txEl>
                                              <p:charRg st="190" end="20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4"/>
                                        <p:tgtEl>
                                          <p:spTgt spid="1048594">
                                            <p:txEl>
                                              <p:charRg st="190" end="20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3" grpId="0" uiExpand="0" build="whole" animBg="1"/>
      <p:bldP spid="1048594" grpId="0" uiExpand="0" build="p" bldLvl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26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95" name="Заголовок 1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solidFill>
            <a:srgbClr val="E3FCD2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lang="en-US">
                <a:solidFill>
                  <a:srgbClr val="AB0918"/>
                </a:solidFill>
              </a:rPr>
              <a:t>INTEGRATSIYA</a:t>
            </a:r>
            <a:r>
              <a:rPr altLang="en-US" lang="en-US"/>
              <a:t> bu nima?</a:t>
            </a:r>
          </a:p>
        </p:txBody>
      </p:sp>
      <p:sp>
        <p:nvSpPr>
          <p:cNvPr id="1048596" name="Содержимое 2"/>
          <p:cNvSpPr/>
          <p:nvPr>
            <p:ph sz="full" idx="1"/>
          </p:nvPr>
        </p:nvSpPr>
        <p:spPr>
          <a:xfrm rot="0">
            <a:off x="457200" y="1600200"/>
            <a:ext cx="8229600" cy="4525962"/>
          </a:xfrm>
          <a:prstGeom prst="rect"/>
          <a:solidFill>
            <a:srgbClr val="C5FFFF">
              <a:alpha val="100000"/>
            </a:srgbClr>
          </a:solidFill>
          <a:ln w="9525" cap="flat" cmpd="sng">
            <a:solidFill>
              <a:srgbClr val="0070C0">
                <a:alpha val="100000"/>
              </a:srgbClr>
            </a:solidFill>
            <a:prstDash val="solid"/>
            <a:round/>
          </a:ln>
        </p:spPr>
        <p:txBody>
          <a:bodyPr anchor="t" bIns="45720" lIns="91440" rIns="91440" tIns="45720" vert="horz"/>
          <a:lstStyle>
            <a:lvl1pPr algn="l" eaLnBrk="1" fontAlgn="base" hangingPunct="1" indent="-342900" latinLnBrk="0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32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-285750" latinLnBrk="0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-228600" latinLnBrk="0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-228600" latinLnBrk="0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–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-228600" latinLnBrk="0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0" charset="0"/>
              <a:buChar char="»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>
              <a:buNone/>
            </a:pPr>
            <a:r>
              <a:rPr altLang="en-US" lang="en-US"/>
              <a:t>		</a:t>
            </a:r>
            <a:r>
              <a:rPr altLang="en-US" b="1" lang="en-US">
                <a:solidFill>
                  <a:srgbClr val="AB0918"/>
                </a:solidFill>
              </a:rPr>
              <a:t>Integratsiya</a:t>
            </a:r>
            <a:r>
              <a:rPr altLang="en-US" lang="en-US">
                <a:solidFill>
                  <a:srgbClr val="AB0918"/>
                </a:solidFill>
              </a:rPr>
              <a:t> so`zi lotincha </a:t>
            </a:r>
            <a:r>
              <a:rPr altLang="en-US" i="1" lang="en-US">
                <a:solidFill>
                  <a:srgbClr val="AB0918"/>
                </a:solidFill>
              </a:rPr>
              <a:t>integratio </a:t>
            </a:r>
            <a:r>
              <a:rPr altLang="en-US" lang="en-US">
                <a:solidFill>
                  <a:srgbClr val="AB0918"/>
                </a:solidFill>
              </a:rPr>
              <a:t>– tiklash, to`ldirish, </a:t>
            </a:r>
            <a:r>
              <a:rPr altLang="en-US" i="1" lang="en-US">
                <a:solidFill>
                  <a:srgbClr val="AB0918"/>
                </a:solidFill>
              </a:rPr>
              <a:t>integer</a:t>
            </a:r>
            <a:r>
              <a:rPr altLang="en-US" lang="ru-RU">
                <a:solidFill>
                  <a:srgbClr val="AB0918"/>
                </a:solidFill>
              </a:rPr>
              <a:t> – butun so`zidan olingan bo`lib, fanlarning yaqinlashishi va o`zaro aloqa jarayoni hisoblanadi, umuman olganda, ta’lim jarayonida ayrim bo`lak, qismlarning birlashib, aloqa o`rnatishi, bir butun bo`lishidir.</a:t>
            </a:r>
          </a:p>
        </p:txBody>
      </p:sp>
    </p:spTree>
  </p:cSld>
  <p:clrMapOvr>
    <a:masterClrMapping/>
  </p:clrMapOvr>
  <p:timing>
    <p:tnLst>
      <p:par>
        <p:cTn dur="indefinite" id="1" nodeType="tmRoot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2" presetSubtype="4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 fill="hold" id="7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0" fill="hold" id="8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9">
                            <p:stCondLst>
                              <p:cond delay="6000"/>
                            </p:stCondLst>
                            <p:childTnLst>
                              <p:par>
                                <p:cTn fill="hold" grpId="0" id="10" nodeType="afterEffect" presetClass="entr" presetID="2" presetSubtype="4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charRg st="0" end="2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 fill="hold" id="12"/>
                                        <p:tgtEl>
                                          <p:spTgt spid="1048596">
                                            <p:txEl>
                                              <p:charRg st="0" end="28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0" fill="hold" id="13"/>
                                        <p:tgtEl>
                                          <p:spTgt spid="1048596">
                                            <p:txEl>
                                              <p:charRg st="0" end="28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4">
                            <p:stCondLst>
                              <p:cond delay="12000"/>
                            </p:stCondLst>
                            <p:childTnLst>
                              <p:par>
                                <p:cTn fill="hold" grpId="0" id="15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 fill="hold" id="17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0" fill="hold" id="18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5" grpId="0" uiExpand="0" build="whole" animBg="1"/>
      <p:bldP spid="1048596" grpId="0" uiExpand="0" build="p" bldLvl="1" animBg="1"/>
    </p:bldLst>
  </p:timing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Color Scheme 1">
        <a:dk1>
          <a:srgbClr val="000000"/>
        </a:dk1>
        <a:lt1>
          <a:srgbClr val="FFFFFF"/>
        </a:lt1>
        <a:dk2>
          <a:srgbClr val="EEECE1"/>
        </a:dk2>
        <a:lt2>
          <a:srgbClr val="1F497D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3C1DA"/>
        </a:accent5>
        <a:accent6>
          <a:srgbClr val="AC4744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ScaleCrop>0</ScaleCrop>
  <LinksUpToDate>0</LinksUpToDat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MAVZU: Tarix ta’limiga integratsion yondashishning pedagogik shart-sharoitlari </dc:title>
  <dc:creator>23117RA68G</dc:creator>
  <cp:lastModifiedBy>Zver</cp:lastModifiedBy>
  <dcterms:created xsi:type="dcterms:W3CDTF">2026-03-23T06:02:58Z</dcterms:created>
  <dcterms:modified xsi:type="dcterms:W3CDTF">2026-03-23T06:02:58Z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909d1bf55fb646649522d8d0ef2e0f80</vt:lpwstr>
  </property>
</Properties>
</file>