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66" y="72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92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Титульный слайд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2097155" name="Picture 15" descr="HD-PanelTitleR1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82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/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6" name="Picture 16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/>
          </p:spPr>
        </p:pic>
        <p:pic>
          <p:nvPicPr>
            <p:cNvPr id="2097157" name="Picture 19" descr="HDRibbonTitle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2"/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/>
          </p:spPr>
        </p:pic>
      </p:grpSp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algn="ctr" indent="0" marL="0">
              <a:buNone/>
              <a:defRPr sz="2100">
                <a:solidFill>
                  <a:schemeClr val="tx1"/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p>
            <a:endParaRPr lang="ru-RU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28" name="Straight Connector 14"/>
          <p:cNvCxnSpPr>
            <a:cxnSpLocks/>
          </p:cNvCxnSpPr>
          <p:nvPr/>
        </p:nvCxnSpPr>
        <p:spPr>
          <a:xfrm>
            <a:off x="2692399" y="3522131"/>
            <a:ext cx="6815668" cy="0"/>
          </a:xfrm>
          <a:prstGeom prst="line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60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6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algn="ctr"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6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6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6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b="0" cap="none"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2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0" name="Straight Connector 14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6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7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algn="r" indent="0" marL="0">
              <a:buFontTx/>
              <a:buNone/>
              <a:defRPr sz="2000"/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8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algn="ctr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sp>
        <p:nvSpPr>
          <p:cNvPr id="1048652" name="TextBox 13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53" name="TextBox 14"/>
          <p:cNvSpPr txBox="1"/>
          <p:nvPr/>
        </p:nvSpPr>
        <p:spPr>
          <a:xfrm>
            <a:off x="10600267" y="2827870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5" name="Straight Connector 18"/>
          <p:cNvCxnSpPr>
            <a:cxnSpLocks/>
          </p:cNvCxnSpPr>
          <p:nvPr/>
        </p:nvCxnSpPr>
        <p:spPr>
          <a:xfrm>
            <a:off x="1396169" y="4140199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b="0" cap="none" sz="32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07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algn="l" indent="0" marL="0">
              <a:buNone/>
              <a:defRPr sz="20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0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b="0" cap="none"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72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7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7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sp>
        <p:nvSpPr>
          <p:cNvPr id="1048677" name="TextBox 11"/>
          <p:cNvSpPr txBox="1"/>
          <p:nvPr/>
        </p:nvSpPr>
        <p:spPr>
          <a:xfrm>
            <a:off x="862013" y="8799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dirty="0" sz="8000" lang="en-US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48678" name="TextBox 12"/>
          <p:cNvSpPr txBox="1"/>
          <p:nvPr/>
        </p:nvSpPr>
        <p:spPr>
          <a:xfrm>
            <a:off x="10600267" y="2599261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algn="r" lvl="0"/>
            <a:r>
              <a:rPr dirty="0" sz="8000" lang="en-US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3145738" name="Straight Connector 25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anchor="ctr" bIns="45720" lIns="91440" rIns="91440" rtlCol="0" tIns="45720" vert="horz">
            <a:normAutofit/>
          </a:bodyPr>
          <a:lstStyle>
            <a:lvl1pPr>
              <a:defRPr b="0" dirty="0" lang="en-US"/>
            </a:lvl1pPr>
          </a:lstStyle>
          <a:p>
            <a:pPr lvl="0" marL="0"/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algn="l" indent="0" marL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24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2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2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1" name="Straight Connector 14"/>
          <p:cNvCxnSpPr>
            <a:cxnSpLocks/>
          </p:cNvCxnSpPr>
          <p:nvPr/>
        </p:nvCxnSpPr>
        <p:spPr>
          <a:xfrm>
            <a:off x="1396169" y="3429000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5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/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86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anchor="t"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8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8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40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4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anchor="t" vert="eaVert"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4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4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4" name="Straight Connector 13"/>
          <p:cNvCxnSpPr>
            <a:cxnSpLocks/>
          </p:cNvCxnSpPr>
          <p:nvPr/>
        </p:nvCxnSpPr>
        <p:spPr>
          <a:xfrm>
            <a:off x="8863890" y="990600"/>
            <a:ext cx="0" cy="487680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6" name="Straight Connector 6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5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5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5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5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8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b="0" cap="none" sz="4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29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algn="ctr"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2" name="Straight Connector 15"/>
          <p:cNvCxnSpPr>
            <a:cxnSpLocks/>
          </p:cNvCxnSpPr>
          <p:nvPr/>
        </p:nvCxnSpPr>
        <p:spPr>
          <a:xfrm>
            <a:off x="2012723" y="3710585"/>
            <a:ext cx="8163380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37" name="Straight Connector 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866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66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67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6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7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34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spcBef>
                <a:spcPts val="672"/>
              </a:spcBef>
              <a:spcAft>
                <a:spcPts val="600"/>
              </a:spcAft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5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36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indent="0" marL="0">
              <a:spcBef>
                <a:spcPts val="672"/>
              </a:spcBef>
              <a:spcAft>
                <a:spcPts val="600"/>
              </a:spcAft>
              <a:buNone/>
              <a:defRPr b="0" sz="2800">
                <a:solidFill>
                  <a:schemeClr val="accent1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37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3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3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3" name="Straight Connector 17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0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0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29" name="Straight Connector 13"/>
          <p:cNvCxnSpPr>
            <a:cxnSpLocks/>
          </p:cNvCxnSpPr>
          <p:nvPr/>
        </p:nvCxnSpPr>
        <p:spPr>
          <a:xfrm>
            <a:off x="1396169" y="2421466"/>
            <a:ext cx="94072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59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b="0" sz="24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80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6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8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8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8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  <p:cxnSp>
        <p:nvCxnSpPr>
          <p:cNvPr id="3145739" name="Straight Connector 15"/>
          <p:cNvCxnSpPr>
            <a:cxnSpLocks/>
          </p:cNvCxnSpPr>
          <p:nvPr/>
        </p:nvCxnSpPr>
        <p:spPr>
          <a:xfrm>
            <a:off x="1396169" y="2912533"/>
            <a:ext cx="3514498" cy="0"/>
          </a:xfrm>
          <a:prstGeom prst="line"/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b="0" sz="2800"/>
            </a:lvl1pPr>
          </a:lstStyle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617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r="14460000" dist="381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dirty="0" lang="en-US"/>
          </a:p>
        </p:txBody>
      </p:sp>
      <p:sp>
        <p:nvSpPr>
          <p:cNvPr id="1048618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algn="ctr" indent="0" marL="0">
              <a:buNone/>
              <a:defRPr sz="18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486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6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19" Type="http://schemas.openxmlformats.org/officeDocument/2006/relationships/image" Target="../media/image4.png"/><Relationship Id="rId2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097152" name="Picture 7" descr="HD-PanelContent.png"/>
            <p:cNvPicPr>
              <a:picLocks noChangeAspect="1"/>
            </p:cNvPicPr>
            <p:nvPr/>
          </p:nvPicPr>
          <p:blipFill>
            <a:blip xmlns:r="http://schemas.openxmlformats.org/officeDocument/2006/relationships" r:embed="rId18"/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/>
          </p:spPr>
        </p:pic>
        <p:sp>
          <p:nvSpPr>
            <p:cNvPr id="1048576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/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097153" name="Picture 9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/>
          </p:spPr>
        </p:pic>
        <p:pic>
          <p:nvPicPr>
            <p:cNvPr id="2097154" name="Picture 10" descr="HDRibbonContent-UniformTrim.png"/>
            <p:cNvPicPr>
              <a:picLocks noChangeAspect="1"/>
            </p:cNvPicPr>
            <p:nvPr/>
          </p:nvPicPr>
          <p:blipFill rotWithShape="1">
            <a:blip xmlns:r="http://schemas.openxmlformats.org/officeDocument/2006/relationships" r:embed="rId19"/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/>
          </p:spPr>
        </p:pic>
      </p:grp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/>
          <a:effectLst/>
        </p:spPr>
        <p:txBody>
          <a:bodyPr anchor="ctr" bIns="45720" lIns="91440" rIns="91440" rtlCol="0" tIns="45720" vert="horz">
            <a:normAutofit/>
          </a:bodyPr>
          <a:p>
            <a:r>
              <a:rPr lang="ru-RU" smtClean="0"/>
              <a:t>Образец заголовка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 lang="en-US"/>
          </a:p>
        </p:txBody>
      </p:sp>
      <p:sp>
        <p:nvSpPr>
          <p:cNvPr id="1048579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0597961-176C-45C2-B1BA-7E605B5FAB10}" type="datetimeFigureOut">
              <a:rPr lang="ru-RU" smtClean="0"/>
              <a:t>26.09.2025</a:t>
            </a:fld>
            <a:endParaRPr lang="ru-RU"/>
          </a:p>
        </p:txBody>
      </p:sp>
      <p:sp>
        <p:nvSpPr>
          <p:cNvPr id="104858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4858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b="0" sz="100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35721CA-1182-4127-A8DE-2557E4D893EE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eaLnBrk="1" hangingPunct="1" latinLnBrk="0" rtl="0">
        <a:spcBef>
          <a:spcPct val="0"/>
        </a:spcBef>
        <a:buNone/>
        <a:defRPr cap="none" sz="4400" kern="1200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285750" latinLnBrk="0" marL="2857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20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algn="l" defTabSz="457200" eaLnBrk="1" hangingPunct="1" indent="-285750" latinLnBrk="0" marL="12001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8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algn="l" defTabSz="457200" eaLnBrk="1" hangingPunct="1" indent="-171450" latinLnBrk="0" marL="15430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6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algn="l" defTabSz="457200" eaLnBrk="1" hangingPunct="1" indent="-171450" latinLnBrk="0" marL="200025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cap="none" sz="1400" kern="1200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68727" y="2085867"/>
            <a:ext cx="6454547" cy="1343132"/>
          </a:xfrm>
        </p:spPr>
        <p:txBody>
          <a:bodyPr>
            <a:noAutofit/>
          </a:bodyPr>
          <a:p>
            <a:pPr algn="l"/>
            <a:r>
              <a:rPr b="1" dirty="0" sz="2800" lang="uz-Latn-UZ" smtClean="0"/>
              <a:t>Mavzu :</a:t>
            </a:r>
            <a:r>
              <a:rPr dirty="0" sz="2800" lang="uz-Latn-UZ" smtClean="0"/>
              <a:t> O'zbekiston Respublikasida tibbiy xizmatlar bozorining rivojlanish xususiyatlari.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Прямоугольник 1"/>
          <p:cNvSpPr/>
          <p:nvPr/>
        </p:nvSpPr>
        <p:spPr>
          <a:xfrm>
            <a:off x="2838994" y="519389"/>
            <a:ext cx="6287589" cy="802640"/>
          </a:xfrm>
          <a:prstGeom prst="rect"/>
        </p:spPr>
        <p:txBody>
          <a:bodyPr wrap="square">
            <a:spAutoFit/>
          </a:bodyPr>
          <a:p>
            <a:pPr algn="ctr"/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Oʻzbekiston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Respublikasi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—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tibbiy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xizmatlar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bozorining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rivojlanish</a:t>
            </a:r>
            <a:r>
              <a:rPr dirty="0" sz="24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400" lang="ru-RU" err="1" smtClean="0">
                <a:solidFill>
                  <a:schemeClr val="accent1">
                    <a:lumMod val="75000"/>
                  </a:schemeClr>
                </a:solidFill>
              </a:rPr>
              <a:t>xususiyatlari</a:t>
            </a:r>
            <a:endParaRPr dirty="0" sz="2400" lang="ru-RU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48594" name="Прямоугольник 2"/>
          <p:cNvSpPr/>
          <p:nvPr/>
        </p:nvSpPr>
        <p:spPr>
          <a:xfrm>
            <a:off x="1341120" y="2040545"/>
            <a:ext cx="7559040" cy="3647440"/>
          </a:xfrm>
          <a:prstGeom prst="rect"/>
        </p:spPr>
        <p:txBody>
          <a:bodyPr wrap="square">
            <a:spAutoFit/>
          </a:bodyPr>
          <a:p>
            <a:r>
              <a:rPr dirty="0" sz="2400" lang="ru-RU" err="1" smtClean="0"/>
              <a:t>Soha</a:t>
            </a:r>
            <a:r>
              <a:rPr dirty="0" sz="2400" lang="ru-RU" smtClean="0"/>
              <a:t> 2018–2025 </a:t>
            </a:r>
            <a:r>
              <a:rPr dirty="0" sz="2400" lang="ru-RU" err="1" smtClean="0"/>
              <a:t>yillar</a:t>
            </a:r>
            <a:r>
              <a:rPr dirty="0" sz="2400" lang="ru-RU" smtClean="0"/>
              <a:t> </a:t>
            </a:r>
            <a:r>
              <a:rPr dirty="0" sz="2400" lang="ru-RU" err="1" smtClean="0"/>
              <a:t>davomida</a:t>
            </a:r>
            <a:r>
              <a:rPr dirty="0" sz="2400" lang="ru-RU" smtClean="0"/>
              <a:t> </a:t>
            </a:r>
            <a:r>
              <a:rPr dirty="0" sz="2400" lang="ru-RU" err="1" smtClean="0"/>
              <a:t>keng</a:t>
            </a:r>
            <a:r>
              <a:rPr dirty="0" sz="2400" lang="ru-RU" smtClean="0"/>
              <a:t> </a:t>
            </a:r>
            <a:r>
              <a:rPr dirty="0" sz="2400" lang="ru-RU" err="1" smtClean="0"/>
              <a:t>qamrovli</a:t>
            </a:r>
            <a:r>
              <a:rPr dirty="0" sz="2400" lang="ru-RU" smtClean="0"/>
              <a:t> </a:t>
            </a:r>
            <a:r>
              <a:rPr dirty="0" sz="2400" lang="ru-RU" err="1" smtClean="0"/>
              <a:t>islohot</a:t>
            </a:r>
            <a:r>
              <a:rPr dirty="0" sz="2400" lang="ru-RU" smtClean="0"/>
              <a:t> </a:t>
            </a:r>
            <a:r>
              <a:rPr dirty="0" sz="2400" lang="ru-RU" err="1" smtClean="0"/>
              <a:t>bosqichiga</a:t>
            </a:r>
            <a:r>
              <a:rPr dirty="0" sz="2400" lang="ru-RU" smtClean="0"/>
              <a:t> </a:t>
            </a:r>
            <a:r>
              <a:rPr dirty="0" sz="2400" lang="ru-RU" err="1" smtClean="0"/>
              <a:t>kirdi</a:t>
            </a:r>
            <a:r>
              <a:rPr dirty="0" sz="2400" lang="ru-RU" smtClean="0"/>
              <a:t>: </a:t>
            </a:r>
            <a:r>
              <a:rPr dirty="0" sz="2400" lang="ru-RU" err="1" smtClean="0"/>
              <a:t>davlat</a:t>
            </a:r>
            <a:r>
              <a:rPr dirty="0" sz="2400" lang="ru-RU" smtClean="0"/>
              <a:t> </a:t>
            </a:r>
            <a:r>
              <a:rPr dirty="0" sz="2400" lang="ru-RU" err="1" smtClean="0"/>
              <a:t>sogʻliqni</a:t>
            </a:r>
            <a:r>
              <a:rPr dirty="0" sz="2400" lang="ru-RU" smtClean="0"/>
              <a:t> </a:t>
            </a:r>
            <a:r>
              <a:rPr dirty="0" sz="2400" lang="ru-RU" err="1" smtClean="0"/>
              <a:t>saqlashni</a:t>
            </a:r>
            <a:r>
              <a:rPr dirty="0" sz="2400" lang="ru-RU" smtClean="0"/>
              <a:t> </a:t>
            </a:r>
            <a:r>
              <a:rPr dirty="0" sz="2400" lang="ru-RU" err="1" smtClean="0"/>
              <a:t>moliyalashtirishini</a:t>
            </a:r>
            <a:r>
              <a:rPr dirty="0" sz="2400" lang="ru-RU" smtClean="0"/>
              <a:t> </a:t>
            </a:r>
            <a:r>
              <a:rPr dirty="0" sz="2400" lang="ru-RU" err="1" smtClean="0"/>
              <a:t>modernizatsiya</a:t>
            </a:r>
            <a:r>
              <a:rPr dirty="0" sz="2400" lang="ru-RU" smtClean="0"/>
              <a:t> </a:t>
            </a:r>
            <a:r>
              <a:rPr dirty="0" sz="2400" lang="ru-RU" err="1" smtClean="0"/>
              <a:t>qilish</a:t>
            </a:r>
            <a:r>
              <a:rPr dirty="0" sz="2400" lang="ru-RU" smtClean="0"/>
              <a:t>, </a:t>
            </a:r>
            <a:r>
              <a:rPr dirty="0" sz="2400" lang="ru-RU" err="1" smtClean="0"/>
              <a:t>primar</a:t>
            </a:r>
            <a:r>
              <a:rPr dirty="0" sz="2400" lang="ru-RU" smtClean="0"/>
              <a:t> (</a:t>
            </a:r>
            <a:r>
              <a:rPr dirty="0" sz="2400" lang="ru-RU" err="1" smtClean="0"/>
              <a:t>oilaviy</a:t>
            </a:r>
            <a:r>
              <a:rPr dirty="0" sz="2400" lang="ru-RU" smtClean="0"/>
              <a:t>) </a:t>
            </a:r>
            <a:r>
              <a:rPr dirty="0" sz="2400" lang="ru-RU" err="1" smtClean="0"/>
              <a:t>tibbiyotga</a:t>
            </a:r>
            <a:r>
              <a:rPr dirty="0" sz="2400" lang="ru-RU" smtClean="0"/>
              <a:t> </a:t>
            </a:r>
            <a:r>
              <a:rPr dirty="0" sz="2400" lang="ru-RU" err="1" smtClean="0"/>
              <a:t>urgʻu</a:t>
            </a:r>
            <a:r>
              <a:rPr dirty="0" sz="2400" lang="ru-RU" smtClean="0"/>
              <a:t> </a:t>
            </a:r>
            <a:r>
              <a:rPr dirty="0" sz="2400" lang="ru-RU" err="1" smtClean="0"/>
              <a:t>berish</a:t>
            </a:r>
            <a:r>
              <a:rPr dirty="0" sz="2400" lang="ru-RU" smtClean="0"/>
              <a:t>, </a:t>
            </a:r>
            <a:r>
              <a:rPr dirty="0" sz="2400" lang="ru-RU" err="1" smtClean="0"/>
              <a:t>raqamlashtirish</a:t>
            </a:r>
            <a:r>
              <a:rPr dirty="0" sz="2400" lang="ru-RU" smtClean="0"/>
              <a:t> ( </a:t>
            </a:r>
            <a:r>
              <a:rPr dirty="0" sz="2400" lang="ru-RU" err="1" smtClean="0"/>
              <a:t>telemeditsina</a:t>
            </a:r>
            <a:r>
              <a:rPr dirty="0" sz="2400" lang="ru-RU" smtClean="0"/>
              <a:t>) </a:t>
            </a:r>
            <a:r>
              <a:rPr dirty="0" sz="2400" lang="ru-RU" err="1" smtClean="0"/>
              <a:t>va</a:t>
            </a:r>
            <a:r>
              <a:rPr dirty="0" sz="2400" lang="ru-RU" smtClean="0"/>
              <a:t> </a:t>
            </a:r>
            <a:r>
              <a:rPr dirty="0" sz="2400" lang="ru-RU" err="1" smtClean="0"/>
              <a:t>xususiy</a:t>
            </a:r>
            <a:r>
              <a:rPr dirty="0" sz="2400" lang="ru-RU" smtClean="0"/>
              <a:t> </a:t>
            </a:r>
            <a:r>
              <a:rPr dirty="0" sz="2400" lang="ru-RU" err="1" smtClean="0"/>
              <a:t>sektor</a:t>
            </a:r>
            <a:r>
              <a:rPr dirty="0" sz="2400" lang="uz-Latn-UZ"/>
              <a:t> </a:t>
            </a:r>
            <a:r>
              <a:rPr dirty="0" sz="2400" lang="ru-RU" err="1" smtClean="0"/>
              <a:t>imkoniyatlarini</a:t>
            </a:r>
            <a:r>
              <a:rPr dirty="0" sz="2400" lang="ru-RU" smtClean="0"/>
              <a:t> </a:t>
            </a:r>
            <a:r>
              <a:rPr dirty="0" sz="2400" lang="ru-RU" err="1" smtClean="0"/>
              <a:t>kengaytirish</a:t>
            </a:r>
            <a:r>
              <a:rPr dirty="0" sz="2400" lang="ru-RU" smtClean="0"/>
              <a:t> </a:t>
            </a:r>
            <a:r>
              <a:rPr dirty="0" sz="2400" lang="ru-RU" err="1" smtClean="0"/>
              <a:t>asosiy</a:t>
            </a:r>
            <a:r>
              <a:rPr dirty="0" sz="2400" lang="ru-RU" smtClean="0"/>
              <a:t> </a:t>
            </a:r>
            <a:r>
              <a:rPr dirty="0" sz="2400" lang="ru-RU" err="1" smtClean="0"/>
              <a:t>yoʻnalishlardir</a:t>
            </a:r>
            <a:r>
              <a:rPr dirty="0" sz="2400" lang="ru-RU" smtClean="0"/>
              <a:t>. </a:t>
            </a:r>
            <a:r>
              <a:rPr dirty="0" sz="2400" lang="ru-RU" err="1" smtClean="0"/>
              <a:t>Ushbu</a:t>
            </a:r>
            <a:r>
              <a:rPr dirty="0" sz="2400" lang="ru-RU" smtClean="0"/>
              <a:t> </a:t>
            </a:r>
            <a:r>
              <a:rPr dirty="0" sz="2400" lang="ru-RU" err="1" smtClean="0"/>
              <a:t>islohotlarning</a:t>
            </a:r>
            <a:r>
              <a:rPr dirty="0" sz="2400" lang="ru-RU" smtClean="0"/>
              <a:t> </a:t>
            </a:r>
            <a:r>
              <a:rPr dirty="0" sz="2400" lang="ru-RU" err="1" smtClean="0"/>
              <a:t>markaziy</a:t>
            </a:r>
            <a:r>
              <a:rPr dirty="0" sz="2400" lang="ru-RU" smtClean="0"/>
              <a:t> </a:t>
            </a:r>
            <a:r>
              <a:rPr dirty="0" sz="2400" lang="ru-RU" err="1" smtClean="0"/>
              <a:t>hujjatlaridan</a:t>
            </a:r>
            <a:r>
              <a:rPr dirty="0" sz="2400" lang="ru-RU" smtClean="0"/>
              <a:t> </a:t>
            </a:r>
            <a:r>
              <a:rPr dirty="0" sz="2400" lang="ru-RU" err="1" smtClean="0"/>
              <a:t>biri</a:t>
            </a:r>
            <a:r>
              <a:rPr dirty="0" sz="2400" lang="ru-RU" smtClean="0"/>
              <a:t> — </a:t>
            </a:r>
            <a:r>
              <a:rPr dirty="0" sz="2400" lang="ru-RU" err="1" smtClean="0"/>
              <a:t>Prezident</a:t>
            </a:r>
            <a:r>
              <a:rPr dirty="0" sz="2400" lang="ru-RU" smtClean="0"/>
              <a:t> </a:t>
            </a:r>
            <a:r>
              <a:rPr dirty="0" sz="2400" lang="ru-RU" err="1" smtClean="0"/>
              <a:t>qarori</a:t>
            </a:r>
            <a:r>
              <a:rPr dirty="0" sz="2400" lang="ru-RU" smtClean="0"/>
              <a:t> PP-311 </a:t>
            </a:r>
            <a:r>
              <a:rPr dirty="0" sz="2400" lang="ru-RU" err="1" smtClean="0"/>
              <a:t>boʻlib</a:t>
            </a:r>
            <a:r>
              <a:rPr dirty="0" sz="2400" lang="ru-RU" smtClean="0"/>
              <a:t>, </a:t>
            </a:r>
            <a:r>
              <a:rPr dirty="0" sz="2400" lang="ru-RU" err="1" smtClean="0"/>
              <a:t>unda</a:t>
            </a:r>
            <a:r>
              <a:rPr dirty="0" sz="2400" lang="ru-RU" smtClean="0"/>
              <a:t> </a:t>
            </a:r>
            <a:r>
              <a:rPr dirty="0" sz="2400" lang="ru-RU" err="1" smtClean="0"/>
              <a:t>milliy</a:t>
            </a:r>
            <a:r>
              <a:rPr dirty="0" sz="2400" lang="ru-RU" smtClean="0"/>
              <a:t> (</a:t>
            </a:r>
            <a:r>
              <a:rPr dirty="0" sz="2400" lang="ru-RU" err="1" smtClean="0"/>
              <a:t>davlat</a:t>
            </a:r>
            <a:r>
              <a:rPr dirty="0" sz="2400" lang="ru-RU" smtClean="0"/>
              <a:t>) </a:t>
            </a:r>
            <a:r>
              <a:rPr dirty="0" sz="2400" lang="ru-RU" err="1" smtClean="0"/>
              <a:t>sogʻliqni</a:t>
            </a:r>
            <a:r>
              <a:rPr dirty="0" sz="2400" lang="ru-RU" smtClean="0"/>
              <a:t> </a:t>
            </a:r>
            <a:r>
              <a:rPr dirty="0" sz="2400" lang="ru-RU" err="1" smtClean="0"/>
              <a:t>saqlash</a:t>
            </a:r>
            <a:r>
              <a:rPr dirty="0" sz="2400" lang="ru-RU" smtClean="0"/>
              <a:t> </a:t>
            </a:r>
            <a:r>
              <a:rPr dirty="0" sz="2400" lang="ru-RU" err="1" smtClean="0"/>
              <a:t>sugʻurtasini</a:t>
            </a:r>
            <a:r>
              <a:rPr dirty="0" sz="2400" lang="ru-RU" smtClean="0"/>
              <a:t> </a:t>
            </a:r>
            <a:r>
              <a:rPr dirty="0" sz="2400" lang="ru-RU" err="1" smtClean="0"/>
              <a:t>bosqichma-bosqich</a:t>
            </a:r>
            <a:r>
              <a:rPr dirty="0" sz="2400" lang="ru-RU" smtClean="0"/>
              <a:t> </a:t>
            </a:r>
            <a:r>
              <a:rPr dirty="0" sz="2400" lang="ru-RU" err="1" smtClean="0"/>
              <a:t>joriy</a:t>
            </a:r>
            <a:r>
              <a:rPr dirty="0" sz="2400" lang="ru-RU" smtClean="0"/>
              <a:t> </a:t>
            </a:r>
            <a:r>
              <a:rPr dirty="0" sz="2400" lang="ru-RU" err="1" smtClean="0"/>
              <a:t>etish</a:t>
            </a:r>
            <a:r>
              <a:rPr dirty="0" sz="2400" lang="ru-RU" smtClean="0"/>
              <a:t> </a:t>
            </a:r>
            <a:r>
              <a:rPr dirty="0" sz="2400" lang="ru-RU" err="1" smtClean="0"/>
              <a:t>belgilangan</a:t>
            </a:r>
            <a:r>
              <a:rPr dirty="0" lang="ru-RU" smtClean="0"/>
              <a:t>. </a:t>
            </a:r>
            <a:endParaRPr dirty="0"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Прямоугольник 1"/>
          <p:cNvSpPr/>
          <p:nvPr/>
        </p:nvSpPr>
        <p:spPr>
          <a:xfrm>
            <a:off x="3622764" y="492424"/>
            <a:ext cx="5399316" cy="523220"/>
          </a:xfrm>
          <a:prstGeom prst="rect"/>
        </p:spPr>
        <p:txBody>
          <a:bodyPr wrap="square">
            <a:spAutoFit/>
          </a:bodyPr>
          <a:p>
            <a:r>
              <a:rPr dirty="0" sz="2800" lang="ru-RU" err="1" smtClean="0">
                <a:solidFill>
                  <a:schemeClr val="accent1">
                    <a:lumMod val="75000"/>
                  </a:schemeClr>
                </a:solidFill>
              </a:rPr>
              <a:t>Asosiy</a:t>
            </a:r>
            <a:r>
              <a:rPr dirty="0" sz="28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800" lang="ru-RU" err="1" smtClean="0">
                <a:solidFill>
                  <a:schemeClr val="accent1">
                    <a:lumMod val="75000"/>
                  </a:schemeClr>
                </a:solidFill>
              </a:rPr>
              <a:t>rivojlanish</a:t>
            </a:r>
            <a:r>
              <a:rPr dirty="0" sz="2800" lang="ru-RU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 sz="2800" lang="ru-RU" err="1" smtClean="0">
                <a:solidFill>
                  <a:schemeClr val="accent1">
                    <a:lumMod val="75000"/>
                  </a:schemeClr>
                </a:solidFill>
              </a:rPr>
              <a:t>xususiyatlari</a:t>
            </a:r>
            <a:endParaRPr dirty="0" sz="2800" lang="ru-RU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48596" name="Прямоугольник 2"/>
          <p:cNvSpPr/>
          <p:nvPr/>
        </p:nvSpPr>
        <p:spPr>
          <a:xfrm>
            <a:off x="1541418" y="1649496"/>
            <a:ext cx="8543108" cy="45110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/>
              <a:t>A. </a:t>
            </a:r>
            <a:r>
              <a:rPr b="1" dirty="0" sz="2400" lang="ru-RU" err="1" smtClean="0"/>
              <a:t>Davlat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sogʻliqni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saqlash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sugʻurtasiga</a:t>
            </a:r>
            <a:r>
              <a:rPr b="1" dirty="0" sz="2400" lang="ru-RU" smtClean="0"/>
              <a:t> (</a:t>
            </a:r>
            <a:r>
              <a:rPr b="1" dirty="0" sz="2400" lang="ru-RU" err="1" smtClean="0"/>
              <a:t>state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health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insurance</a:t>
            </a:r>
            <a:r>
              <a:rPr b="1" dirty="0" sz="2400" lang="ru-RU" smtClean="0"/>
              <a:t>) </a:t>
            </a:r>
            <a:r>
              <a:rPr b="1" dirty="0" sz="2400" lang="ru-RU" err="1" smtClean="0"/>
              <a:t>oʻtish</a:t>
            </a:r>
            <a:endParaRPr b="1" dirty="0" sz="2400" lang="ru-RU" smtClean="0"/>
          </a:p>
          <a:p>
            <a:endParaRPr dirty="0" sz="2400" lang="ru-RU" smtClean="0"/>
          </a:p>
          <a:p>
            <a:r>
              <a:rPr dirty="0" sz="2800" lang="ru-RU" smtClean="0"/>
              <a:t>2024 </a:t>
            </a:r>
            <a:r>
              <a:rPr dirty="0" sz="2800" lang="ru-RU" err="1" smtClean="0"/>
              <a:t>yil</a:t>
            </a:r>
            <a:r>
              <a:rPr dirty="0" sz="2800" lang="ru-RU" smtClean="0"/>
              <a:t> 5 </a:t>
            </a:r>
            <a:r>
              <a:rPr dirty="0" sz="2800" lang="ru-RU" err="1" smtClean="0"/>
              <a:t>sentyabrda</a:t>
            </a:r>
            <a:r>
              <a:rPr dirty="0" sz="2800" lang="ru-RU" smtClean="0"/>
              <a:t> </a:t>
            </a:r>
            <a:r>
              <a:rPr dirty="0" sz="2800" lang="ru-RU" err="1" smtClean="0"/>
              <a:t>imzolangan</a:t>
            </a:r>
            <a:r>
              <a:rPr dirty="0" sz="2800" lang="ru-RU" smtClean="0"/>
              <a:t> PP-311 </a:t>
            </a:r>
            <a:r>
              <a:rPr dirty="0" sz="2800" lang="ru-RU" err="1" smtClean="0"/>
              <a:t>qarori</a:t>
            </a:r>
            <a:r>
              <a:rPr dirty="0" sz="2800" lang="ru-RU" smtClean="0"/>
              <a:t> </a:t>
            </a:r>
            <a:r>
              <a:rPr dirty="0" sz="2800" lang="ru-RU" err="1" smtClean="0"/>
              <a:t>asosida</a:t>
            </a:r>
            <a:r>
              <a:rPr dirty="0" sz="2800" lang="ru-RU" smtClean="0"/>
              <a:t> </a:t>
            </a:r>
            <a:r>
              <a:rPr dirty="0" sz="2800" lang="ru-RU" err="1" smtClean="0"/>
              <a:t>davlat</a:t>
            </a:r>
            <a:r>
              <a:rPr dirty="0" sz="2800" lang="ru-RU" smtClean="0"/>
              <a:t> </a:t>
            </a:r>
            <a:r>
              <a:rPr dirty="0" sz="2800" lang="ru-RU" err="1" smtClean="0"/>
              <a:t>tibbiy</a:t>
            </a:r>
            <a:r>
              <a:rPr dirty="0" sz="2800" lang="ru-RU" smtClean="0"/>
              <a:t> </a:t>
            </a:r>
            <a:r>
              <a:rPr dirty="0" sz="2800" lang="ru-RU" err="1" smtClean="0"/>
              <a:t>sugʻurtasi</a:t>
            </a:r>
            <a:r>
              <a:rPr dirty="0" sz="2800" lang="ru-RU" smtClean="0"/>
              <a:t> </a:t>
            </a:r>
            <a:r>
              <a:rPr dirty="0" sz="2800" lang="ru-RU" err="1" smtClean="0"/>
              <a:t>mexanizmi</a:t>
            </a:r>
            <a:r>
              <a:rPr dirty="0" sz="2800" lang="ru-RU" smtClean="0"/>
              <a:t> </a:t>
            </a:r>
            <a:r>
              <a:rPr dirty="0" sz="2800" lang="ru-RU" err="1" smtClean="0"/>
              <a:t>joriy</a:t>
            </a:r>
            <a:r>
              <a:rPr dirty="0" sz="2800" lang="ru-RU" smtClean="0"/>
              <a:t> </a:t>
            </a:r>
            <a:r>
              <a:rPr dirty="0" sz="2800" lang="ru-RU" err="1" smtClean="0"/>
              <a:t>etilishi</a:t>
            </a:r>
            <a:r>
              <a:rPr dirty="0" sz="2800" lang="ru-RU" smtClean="0"/>
              <a:t> </a:t>
            </a:r>
            <a:r>
              <a:rPr dirty="0" sz="2800" lang="ru-RU" err="1" smtClean="0"/>
              <a:t>belgilandi</a:t>
            </a:r>
            <a:r>
              <a:rPr dirty="0" sz="2800" lang="ru-RU" smtClean="0"/>
              <a:t> — </a:t>
            </a:r>
            <a:r>
              <a:rPr dirty="0" sz="2800" lang="ru-RU" err="1" smtClean="0"/>
              <a:t>dastlabiy</a:t>
            </a:r>
            <a:r>
              <a:rPr dirty="0" sz="2800" lang="ru-RU" smtClean="0"/>
              <a:t> </a:t>
            </a:r>
            <a:r>
              <a:rPr dirty="0" sz="2800" lang="ru-RU" err="1" smtClean="0"/>
              <a:t>bosqichlarda</a:t>
            </a:r>
            <a:r>
              <a:rPr dirty="0" sz="2800" lang="ru-RU" smtClean="0"/>
              <a:t> </a:t>
            </a:r>
            <a:r>
              <a:rPr dirty="0" sz="2800" lang="ru-RU" err="1" smtClean="0"/>
              <a:t>Tashkent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ayrim</a:t>
            </a:r>
            <a:r>
              <a:rPr dirty="0" sz="2800" lang="ru-RU" smtClean="0"/>
              <a:t> </a:t>
            </a:r>
            <a:r>
              <a:rPr dirty="0" sz="2800" lang="ru-RU" err="1" smtClean="0"/>
              <a:t>viloyatlarda</a:t>
            </a:r>
            <a:r>
              <a:rPr dirty="0" sz="2800" lang="ru-RU" smtClean="0"/>
              <a:t> </a:t>
            </a:r>
            <a:r>
              <a:rPr dirty="0" sz="2800" lang="ru-RU" err="1" smtClean="0"/>
              <a:t>pilot</a:t>
            </a:r>
            <a:r>
              <a:rPr dirty="0" sz="2800" lang="ru-RU" smtClean="0"/>
              <a:t> </a:t>
            </a:r>
            <a:r>
              <a:rPr dirty="0" sz="2800" lang="ru-RU" err="1" smtClean="0"/>
              <a:t>qilib</a:t>
            </a:r>
            <a:r>
              <a:rPr dirty="0" sz="2800" lang="ru-RU" smtClean="0"/>
              <a:t> </a:t>
            </a:r>
            <a:r>
              <a:rPr dirty="0" sz="2800" lang="ru-RU" err="1" smtClean="0"/>
              <a:t>tatbiq</a:t>
            </a:r>
            <a:r>
              <a:rPr dirty="0" sz="2800" lang="ru-RU" smtClean="0"/>
              <a:t> </a:t>
            </a:r>
            <a:r>
              <a:rPr dirty="0" sz="2800" lang="ru-RU" err="1" smtClean="0"/>
              <a:t>etildi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bosqichma-bosqich</a:t>
            </a:r>
            <a:r>
              <a:rPr dirty="0" sz="2800" lang="ru-RU" smtClean="0"/>
              <a:t> </a:t>
            </a:r>
            <a:r>
              <a:rPr dirty="0" sz="2800" lang="ru-RU" err="1" smtClean="0"/>
              <a:t>kengaytirilishi</a:t>
            </a:r>
            <a:r>
              <a:rPr dirty="0" sz="2800" lang="ru-RU" smtClean="0"/>
              <a:t> </a:t>
            </a:r>
            <a:r>
              <a:rPr dirty="0" sz="2800" lang="ru-RU" err="1" smtClean="0"/>
              <a:t>rejalashtirilgan</a:t>
            </a:r>
            <a:r>
              <a:rPr dirty="0" sz="2800" lang="ru-RU" smtClean="0"/>
              <a:t>.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moliyalashtirish</a:t>
            </a:r>
            <a:r>
              <a:rPr dirty="0" sz="2800" lang="ru-RU" smtClean="0"/>
              <a:t> </a:t>
            </a:r>
            <a:r>
              <a:rPr dirty="0" sz="2800" lang="ru-RU" err="1" smtClean="0"/>
              <a:t>modelida</a:t>
            </a:r>
            <a:r>
              <a:rPr dirty="0" sz="2800" lang="ru-RU" smtClean="0"/>
              <a:t>  </a:t>
            </a:r>
            <a:r>
              <a:rPr dirty="0" sz="2800" lang="ru-RU" err="1" smtClean="0"/>
              <a:t>byudjetdan</a:t>
            </a:r>
            <a:r>
              <a:rPr dirty="0" sz="2800" lang="ru-RU" smtClean="0"/>
              <a:t> </a:t>
            </a:r>
            <a:r>
              <a:rPr dirty="0" sz="2800" lang="ru-RU" err="1" smtClean="0"/>
              <a:t>salbiy</a:t>
            </a:r>
            <a:r>
              <a:rPr dirty="0" sz="2800" lang="ru-RU" smtClean="0"/>
              <a:t> </a:t>
            </a:r>
            <a:r>
              <a:rPr dirty="0" sz="2800" lang="ru-RU" err="1" smtClean="0"/>
              <a:t>tomonlarni</a:t>
            </a:r>
            <a:r>
              <a:rPr dirty="0" sz="2800" lang="ru-RU" smtClean="0"/>
              <a:t> </a:t>
            </a:r>
            <a:r>
              <a:rPr dirty="0" sz="2800" lang="ru-RU" err="1" smtClean="0"/>
              <a:t>kamaytirish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xizmatlarni</a:t>
            </a:r>
            <a:r>
              <a:rPr dirty="0" sz="2800" lang="ru-RU" smtClean="0"/>
              <a:t> </a:t>
            </a:r>
            <a:r>
              <a:rPr dirty="0" sz="2800" lang="ru-RU" err="1" smtClean="0"/>
              <a:t>maqsadli</a:t>
            </a:r>
            <a:r>
              <a:rPr dirty="0" sz="2800" lang="ru-RU" smtClean="0"/>
              <a:t> </a:t>
            </a:r>
            <a:r>
              <a:rPr dirty="0" sz="2800" lang="ru-RU" err="1" smtClean="0"/>
              <a:t>sotib</a:t>
            </a:r>
            <a:r>
              <a:rPr dirty="0" sz="2800" lang="ru-RU" smtClean="0"/>
              <a:t> </a:t>
            </a:r>
            <a:r>
              <a:rPr dirty="0" sz="2800" lang="ru-RU" err="1" smtClean="0"/>
              <a:t>olish</a:t>
            </a:r>
            <a:r>
              <a:rPr dirty="0" sz="2800" lang="ru-RU" smtClean="0"/>
              <a:t> </a:t>
            </a:r>
            <a:r>
              <a:rPr dirty="0" sz="2800" lang="ru-RU" err="1" smtClean="0"/>
              <a:t>mexanizmlariga</a:t>
            </a:r>
            <a:r>
              <a:rPr dirty="0" sz="2800" lang="ru-RU" smtClean="0"/>
              <a:t> </a:t>
            </a:r>
            <a:r>
              <a:rPr dirty="0" sz="2800" lang="ru-RU" err="1" smtClean="0"/>
              <a:t>oʻtishni</a:t>
            </a:r>
            <a:r>
              <a:rPr dirty="0" sz="2800" lang="ru-RU" smtClean="0"/>
              <a:t> </a:t>
            </a:r>
            <a:r>
              <a:rPr dirty="0" sz="2800" lang="ru-RU" err="1" smtClean="0"/>
              <a:t>nazarda</a:t>
            </a:r>
            <a:r>
              <a:rPr dirty="0" sz="2800" lang="ru-RU" smtClean="0"/>
              <a:t> </a:t>
            </a:r>
            <a:r>
              <a:rPr dirty="0" sz="2800" lang="ru-RU" err="1" smtClean="0"/>
              <a:t>tutadi</a:t>
            </a:r>
            <a:r>
              <a:rPr dirty="0" sz="2800" lang="ru-RU" smtClean="0"/>
              <a:t>. </a:t>
            </a:r>
            <a:endParaRPr dirty="0" sz="2800"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Прямоугольник 1"/>
          <p:cNvSpPr/>
          <p:nvPr/>
        </p:nvSpPr>
        <p:spPr>
          <a:xfrm>
            <a:off x="1698172" y="1143561"/>
            <a:ext cx="7576457" cy="49301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/>
              <a:t>B. </a:t>
            </a:r>
            <a:r>
              <a:rPr b="1" dirty="0" sz="2400" lang="ru-RU" err="1" smtClean="0"/>
              <a:t>Primar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tibbiyot</a:t>
            </a:r>
            <a:r>
              <a:rPr b="1" dirty="0" sz="2400" lang="ru-RU" smtClean="0"/>
              <a:t> (PHC / </a:t>
            </a:r>
            <a:r>
              <a:rPr b="1" dirty="0" sz="2400" lang="ru-RU" err="1" smtClean="0"/>
              <a:t>oilaviy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tibbiyot</a:t>
            </a:r>
            <a:r>
              <a:rPr b="1" dirty="0" sz="2400" lang="ru-RU" smtClean="0"/>
              <a:t>) </a:t>
            </a:r>
            <a:r>
              <a:rPr b="1" dirty="0" sz="2400" lang="ru-RU" err="1" smtClean="0"/>
              <a:t>kuchaytirilmoqda</a:t>
            </a:r>
            <a:endParaRPr b="1" dirty="0" sz="2400" lang="ru-RU" smtClean="0"/>
          </a:p>
          <a:p>
            <a:endParaRPr dirty="0" sz="2400" lang="ru-RU" smtClean="0"/>
          </a:p>
          <a:p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tizimini</a:t>
            </a:r>
            <a:r>
              <a:rPr dirty="0" sz="2800" lang="ru-RU" smtClean="0"/>
              <a:t> </a:t>
            </a:r>
            <a:r>
              <a:rPr dirty="0" sz="2800" lang="ru-RU" err="1" smtClean="0"/>
              <a:t>modernizatsiya</a:t>
            </a:r>
            <a:r>
              <a:rPr dirty="0" sz="2800" lang="ru-RU" smtClean="0"/>
              <a:t> </a:t>
            </a:r>
            <a:r>
              <a:rPr dirty="0" sz="2800" lang="ru-RU" err="1" smtClean="0"/>
              <a:t>qilish</a:t>
            </a:r>
            <a:r>
              <a:rPr dirty="0" sz="2800" lang="ru-RU" smtClean="0"/>
              <a:t> </a:t>
            </a:r>
            <a:r>
              <a:rPr dirty="0" sz="2800" lang="ru-RU" err="1" smtClean="0"/>
              <a:t>doirasida</a:t>
            </a:r>
            <a:r>
              <a:rPr dirty="0" sz="2800" lang="ru-RU" smtClean="0"/>
              <a:t> PHC </a:t>
            </a:r>
            <a:r>
              <a:rPr dirty="0" sz="2800" lang="ru-RU" err="1" smtClean="0"/>
              <a:t>xizmatlari</a:t>
            </a:r>
            <a:r>
              <a:rPr dirty="0" sz="2800" lang="ru-RU" smtClean="0"/>
              <a:t>, </a:t>
            </a:r>
            <a:r>
              <a:rPr dirty="0" sz="2800" lang="ru-RU" err="1" smtClean="0"/>
              <a:t>oilaviy</a:t>
            </a:r>
            <a:r>
              <a:rPr dirty="0" sz="2800" lang="ru-RU" smtClean="0"/>
              <a:t> </a:t>
            </a:r>
            <a:r>
              <a:rPr dirty="0" sz="2800" lang="ru-RU" err="1" smtClean="0"/>
              <a:t>shifokorlar</a:t>
            </a:r>
            <a:r>
              <a:rPr dirty="0" sz="2800" lang="ru-RU" smtClean="0"/>
              <a:t> </a:t>
            </a:r>
            <a:r>
              <a:rPr dirty="0" sz="2800" lang="ru-RU" err="1" smtClean="0"/>
              <a:t>tizimi</a:t>
            </a:r>
            <a:r>
              <a:rPr dirty="0" sz="2800" lang="ru-RU" smtClean="0"/>
              <a:t>, </a:t>
            </a:r>
            <a:r>
              <a:rPr dirty="0" sz="2800" lang="ru-RU" err="1" smtClean="0"/>
              <a:t>patronaj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profilaktik</a:t>
            </a:r>
            <a:r>
              <a:rPr dirty="0" sz="2800" lang="ru-RU" smtClean="0"/>
              <a:t> </a:t>
            </a:r>
            <a:r>
              <a:rPr dirty="0" sz="2800" lang="ru-RU" err="1" smtClean="0"/>
              <a:t>xizmatlar</a:t>
            </a:r>
            <a:r>
              <a:rPr dirty="0" sz="2800" lang="ru-RU" smtClean="0"/>
              <a:t> </a:t>
            </a:r>
            <a:r>
              <a:rPr dirty="0" sz="2800" lang="ru-RU" err="1" smtClean="0"/>
              <a:t>kuchaytirilyapti</a:t>
            </a:r>
            <a:r>
              <a:rPr dirty="0" sz="2800" lang="ru-RU" smtClean="0"/>
              <a:t> —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kasalliklarni</a:t>
            </a:r>
            <a:r>
              <a:rPr dirty="0" sz="2800" lang="ru-RU" smtClean="0"/>
              <a:t> </a:t>
            </a:r>
            <a:r>
              <a:rPr dirty="0" sz="2800" lang="ru-RU" err="1" smtClean="0"/>
              <a:t>erta</a:t>
            </a:r>
            <a:r>
              <a:rPr dirty="0" sz="2800" lang="ru-RU" smtClean="0"/>
              <a:t> </a:t>
            </a:r>
            <a:r>
              <a:rPr dirty="0" sz="2800" lang="ru-RU" err="1" smtClean="0"/>
              <a:t>aniqlash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kasalxonaga</a:t>
            </a:r>
            <a:r>
              <a:rPr dirty="0" sz="2800" lang="ru-RU" smtClean="0"/>
              <a:t> </a:t>
            </a:r>
            <a:r>
              <a:rPr dirty="0" sz="2800" lang="ru-RU" err="1" smtClean="0"/>
              <a:t>tushishlarni</a:t>
            </a:r>
            <a:r>
              <a:rPr dirty="0" sz="2800" lang="ru-RU" smtClean="0"/>
              <a:t> </a:t>
            </a:r>
            <a:r>
              <a:rPr dirty="0" sz="2800" lang="ru-RU" err="1" smtClean="0"/>
              <a:t>kamaytirishga</a:t>
            </a:r>
            <a:r>
              <a:rPr dirty="0" sz="2800" lang="ru-RU" smtClean="0"/>
              <a:t> </a:t>
            </a:r>
            <a:r>
              <a:rPr dirty="0" sz="2800" lang="ru-RU" err="1" smtClean="0"/>
              <a:t>qaratilgan</a:t>
            </a:r>
            <a:r>
              <a:rPr dirty="0" sz="2800" lang="ru-RU" smtClean="0"/>
              <a:t>. WHO 2-yillik </a:t>
            </a:r>
            <a:r>
              <a:rPr dirty="0" sz="2800" lang="ru-RU" err="1" smtClean="0"/>
              <a:t>monitoring</a:t>
            </a:r>
            <a:r>
              <a:rPr dirty="0" sz="2800" lang="ru-RU" smtClean="0"/>
              <a:t> </a:t>
            </a:r>
            <a:r>
              <a:rPr dirty="0" sz="2800" lang="ru-RU" err="1" smtClean="0"/>
              <a:t>hisobotida</a:t>
            </a:r>
            <a:r>
              <a:rPr dirty="0" sz="2800" lang="ru-RU" smtClean="0"/>
              <a:t> S</a:t>
            </a:r>
            <a:r>
              <a:rPr dirty="0" sz="2800" lang="uz-Latn-UZ" smtClean="0"/>
              <a:t>i</a:t>
            </a:r>
            <a:r>
              <a:rPr dirty="0" sz="2800" lang="ru-RU" err="1" smtClean="0"/>
              <a:t>rdarya</a:t>
            </a:r>
            <a:r>
              <a:rPr dirty="0" sz="2800" lang="ru-RU" smtClean="0"/>
              <a:t> </a:t>
            </a:r>
            <a:r>
              <a:rPr dirty="0" sz="2800" lang="ru-RU" err="1" smtClean="0"/>
              <a:t>viloyatidagi</a:t>
            </a:r>
            <a:r>
              <a:rPr dirty="0" sz="2800" lang="ru-RU" smtClean="0"/>
              <a:t> </a:t>
            </a:r>
            <a:r>
              <a:rPr dirty="0" sz="2800" lang="ru-RU" err="1" smtClean="0"/>
              <a:t>pilot</a:t>
            </a:r>
            <a:r>
              <a:rPr dirty="0" sz="2800" lang="ru-RU" smtClean="0"/>
              <a:t> </a:t>
            </a:r>
            <a:r>
              <a:rPr dirty="0" sz="2800" lang="ru-RU" err="1" smtClean="0"/>
              <a:t>model</a:t>
            </a:r>
            <a:r>
              <a:rPr dirty="0" sz="2800" lang="ru-RU" smtClean="0"/>
              <a:t> </a:t>
            </a:r>
            <a:r>
              <a:rPr dirty="0" sz="2800" lang="ru-RU" err="1" smtClean="0"/>
              <a:t>muvaffaqiyati</a:t>
            </a:r>
            <a:r>
              <a:rPr dirty="0" sz="2800" lang="ru-RU" smtClean="0"/>
              <a:t> </a:t>
            </a:r>
            <a:r>
              <a:rPr dirty="0" sz="2800" lang="ru-RU" err="1" smtClean="0"/>
              <a:t>qayd</a:t>
            </a:r>
            <a:r>
              <a:rPr dirty="0" sz="2800" lang="ru-RU" smtClean="0"/>
              <a:t> </a:t>
            </a:r>
            <a:r>
              <a:rPr dirty="0" sz="2800" lang="ru-RU" err="1" smtClean="0"/>
              <a:t>etilgan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ushbu</a:t>
            </a:r>
            <a:r>
              <a:rPr dirty="0" sz="2800" lang="ru-RU" smtClean="0"/>
              <a:t> </a:t>
            </a:r>
            <a:r>
              <a:rPr dirty="0" sz="2800" lang="ru-RU" err="1" smtClean="0"/>
              <a:t>tajriba</a:t>
            </a:r>
            <a:r>
              <a:rPr dirty="0" sz="2800" lang="ru-RU" smtClean="0"/>
              <a:t> </a:t>
            </a:r>
            <a:r>
              <a:rPr dirty="0" sz="2800" lang="ru-RU" err="1" smtClean="0"/>
              <a:t>milliy</a:t>
            </a:r>
            <a:r>
              <a:rPr dirty="0" sz="2800" lang="ru-RU" smtClean="0"/>
              <a:t> </a:t>
            </a:r>
            <a:r>
              <a:rPr dirty="0" sz="2800" lang="ru-RU" err="1" smtClean="0"/>
              <a:t>miqyosga</a:t>
            </a:r>
            <a:r>
              <a:rPr dirty="0" sz="2800" lang="ru-RU" smtClean="0"/>
              <a:t> </a:t>
            </a:r>
            <a:r>
              <a:rPr dirty="0" sz="2800" lang="ru-RU" err="1" smtClean="0"/>
              <a:t>yoyilishi</a:t>
            </a:r>
            <a:r>
              <a:rPr dirty="0" sz="2800" lang="ru-RU" smtClean="0"/>
              <a:t> </a:t>
            </a:r>
            <a:r>
              <a:rPr dirty="0" sz="2800" lang="ru-RU" err="1" smtClean="0"/>
              <a:t>rejalashtirilgani</a:t>
            </a:r>
            <a:r>
              <a:rPr dirty="0" sz="2800" lang="ru-RU" smtClean="0"/>
              <a:t> </a:t>
            </a:r>
            <a:r>
              <a:rPr dirty="0" sz="2800" lang="ru-RU" err="1" smtClean="0"/>
              <a:t>aytiladi</a:t>
            </a:r>
            <a:r>
              <a:rPr dirty="0" sz="2800" lang="ru-RU" smtClean="0"/>
              <a:t>. </a:t>
            </a:r>
            <a:endParaRPr dirty="0" sz="2800"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Прямоугольник 1"/>
          <p:cNvSpPr/>
          <p:nvPr/>
        </p:nvSpPr>
        <p:spPr>
          <a:xfrm>
            <a:off x="2229394" y="1909078"/>
            <a:ext cx="7463245" cy="4155440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/>
              <a:t>C. </a:t>
            </a:r>
            <a:r>
              <a:rPr b="1" dirty="0" sz="2400" lang="ru-RU" err="1" smtClean="0"/>
              <a:t>Raqamlashtirish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va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telemeditsinaning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kengayishi</a:t>
            </a:r>
            <a:endParaRPr b="1" dirty="0" sz="2400" lang="ru-RU" smtClean="0"/>
          </a:p>
          <a:p>
            <a:endParaRPr dirty="0" sz="2400" lang="ru-RU" smtClean="0"/>
          </a:p>
          <a:p>
            <a:r>
              <a:rPr dirty="0" sz="2800" lang="ru-RU" smtClean="0"/>
              <a:t>COVID-19 </a:t>
            </a:r>
            <a:r>
              <a:rPr dirty="0" sz="2800" lang="ru-RU" err="1" smtClean="0"/>
              <a:t>dan</a:t>
            </a:r>
            <a:r>
              <a:rPr dirty="0" sz="2800" lang="ru-RU" smtClean="0"/>
              <a:t> </a:t>
            </a:r>
            <a:r>
              <a:rPr dirty="0" sz="2800" lang="ru-RU" err="1" smtClean="0"/>
              <a:t>keyin</a:t>
            </a:r>
            <a:r>
              <a:rPr dirty="0" sz="2800" lang="ru-RU" smtClean="0"/>
              <a:t> </a:t>
            </a:r>
            <a:r>
              <a:rPr dirty="0" sz="2800" lang="ru-RU" err="1" smtClean="0"/>
              <a:t>telemeditsina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elektron</a:t>
            </a:r>
            <a:r>
              <a:rPr dirty="0" sz="2800" lang="ru-RU" smtClean="0"/>
              <a:t> </a:t>
            </a:r>
            <a:r>
              <a:rPr dirty="0" sz="2800" lang="ru-RU" err="1" smtClean="0"/>
              <a:t>sogʻliq</a:t>
            </a:r>
            <a:r>
              <a:rPr dirty="0" sz="2800" lang="ru-RU" smtClean="0"/>
              <a:t> (e-</a:t>
            </a:r>
            <a:r>
              <a:rPr dirty="0" sz="2800" lang="ru-RU" err="1" smtClean="0"/>
              <a:t>health</a:t>
            </a:r>
            <a:r>
              <a:rPr dirty="0" sz="2800" lang="ru-RU" smtClean="0"/>
              <a:t>) </a:t>
            </a:r>
            <a:r>
              <a:rPr dirty="0" sz="2800" lang="ru-RU" err="1" smtClean="0"/>
              <a:t>tizimlari</a:t>
            </a:r>
            <a:r>
              <a:rPr dirty="0" sz="2800" lang="ru-RU" smtClean="0"/>
              <a:t> </a:t>
            </a:r>
            <a:r>
              <a:rPr dirty="0" sz="2800" lang="ru-RU" err="1" smtClean="0"/>
              <a:t>jadal</a:t>
            </a:r>
            <a:r>
              <a:rPr dirty="0" sz="2800" lang="ru-RU" smtClean="0"/>
              <a:t> </a:t>
            </a:r>
            <a:r>
              <a:rPr dirty="0" sz="2800" lang="ru-RU" err="1" smtClean="0"/>
              <a:t>rivojlana</a:t>
            </a:r>
            <a:r>
              <a:rPr dirty="0" sz="2800" lang="ru-RU" smtClean="0"/>
              <a:t> </a:t>
            </a:r>
            <a:r>
              <a:rPr dirty="0" sz="2800" lang="ru-RU" err="1" smtClean="0"/>
              <a:t>boshladi</a:t>
            </a:r>
            <a:r>
              <a:rPr dirty="0" sz="2800" lang="ru-RU" smtClean="0"/>
              <a:t>: </a:t>
            </a:r>
            <a:r>
              <a:rPr dirty="0" sz="2800" lang="ru-RU" err="1" smtClean="0"/>
              <a:t>elektron</a:t>
            </a:r>
            <a:r>
              <a:rPr dirty="0" sz="2800" lang="ru-RU" smtClean="0"/>
              <a:t> </a:t>
            </a:r>
            <a:r>
              <a:rPr dirty="0" sz="2800" lang="ru-RU" err="1" smtClean="0"/>
              <a:t>retseptlar</a:t>
            </a:r>
            <a:r>
              <a:rPr dirty="0" sz="2800" lang="ru-RU" smtClean="0"/>
              <a:t>, </a:t>
            </a:r>
            <a:r>
              <a:rPr dirty="0" sz="2800" lang="ru-RU" err="1" smtClean="0"/>
              <a:t>elektron</a:t>
            </a:r>
            <a:r>
              <a:rPr dirty="0" sz="2800" lang="ru-RU" smtClean="0"/>
              <a:t> </a:t>
            </a:r>
            <a:r>
              <a:rPr dirty="0" sz="2800" lang="ru-RU" err="1" smtClean="0"/>
              <a:t>poliklinika</a:t>
            </a:r>
            <a:r>
              <a:rPr dirty="0" sz="2800" lang="ru-RU" smtClean="0"/>
              <a:t> </a:t>
            </a:r>
            <a:r>
              <a:rPr dirty="0" sz="2800" lang="ru-RU" err="1" smtClean="0"/>
              <a:t>maʼlumotlari</a:t>
            </a:r>
            <a:r>
              <a:rPr dirty="0" sz="2800" lang="ru-RU" smtClean="0"/>
              <a:t>, </a:t>
            </a:r>
            <a:r>
              <a:rPr dirty="0" sz="2800" lang="ru-RU" err="1" smtClean="0"/>
              <a:t>mintaqalararo</a:t>
            </a:r>
            <a:r>
              <a:rPr dirty="0" sz="2800" lang="ru-RU" smtClean="0"/>
              <a:t> </a:t>
            </a:r>
            <a:r>
              <a:rPr dirty="0" sz="2800" lang="ru-RU" err="1" smtClean="0"/>
              <a:t>konsultatsiyalar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baʼzi</a:t>
            </a:r>
            <a:r>
              <a:rPr dirty="0" sz="2800" lang="ru-RU" smtClean="0"/>
              <a:t> </a:t>
            </a:r>
            <a:r>
              <a:rPr dirty="0" sz="2800" lang="ru-RU" err="1" smtClean="0"/>
              <a:t>diagnostika</a:t>
            </a:r>
            <a:r>
              <a:rPr dirty="0" sz="2800" lang="ru-RU" smtClean="0"/>
              <a:t> </a:t>
            </a:r>
            <a:r>
              <a:rPr dirty="0" sz="2800" lang="ru-RU" err="1" smtClean="0"/>
              <a:t>tarmoqlari</a:t>
            </a:r>
            <a:r>
              <a:rPr dirty="0" sz="2800" lang="ru-RU" smtClean="0"/>
              <a:t> </a:t>
            </a:r>
            <a:r>
              <a:rPr dirty="0" sz="2800" lang="ru-RU" err="1" smtClean="0"/>
              <a:t>joriy</a:t>
            </a:r>
            <a:r>
              <a:rPr dirty="0" sz="2800" lang="ru-RU" smtClean="0"/>
              <a:t> </a:t>
            </a:r>
            <a:r>
              <a:rPr dirty="0" sz="2800" lang="ru-RU" err="1" smtClean="0"/>
              <a:t>qilinmoqda</a:t>
            </a:r>
            <a:r>
              <a:rPr dirty="0" sz="2800" lang="ru-RU" smtClean="0"/>
              <a:t>. WHO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boshqa</a:t>
            </a:r>
            <a:r>
              <a:rPr dirty="0" sz="2800" lang="ru-RU" smtClean="0"/>
              <a:t> </a:t>
            </a:r>
            <a:r>
              <a:rPr dirty="0" sz="2800" lang="ru-RU" err="1" smtClean="0"/>
              <a:t>tahlillar</a:t>
            </a:r>
            <a:r>
              <a:rPr dirty="0" sz="2800" lang="ru-RU" smtClean="0"/>
              <a:t>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yoʻnalishni</a:t>
            </a:r>
            <a:r>
              <a:rPr dirty="0" sz="2800" lang="ru-RU" smtClean="0"/>
              <a:t> </a:t>
            </a:r>
            <a:r>
              <a:rPr dirty="0" sz="2800" lang="ru-RU" err="1" smtClean="0"/>
              <a:t>islohotlarning</a:t>
            </a:r>
            <a:r>
              <a:rPr dirty="0" sz="2800" lang="ru-RU" smtClean="0"/>
              <a:t> </a:t>
            </a:r>
            <a:r>
              <a:rPr dirty="0" sz="2800" lang="ru-RU" err="1" smtClean="0"/>
              <a:t>muhim</a:t>
            </a:r>
            <a:r>
              <a:rPr dirty="0" sz="2800" lang="ru-RU" smtClean="0"/>
              <a:t> </a:t>
            </a:r>
            <a:r>
              <a:rPr dirty="0" sz="2800" lang="ru-RU" err="1" smtClean="0"/>
              <a:t>qismi</a:t>
            </a:r>
            <a:r>
              <a:rPr dirty="0" sz="2800" lang="ru-RU" smtClean="0"/>
              <a:t> </a:t>
            </a:r>
            <a:r>
              <a:rPr dirty="0" sz="2800" lang="ru-RU" err="1" smtClean="0"/>
              <a:t>deb</a:t>
            </a:r>
            <a:r>
              <a:rPr dirty="0" sz="2800" lang="ru-RU" smtClean="0"/>
              <a:t> </a:t>
            </a:r>
            <a:r>
              <a:rPr dirty="0" sz="2800" lang="ru-RU" err="1" smtClean="0"/>
              <a:t>baholaydi</a:t>
            </a:r>
            <a:r>
              <a:rPr dirty="0" sz="2800" lang="ru-RU" smtClean="0"/>
              <a:t>. </a:t>
            </a:r>
            <a:endParaRPr dirty="0" sz="2800"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Прямоугольник 1"/>
          <p:cNvSpPr/>
          <p:nvPr/>
        </p:nvSpPr>
        <p:spPr>
          <a:xfrm>
            <a:off x="2211976" y="1300316"/>
            <a:ext cx="7768047" cy="4155441"/>
          </a:xfrm>
          <a:prstGeom prst="rect"/>
        </p:spPr>
        <p:txBody>
          <a:bodyPr wrap="square">
            <a:spAutoFit/>
          </a:bodyPr>
          <a:p>
            <a:r>
              <a:rPr b="1" dirty="0" sz="2400" lang="ru-RU" smtClean="0"/>
              <a:t>D. </a:t>
            </a:r>
            <a:r>
              <a:rPr b="1" dirty="0" sz="2400" lang="ru-RU" err="1" smtClean="0"/>
              <a:t>Xususiy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sektor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va</a:t>
            </a:r>
            <a:r>
              <a:rPr b="1" dirty="0" sz="2400" lang="ru-RU" smtClean="0"/>
              <a:t> PPP </a:t>
            </a:r>
            <a:r>
              <a:rPr b="1" dirty="0" sz="2400" lang="ru-RU" err="1" smtClean="0"/>
              <a:t>rolining</a:t>
            </a:r>
            <a:r>
              <a:rPr b="1" dirty="0" sz="2400" lang="ru-RU" smtClean="0"/>
              <a:t> </a:t>
            </a:r>
            <a:r>
              <a:rPr b="1" dirty="0" sz="2400" lang="ru-RU" err="1" smtClean="0"/>
              <a:t>oshishi</a:t>
            </a:r>
            <a:endParaRPr b="1" dirty="0" sz="2400" lang="ru-RU" smtClean="0"/>
          </a:p>
          <a:p>
            <a:endParaRPr b="1" dirty="0" sz="2400" lang="ru-RU" smtClean="0"/>
          </a:p>
          <a:p>
            <a:r>
              <a:rPr dirty="0" sz="2800" lang="ru-RU" err="1" smtClean="0"/>
              <a:t>Xususiy</a:t>
            </a:r>
            <a:r>
              <a:rPr dirty="0" sz="2800" lang="ru-RU" smtClean="0"/>
              <a:t> </a:t>
            </a:r>
            <a:r>
              <a:rPr dirty="0" sz="2800" lang="ru-RU" err="1" smtClean="0"/>
              <a:t>klinikalar</a:t>
            </a:r>
            <a:r>
              <a:rPr dirty="0" sz="2800" lang="ru-RU" smtClean="0"/>
              <a:t>, </a:t>
            </a:r>
            <a:r>
              <a:rPr dirty="0" sz="2800" lang="ru-RU" err="1" smtClean="0"/>
              <a:t>laboratoriyalar</a:t>
            </a:r>
            <a:r>
              <a:rPr dirty="0" sz="2800" lang="ru-RU" smtClean="0"/>
              <a:t>, </a:t>
            </a:r>
            <a:r>
              <a:rPr dirty="0" sz="2800" lang="ru-RU" err="1" smtClean="0"/>
              <a:t>stomatologiya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ixtisoslashgan</a:t>
            </a:r>
            <a:r>
              <a:rPr dirty="0" sz="2800" lang="ru-RU" smtClean="0"/>
              <a:t> </a:t>
            </a:r>
            <a:r>
              <a:rPr dirty="0" sz="2800" lang="ru-RU" err="1" smtClean="0"/>
              <a:t>markazlar</a:t>
            </a:r>
            <a:r>
              <a:rPr dirty="0" sz="2800" lang="ru-RU" smtClean="0"/>
              <a:t> </a:t>
            </a:r>
            <a:r>
              <a:rPr dirty="0" sz="2800" lang="ru-RU" err="1" smtClean="0"/>
              <a:t>soni</a:t>
            </a:r>
            <a:r>
              <a:rPr dirty="0" sz="2800" lang="ru-RU" smtClean="0"/>
              <a:t> </a:t>
            </a:r>
            <a:r>
              <a:rPr dirty="0" sz="2800" lang="ru-RU" err="1" smtClean="0"/>
              <a:t>oshdi</a:t>
            </a:r>
            <a:r>
              <a:rPr dirty="0" sz="2800" lang="ru-RU" smtClean="0"/>
              <a:t>. </a:t>
            </a:r>
            <a:r>
              <a:rPr dirty="0" sz="2800" lang="ru-RU" err="1" smtClean="0"/>
              <a:t>Davlat</a:t>
            </a:r>
            <a:r>
              <a:rPr dirty="0" sz="2800" lang="ru-RU" smtClean="0"/>
              <a:t> </a:t>
            </a:r>
            <a:r>
              <a:rPr dirty="0" sz="2800" lang="ru-RU" err="1" smtClean="0"/>
              <a:t>esa</a:t>
            </a:r>
            <a:r>
              <a:rPr dirty="0" sz="2800" lang="ru-RU" smtClean="0"/>
              <a:t> </a:t>
            </a:r>
            <a:r>
              <a:rPr dirty="0" sz="2800" lang="ru-RU" err="1" smtClean="0"/>
              <a:t>xizmatlarni</a:t>
            </a:r>
            <a:r>
              <a:rPr dirty="0" sz="2800" lang="ru-RU" smtClean="0"/>
              <a:t> </a:t>
            </a:r>
            <a:r>
              <a:rPr dirty="0" sz="2800" lang="ru-RU" err="1" smtClean="0"/>
              <a:t>kengaytirish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jihozlashga</a:t>
            </a:r>
            <a:r>
              <a:rPr dirty="0" sz="2800" lang="ru-RU" smtClean="0"/>
              <a:t> </a:t>
            </a:r>
            <a:r>
              <a:rPr dirty="0" sz="2800" lang="ru-RU" err="1" smtClean="0"/>
              <a:t>sarmoya</a:t>
            </a:r>
            <a:r>
              <a:rPr dirty="0" sz="2800" lang="ru-RU" smtClean="0"/>
              <a:t> </a:t>
            </a:r>
            <a:r>
              <a:rPr dirty="0" sz="2800" lang="ru-RU" err="1" smtClean="0"/>
              <a:t>jalb</a:t>
            </a:r>
            <a:r>
              <a:rPr dirty="0" sz="2800" lang="ru-RU" smtClean="0"/>
              <a:t> </a:t>
            </a:r>
            <a:r>
              <a:rPr dirty="0" sz="2800" lang="ru-RU" err="1" smtClean="0"/>
              <a:t>qilishga</a:t>
            </a:r>
            <a:r>
              <a:rPr dirty="0" sz="2800" lang="ru-RU" smtClean="0"/>
              <a:t> </a:t>
            </a:r>
            <a:r>
              <a:rPr dirty="0" sz="2800" lang="ru-RU" err="1" smtClean="0"/>
              <a:t>intilmoqda</a:t>
            </a:r>
            <a:r>
              <a:rPr dirty="0" sz="2800" lang="ru-RU" smtClean="0"/>
              <a:t> — </a:t>
            </a:r>
            <a:r>
              <a:rPr dirty="0" sz="2800" lang="ru-RU" err="1" smtClean="0"/>
              <a:t>bu</a:t>
            </a:r>
            <a:r>
              <a:rPr dirty="0" sz="2800" lang="ru-RU" smtClean="0"/>
              <a:t>, </a:t>
            </a:r>
            <a:r>
              <a:rPr dirty="0" sz="2800" lang="ru-RU" err="1" smtClean="0"/>
              <a:t>agar</a:t>
            </a:r>
            <a:r>
              <a:rPr dirty="0" sz="2800" lang="ru-RU" smtClean="0"/>
              <a:t> </a:t>
            </a:r>
            <a:r>
              <a:rPr dirty="0" sz="2800" lang="ru-RU" err="1" smtClean="0"/>
              <a:t>yaxshi</a:t>
            </a:r>
            <a:r>
              <a:rPr dirty="0" sz="2800" lang="ru-RU" smtClean="0"/>
              <a:t> </a:t>
            </a:r>
            <a:r>
              <a:rPr dirty="0" sz="2800" lang="ru-RU" err="1" smtClean="0"/>
              <a:t>regulyatsiya</a:t>
            </a:r>
            <a:r>
              <a:rPr dirty="0" sz="2800" lang="ru-RU" smtClean="0"/>
              <a:t> </a:t>
            </a:r>
            <a:r>
              <a:rPr dirty="0" sz="2800" lang="ru-RU" err="1" smtClean="0"/>
              <a:t>qilinsa</a:t>
            </a:r>
            <a:r>
              <a:rPr dirty="0" sz="2800" lang="ru-RU" smtClean="0"/>
              <a:t>, </a:t>
            </a:r>
            <a:r>
              <a:rPr dirty="0" sz="2800" lang="ru-RU" err="1" smtClean="0"/>
              <a:t>xizmat</a:t>
            </a:r>
            <a:r>
              <a:rPr dirty="0" sz="2800" lang="ru-RU" smtClean="0"/>
              <a:t> </a:t>
            </a:r>
            <a:r>
              <a:rPr dirty="0" sz="2800" lang="ru-RU" err="1" smtClean="0"/>
              <a:t>tanlovi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sifatni</a:t>
            </a:r>
            <a:r>
              <a:rPr dirty="0" sz="2800" lang="ru-RU" smtClean="0"/>
              <a:t> </a:t>
            </a:r>
            <a:r>
              <a:rPr dirty="0" sz="2800" lang="ru-RU" err="1" smtClean="0"/>
              <a:t>oshirish</a:t>
            </a:r>
            <a:r>
              <a:rPr dirty="0" sz="2800" lang="ru-RU" smtClean="0"/>
              <a:t> </a:t>
            </a:r>
            <a:r>
              <a:rPr dirty="0" sz="2800" lang="ru-RU" err="1" smtClean="0"/>
              <a:t>imkoniyatini</a:t>
            </a:r>
            <a:r>
              <a:rPr dirty="0" sz="2800" lang="ru-RU" smtClean="0"/>
              <a:t> </a:t>
            </a:r>
            <a:r>
              <a:rPr dirty="0" sz="2800" lang="ru-RU" err="1" smtClean="0"/>
              <a:t>beradi</a:t>
            </a:r>
            <a:r>
              <a:rPr dirty="0" sz="2800" lang="ru-RU" smtClean="0"/>
              <a:t>. </a:t>
            </a:r>
            <a:r>
              <a:rPr dirty="0" sz="2800" lang="ru-RU" err="1" smtClean="0"/>
              <a:t>Jahon</a:t>
            </a:r>
            <a:r>
              <a:rPr dirty="0" sz="2800" lang="ru-RU" smtClean="0"/>
              <a:t> </a:t>
            </a:r>
            <a:r>
              <a:rPr dirty="0" sz="2800" lang="ru-RU" err="1" smtClean="0"/>
              <a:t>banki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boshqa</a:t>
            </a:r>
            <a:r>
              <a:rPr dirty="0" sz="2800" lang="ru-RU" smtClean="0"/>
              <a:t> </a:t>
            </a:r>
            <a:r>
              <a:rPr dirty="0" sz="2800" lang="ru-RU" err="1" smtClean="0"/>
              <a:t>donorlar</a:t>
            </a:r>
            <a:r>
              <a:rPr dirty="0" sz="2800" lang="ru-RU" smtClean="0"/>
              <a:t> </a:t>
            </a:r>
            <a:r>
              <a:rPr dirty="0" sz="2800" lang="ru-RU" err="1" smtClean="0"/>
              <a:t>ham</a:t>
            </a:r>
            <a:r>
              <a:rPr dirty="0" sz="2800" lang="ru-RU" smtClean="0"/>
              <a:t> </a:t>
            </a:r>
            <a:r>
              <a:rPr dirty="0" sz="2800" lang="ru-RU" err="1" smtClean="0"/>
              <a:t>moliyaviy-texnik</a:t>
            </a:r>
            <a:r>
              <a:rPr dirty="0" sz="2800" lang="ru-RU" smtClean="0"/>
              <a:t> </a:t>
            </a:r>
            <a:r>
              <a:rPr dirty="0" sz="2800" lang="ru-RU" err="1" smtClean="0"/>
              <a:t>yordam</a:t>
            </a:r>
            <a:r>
              <a:rPr dirty="0" sz="2800" lang="ru-RU" smtClean="0"/>
              <a:t> </a:t>
            </a:r>
            <a:r>
              <a:rPr dirty="0" sz="2800" lang="ru-RU" err="1" smtClean="0"/>
              <a:t>bilan</a:t>
            </a:r>
            <a:r>
              <a:rPr dirty="0" sz="2800" lang="ru-RU" smtClean="0"/>
              <a:t> </a:t>
            </a:r>
            <a:r>
              <a:rPr dirty="0" sz="2800" lang="ru-RU" err="1" smtClean="0"/>
              <a:t>islohotlarni</a:t>
            </a:r>
            <a:r>
              <a:rPr dirty="0" sz="2800" lang="ru-RU" smtClean="0"/>
              <a:t> </a:t>
            </a:r>
            <a:r>
              <a:rPr dirty="0" sz="2800" lang="ru-RU" err="1" smtClean="0"/>
              <a:t>qoʻllab-quvvatlamoqda</a:t>
            </a:r>
            <a:r>
              <a:rPr dirty="0" sz="2800" lang="ru-RU" smtClean="0"/>
              <a:t>.  </a:t>
            </a:r>
            <a:endParaRPr dirty="0" sz="2800"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Прямоугольник 1"/>
          <p:cNvSpPr/>
          <p:nvPr/>
        </p:nvSpPr>
        <p:spPr>
          <a:xfrm>
            <a:off x="1698172" y="616526"/>
            <a:ext cx="8647612" cy="5693866"/>
          </a:xfrm>
          <a:prstGeom prst="rect"/>
        </p:spPr>
        <p:txBody>
          <a:bodyPr wrap="square">
            <a:spAutoFit/>
          </a:bodyPr>
          <a:p>
            <a:r>
              <a:rPr b="1" dirty="0" sz="2800" lang="ru-RU" smtClean="0"/>
              <a:t>3. </a:t>
            </a:r>
            <a:r>
              <a:rPr b="1" dirty="0" sz="2800" lang="ru-RU" err="1" smtClean="0"/>
              <a:t>Muhim</a:t>
            </a:r>
            <a:r>
              <a:rPr b="1" dirty="0" sz="2800" lang="ru-RU" smtClean="0"/>
              <a:t> </a:t>
            </a:r>
            <a:r>
              <a:rPr b="1" dirty="0" sz="2800" lang="ru-RU" err="1" smtClean="0"/>
              <a:t>raqamlar</a:t>
            </a:r>
            <a:r>
              <a:rPr b="1" dirty="0" sz="2800" lang="ru-RU" smtClean="0"/>
              <a:t> (</a:t>
            </a:r>
            <a:r>
              <a:rPr b="1" dirty="0" sz="2800" lang="ru-RU" err="1" smtClean="0"/>
              <a:t>tezkor</a:t>
            </a:r>
            <a:r>
              <a:rPr b="1" dirty="0" sz="2800" lang="ru-RU" smtClean="0"/>
              <a:t> </a:t>
            </a:r>
            <a:r>
              <a:rPr b="1" dirty="0" sz="2800" lang="ru-RU" err="1" smtClean="0"/>
              <a:t>ko‘rsatkichlar</a:t>
            </a:r>
            <a:r>
              <a:rPr b="1" dirty="0" sz="2800" lang="ru-RU" smtClean="0"/>
              <a:t>)</a:t>
            </a:r>
          </a:p>
          <a:p>
            <a:r>
              <a:rPr dirty="0" sz="2800" lang="ru-RU" smtClean="0"/>
              <a:t> • </a:t>
            </a:r>
            <a:r>
              <a:rPr dirty="0" sz="2800" lang="ru-RU" err="1" smtClean="0"/>
              <a:t>Davlat</a:t>
            </a:r>
            <a:r>
              <a:rPr dirty="0" sz="2800" lang="ru-RU" smtClean="0"/>
              <a:t> </a:t>
            </a:r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xarajatlari</a:t>
            </a:r>
            <a:r>
              <a:rPr dirty="0" sz="2800" lang="ru-RU" smtClean="0"/>
              <a:t>  </a:t>
            </a:r>
            <a:r>
              <a:rPr dirty="0" sz="2800" lang="ru-RU" err="1" smtClean="0"/>
              <a:t>mamlakat</a:t>
            </a:r>
            <a:r>
              <a:rPr dirty="0" sz="2800" lang="ru-RU" smtClean="0"/>
              <a:t> </a:t>
            </a:r>
            <a:r>
              <a:rPr dirty="0" sz="2800" lang="ru-RU" err="1" smtClean="0"/>
              <a:t>YaIMga</a:t>
            </a:r>
            <a:r>
              <a:rPr dirty="0" sz="2800" lang="ru-RU" smtClean="0"/>
              <a:t> </a:t>
            </a:r>
            <a:r>
              <a:rPr dirty="0" sz="2800" lang="ru-RU" err="1" smtClean="0"/>
              <a:t>nisbati</a:t>
            </a:r>
            <a:r>
              <a:rPr dirty="0" sz="2800" lang="ru-RU" smtClean="0"/>
              <a:t> </a:t>
            </a:r>
            <a:r>
              <a:rPr dirty="0" sz="2800" lang="ru-RU" err="1" smtClean="0"/>
              <a:t>taxminan</a:t>
            </a:r>
            <a:r>
              <a:rPr dirty="0" sz="2800" lang="ru-RU" smtClean="0"/>
              <a:t> 7% </a:t>
            </a:r>
            <a:r>
              <a:rPr dirty="0" sz="2800" lang="ru-RU" err="1" smtClean="0"/>
              <a:t>atrofida</a:t>
            </a:r>
            <a:r>
              <a:rPr dirty="0" sz="2800" lang="ru-RU" smtClean="0"/>
              <a:t> (2021–2022 </a:t>
            </a:r>
            <a:r>
              <a:rPr dirty="0" sz="2800" lang="ru-RU" err="1" smtClean="0"/>
              <a:t>yillar</a:t>
            </a:r>
            <a:r>
              <a:rPr dirty="0" sz="2800" lang="ru-RU" smtClean="0"/>
              <a:t> </a:t>
            </a:r>
            <a:r>
              <a:rPr dirty="0" sz="2800" lang="ru-RU" err="1" smtClean="0"/>
              <a:t>oraligʻida</a:t>
            </a:r>
            <a:r>
              <a:rPr dirty="0" sz="2800" lang="ru-RU" smtClean="0"/>
              <a:t> </a:t>
            </a:r>
            <a:r>
              <a:rPr dirty="0" sz="2800" lang="ru-RU" err="1" smtClean="0"/>
              <a:t>Bank</a:t>
            </a:r>
            <a:r>
              <a:rPr dirty="0" sz="2800" lang="ru-RU" smtClean="0"/>
              <a:t> </a:t>
            </a:r>
            <a:r>
              <a:rPr dirty="0" sz="2800" lang="ru-RU" err="1" smtClean="0"/>
              <a:t>maʼlumotlari</a:t>
            </a:r>
            <a:r>
              <a:rPr dirty="0" sz="2800" lang="ru-RU" smtClean="0"/>
              <a:t>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diapazonni</a:t>
            </a:r>
            <a:r>
              <a:rPr dirty="0" sz="2800" lang="ru-RU" smtClean="0"/>
              <a:t> </a:t>
            </a:r>
            <a:r>
              <a:rPr dirty="0" sz="2800" lang="ru-RU" err="1" smtClean="0"/>
              <a:t>koʻrsatadi</a:t>
            </a:r>
            <a:r>
              <a:rPr dirty="0" sz="2800" lang="ru-RU" smtClean="0"/>
              <a:t>).  </a:t>
            </a:r>
          </a:p>
          <a:p>
            <a:r>
              <a:rPr dirty="0" sz="2800" lang="ru-RU" smtClean="0"/>
              <a:t> • </a:t>
            </a:r>
            <a:r>
              <a:rPr dirty="0" sz="2800" lang="ru-RU" err="1" smtClean="0"/>
              <a:t>Oila</a:t>
            </a:r>
            <a:r>
              <a:rPr dirty="0" sz="2800" lang="ru-RU" smtClean="0"/>
              <a:t> </a:t>
            </a:r>
            <a:r>
              <a:rPr dirty="0" sz="2800" lang="ru-RU" err="1" smtClean="0"/>
              <a:t>hisobidan</a:t>
            </a:r>
            <a:r>
              <a:rPr dirty="0" sz="2800" lang="ru-RU" smtClean="0"/>
              <a:t> </a:t>
            </a:r>
            <a:r>
              <a:rPr dirty="0" sz="2800" lang="ru-RU" err="1" smtClean="0"/>
              <a:t>toʻlov</a:t>
            </a:r>
            <a:r>
              <a:rPr dirty="0" sz="2800" lang="ru-RU" smtClean="0"/>
              <a:t> </a:t>
            </a:r>
            <a:r>
              <a:rPr dirty="0" sz="2800" lang="ru-RU" err="1" smtClean="0"/>
              <a:t>mamlakatda</a:t>
            </a:r>
            <a:r>
              <a:rPr dirty="0" sz="2800" lang="ru-RU" smtClean="0"/>
              <a:t> </a:t>
            </a:r>
            <a:r>
              <a:rPr dirty="0" sz="2800" lang="ru-RU" err="1" smtClean="0"/>
              <a:t>yuqori</a:t>
            </a:r>
            <a:r>
              <a:rPr dirty="0" sz="2800" lang="ru-RU" smtClean="0"/>
              <a:t> — WHO </a:t>
            </a:r>
            <a:r>
              <a:rPr dirty="0" sz="2800" lang="ru-RU" err="1" smtClean="0"/>
              <a:t>maʼlumotlariga</a:t>
            </a:r>
            <a:r>
              <a:rPr dirty="0" sz="2800" lang="ru-RU" smtClean="0"/>
              <a:t> </a:t>
            </a:r>
            <a:r>
              <a:rPr dirty="0" sz="2800" lang="ru-RU" err="1" smtClean="0"/>
              <a:t>koʻra</a:t>
            </a:r>
            <a:r>
              <a:rPr dirty="0" sz="2800" lang="ru-RU" smtClean="0"/>
              <a:t> 2019 </a:t>
            </a:r>
            <a:r>
              <a:rPr dirty="0" sz="2800" lang="ru-RU" err="1" smtClean="0"/>
              <a:t>yilda</a:t>
            </a:r>
            <a:r>
              <a:rPr dirty="0" sz="2800" lang="ru-RU" smtClean="0"/>
              <a:t>  </a:t>
            </a:r>
            <a:r>
              <a:rPr dirty="0" sz="2800" lang="ru-RU" err="1" smtClean="0"/>
              <a:t>taxminan</a:t>
            </a:r>
            <a:r>
              <a:rPr dirty="0" sz="2800" lang="ru-RU" smtClean="0"/>
              <a:t> 57.7% </a:t>
            </a:r>
            <a:r>
              <a:rPr dirty="0" sz="2800" lang="ru-RU" err="1" smtClean="0"/>
              <a:t>ni</a:t>
            </a:r>
            <a:r>
              <a:rPr dirty="0" sz="2800" lang="ru-RU" smtClean="0"/>
              <a:t> </a:t>
            </a:r>
            <a:r>
              <a:rPr dirty="0" sz="2800" lang="ru-RU" err="1" smtClean="0"/>
              <a:t>tashkil</a:t>
            </a:r>
            <a:r>
              <a:rPr dirty="0" sz="2800" lang="ru-RU" smtClean="0"/>
              <a:t> </a:t>
            </a:r>
            <a:r>
              <a:rPr dirty="0" sz="2800" lang="ru-RU" err="1" smtClean="0"/>
              <a:t>qilgan</a:t>
            </a:r>
            <a:r>
              <a:rPr dirty="0" sz="2800" lang="ru-RU" smtClean="0"/>
              <a:t> (</a:t>
            </a:r>
            <a:r>
              <a:rPr dirty="0" sz="2800" lang="ru-RU" err="1" smtClean="0"/>
              <a:t>yaʼni</a:t>
            </a:r>
            <a:r>
              <a:rPr dirty="0" sz="2800" lang="ru-RU" smtClean="0"/>
              <a:t> </a:t>
            </a:r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xarajatlarining</a:t>
            </a:r>
            <a:r>
              <a:rPr dirty="0" sz="2800" lang="ru-RU" smtClean="0"/>
              <a:t> </a:t>
            </a:r>
            <a:r>
              <a:rPr dirty="0" sz="2800" lang="ru-RU" err="1" smtClean="0"/>
              <a:t>katta</a:t>
            </a:r>
            <a:r>
              <a:rPr dirty="0" sz="2800" lang="ru-RU" smtClean="0"/>
              <a:t> </a:t>
            </a:r>
            <a:r>
              <a:rPr dirty="0" sz="2800" lang="ru-RU" err="1" smtClean="0"/>
              <a:t>qismi</a:t>
            </a:r>
            <a:r>
              <a:rPr dirty="0" sz="2800" lang="ru-RU" smtClean="0"/>
              <a:t> </a:t>
            </a:r>
            <a:r>
              <a:rPr dirty="0" sz="2800" lang="ru-RU" err="1" smtClean="0"/>
              <a:t>bevosita</a:t>
            </a:r>
            <a:r>
              <a:rPr dirty="0" sz="2800" lang="ru-RU" smtClean="0"/>
              <a:t> </a:t>
            </a:r>
            <a:r>
              <a:rPr dirty="0" sz="2800" lang="ru-RU" err="1" smtClean="0"/>
              <a:t>oilalarning</a:t>
            </a:r>
            <a:r>
              <a:rPr dirty="0" sz="2800" lang="ru-RU" smtClean="0"/>
              <a:t> </a:t>
            </a:r>
            <a:r>
              <a:rPr dirty="0" sz="2800" lang="ru-RU" err="1" smtClean="0"/>
              <a:t>choʻntagidan</a:t>
            </a:r>
            <a:r>
              <a:rPr dirty="0" sz="2800" lang="ru-RU" smtClean="0"/>
              <a:t> </a:t>
            </a:r>
            <a:r>
              <a:rPr dirty="0" sz="2800" lang="ru-RU" err="1" smtClean="0"/>
              <a:t>toʻlangan</a:t>
            </a:r>
            <a:r>
              <a:rPr dirty="0" sz="2800" lang="ru-RU" smtClean="0"/>
              <a:t>).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moliyaviy</a:t>
            </a:r>
            <a:r>
              <a:rPr dirty="0" sz="2800" lang="ru-RU" smtClean="0"/>
              <a:t> </a:t>
            </a:r>
            <a:r>
              <a:rPr dirty="0" sz="2800" lang="ru-RU" err="1" smtClean="0"/>
              <a:t>himoya</a:t>
            </a:r>
            <a:r>
              <a:rPr dirty="0" sz="2800" lang="ru-RU" smtClean="0"/>
              <a:t> </a:t>
            </a:r>
            <a:r>
              <a:rPr dirty="0" sz="2800" lang="ru-RU" err="1" smtClean="0"/>
              <a:t>kuchsizligini</a:t>
            </a:r>
            <a:r>
              <a:rPr dirty="0" sz="2800" lang="ru-RU" smtClean="0"/>
              <a:t> </a:t>
            </a:r>
            <a:r>
              <a:rPr dirty="0" sz="2800" lang="ru-RU" err="1" smtClean="0"/>
              <a:t>ko‘rsatadi</a:t>
            </a:r>
            <a:r>
              <a:rPr dirty="0" sz="2800" lang="ru-RU" smtClean="0"/>
              <a:t>.  </a:t>
            </a:r>
          </a:p>
          <a:p>
            <a:r>
              <a:rPr dirty="0" sz="2800" lang="ru-RU" smtClean="0"/>
              <a:t> • </a:t>
            </a:r>
            <a:r>
              <a:rPr dirty="0" sz="2800" lang="ru-RU" err="1" smtClean="0"/>
              <a:t>Sarflar</a:t>
            </a:r>
            <a:r>
              <a:rPr dirty="0" sz="2800" lang="ru-RU" smtClean="0"/>
              <a:t> </a:t>
            </a:r>
            <a:r>
              <a:rPr dirty="0" sz="2800" lang="ru-RU" err="1" smtClean="0"/>
              <a:t>tuzilishi</a:t>
            </a:r>
            <a:r>
              <a:rPr dirty="0" sz="2800" lang="ru-RU" smtClean="0"/>
              <a:t>: </a:t>
            </a:r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xarajatlari</a:t>
            </a:r>
            <a:r>
              <a:rPr dirty="0" sz="2800" lang="ru-RU" smtClean="0"/>
              <a:t> </a:t>
            </a:r>
            <a:r>
              <a:rPr dirty="0" sz="2800" lang="ru-RU" err="1" smtClean="0"/>
              <a:t>ichida</a:t>
            </a:r>
            <a:r>
              <a:rPr dirty="0" sz="2800" lang="ru-RU" smtClean="0"/>
              <a:t> </a:t>
            </a:r>
            <a:r>
              <a:rPr dirty="0" sz="2800" lang="ru-RU" err="1" smtClean="0"/>
              <a:t>dori-darmon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tibbiy</a:t>
            </a:r>
            <a:r>
              <a:rPr dirty="0" sz="2800" lang="ru-RU" smtClean="0"/>
              <a:t> </a:t>
            </a:r>
            <a:r>
              <a:rPr dirty="0" sz="2800" lang="ru-RU" err="1" smtClean="0"/>
              <a:t>mahsulotlar</a:t>
            </a:r>
            <a:r>
              <a:rPr dirty="0" sz="2800" lang="ru-RU" smtClean="0"/>
              <a:t>  </a:t>
            </a:r>
            <a:r>
              <a:rPr dirty="0" sz="2800" lang="ru-RU" err="1" smtClean="0"/>
              <a:t>ulushi</a:t>
            </a:r>
            <a:r>
              <a:rPr dirty="0" sz="2800" lang="ru-RU" smtClean="0"/>
              <a:t> </a:t>
            </a:r>
            <a:r>
              <a:rPr dirty="0" sz="2800" lang="ru-RU" err="1" smtClean="0"/>
              <a:t>katta</a:t>
            </a:r>
            <a:r>
              <a:rPr dirty="0" sz="2800" lang="ru-RU" smtClean="0"/>
              <a:t> (2019 </a:t>
            </a:r>
            <a:r>
              <a:rPr dirty="0" sz="2800" lang="ru-RU" err="1" smtClean="0"/>
              <a:t>yilda</a:t>
            </a:r>
            <a:r>
              <a:rPr dirty="0" sz="2800" lang="ru-RU" smtClean="0"/>
              <a:t> ~35–36%). </a:t>
            </a:r>
            <a:r>
              <a:rPr dirty="0" sz="2800" lang="ru-RU" err="1" smtClean="0"/>
              <a:t>Bu</a:t>
            </a:r>
            <a:r>
              <a:rPr dirty="0" sz="2800" lang="ru-RU" smtClean="0"/>
              <a:t> </a:t>
            </a:r>
            <a:r>
              <a:rPr dirty="0" sz="2800" lang="ru-RU" err="1" smtClean="0"/>
              <a:t>dori</a:t>
            </a:r>
            <a:r>
              <a:rPr dirty="0" sz="2800" lang="ru-RU" smtClean="0"/>
              <a:t> </a:t>
            </a:r>
            <a:r>
              <a:rPr dirty="0" sz="2800" lang="ru-RU" err="1" smtClean="0"/>
              <a:t>taʼminoti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ularning</a:t>
            </a:r>
            <a:r>
              <a:rPr dirty="0" sz="2800" lang="ru-RU" smtClean="0"/>
              <a:t> </a:t>
            </a:r>
            <a:r>
              <a:rPr dirty="0" sz="2800" lang="ru-RU" err="1" smtClean="0"/>
              <a:t>narxi</a:t>
            </a:r>
            <a:r>
              <a:rPr dirty="0" sz="2800" lang="ru-RU" smtClean="0"/>
              <a:t> </a:t>
            </a:r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tizimida</a:t>
            </a:r>
            <a:r>
              <a:rPr dirty="0" sz="2800" lang="ru-RU" smtClean="0"/>
              <a:t> </a:t>
            </a:r>
            <a:r>
              <a:rPr dirty="0" sz="2800" lang="ru-RU" err="1" smtClean="0"/>
              <a:t>muhim</a:t>
            </a:r>
            <a:r>
              <a:rPr dirty="0" sz="2800" lang="ru-RU" smtClean="0"/>
              <a:t> </a:t>
            </a:r>
            <a:r>
              <a:rPr dirty="0" sz="2800" lang="ru-RU" err="1" smtClean="0"/>
              <a:t>omil</a:t>
            </a:r>
            <a:r>
              <a:rPr dirty="0" sz="2800" lang="ru-RU" smtClean="0"/>
              <a:t> </a:t>
            </a:r>
            <a:r>
              <a:rPr dirty="0" sz="2800" lang="ru-RU" err="1" smtClean="0"/>
              <a:t>ekanligini</a:t>
            </a:r>
            <a:r>
              <a:rPr dirty="0" sz="2800" lang="ru-RU" smtClean="0"/>
              <a:t> </a:t>
            </a:r>
            <a:r>
              <a:rPr dirty="0" sz="2800" lang="ru-RU" err="1" smtClean="0"/>
              <a:t>anglatadi</a:t>
            </a:r>
            <a:r>
              <a:rPr dirty="0" sz="2800" lang="ru-RU" smtClean="0"/>
              <a:t>.  </a:t>
            </a:r>
            <a:endParaRPr dirty="0" sz="2800"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Прямоугольник 1"/>
          <p:cNvSpPr/>
          <p:nvPr/>
        </p:nvSpPr>
        <p:spPr>
          <a:xfrm>
            <a:off x="2002971" y="899723"/>
            <a:ext cx="6453051" cy="4832092"/>
          </a:xfrm>
          <a:prstGeom prst="rect"/>
        </p:spPr>
        <p:txBody>
          <a:bodyPr wrap="square">
            <a:spAutoFit/>
          </a:bodyPr>
          <a:p>
            <a:r>
              <a:rPr b="1" dirty="0" sz="2800" lang="ru-RU" smtClean="0"/>
              <a:t>4. </a:t>
            </a:r>
            <a:r>
              <a:rPr b="1" dirty="0" sz="2800" lang="ru-RU" err="1" smtClean="0"/>
              <a:t>Asosiy</a:t>
            </a:r>
            <a:r>
              <a:rPr b="1" dirty="0" sz="2800" lang="ru-RU" smtClean="0"/>
              <a:t> </a:t>
            </a:r>
            <a:r>
              <a:rPr b="1" dirty="0" sz="2800" lang="ru-RU" err="1" smtClean="0"/>
              <a:t>muammolar</a:t>
            </a:r>
            <a:r>
              <a:rPr b="1" dirty="0" sz="2800" lang="ru-RU" smtClean="0"/>
              <a:t> </a:t>
            </a:r>
            <a:r>
              <a:rPr b="1" dirty="0" sz="2800" lang="ru-RU" err="1" smtClean="0"/>
              <a:t>va</a:t>
            </a:r>
            <a:r>
              <a:rPr b="1" dirty="0" sz="2800" lang="ru-RU" smtClean="0"/>
              <a:t> </a:t>
            </a:r>
            <a:r>
              <a:rPr b="1" dirty="0" sz="2800" lang="ru-RU" err="1" smtClean="0"/>
              <a:t>xavf-omillar</a:t>
            </a:r>
            <a:endParaRPr b="1" dirty="0" sz="2800" lang="ru-RU" smtClean="0"/>
          </a:p>
          <a:p>
            <a:r>
              <a:rPr dirty="0" sz="2800" lang="ru-RU" smtClean="0"/>
              <a:t> 1. </a:t>
            </a:r>
            <a:r>
              <a:rPr dirty="0" sz="2800" lang="uz-Latn-UZ"/>
              <a:t>O</a:t>
            </a:r>
            <a:r>
              <a:rPr dirty="0" sz="2800" lang="ru-RU" err="1" smtClean="0"/>
              <a:t>ilalarning</a:t>
            </a:r>
            <a:r>
              <a:rPr dirty="0" sz="2800" lang="ru-RU" smtClean="0"/>
              <a:t> </a:t>
            </a:r>
            <a:r>
              <a:rPr dirty="0" sz="2800" lang="ru-RU" err="1" smtClean="0"/>
              <a:t>moliyaviy</a:t>
            </a:r>
            <a:r>
              <a:rPr dirty="0" sz="2800" lang="ru-RU" smtClean="0"/>
              <a:t> </a:t>
            </a:r>
            <a:r>
              <a:rPr dirty="0" sz="2800" lang="ru-RU" err="1" smtClean="0"/>
              <a:t>himoyasi</a:t>
            </a:r>
            <a:r>
              <a:rPr dirty="0" sz="2800" lang="ru-RU" smtClean="0"/>
              <a:t> </a:t>
            </a:r>
            <a:r>
              <a:rPr dirty="0" sz="2800" lang="ru-RU" err="1" smtClean="0"/>
              <a:t>zaif</a:t>
            </a:r>
            <a:r>
              <a:rPr dirty="0" sz="2800" lang="ru-RU" smtClean="0"/>
              <a:t>; </a:t>
            </a:r>
            <a:r>
              <a:rPr dirty="0" sz="2800" lang="ru-RU" err="1" smtClean="0"/>
              <a:t>sogʻliqni</a:t>
            </a:r>
            <a:r>
              <a:rPr dirty="0" sz="2800" lang="ru-RU" smtClean="0"/>
              <a:t> </a:t>
            </a:r>
            <a:r>
              <a:rPr dirty="0" sz="2800" lang="ru-RU" err="1" smtClean="0"/>
              <a:t>saqlash</a:t>
            </a:r>
            <a:r>
              <a:rPr dirty="0" sz="2800" lang="ru-RU" smtClean="0"/>
              <a:t> </a:t>
            </a:r>
            <a:r>
              <a:rPr dirty="0" sz="2800" lang="ru-RU" err="1" smtClean="0"/>
              <a:t>xarajatlari</a:t>
            </a:r>
            <a:r>
              <a:rPr dirty="0" sz="2800" lang="ru-RU" smtClean="0"/>
              <a:t> </a:t>
            </a:r>
            <a:r>
              <a:rPr dirty="0" sz="2800" lang="ru-RU" err="1" smtClean="0"/>
              <a:t>kambagʻallik</a:t>
            </a:r>
            <a:r>
              <a:rPr dirty="0" sz="2800" lang="ru-RU" smtClean="0"/>
              <a:t> </a:t>
            </a:r>
            <a:r>
              <a:rPr dirty="0" sz="2800" lang="ru-RU" err="1" smtClean="0"/>
              <a:t>xatarini</a:t>
            </a:r>
            <a:r>
              <a:rPr dirty="0" sz="2800" lang="ru-RU" smtClean="0"/>
              <a:t> </a:t>
            </a:r>
            <a:r>
              <a:rPr dirty="0" sz="2800" lang="ru-RU" err="1" smtClean="0"/>
              <a:t>oshiradi</a:t>
            </a:r>
            <a:r>
              <a:rPr dirty="0" sz="2800" lang="ru-RU" smtClean="0"/>
              <a:t>.  </a:t>
            </a:r>
          </a:p>
          <a:p>
            <a:r>
              <a:rPr dirty="0" sz="2800" lang="ru-RU" smtClean="0"/>
              <a:t> 2. </a:t>
            </a:r>
            <a:r>
              <a:rPr dirty="0" sz="2800" lang="ru-RU" err="1" smtClean="0"/>
              <a:t>Hududlararo</a:t>
            </a:r>
            <a:r>
              <a:rPr dirty="0" sz="2800" lang="ru-RU" smtClean="0"/>
              <a:t> </a:t>
            </a:r>
            <a:r>
              <a:rPr dirty="0" sz="2800" lang="ru-RU" err="1" smtClean="0"/>
              <a:t>tengsizlik</a:t>
            </a:r>
            <a:r>
              <a:rPr dirty="0" sz="2800" lang="ru-RU" smtClean="0"/>
              <a:t> — </a:t>
            </a:r>
            <a:r>
              <a:rPr dirty="0" sz="2800" lang="ru-RU" err="1" smtClean="0"/>
              <a:t>yirik</a:t>
            </a:r>
            <a:r>
              <a:rPr dirty="0" sz="2800" lang="ru-RU" smtClean="0"/>
              <a:t> </a:t>
            </a:r>
            <a:r>
              <a:rPr dirty="0" sz="2800" lang="ru-RU" err="1" smtClean="0"/>
              <a:t>shaharlarda</a:t>
            </a:r>
            <a:r>
              <a:rPr dirty="0" sz="2800" lang="ru-RU" smtClean="0"/>
              <a:t> </a:t>
            </a:r>
            <a:r>
              <a:rPr dirty="0" sz="2800" lang="ru-RU" err="1" smtClean="0"/>
              <a:t>xizmat</a:t>
            </a:r>
            <a:r>
              <a:rPr dirty="0" sz="2800" lang="ru-RU" smtClean="0"/>
              <a:t> </a:t>
            </a:r>
            <a:r>
              <a:rPr dirty="0" sz="2800" lang="ru-RU" err="1" smtClean="0"/>
              <a:t>sifati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jihozlari</a:t>
            </a:r>
            <a:r>
              <a:rPr dirty="0" sz="2800" lang="ru-RU" smtClean="0"/>
              <a:t> </a:t>
            </a:r>
            <a:r>
              <a:rPr dirty="0" sz="2800" lang="ru-RU" err="1" smtClean="0"/>
              <a:t>yaxshiroq</a:t>
            </a:r>
            <a:r>
              <a:rPr dirty="0" sz="2800" lang="ru-RU" smtClean="0"/>
              <a:t>, </a:t>
            </a:r>
            <a:r>
              <a:rPr dirty="0" sz="2800" lang="ru-RU" err="1" smtClean="0"/>
              <a:t>qishloq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chekka</a:t>
            </a:r>
            <a:r>
              <a:rPr dirty="0" sz="2800" lang="ru-RU" smtClean="0"/>
              <a:t> </a:t>
            </a:r>
            <a:r>
              <a:rPr dirty="0" sz="2800" lang="ru-RU" err="1" smtClean="0"/>
              <a:t>joylarda</a:t>
            </a:r>
            <a:r>
              <a:rPr dirty="0" sz="2800" lang="ru-RU" smtClean="0"/>
              <a:t> </a:t>
            </a:r>
            <a:r>
              <a:rPr dirty="0" sz="2800" lang="ru-RU" err="1" smtClean="0"/>
              <a:t>xizmat</a:t>
            </a:r>
            <a:r>
              <a:rPr dirty="0" sz="2800" lang="ru-RU" smtClean="0"/>
              <a:t> </a:t>
            </a:r>
            <a:r>
              <a:rPr dirty="0" sz="2800" lang="ru-RU" err="1" smtClean="0"/>
              <a:t>chegaralangan</a:t>
            </a:r>
            <a:r>
              <a:rPr dirty="0" sz="2800" lang="ru-RU" smtClean="0"/>
              <a:t>.  </a:t>
            </a:r>
          </a:p>
          <a:p>
            <a:r>
              <a:rPr dirty="0" sz="2800" lang="ru-RU" smtClean="0"/>
              <a:t> 3. </a:t>
            </a:r>
            <a:r>
              <a:rPr dirty="0" sz="2800" lang="ru-RU" err="1" smtClean="0"/>
              <a:t>Kadrlar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malaka</a:t>
            </a:r>
            <a:r>
              <a:rPr dirty="0" sz="2800" lang="ru-RU" smtClean="0"/>
              <a:t> — </a:t>
            </a:r>
            <a:r>
              <a:rPr dirty="0" sz="2800" lang="ru-RU" err="1" smtClean="0"/>
              <a:t>yuqori</a:t>
            </a:r>
            <a:r>
              <a:rPr dirty="0" sz="2800" lang="ru-RU" smtClean="0"/>
              <a:t> </a:t>
            </a:r>
            <a:r>
              <a:rPr dirty="0" sz="2800" lang="ru-RU" err="1" smtClean="0"/>
              <a:t>texnologik</a:t>
            </a:r>
            <a:r>
              <a:rPr dirty="0" sz="2800" lang="ru-RU" smtClean="0"/>
              <a:t> </a:t>
            </a:r>
            <a:r>
              <a:rPr dirty="0" sz="2800" lang="ru-RU" err="1" smtClean="0"/>
              <a:t>xizmatlar</a:t>
            </a:r>
            <a:r>
              <a:rPr dirty="0" sz="2800" lang="ru-RU" smtClean="0"/>
              <a:t> </a:t>
            </a:r>
            <a:r>
              <a:rPr dirty="0" sz="2800" lang="ru-RU" err="1" smtClean="0"/>
              <a:t>va</a:t>
            </a:r>
            <a:r>
              <a:rPr dirty="0" sz="2800" lang="ru-RU" smtClean="0"/>
              <a:t> </a:t>
            </a:r>
            <a:r>
              <a:rPr dirty="0" sz="2800" lang="ru-RU" err="1" smtClean="0"/>
              <a:t>ixtisoslashgan</a:t>
            </a:r>
            <a:r>
              <a:rPr dirty="0" sz="2800" lang="ru-RU" smtClean="0"/>
              <a:t> </a:t>
            </a:r>
            <a:r>
              <a:rPr dirty="0" sz="2800" lang="ru-RU" err="1" smtClean="0"/>
              <a:t>jarayonlar</a:t>
            </a:r>
            <a:r>
              <a:rPr dirty="0" sz="2800" lang="ru-RU" smtClean="0"/>
              <a:t> </a:t>
            </a:r>
            <a:r>
              <a:rPr dirty="0" sz="2800" lang="ru-RU" err="1" smtClean="0"/>
              <a:t>uchun</a:t>
            </a:r>
            <a:r>
              <a:rPr dirty="0" sz="2800" lang="ru-RU" smtClean="0"/>
              <a:t> </a:t>
            </a:r>
            <a:r>
              <a:rPr dirty="0" sz="2800" lang="ru-RU" err="1" smtClean="0"/>
              <a:t>yetarli</a:t>
            </a:r>
            <a:r>
              <a:rPr dirty="0" sz="2800" lang="ru-RU" smtClean="0"/>
              <a:t> </a:t>
            </a:r>
            <a:r>
              <a:rPr dirty="0" sz="2800" lang="ru-RU" err="1" smtClean="0"/>
              <a:t>malakali</a:t>
            </a:r>
            <a:r>
              <a:rPr dirty="0" sz="2800" lang="ru-RU" smtClean="0"/>
              <a:t> </a:t>
            </a:r>
            <a:r>
              <a:rPr dirty="0" sz="2800" lang="ru-RU" err="1" smtClean="0"/>
              <a:t>mutaxassislar</a:t>
            </a:r>
            <a:r>
              <a:rPr dirty="0" sz="2800" lang="ru-RU" smtClean="0"/>
              <a:t> </a:t>
            </a:r>
            <a:r>
              <a:rPr dirty="0" sz="2800" lang="ru-RU" err="1" smtClean="0"/>
              <a:t>yetishmasligi</a:t>
            </a:r>
            <a:r>
              <a:rPr dirty="0" sz="2800" lang="ru-RU" smtClean="0"/>
              <a:t>.</a:t>
            </a:r>
            <a:endParaRPr dirty="0" sz="2800" lang="ru-RU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lastClr="000000" val="windowText"/>
      </a:dk1>
      <a:lt1>
        <a:sysClr lastClr="FFFFFF" val="window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algn="tl" flip="none" sx="100000" sy="100000" tx="0" ty="0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r="13500000" dist="12700">
              <a:srgbClr val="000000">
                <a:alpha val="45000"/>
              </a:srgbClr>
            </a:innerShdw>
          </a:effectLst>
        </a:effectStyle>
        <a:effectStyle>
          <a:effectLst>
            <a:outerShdw blurRad="38100" dir="5400000" dist="254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Toshkent Davlat Tibbiyot Universiteti</dc:title>
  <dc:creator>ACER</dc:creator>
  <cp:lastModifiedBy>ACER</cp:lastModifiedBy>
  <dcterms:created xsi:type="dcterms:W3CDTF">2025-09-26T05:46:53Z</dcterms:created>
  <dcterms:modified xsi:type="dcterms:W3CDTF">2025-09-30T12:01:30Z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af5bd1fffcb4447fa066e2fd31ac5d30</vt:lpwstr>
  </property>
</Properties>
</file>