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B3A66-5C08-0303-75D6-CFB3FC454A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57AAA9-745A-28BA-D55A-FEED223692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C1B441-FCB2-9F62-972E-5579379F4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886E5-EF02-E84E-B456-230A3C707E75}" type="datetimeFigureOut">
              <a:rPr lang="en-UZ" smtClean="0"/>
              <a:t>11/08/2025</a:t>
            </a:fld>
            <a:endParaRPr lang="en-U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C29A58-56F1-49AF-0C1E-05EA0467A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248F48-F5EA-AFBD-DF9C-B07E76F80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7D2D2-8044-F547-BBEB-BA43DA8F85BE}" type="slidenum">
              <a:rPr lang="en-UZ" smtClean="0"/>
              <a:t>‹#›</a:t>
            </a:fld>
            <a:endParaRPr lang="en-UZ"/>
          </a:p>
        </p:txBody>
      </p:sp>
    </p:spTree>
    <p:extLst>
      <p:ext uri="{BB962C8B-B14F-4D97-AF65-F5344CB8AC3E}">
        <p14:creationId xmlns:p14="http://schemas.microsoft.com/office/powerpoint/2010/main" val="2545567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E62F6-1C06-370E-D04E-7FD5B6784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CBBDBF-11B1-D381-E271-16E17F556B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D7FC15-25CD-D332-EA34-3562A09C4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886E5-EF02-E84E-B456-230A3C707E75}" type="datetimeFigureOut">
              <a:rPr lang="en-UZ" smtClean="0"/>
              <a:t>11/08/2025</a:t>
            </a:fld>
            <a:endParaRPr lang="en-U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559042-C24A-FE20-FECD-61DAE3267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27BF02-16AA-7F25-184B-01B08D161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7D2D2-8044-F547-BBEB-BA43DA8F85BE}" type="slidenum">
              <a:rPr lang="en-UZ" smtClean="0"/>
              <a:t>‹#›</a:t>
            </a:fld>
            <a:endParaRPr lang="en-UZ"/>
          </a:p>
        </p:txBody>
      </p:sp>
    </p:spTree>
    <p:extLst>
      <p:ext uri="{BB962C8B-B14F-4D97-AF65-F5344CB8AC3E}">
        <p14:creationId xmlns:p14="http://schemas.microsoft.com/office/powerpoint/2010/main" val="4137983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3A17562-86D8-C6F9-4459-503EA16245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4C37F4-C87F-D2B8-255A-F7F6B987CC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B4CADC-8AB4-2871-8879-A97AA9B08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886E5-EF02-E84E-B456-230A3C707E75}" type="datetimeFigureOut">
              <a:rPr lang="en-UZ" smtClean="0"/>
              <a:t>11/08/2025</a:t>
            </a:fld>
            <a:endParaRPr lang="en-U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0BE84F-CC22-20E1-EF32-253E62E77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5E3646-C873-B818-2E67-1D2531197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7D2D2-8044-F547-BBEB-BA43DA8F85BE}" type="slidenum">
              <a:rPr lang="en-UZ" smtClean="0"/>
              <a:t>‹#›</a:t>
            </a:fld>
            <a:endParaRPr lang="en-UZ"/>
          </a:p>
        </p:txBody>
      </p:sp>
    </p:spTree>
    <p:extLst>
      <p:ext uri="{BB962C8B-B14F-4D97-AF65-F5344CB8AC3E}">
        <p14:creationId xmlns:p14="http://schemas.microsoft.com/office/powerpoint/2010/main" val="2524011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CBE16-C299-BA86-EAA5-33A013EB5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765B5C-D9B2-C52C-EF08-521C64CEF2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8BFE97-6F5F-0E83-A5CA-048D2445C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886E5-EF02-E84E-B456-230A3C707E75}" type="datetimeFigureOut">
              <a:rPr lang="en-UZ" smtClean="0"/>
              <a:t>11/08/2025</a:t>
            </a:fld>
            <a:endParaRPr lang="en-U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15DD4F-18A0-5B36-7DA6-ED3DFAAF2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BCC3FF-208B-E77E-B84D-D398D427F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7D2D2-8044-F547-BBEB-BA43DA8F85BE}" type="slidenum">
              <a:rPr lang="en-UZ" smtClean="0"/>
              <a:t>‹#›</a:t>
            </a:fld>
            <a:endParaRPr lang="en-UZ"/>
          </a:p>
        </p:txBody>
      </p:sp>
    </p:spTree>
    <p:extLst>
      <p:ext uri="{BB962C8B-B14F-4D97-AF65-F5344CB8AC3E}">
        <p14:creationId xmlns:p14="http://schemas.microsoft.com/office/powerpoint/2010/main" val="124365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453C9-B0ED-1A80-7BE0-ED51FB115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7563E2-488A-32D2-20EF-F8ED418065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C61E57-3C21-D152-B3F3-6955EB630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886E5-EF02-E84E-B456-230A3C707E75}" type="datetimeFigureOut">
              <a:rPr lang="en-UZ" smtClean="0"/>
              <a:t>11/08/2025</a:t>
            </a:fld>
            <a:endParaRPr lang="en-U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D47D8-CA39-AF0C-6D1D-D4F05FE90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B1B7FC-E21A-88B6-D2EF-100C49DCD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7D2D2-8044-F547-BBEB-BA43DA8F85BE}" type="slidenum">
              <a:rPr lang="en-UZ" smtClean="0"/>
              <a:t>‹#›</a:t>
            </a:fld>
            <a:endParaRPr lang="en-UZ"/>
          </a:p>
        </p:txBody>
      </p:sp>
    </p:spTree>
    <p:extLst>
      <p:ext uri="{BB962C8B-B14F-4D97-AF65-F5344CB8AC3E}">
        <p14:creationId xmlns:p14="http://schemas.microsoft.com/office/powerpoint/2010/main" val="2888908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4E82B-05F1-9544-FDC3-9BBD3BEEA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FA5A5C-E66E-8F6B-2F35-0DA0CAD59C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B1B577-9AD7-0FCC-BC47-5EDDDA3259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840B1C-99C5-0BB8-7565-40EC4505C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886E5-EF02-E84E-B456-230A3C707E75}" type="datetimeFigureOut">
              <a:rPr lang="en-UZ" smtClean="0"/>
              <a:t>11/08/2025</a:t>
            </a:fld>
            <a:endParaRPr lang="en-U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32656B-E0FD-A6AC-9E22-E5A8B6F1D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1198C6-8C0C-B270-311D-29334AD98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7D2D2-8044-F547-BBEB-BA43DA8F85BE}" type="slidenum">
              <a:rPr lang="en-UZ" smtClean="0"/>
              <a:t>‹#›</a:t>
            </a:fld>
            <a:endParaRPr lang="en-UZ"/>
          </a:p>
        </p:txBody>
      </p:sp>
    </p:spTree>
    <p:extLst>
      <p:ext uri="{BB962C8B-B14F-4D97-AF65-F5344CB8AC3E}">
        <p14:creationId xmlns:p14="http://schemas.microsoft.com/office/powerpoint/2010/main" val="3148168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5A8366-AA44-370D-C0E3-25D186C7F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95653B-CF4A-C00B-0D54-F9D73873EB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842B88-BBF3-3468-AC3F-70928D5390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F6A91E-608E-2B94-529B-C3CAC18F16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62B4BA-3E5B-9668-CFE3-40CEE8DFDF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CF3484D-15BD-67D0-498E-27D8DEC4A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886E5-EF02-E84E-B456-230A3C707E75}" type="datetimeFigureOut">
              <a:rPr lang="en-UZ" smtClean="0"/>
              <a:t>11/08/2025</a:t>
            </a:fld>
            <a:endParaRPr lang="en-U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86E4E5-8D66-F0F1-B66A-D80C04F74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CA4489D-D1FF-B85B-4DA0-A4B83C0D1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7D2D2-8044-F547-BBEB-BA43DA8F85BE}" type="slidenum">
              <a:rPr lang="en-UZ" smtClean="0"/>
              <a:t>‹#›</a:t>
            </a:fld>
            <a:endParaRPr lang="en-UZ"/>
          </a:p>
        </p:txBody>
      </p:sp>
    </p:spTree>
    <p:extLst>
      <p:ext uri="{BB962C8B-B14F-4D97-AF65-F5344CB8AC3E}">
        <p14:creationId xmlns:p14="http://schemas.microsoft.com/office/powerpoint/2010/main" val="1258988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CA3A9-AAFF-4A1C-1049-D7BC55C49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133C29-94ED-F125-0940-EA76D0ED5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886E5-EF02-E84E-B456-230A3C707E75}" type="datetimeFigureOut">
              <a:rPr lang="en-UZ" smtClean="0"/>
              <a:t>11/08/2025</a:t>
            </a:fld>
            <a:endParaRPr lang="en-U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FEF1F4-8B14-D67D-5A58-8644A4CFB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1AF835-5CAE-B859-D251-B679FD543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7D2D2-8044-F547-BBEB-BA43DA8F85BE}" type="slidenum">
              <a:rPr lang="en-UZ" smtClean="0"/>
              <a:t>‹#›</a:t>
            </a:fld>
            <a:endParaRPr lang="en-UZ"/>
          </a:p>
        </p:txBody>
      </p:sp>
    </p:spTree>
    <p:extLst>
      <p:ext uri="{BB962C8B-B14F-4D97-AF65-F5344CB8AC3E}">
        <p14:creationId xmlns:p14="http://schemas.microsoft.com/office/powerpoint/2010/main" val="1577052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F29086-1F8D-060E-075E-F5B9F3B58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886E5-EF02-E84E-B456-230A3C707E75}" type="datetimeFigureOut">
              <a:rPr lang="en-UZ" smtClean="0"/>
              <a:t>11/08/2025</a:t>
            </a:fld>
            <a:endParaRPr lang="en-U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249E2A-9C83-EC45-587E-C101EFF42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35739F-D983-961F-255E-52F3B2085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7D2D2-8044-F547-BBEB-BA43DA8F85BE}" type="slidenum">
              <a:rPr lang="en-UZ" smtClean="0"/>
              <a:t>‹#›</a:t>
            </a:fld>
            <a:endParaRPr lang="en-UZ"/>
          </a:p>
        </p:txBody>
      </p:sp>
    </p:spTree>
    <p:extLst>
      <p:ext uri="{BB962C8B-B14F-4D97-AF65-F5344CB8AC3E}">
        <p14:creationId xmlns:p14="http://schemas.microsoft.com/office/powerpoint/2010/main" val="325942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4CC53-31E7-9808-4E63-B91F21FE4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1819C3-DCFC-863E-9B12-7F3036321A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3EA2D6-E253-050A-9E2C-A5A5039C4B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8CDDC2-A5B9-1315-BD67-C5CB8F48D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886E5-EF02-E84E-B456-230A3C707E75}" type="datetimeFigureOut">
              <a:rPr lang="en-UZ" smtClean="0"/>
              <a:t>11/08/2025</a:t>
            </a:fld>
            <a:endParaRPr lang="en-U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E9915E-D3A9-2212-0349-30A802DED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655225-503C-5551-8BB9-CB75559EA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7D2D2-8044-F547-BBEB-BA43DA8F85BE}" type="slidenum">
              <a:rPr lang="en-UZ" smtClean="0"/>
              <a:t>‹#›</a:t>
            </a:fld>
            <a:endParaRPr lang="en-UZ"/>
          </a:p>
        </p:txBody>
      </p:sp>
    </p:spTree>
    <p:extLst>
      <p:ext uri="{BB962C8B-B14F-4D97-AF65-F5344CB8AC3E}">
        <p14:creationId xmlns:p14="http://schemas.microsoft.com/office/powerpoint/2010/main" val="464747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1871D-DE36-99DA-6F00-2DC40A4FA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48A791-BC05-643F-EA7A-24BCC9D32D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0A7179-1E5D-1819-CA0E-ECB3A33490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A29134-21C4-BAA2-AE8B-0EFEF9907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886E5-EF02-E84E-B456-230A3C707E75}" type="datetimeFigureOut">
              <a:rPr lang="en-UZ" smtClean="0"/>
              <a:t>11/08/2025</a:t>
            </a:fld>
            <a:endParaRPr lang="en-U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0411C3-1307-BA03-4780-6B28E77F6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E00E83-75F4-6026-ABDC-A805C674C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7D2D2-8044-F547-BBEB-BA43DA8F85BE}" type="slidenum">
              <a:rPr lang="en-UZ" smtClean="0"/>
              <a:t>‹#›</a:t>
            </a:fld>
            <a:endParaRPr lang="en-UZ"/>
          </a:p>
        </p:txBody>
      </p:sp>
    </p:spTree>
    <p:extLst>
      <p:ext uri="{BB962C8B-B14F-4D97-AF65-F5344CB8AC3E}">
        <p14:creationId xmlns:p14="http://schemas.microsoft.com/office/powerpoint/2010/main" val="2627354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4FF2CA-47F1-B893-71C5-A6B1D8908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84AF48-079A-E89C-0E4A-2DD2413FFC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E5CF74-2725-397B-6EC6-5D3DFF4B03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A886E5-EF02-E84E-B456-230A3C707E75}" type="datetimeFigureOut">
              <a:rPr lang="en-UZ" smtClean="0"/>
              <a:t>11/08/2025</a:t>
            </a:fld>
            <a:endParaRPr lang="en-U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C82BAE-7B79-8D01-4840-5635D5ED3E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2F917D-504F-95A5-4D28-31B841844A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F87D2D2-8044-F547-BBEB-BA43DA8F85BE}" type="slidenum">
              <a:rPr lang="en-UZ" smtClean="0"/>
              <a:t>‹#›</a:t>
            </a:fld>
            <a:endParaRPr lang="en-UZ"/>
          </a:p>
        </p:txBody>
      </p:sp>
    </p:spTree>
    <p:extLst>
      <p:ext uri="{BB962C8B-B14F-4D97-AF65-F5344CB8AC3E}">
        <p14:creationId xmlns:p14="http://schemas.microsoft.com/office/powerpoint/2010/main" val="1773874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sz="2000"/>
              <a:t>Korxona hayotiylik faoliyatini ta’minlashda marketingning ahamiyatini marketing strategiyalarini qo‘llab inqirozli holatlarning oldini olgan (mashhurlikka erishgan) kompaniyalar faoliyati asosida yoriting.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ARZIMURODOV SAVRONBEK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06070" y="2743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sz="80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3" name="Rectangle 2"/>
          <p:cNvSpPr/>
          <p:nvPr/>
        </p:nvSpPr>
        <p:spPr>
          <a:xfrm>
            <a:off x="2689411" y="2743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sz="80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6239435" y="2743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sz="800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5" name="Rectangle 4"/>
          <p:cNvSpPr/>
          <p:nvPr/>
        </p:nvSpPr>
        <p:spPr>
          <a:xfrm>
            <a:off x="1506070" y="6743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689411" y="6743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647764" y="6743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sz="800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8" name="Rectangle 7"/>
          <p:cNvSpPr/>
          <p:nvPr/>
        </p:nvSpPr>
        <p:spPr>
          <a:xfrm>
            <a:off x="6239435" y="6743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831105" y="6743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7422776" y="6743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8014447" y="6743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8606117" y="6743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9197788" y="6743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9789458" y="6743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10381129" y="6743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1506070" y="10744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2689411" y="10744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4464423" y="10744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sz="80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39435" y="10744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1506070" y="14744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2689411" y="14744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4464423" y="14744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5647764" y="14744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sz="800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239435" y="14744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6831105" y="14744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7422776" y="14744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8014447" y="14744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8606117" y="14744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9197788" y="14744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29"/>
          <p:cNvSpPr/>
          <p:nvPr/>
        </p:nvSpPr>
        <p:spPr>
          <a:xfrm>
            <a:off x="9789458" y="14744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/>
          <p:cNvSpPr/>
          <p:nvPr/>
        </p:nvSpPr>
        <p:spPr>
          <a:xfrm>
            <a:off x="10381129" y="14744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31"/>
          <p:cNvSpPr/>
          <p:nvPr/>
        </p:nvSpPr>
        <p:spPr>
          <a:xfrm>
            <a:off x="1506070" y="18745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ectangle 32"/>
          <p:cNvSpPr/>
          <p:nvPr/>
        </p:nvSpPr>
        <p:spPr>
          <a:xfrm>
            <a:off x="2689411" y="18745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ectangle 33"/>
          <p:cNvSpPr/>
          <p:nvPr/>
        </p:nvSpPr>
        <p:spPr>
          <a:xfrm>
            <a:off x="4464423" y="18745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Rectangle 34"/>
          <p:cNvSpPr/>
          <p:nvPr/>
        </p:nvSpPr>
        <p:spPr>
          <a:xfrm>
            <a:off x="6239435" y="18745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Rectangle 35"/>
          <p:cNvSpPr/>
          <p:nvPr/>
        </p:nvSpPr>
        <p:spPr>
          <a:xfrm>
            <a:off x="7422776" y="18745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sz="800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37" name="Rectangle 36"/>
          <p:cNvSpPr/>
          <p:nvPr/>
        </p:nvSpPr>
        <p:spPr>
          <a:xfrm>
            <a:off x="1506070" y="22745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sz="80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38" name="Rectangle 37"/>
          <p:cNvSpPr/>
          <p:nvPr/>
        </p:nvSpPr>
        <p:spPr>
          <a:xfrm>
            <a:off x="2097741" y="22745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Rectangle 38"/>
          <p:cNvSpPr/>
          <p:nvPr/>
        </p:nvSpPr>
        <p:spPr>
          <a:xfrm>
            <a:off x="2689411" y="22745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ectangle 39"/>
          <p:cNvSpPr/>
          <p:nvPr/>
        </p:nvSpPr>
        <p:spPr>
          <a:xfrm>
            <a:off x="3281082" y="22745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Rectangle 40"/>
          <p:cNvSpPr/>
          <p:nvPr/>
        </p:nvSpPr>
        <p:spPr>
          <a:xfrm>
            <a:off x="3872752" y="22745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Rectangle 41"/>
          <p:cNvSpPr/>
          <p:nvPr/>
        </p:nvSpPr>
        <p:spPr>
          <a:xfrm>
            <a:off x="4464423" y="22745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Rectangle 42"/>
          <p:cNvSpPr/>
          <p:nvPr/>
        </p:nvSpPr>
        <p:spPr>
          <a:xfrm>
            <a:off x="5056094" y="22745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Rectangle 43"/>
          <p:cNvSpPr/>
          <p:nvPr/>
        </p:nvSpPr>
        <p:spPr>
          <a:xfrm>
            <a:off x="5647764" y="22745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Rectangle 44"/>
          <p:cNvSpPr/>
          <p:nvPr/>
        </p:nvSpPr>
        <p:spPr>
          <a:xfrm>
            <a:off x="6239435" y="22745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Rectangle 45"/>
          <p:cNvSpPr/>
          <p:nvPr/>
        </p:nvSpPr>
        <p:spPr>
          <a:xfrm>
            <a:off x="6831105" y="22745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Rectangle 46"/>
          <p:cNvSpPr/>
          <p:nvPr/>
        </p:nvSpPr>
        <p:spPr>
          <a:xfrm>
            <a:off x="7422776" y="22745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Rectangle 47"/>
          <p:cNvSpPr/>
          <p:nvPr/>
        </p:nvSpPr>
        <p:spPr>
          <a:xfrm>
            <a:off x="1506070" y="26746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Rectangle 48"/>
          <p:cNvSpPr/>
          <p:nvPr/>
        </p:nvSpPr>
        <p:spPr>
          <a:xfrm>
            <a:off x="2689411" y="26746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Rectangle 49"/>
          <p:cNvSpPr/>
          <p:nvPr/>
        </p:nvSpPr>
        <p:spPr>
          <a:xfrm>
            <a:off x="4464423" y="26746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Rectangle 50"/>
          <p:cNvSpPr/>
          <p:nvPr/>
        </p:nvSpPr>
        <p:spPr>
          <a:xfrm>
            <a:off x="6239435" y="26746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Rectangle 51"/>
          <p:cNvSpPr/>
          <p:nvPr/>
        </p:nvSpPr>
        <p:spPr>
          <a:xfrm>
            <a:off x="7422776" y="26746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Rectangle 52"/>
          <p:cNvSpPr/>
          <p:nvPr/>
        </p:nvSpPr>
        <p:spPr>
          <a:xfrm>
            <a:off x="1506070" y="30746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Rectangle 53"/>
          <p:cNvSpPr/>
          <p:nvPr/>
        </p:nvSpPr>
        <p:spPr>
          <a:xfrm>
            <a:off x="2689411" y="30746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Rectangle 54"/>
          <p:cNvSpPr/>
          <p:nvPr/>
        </p:nvSpPr>
        <p:spPr>
          <a:xfrm>
            <a:off x="4464423" y="30746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Rectangle 55"/>
          <p:cNvSpPr/>
          <p:nvPr/>
        </p:nvSpPr>
        <p:spPr>
          <a:xfrm>
            <a:off x="6239435" y="30746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7" name="Rectangle 56"/>
          <p:cNvSpPr/>
          <p:nvPr/>
        </p:nvSpPr>
        <p:spPr>
          <a:xfrm>
            <a:off x="7422776" y="30746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Rectangle 57"/>
          <p:cNvSpPr/>
          <p:nvPr/>
        </p:nvSpPr>
        <p:spPr>
          <a:xfrm>
            <a:off x="1506070" y="34747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Rectangle 58"/>
          <p:cNvSpPr/>
          <p:nvPr/>
        </p:nvSpPr>
        <p:spPr>
          <a:xfrm>
            <a:off x="2689411" y="34747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Rectangle 59"/>
          <p:cNvSpPr/>
          <p:nvPr/>
        </p:nvSpPr>
        <p:spPr>
          <a:xfrm>
            <a:off x="4464423" y="34747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1" name="Rectangle 60"/>
          <p:cNvSpPr/>
          <p:nvPr/>
        </p:nvSpPr>
        <p:spPr>
          <a:xfrm>
            <a:off x="6239435" y="34747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2" name="Rectangle 61"/>
          <p:cNvSpPr/>
          <p:nvPr/>
        </p:nvSpPr>
        <p:spPr>
          <a:xfrm>
            <a:off x="7422776" y="34747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3" name="Rectangle 62"/>
          <p:cNvSpPr/>
          <p:nvPr/>
        </p:nvSpPr>
        <p:spPr>
          <a:xfrm>
            <a:off x="1506070" y="38747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4" name="Rectangle 63"/>
          <p:cNvSpPr/>
          <p:nvPr/>
        </p:nvSpPr>
        <p:spPr>
          <a:xfrm>
            <a:off x="2689411" y="38747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5" name="Rectangle 64"/>
          <p:cNvSpPr/>
          <p:nvPr/>
        </p:nvSpPr>
        <p:spPr>
          <a:xfrm>
            <a:off x="4464423" y="38747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6" name="Rectangle 65"/>
          <p:cNvSpPr/>
          <p:nvPr/>
        </p:nvSpPr>
        <p:spPr>
          <a:xfrm>
            <a:off x="6239435" y="38747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7" name="Rectangle 66"/>
          <p:cNvSpPr/>
          <p:nvPr/>
        </p:nvSpPr>
        <p:spPr>
          <a:xfrm>
            <a:off x="7422776" y="38747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8" name="Rectangle 67"/>
          <p:cNvSpPr/>
          <p:nvPr/>
        </p:nvSpPr>
        <p:spPr>
          <a:xfrm>
            <a:off x="8606117" y="38747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sz="800">
                <a:solidFill>
                  <a:srgbClr val="000000"/>
                </a:solidFill>
              </a:rPr>
              <a:t>11</a:t>
            </a:r>
          </a:p>
        </p:txBody>
      </p:sp>
      <p:sp>
        <p:nvSpPr>
          <p:cNvPr id="69" name="Rectangle 68"/>
          <p:cNvSpPr/>
          <p:nvPr/>
        </p:nvSpPr>
        <p:spPr>
          <a:xfrm>
            <a:off x="1506070" y="42748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0" name="Rectangle 69"/>
          <p:cNvSpPr/>
          <p:nvPr/>
        </p:nvSpPr>
        <p:spPr>
          <a:xfrm>
            <a:off x="2689411" y="42748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1" name="Rectangle 70"/>
          <p:cNvSpPr/>
          <p:nvPr/>
        </p:nvSpPr>
        <p:spPr>
          <a:xfrm>
            <a:off x="4464423" y="42748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2" name="Rectangle 71"/>
          <p:cNvSpPr/>
          <p:nvPr/>
        </p:nvSpPr>
        <p:spPr>
          <a:xfrm>
            <a:off x="7422776" y="42748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3" name="Rectangle 72"/>
          <p:cNvSpPr/>
          <p:nvPr/>
        </p:nvSpPr>
        <p:spPr>
          <a:xfrm>
            <a:off x="8606117" y="42748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4" name="Rectangle 73"/>
          <p:cNvSpPr/>
          <p:nvPr/>
        </p:nvSpPr>
        <p:spPr>
          <a:xfrm>
            <a:off x="914400" y="46748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sz="800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75" name="Rectangle 74"/>
          <p:cNvSpPr/>
          <p:nvPr/>
        </p:nvSpPr>
        <p:spPr>
          <a:xfrm>
            <a:off x="1506070" y="46748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6" name="Rectangle 75"/>
          <p:cNvSpPr/>
          <p:nvPr/>
        </p:nvSpPr>
        <p:spPr>
          <a:xfrm>
            <a:off x="2097741" y="46748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7" name="Rectangle 76"/>
          <p:cNvSpPr/>
          <p:nvPr/>
        </p:nvSpPr>
        <p:spPr>
          <a:xfrm>
            <a:off x="2689411" y="46748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8" name="Rectangle 77"/>
          <p:cNvSpPr/>
          <p:nvPr/>
        </p:nvSpPr>
        <p:spPr>
          <a:xfrm>
            <a:off x="3281082" y="46748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9" name="Rectangle 78"/>
          <p:cNvSpPr/>
          <p:nvPr/>
        </p:nvSpPr>
        <p:spPr>
          <a:xfrm>
            <a:off x="3872752" y="46748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0" name="Rectangle 79"/>
          <p:cNvSpPr/>
          <p:nvPr/>
        </p:nvSpPr>
        <p:spPr>
          <a:xfrm>
            <a:off x="4464423" y="46748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1" name="Rectangle 80"/>
          <p:cNvSpPr/>
          <p:nvPr/>
        </p:nvSpPr>
        <p:spPr>
          <a:xfrm>
            <a:off x="5056094" y="46748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2" name="Rectangle 81"/>
          <p:cNvSpPr/>
          <p:nvPr/>
        </p:nvSpPr>
        <p:spPr>
          <a:xfrm>
            <a:off x="7422776" y="46748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3" name="Rectangle 82"/>
          <p:cNvSpPr/>
          <p:nvPr/>
        </p:nvSpPr>
        <p:spPr>
          <a:xfrm>
            <a:off x="8606117" y="46748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4" name="Rectangle 83"/>
          <p:cNvSpPr/>
          <p:nvPr/>
        </p:nvSpPr>
        <p:spPr>
          <a:xfrm>
            <a:off x="5647764" y="50749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sz="800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85" name="Rectangle 84"/>
          <p:cNvSpPr/>
          <p:nvPr/>
        </p:nvSpPr>
        <p:spPr>
          <a:xfrm>
            <a:off x="6239435" y="50749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6" name="Rectangle 85"/>
          <p:cNvSpPr/>
          <p:nvPr/>
        </p:nvSpPr>
        <p:spPr>
          <a:xfrm>
            <a:off x="6831105" y="50749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7" name="Rectangle 86"/>
          <p:cNvSpPr/>
          <p:nvPr/>
        </p:nvSpPr>
        <p:spPr>
          <a:xfrm>
            <a:off x="7422776" y="50749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8" name="Rectangle 87"/>
          <p:cNvSpPr/>
          <p:nvPr/>
        </p:nvSpPr>
        <p:spPr>
          <a:xfrm>
            <a:off x="8014447" y="50749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9" name="Rectangle 88"/>
          <p:cNvSpPr/>
          <p:nvPr/>
        </p:nvSpPr>
        <p:spPr>
          <a:xfrm>
            <a:off x="8606117" y="50749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0" name="Rectangle 89"/>
          <p:cNvSpPr/>
          <p:nvPr/>
        </p:nvSpPr>
        <p:spPr>
          <a:xfrm>
            <a:off x="9197788" y="50749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1" name="Rectangle 90"/>
          <p:cNvSpPr/>
          <p:nvPr/>
        </p:nvSpPr>
        <p:spPr>
          <a:xfrm>
            <a:off x="7422776" y="54749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2" name="Rectangle 91"/>
          <p:cNvSpPr/>
          <p:nvPr/>
        </p:nvSpPr>
        <p:spPr>
          <a:xfrm>
            <a:off x="8606117" y="54749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3" name="Rectangle 92"/>
          <p:cNvSpPr/>
          <p:nvPr/>
        </p:nvSpPr>
        <p:spPr>
          <a:xfrm>
            <a:off x="8014447" y="58750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sz="800">
                <a:solidFill>
                  <a:srgbClr val="000000"/>
                </a:solidFill>
              </a:rPr>
              <a:t>12</a:t>
            </a:r>
          </a:p>
        </p:txBody>
      </p:sp>
      <p:sp>
        <p:nvSpPr>
          <p:cNvPr id="94" name="Rectangle 93"/>
          <p:cNvSpPr/>
          <p:nvPr/>
        </p:nvSpPr>
        <p:spPr>
          <a:xfrm>
            <a:off x="8606117" y="58750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5" name="Rectangle 94"/>
          <p:cNvSpPr/>
          <p:nvPr/>
        </p:nvSpPr>
        <p:spPr>
          <a:xfrm>
            <a:off x="9197788" y="58750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6" name="Rectangle 95"/>
          <p:cNvSpPr/>
          <p:nvPr/>
        </p:nvSpPr>
        <p:spPr>
          <a:xfrm>
            <a:off x="9789458" y="58750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7" name="Rectangle 96"/>
          <p:cNvSpPr/>
          <p:nvPr/>
        </p:nvSpPr>
        <p:spPr>
          <a:xfrm>
            <a:off x="10381129" y="58750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8" name="Rectangle 97"/>
          <p:cNvSpPr/>
          <p:nvPr/>
        </p:nvSpPr>
        <p:spPr>
          <a:xfrm>
            <a:off x="8606117" y="62750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Topshiriqlar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 wrap="square"/>
          <a:lstStyle/>
          <a:p>
            <a:endParaRPr/>
          </a:p>
          <a:p>
            <a:pPr>
              <a:defRPr sz="1200"/>
            </a:pPr>
            <a:r>
              <a:t>1. (Gorizontal) Yangi g‘oya, mahsulot yoki jarayonlarni joriy etish (11 harflar)</a:t>
            </a:r>
          </a:p>
          <a:p>
            <a:pPr>
              <a:defRPr sz="1200"/>
            </a:pPr>
            <a:r>
              <a:t>2. (Vertikal) Korxonaning faoliyatiga ta’sir ko‘rsatuvchi tashqi omillar majmui (11 harflar)</a:t>
            </a:r>
          </a:p>
          <a:p>
            <a:pPr>
              <a:defRPr sz="1200"/>
            </a:pPr>
            <a:r>
              <a:t>3. (Vertikal) Inqirozli holatlarning oldini olishga qaratilgan chora-tadbirlar (11 harflar)</a:t>
            </a:r>
          </a:p>
          <a:p>
            <a:pPr>
              <a:defRPr sz="1200"/>
            </a:pPr>
            <a:r>
              <a:t>4. (Vertikal) Korxonaning uzoq muddatli maqsadlariga erishish uchun ishlab chiqiladigan harakatlar rejasi (10 harflar)</a:t>
            </a:r>
          </a:p>
          <a:p>
            <a:pPr>
              <a:defRPr sz="1200"/>
            </a:pPr>
            <a:r>
              <a:t>5. (Vertikal) Korxonaning uzoq muddat davomida mavjud bo‘lish qobiliyati (10 harflar)</a:t>
            </a:r>
          </a:p>
          <a:p>
            <a:pPr>
              <a:defRPr sz="1200"/>
            </a:pPr>
            <a:r>
              <a:t>6. (Vertikal) Kompaniyaning bozordagi tanilganlik darajasi (10 harflar)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 wrap="square"/>
          <a:lstStyle/>
          <a:p>
            <a:endParaRPr/>
          </a:p>
          <a:p>
            <a:pPr>
              <a:defRPr sz="1200"/>
            </a:pPr>
            <a:r>
              <a:t>7. (Gorizontal) Korxona mahsulotini bozorga chiqarish va iste’molchilarga yetkazish faoliyati (9 harflar)</a:t>
            </a:r>
          </a:p>
          <a:p>
            <a:pPr>
              <a:defRPr sz="1200"/>
            </a:pPr>
            <a:r>
              <a:t>8. (Gorizontal) Tashkil etilgan va tijorat faoliyati bilan shug‘ullanuvchi yuridik shaxs (9 harflar)</a:t>
            </a:r>
          </a:p>
          <a:p>
            <a:pPr>
              <a:defRPr sz="1200"/>
            </a:pPr>
            <a:r>
              <a:t>9. (Gorizontal) Korxonaning asosiy ish jarayonlari majmui (8 harflar)</a:t>
            </a:r>
          </a:p>
          <a:p>
            <a:pPr>
              <a:defRPr sz="1200"/>
            </a:pPr>
            <a:r>
              <a:t>10. (Gorizontal) Korxonaning barqaror faoliyatiga tahdid soluvchi favqulodda holat (7 harflar)</a:t>
            </a:r>
          </a:p>
          <a:p>
            <a:pPr>
              <a:defRPr sz="1200"/>
            </a:pPr>
            <a:r>
              <a:t>11. (Vertikal) Bozorda korxonalar o‘rtasida ustunlik uchun kurash (7 harflar)</a:t>
            </a:r>
          </a:p>
          <a:p>
            <a:pPr>
              <a:defRPr sz="1200"/>
            </a:pPr>
            <a:r>
              <a:t>12. (Gorizontal) Iste’molchilarning mahsulot yoki xizmatga bo‘lgan ehtiyoji (5 harflar)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06070" y="2743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l"/>
            <a:r>
              <a:rPr sz="900">
                <a:solidFill>
                  <a:srgbClr val="000000"/>
                </a:solidFill>
              </a:rPr>
              <a:t>2</a:t>
            </a:r>
          </a:p>
          <a:p>
            <a:pPr algn="r"/>
            <a:r>
              <a:rPr sz="1200">
                <a:solidFill>
                  <a:srgbClr val="000000"/>
                </a:solidFill>
              </a:rPr>
              <a:t>T</a:t>
            </a:r>
          </a:p>
        </p:txBody>
      </p:sp>
      <p:sp>
        <p:nvSpPr>
          <p:cNvPr id="3" name="Rectangle 2"/>
          <p:cNvSpPr/>
          <p:nvPr/>
        </p:nvSpPr>
        <p:spPr>
          <a:xfrm>
            <a:off x="2689411" y="2743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l"/>
            <a:r>
              <a:rPr sz="900">
                <a:solidFill>
                  <a:srgbClr val="000000"/>
                </a:solidFill>
              </a:rPr>
              <a:t>3</a:t>
            </a:r>
          </a:p>
          <a:p>
            <a:pPr algn="r"/>
            <a:r>
              <a:rPr sz="1200">
                <a:solidFill>
                  <a:srgbClr val="000000"/>
                </a:solidFill>
              </a:rPr>
              <a:t>P</a:t>
            </a:r>
          </a:p>
        </p:txBody>
      </p:sp>
      <p:sp>
        <p:nvSpPr>
          <p:cNvPr id="4" name="Rectangle 3"/>
          <p:cNvSpPr/>
          <p:nvPr/>
        </p:nvSpPr>
        <p:spPr>
          <a:xfrm>
            <a:off x="6239435" y="2743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l"/>
            <a:r>
              <a:rPr sz="900">
                <a:solidFill>
                  <a:srgbClr val="000000"/>
                </a:solidFill>
              </a:rPr>
              <a:t>5</a:t>
            </a:r>
          </a:p>
          <a:p>
            <a:pPr algn="r"/>
            <a:r>
              <a:rPr sz="1200">
                <a:solidFill>
                  <a:srgbClr val="000000"/>
                </a:solidFill>
              </a:rPr>
              <a:t>H</a:t>
            </a:r>
          </a:p>
        </p:txBody>
      </p:sp>
      <p:sp>
        <p:nvSpPr>
          <p:cNvPr id="5" name="Rectangle 4"/>
          <p:cNvSpPr/>
          <p:nvPr/>
        </p:nvSpPr>
        <p:spPr>
          <a:xfrm>
            <a:off x="1506070" y="6743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A</a:t>
            </a:r>
          </a:p>
        </p:txBody>
      </p:sp>
      <p:sp>
        <p:nvSpPr>
          <p:cNvPr id="6" name="Rectangle 5"/>
          <p:cNvSpPr/>
          <p:nvPr/>
        </p:nvSpPr>
        <p:spPr>
          <a:xfrm>
            <a:off x="2689411" y="6743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R</a:t>
            </a:r>
          </a:p>
        </p:txBody>
      </p:sp>
      <p:sp>
        <p:nvSpPr>
          <p:cNvPr id="7" name="Rectangle 6"/>
          <p:cNvSpPr/>
          <p:nvPr/>
        </p:nvSpPr>
        <p:spPr>
          <a:xfrm>
            <a:off x="5647764" y="6743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l"/>
            <a:r>
              <a:rPr sz="900">
                <a:solidFill>
                  <a:srgbClr val="000000"/>
                </a:solidFill>
              </a:rPr>
              <a:t>7</a:t>
            </a:r>
          </a:p>
          <a:p>
            <a:pPr algn="r"/>
            <a:r>
              <a:rPr sz="1200">
                <a:solidFill>
                  <a:srgbClr val="000000"/>
                </a:solidFill>
              </a:rPr>
              <a:t>M</a:t>
            </a:r>
          </a:p>
        </p:txBody>
      </p:sp>
      <p:sp>
        <p:nvSpPr>
          <p:cNvPr id="8" name="Rectangle 7"/>
          <p:cNvSpPr/>
          <p:nvPr/>
        </p:nvSpPr>
        <p:spPr>
          <a:xfrm>
            <a:off x="6239435" y="6743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A</a:t>
            </a:r>
          </a:p>
        </p:txBody>
      </p:sp>
      <p:sp>
        <p:nvSpPr>
          <p:cNvPr id="9" name="Rectangle 8"/>
          <p:cNvSpPr/>
          <p:nvPr/>
        </p:nvSpPr>
        <p:spPr>
          <a:xfrm>
            <a:off x="6831105" y="6743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R</a:t>
            </a:r>
          </a:p>
        </p:txBody>
      </p:sp>
      <p:sp>
        <p:nvSpPr>
          <p:cNvPr id="10" name="Rectangle 9"/>
          <p:cNvSpPr/>
          <p:nvPr/>
        </p:nvSpPr>
        <p:spPr>
          <a:xfrm>
            <a:off x="7422776" y="6743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K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014447" y="6743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606117" y="6743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T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197788" y="6743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789458" y="6743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381129" y="6743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G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506070" y="10744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689411" y="10744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464423" y="10744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l"/>
            <a:r>
              <a:rPr sz="900">
                <a:solidFill>
                  <a:srgbClr val="000000"/>
                </a:solidFill>
              </a:rPr>
              <a:t>4</a:t>
            </a:r>
          </a:p>
          <a:p>
            <a:pPr algn="r"/>
            <a:r>
              <a:rPr sz="1200">
                <a:solidFill>
                  <a:srgbClr val="000000"/>
                </a:solidFill>
              </a:rPr>
              <a:t>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39435" y="10744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Y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506070" y="14744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H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689411" y="14744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V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464423" y="14744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T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647764" y="14744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l"/>
            <a:r>
              <a:rPr sz="900">
                <a:solidFill>
                  <a:srgbClr val="000000"/>
                </a:solidFill>
              </a:rPr>
              <a:t>8</a:t>
            </a:r>
          </a:p>
          <a:p>
            <a:pPr algn="r"/>
            <a:r>
              <a:rPr sz="1200">
                <a:solidFill>
                  <a:srgbClr val="000000"/>
                </a:solidFill>
              </a:rPr>
              <a:t>K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239435" y="14744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O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831105" y="14744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M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422776" y="14744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P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014447" y="14744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A</a:t>
            </a:r>
          </a:p>
        </p:txBody>
      </p:sp>
      <p:sp>
        <p:nvSpPr>
          <p:cNvPr id="28" name="Rectangle 27"/>
          <p:cNvSpPr/>
          <p:nvPr/>
        </p:nvSpPr>
        <p:spPr>
          <a:xfrm>
            <a:off x="8606117" y="14744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N</a:t>
            </a:r>
          </a:p>
        </p:txBody>
      </p:sp>
      <p:sp>
        <p:nvSpPr>
          <p:cNvPr id="29" name="Rectangle 28"/>
          <p:cNvSpPr/>
          <p:nvPr/>
        </p:nvSpPr>
        <p:spPr>
          <a:xfrm>
            <a:off x="9197788" y="14744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30" name="Rectangle 29"/>
          <p:cNvSpPr/>
          <p:nvPr/>
        </p:nvSpPr>
        <p:spPr>
          <a:xfrm>
            <a:off x="9789458" y="14744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Y</a:t>
            </a:r>
          </a:p>
        </p:txBody>
      </p:sp>
      <p:sp>
        <p:nvSpPr>
          <p:cNvPr id="31" name="Rectangle 30"/>
          <p:cNvSpPr/>
          <p:nvPr/>
        </p:nvSpPr>
        <p:spPr>
          <a:xfrm>
            <a:off x="10381129" y="14744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A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506070" y="18745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Q</a:t>
            </a:r>
          </a:p>
        </p:txBody>
      </p:sp>
      <p:sp>
        <p:nvSpPr>
          <p:cNvPr id="33" name="Rectangle 32"/>
          <p:cNvSpPr/>
          <p:nvPr/>
        </p:nvSpPr>
        <p:spPr>
          <a:xfrm>
            <a:off x="2689411" y="18745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E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464423" y="18745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R</a:t>
            </a:r>
          </a:p>
        </p:txBody>
      </p:sp>
      <p:sp>
        <p:nvSpPr>
          <p:cNvPr id="35" name="Rectangle 34"/>
          <p:cNvSpPr/>
          <p:nvPr/>
        </p:nvSpPr>
        <p:spPr>
          <a:xfrm>
            <a:off x="6239435" y="18745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T</a:t>
            </a:r>
          </a:p>
        </p:txBody>
      </p:sp>
      <p:sp>
        <p:nvSpPr>
          <p:cNvPr id="36" name="Rectangle 35"/>
          <p:cNvSpPr/>
          <p:nvPr/>
        </p:nvSpPr>
        <p:spPr>
          <a:xfrm>
            <a:off x="7422776" y="18745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l"/>
            <a:r>
              <a:rPr sz="900">
                <a:solidFill>
                  <a:srgbClr val="000000"/>
                </a:solidFill>
              </a:rPr>
              <a:t>6</a:t>
            </a:r>
          </a:p>
          <a:p>
            <a:pPr algn="r"/>
            <a:r>
              <a:rPr sz="1200">
                <a:solidFill>
                  <a:srgbClr val="000000"/>
                </a:solidFill>
              </a:rPr>
              <a:t>M</a:t>
            </a:r>
          </a:p>
        </p:txBody>
      </p:sp>
      <p:sp>
        <p:nvSpPr>
          <p:cNvPr id="37" name="Rectangle 36"/>
          <p:cNvSpPr/>
          <p:nvPr/>
        </p:nvSpPr>
        <p:spPr>
          <a:xfrm>
            <a:off x="1506070" y="22745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l"/>
            <a:r>
              <a:rPr sz="900">
                <a:solidFill>
                  <a:srgbClr val="000000"/>
                </a:solidFill>
              </a:rPr>
              <a:t>1</a:t>
            </a:r>
          </a:p>
          <a:p>
            <a:pPr algn="r"/>
            <a:r>
              <a:rPr sz="1200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38" name="Rectangle 37"/>
          <p:cNvSpPr/>
          <p:nvPr/>
        </p:nvSpPr>
        <p:spPr>
          <a:xfrm>
            <a:off x="2097741" y="22745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N</a:t>
            </a:r>
          </a:p>
        </p:txBody>
      </p:sp>
      <p:sp>
        <p:nvSpPr>
          <p:cNvPr id="39" name="Rectangle 38"/>
          <p:cNvSpPr/>
          <p:nvPr/>
        </p:nvSpPr>
        <p:spPr>
          <a:xfrm>
            <a:off x="2689411" y="22745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N</a:t>
            </a:r>
          </a:p>
        </p:txBody>
      </p:sp>
      <p:sp>
        <p:nvSpPr>
          <p:cNvPr id="40" name="Rectangle 39"/>
          <p:cNvSpPr/>
          <p:nvPr/>
        </p:nvSpPr>
        <p:spPr>
          <a:xfrm>
            <a:off x="3281082" y="22745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O</a:t>
            </a:r>
          </a:p>
        </p:txBody>
      </p:sp>
      <p:sp>
        <p:nvSpPr>
          <p:cNvPr id="41" name="Rectangle 40"/>
          <p:cNvSpPr/>
          <p:nvPr/>
        </p:nvSpPr>
        <p:spPr>
          <a:xfrm>
            <a:off x="3872752" y="22745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V</a:t>
            </a:r>
          </a:p>
        </p:txBody>
      </p:sp>
      <p:sp>
        <p:nvSpPr>
          <p:cNvPr id="42" name="Rectangle 41"/>
          <p:cNvSpPr/>
          <p:nvPr/>
        </p:nvSpPr>
        <p:spPr>
          <a:xfrm>
            <a:off x="4464423" y="22745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A</a:t>
            </a:r>
          </a:p>
        </p:txBody>
      </p:sp>
      <p:sp>
        <p:nvSpPr>
          <p:cNvPr id="43" name="Rectangle 42"/>
          <p:cNvSpPr/>
          <p:nvPr/>
        </p:nvSpPr>
        <p:spPr>
          <a:xfrm>
            <a:off x="5056094" y="22745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T</a:t>
            </a:r>
          </a:p>
        </p:txBody>
      </p:sp>
      <p:sp>
        <p:nvSpPr>
          <p:cNvPr id="44" name="Rectangle 43"/>
          <p:cNvSpPr/>
          <p:nvPr/>
        </p:nvSpPr>
        <p:spPr>
          <a:xfrm>
            <a:off x="5647764" y="22745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S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239435" y="22745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46" name="Rectangle 45"/>
          <p:cNvSpPr/>
          <p:nvPr/>
        </p:nvSpPr>
        <p:spPr>
          <a:xfrm>
            <a:off x="6831105" y="22745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Y</a:t>
            </a:r>
          </a:p>
        </p:txBody>
      </p:sp>
      <p:sp>
        <p:nvSpPr>
          <p:cNvPr id="47" name="Rectangle 46"/>
          <p:cNvSpPr/>
          <p:nvPr/>
        </p:nvSpPr>
        <p:spPr>
          <a:xfrm>
            <a:off x="7422776" y="22745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A</a:t>
            </a:r>
          </a:p>
        </p:txBody>
      </p:sp>
      <p:sp>
        <p:nvSpPr>
          <p:cNvPr id="48" name="Rectangle 47"/>
          <p:cNvSpPr/>
          <p:nvPr/>
        </p:nvSpPr>
        <p:spPr>
          <a:xfrm>
            <a:off x="1506070" y="26746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M</a:t>
            </a:r>
          </a:p>
        </p:txBody>
      </p:sp>
      <p:sp>
        <p:nvSpPr>
          <p:cNvPr id="49" name="Rectangle 48"/>
          <p:cNvSpPr/>
          <p:nvPr/>
        </p:nvSpPr>
        <p:spPr>
          <a:xfrm>
            <a:off x="2689411" y="26746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T</a:t>
            </a:r>
          </a:p>
        </p:txBody>
      </p:sp>
      <p:sp>
        <p:nvSpPr>
          <p:cNvPr id="50" name="Rectangle 49"/>
          <p:cNvSpPr/>
          <p:nvPr/>
        </p:nvSpPr>
        <p:spPr>
          <a:xfrm>
            <a:off x="4464423" y="26746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T</a:t>
            </a:r>
          </a:p>
        </p:txBody>
      </p:sp>
      <p:sp>
        <p:nvSpPr>
          <p:cNvPr id="51" name="Rectangle 50"/>
          <p:cNvSpPr/>
          <p:nvPr/>
        </p:nvSpPr>
        <p:spPr>
          <a:xfrm>
            <a:off x="6239435" y="26746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Y</a:t>
            </a:r>
          </a:p>
        </p:txBody>
      </p:sp>
      <p:sp>
        <p:nvSpPr>
          <p:cNvPr id="52" name="Rectangle 51"/>
          <p:cNvSpPr/>
          <p:nvPr/>
        </p:nvSpPr>
        <p:spPr>
          <a:xfrm>
            <a:off x="7422776" y="26746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S</a:t>
            </a:r>
          </a:p>
        </p:txBody>
      </p:sp>
      <p:sp>
        <p:nvSpPr>
          <p:cNvPr id="53" name="Rectangle 52"/>
          <p:cNvSpPr/>
          <p:nvPr/>
        </p:nvSpPr>
        <p:spPr>
          <a:xfrm>
            <a:off x="1506070" y="30746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U</a:t>
            </a:r>
          </a:p>
        </p:txBody>
      </p:sp>
      <p:sp>
        <p:nvSpPr>
          <p:cNvPr id="54" name="Rectangle 53"/>
          <p:cNvSpPr/>
          <p:nvPr/>
        </p:nvSpPr>
        <p:spPr>
          <a:xfrm>
            <a:off x="2689411" y="30746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S</a:t>
            </a:r>
          </a:p>
        </p:txBody>
      </p:sp>
      <p:sp>
        <p:nvSpPr>
          <p:cNvPr id="55" name="Rectangle 54"/>
          <p:cNvSpPr/>
          <p:nvPr/>
        </p:nvSpPr>
        <p:spPr>
          <a:xfrm>
            <a:off x="4464423" y="30746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E</a:t>
            </a:r>
          </a:p>
        </p:txBody>
      </p:sp>
      <p:sp>
        <p:nvSpPr>
          <p:cNvPr id="56" name="Rectangle 55"/>
          <p:cNvSpPr/>
          <p:nvPr/>
        </p:nvSpPr>
        <p:spPr>
          <a:xfrm>
            <a:off x="6239435" y="30746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L</a:t>
            </a:r>
          </a:p>
        </p:txBody>
      </p:sp>
      <p:sp>
        <p:nvSpPr>
          <p:cNvPr id="57" name="Rectangle 56"/>
          <p:cNvSpPr/>
          <p:nvPr/>
        </p:nvSpPr>
        <p:spPr>
          <a:xfrm>
            <a:off x="7422776" y="30746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H</a:t>
            </a:r>
          </a:p>
        </p:txBody>
      </p:sp>
      <p:sp>
        <p:nvSpPr>
          <p:cNvPr id="58" name="Rectangle 57"/>
          <p:cNvSpPr/>
          <p:nvPr/>
        </p:nvSpPr>
        <p:spPr>
          <a:xfrm>
            <a:off x="1506070" y="34747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H</a:t>
            </a:r>
          </a:p>
        </p:txBody>
      </p:sp>
      <p:sp>
        <p:nvSpPr>
          <p:cNvPr id="59" name="Rectangle 58"/>
          <p:cNvSpPr/>
          <p:nvPr/>
        </p:nvSpPr>
        <p:spPr>
          <a:xfrm>
            <a:off x="2689411" y="34747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60" name="Rectangle 59"/>
          <p:cNvSpPr/>
          <p:nvPr/>
        </p:nvSpPr>
        <p:spPr>
          <a:xfrm>
            <a:off x="4464423" y="34747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G</a:t>
            </a:r>
          </a:p>
        </p:txBody>
      </p:sp>
      <p:sp>
        <p:nvSpPr>
          <p:cNvPr id="61" name="Rectangle 60"/>
          <p:cNvSpPr/>
          <p:nvPr/>
        </p:nvSpPr>
        <p:spPr>
          <a:xfrm>
            <a:off x="6239435" y="34747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62" name="Rectangle 61"/>
          <p:cNvSpPr/>
          <p:nvPr/>
        </p:nvSpPr>
        <p:spPr>
          <a:xfrm>
            <a:off x="7422776" y="34747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H</a:t>
            </a:r>
          </a:p>
        </p:txBody>
      </p:sp>
      <p:sp>
        <p:nvSpPr>
          <p:cNvPr id="63" name="Rectangle 62"/>
          <p:cNvSpPr/>
          <p:nvPr/>
        </p:nvSpPr>
        <p:spPr>
          <a:xfrm>
            <a:off x="1506070" y="38747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64" name="Rectangle 63"/>
          <p:cNvSpPr/>
          <p:nvPr/>
        </p:nvSpPr>
        <p:spPr>
          <a:xfrm>
            <a:off x="2689411" y="38747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Y</a:t>
            </a:r>
          </a:p>
        </p:txBody>
      </p:sp>
      <p:sp>
        <p:nvSpPr>
          <p:cNvPr id="65" name="Rectangle 64"/>
          <p:cNvSpPr/>
          <p:nvPr/>
        </p:nvSpPr>
        <p:spPr>
          <a:xfrm>
            <a:off x="4464423" y="38747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66" name="Rectangle 65"/>
          <p:cNvSpPr/>
          <p:nvPr/>
        </p:nvSpPr>
        <p:spPr>
          <a:xfrm>
            <a:off x="6239435" y="38747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K</a:t>
            </a:r>
          </a:p>
        </p:txBody>
      </p:sp>
      <p:sp>
        <p:nvSpPr>
          <p:cNvPr id="67" name="Rectangle 66"/>
          <p:cNvSpPr/>
          <p:nvPr/>
        </p:nvSpPr>
        <p:spPr>
          <a:xfrm>
            <a:off x="7422776" y="38747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U</a:t>
            </a:r>
          </a:p>
        </p:txBody>
      </p:sp>
      <p:sp>
        <p:nvSpPr>
          <p:cNvPr id="68" name="Rectangle 67"/>
          <p:cNvSpPr/>
          <p:nvPr/>
        </p:nvSpPr>
        <p:spPr>
          <a:xfrm>
            <a:off x="8606117" y="38747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l"/>
            <a:r>
              <a:rPr sz="900">
                <a:solidFill>
                  <a:srgbClr val="000000"/>
                </a:solidFill>
              </a:rPr>
              <a:t>11</a:t>
            </a:r>
          </a:p>
          <a:p>
            <a:pPr algn="r"/>
            <a:r>
              <a:rPr sz="1200">
                <a:solidFill>
                  <a:srgbClr val="000000"/>
                </a:solidFill>
              </a:rPr>
              <a:t>R</a:t>
            </a:r>
          </a:p>
        </p:txBody>
      </p:sp>
      <p:sp>
        <p:nvSpPr>
          <p:cNvPr id="69" name="Rectangle 68"/>
          <p:cNvSpPr/>
          <p:nvPr/>
        </p:nvSpPr>
        <p:spPr>
          <a:xfrm>
            <a:off x="1506070" y="42748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T</a:t>
            </a:r>
          </a:p>
        </p:txBody>
      </p:sp>
      <p:sp>
        <p:nvSpPr>
          <p:cNvPr id="70" name="Rectangle 69"/>
          <p:cNvSpPr/>
          <p:nvPr/>
        </p:nvSpPr>
        <p:spPr>
          <a:xfrm>
            <a:off x="2689411" y="42748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A</a:t>
            </a:r>
          </a:p>
        </p:txBody>
      </p:sp>
      <p:sp>
        <p:nvSpPr>
          <p:cNvPr id="71" name="Rectangle 70"/>
          <p:cNvSpPr/>
          <p:nvPr/>
        </p:nvSpPr>
        <p:spPr>
          <a:xfrm>
            <a:off x="4464423" y="42748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Y</a:t>
            </a:r>
          </a:p>
        </p:txBody>
      </p:sp>
      <p:sp>
        <p:nvSpPr>
          <p:cNvPr id="72" name="Rectangle 71"/>
          <p:cNvSpPr/>
          <p:nvPr/>
        </p:nvSpPr>
        <p:spPr>
          <a:xfrm>
            <a:off x="7422776" y="42748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R</a:t>
            </a:r>
          </a:p>
        </p:txBody>
      </p:sp>
      <p:sp>
        <p:nvSpPr>
          <p:cNvPr id="73" name="Rectangle 72"/>
          <p:cNvSpPr/>
          <p:nvPr/>
        </p:nvSpPr>
        <p:spPr>
          <a:xfrm>
            <a:off x="8606117" y="42748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A</a:t>
            </a:r>
          </a:p>
        </p:txBody>
      </p:sp>
      <p:sp>
        <p:nvSpPr>
          <p:cNvPr id="74" name="Rectangle 73"/>
          <p:cNvSpPr/>
          <p:nvPr/>
        </p:nvSpPr>
        <p:spPr>
          <a:xfrm>
            <a:off x="914400" y="46748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l"/>
            <a:r>
              <a:rPr sz="900">
                <a:solidFill>
                  <a:srgbClr val="000000"/>
                </a:solidFill>
              </a:rPr>
              <a:t>9</a:t>
            </a:r>
          </a:p>
          <a:p>
            <a:pPr algn="r"/>
            <a:r>
              <a:rPr sz="1200">
                <a:solidFill>
                  <a:srgbClr val="000000"/>
                </a:solidFill>
              </a:rPr>
              <a:t>F</a:t>
            </a:r>
          </a:p>
        </p:txBody>
      </p:sp>
      <p:sp>
        <p:nvSpPr>
          <p:cNvPr id="75" name="Rectangle 74"/>
          <p:cNvSpPr/>
          <p:nvPr/>
        </p:nvSpPr>
        <p:spPr>
          <a:xfrm>
            <a:off x="1506070" y="46748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A</a:t>
            </a:r>
          </a:p>
        </p:txBody>
      </p:sp>
      <p:sp>
        <p:nvSpPr>
          <p:cNvPr id="76" name="Rectangle 75"/>
          <p:cNvSpPr/>
          <p:nvPr/>
        </p:nvSpPr>
        <p:spPr>
          <a:xfrm>
            <a:off x="2097741" y="46748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O</a:t>
            </a:r>
          </a:p>
        </p:txBody>
      </p:sp>
      <p:sp>
        <p:nvSpPr>
          <p:cNvPr id="77" name="Rectangle 76"/>
          <p:cNvSpPr/>
          <p:nvPr/>
        </p:nvSpPr>
        <p:spPr>
          <a:xfrm>
            <a:off x="2689411" y="46748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L</a:t>
            </a:r>
          </a:p>
        </p:txBody>
      </p:sp>
      <p:sp>
        <p:nvSpPr>
          <p:cNvPr id="78" name="Rectangle 77"/>
          <p:cNvSpPr/>
          <p:nvPr/>
        </p:nvSpPr>
        <p:spPr>
          <a:xfrm>
            <a:off x="3281082" y="46748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79" name="Rectangle 78"/>
          <p:cNvSpPr/>
          <p:nvPr/>
        </p:nvSpPr>
        <p:spPr>
          <a:xfrm>
            <a:off x="3872752" y="46748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Y</a:t>
            </a:r>
          </a:p>
        </p:txBody>
      </p:sp>
      <p:sp>
        <p:nvSpPr>
          <p:cNvPr id="80" name="Rectangle 79"/>
          <p:cNvSpPr/>
          <p:nvPr/>
        </p:nvSpPr>
        <p:spPr>
          <a:xfrm>
            <a:off x="4464423" y="46748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A</a:t>
            </a:r>
          </a:p>
        </p:txBody>
      </p:sp>
      <p:sp>
        <p:nvSpPr>
          <p:cNvPr id="81" name="Rectangle 80"/>
          <p:cNvSpPr/>
          <p:nvPr/>
        </p:nvSpPr>
        <p:spPr>
          <a:xfrm>
            <a:off x="5056094" y="46748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T</a:t>
            </a:r>
          </a:p>
        </p:txBody>
      </p:sp>
      <p:sp>
        <p:nvSpPr>
          <p:cNvPr id="82" name="Rectangle 81"/>
          <p:cNvSpPr/>
          <p:nvPr/>
        </p:nvSpPr>
        <p:spPr>
          <a:xfrm>
            <a:off x="7422776" y="46748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L</a:t>
            </a:r>
          </a:p>
        </p:txBody>
      </p:sp>
      <p:sp>
        <p:nvSpPr>
          <p:cNvPr id="83" name="Rectangle 82"/>
          <p:cNvSpPr/>
          <p:nvPr/>
        </p:nvSpPr>
        <p:spPr>
          <a:xfrm>
            <a:off x="8606117" y="46748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Q</a:t>
            </a:r>
          </a:p>
        </p:txBody>
      </p:sp>
      <p:sp>
        <p:nvSpPr>
          <p:cNvPr id="84" name="Rectangle 83"/>
          <p:cNvSpPr/>
          <p:nvPr/>
        </p:nvSpPr>
        <p:spPr>
          <a:xfrm>
            <a:off x="5647764" y="50749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l"/>
            <a:r>
              <a:rPr sz="900">
                <a:solidFill>
                  <a:srgbClr val="000000"/>
                </a:solidFill>
              </a:rPr>
              <a:t>10</a:t>
            </a:r>
          </a:p>
          <a:p>
            <a:pPr algn="r"/>
            <a:r>
              <a:rPr sz="1200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85" name="Rectangle 84"/>
          <p:cNvSpPr/>
          <p:nvPr/>
        </p:nvSpPr>
        <p:spPr>
          <a:xfrm>
            <a:off x="6239435" y="50749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N</a:t>
            </a:r>
          </a:p>
        </p:txBody>
      </p:sp>
      <p:sp>
        <p:nvSpPr>
          <p:cNvPr id="86" name="Rectangle 85"/>
          <p:cNvSpPr/>
          <p:nvPr/>
        </p:nvSpPr>
        <p:spPr>
          <a:xfrm>
            <a:off x="6831105" y="50749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Q</a:t>
            </a:r>
          </a:p>
        </p:txBody>
      </p:sp>
      <p:sp>
        <p:nvSpPr>
          <p:cNvPr id="87" name="Rectangle 86"/>
          <p:cNvSpPr/>
          <p:nvPr/>
        </p:nvSpPr>
        <p:spPr>
          <a:xfrm>
            <a:off x="7422776" y="50749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88" name="Rectangle 87"/>
          <p:cNvSpPr/>
          <p:nvPr/>
        </p:nvSpPr>
        <p:spPr>
          <a:xfrm>
            <a:off x="8014447" y="50749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R</a:t>
            </a:r>
          </a:p>
        </p:txBody>
      </p:sp>
      <p:sp>
        <p:nvSpPr>
          <p:cNvPr id="89" name="Rectangle 88"/>
          <p:cNvSpPr/>
          <p:nvPr/>
        </p:nvSpPr>
        <p:spPr>
          <a:xfrm>
            <a:off x="8606117" y="50749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O</a:t>
            </a:r>
          </a:p>
        </p:txBody>
      </p:sp>
      <p:sp>
        <p:nvSpPr>
          <p:cNvPr id="90" name="Rectangle 89"/>
          <p:cNvSpPr/>
          <p:nvPr/>
        </p:nvSpPr>
        <p:spPr>
          <a:xfrm>
            <a:off x="9197788" y="50749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Z</a:t>
            </a:r>
          </a:p>
        </p:txBody>
      </p:sp>
      <p:sp>
        <p:nvSpPr>
          <p:cNvPr id="91" name="Rectangle 90"/>
          <p:cNvSpPr/>
          <p:nvPr/>
        </p:nvSpPr>
        <p:spPr>
          <a:xfrm>
            <a:off x="7422776" y="54749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K</a:t>
            </a:r>
          </a:p>
        </p:txBody>
      </p:sp>
      <p:sp>
        <p:nvSpPr>
          <p:cNvPr id="92" name="Rectangle 91"/>
          <p:cNvSpPr/>
          <p:nvPr/>
        </p:nvSpPr>
        <p:spPr>
          <a:xfrm>
            <a:off x="8606117" y="54749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B</a:t>
            </a:r>
          </a:p>
        </p:txBody>
      </p:sp>
      <p:sp>
        <p:nvSpPr>
          <p:cNvPr id="93" name="Rectangle 92"/>
          <p:cNvSpPr/>
          <p:nvPr/>
        </p:nvSpPr>
        <p:spPr>
          <a:xfrm>
            <a:off x="8014447" y="58750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l"/>
            <a:r>
              <a:rPr sz="900">
                <a:solidFill>
                  <a:srgbClr val="000000"/>
                </a:solidFill>
              </a:rPr>
              <a:t>12</a:t>
            </a:r>
          </a:p>
          <a:p>
            <a:pPr algn="r"/>
            <a:r>
              <a:rPr sz="1200">
                <a:solidFill>
                  <a:srgbClr val="000000"/>
                </a:solidFill>
              </a:rPr>
              <a:t>T</a:t>
            </a:r>
          </a:p>
        </p:txBody>
      </p:sp>
      <p:sp>
        <p:nvSpPr>
          <p:cNvPr id="94" name="Rectangle 93"/>
          <p:cNvSpPr/>
          <p:nvPr/>
        </p:nvSpPr>
        <p:spPr>
          <a:xfrm>
            <a:off x="8606117" y="58750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A</a:t>
            </a:r>
          </a:p>
        </p:txBody>
      </p:sp>
      <p:sp>
        <p:nvSpPr>
          <p:cNvPr id="95" name="Rectangle 94"/>
          <p:cNvSpPr/>
          <p:nvPr/>
        </p:nvSpPr>
        <p:spPr>
          <a:xfrm>
            <a:off x="9197788" y="58750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L</a:t>
            </a:r>
          </a:p>
        </p:txBody>
      </p:sp>
      <p:sp>
        <p:nvSpPr>
          <p:cNvPr id="96" name="Rectangle 95"/>
          <p:cNvSpPr/>
          <p:nvPr/>
        </p:nvSpPr>
        <p:spPr>
          <a:xfrm>
            <a:off x="9789458" y="58750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A</a:t>
            </a:r>
          </a:p>
        </p:txBody>
      </p:sp>
      <p:sp>
        <p:nvSpPr>
          <p:cNvPr id="97" name="Rectangle 96"/>
          <p:cNvSpPr/>
          <p:nvPr/>
        </p:nvSpPr>
        <p:spPr>
          <a:xfrm>
            <a:off x="10381129" y="587502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B</a:t>
            </a:r>
          </a:p>
        </p:txBody>
      </p:sp>
      <p:sp>
        <p:nvSpPr>
          <p:cNvPr id="98" name="Rectangle 97"/>
          <p:cNvSpPr/>
          <p:nvPr/>
        </p:nvSpPr>
        <p:spPr>
          <a:xfrm>
            <a:off x="8606117" y="6275070"/>
            <a:ext cx="591670" cy="400050"/>
          </a:xfrm>
          <a:prstGeom prst="rect">
            <a:avLst/>
          </a:prstGeom>
          <a:solidFill>
            <a:srgbClr val="FFFFFF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/>
          </a:p>
          <a:p>
            <a:pPr algn="r"/>
            <a:r>
              <a:rPr sz="1200">
                <a:solidFill>
                  <a:srgbClr val="000000"/>
                </a:solidFill>
              </a:rPr>
              <a:t>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6EAD7C7E-5AD7-F445-86D5-B95536692EA1}" vid="{325EB722-CEE6-5B47-9792-5A76A5160FC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351</Words>
  <Application>Microsoft Office PowerPoint</Application>
  <PresentationFormat>Широкоэкранный</PresentationFormat>
  <Paragraphs>235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Korxona hayotiylik faoliyatini ta’minlashda marketingning ahamiyatini marketing strategiyalarini qo‘llab inqirozli holatlarning oldini olgan (mashhurlikka erishgan) kompaniyalar faoliyati asosida yoriting.</vt:lpstr>
      <vt:lpstr>Презентация PowerPoint</vt:lpstr>
      <vt:lpstr>Topshiriqlar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Korxona hayotiylik faoliyatini ta’minlashda marketingning ahamiyatini marketing strategiyalarini qo‘llab inqirozli holatlarning oldini olgan (mashhurlikka erishgan) kompaniyalar faoliyati asosida yoriting.</dc:title>
  <dc:creator>Shokhzod Alimardanov</dc:creator>
  <cp:lastModifiedBy>Пользователь</cp:lastModifiedBy>
  <cp:revision>1</cp:revision>
  <dcterms:created xsi:type="dcterms:W3CDTF">2025-05-02T10:53:00Z</dcterms:created>
  <dcterms:modified xsi:type="dcterms:W3CDTF">2025-11-08T05:02:20Z</dcterms:modified>
</cp:coreProperties>
</file>