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5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7" r:id="rId9"/>
    <p:sldId id="268" r:id="rId1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5781"/>
  </p:normalViewPr>
  <p:slideViewPr>
    <p:cSldViewPr snapToGrid="0">
      <p:cViewPr varScale="1">
        <p:scale>
          <a:sx n="64" d="100"/>
          <a:sy n="64" d="100"/>
        </p:scale>
        <p:origin x="72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569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12EF7969-DB38-4989-A65C-9D190A2455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158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588F505F-2957-41FC-9AAA-962853A67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508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AC552FEA-472E-4E74-B31D-531852C1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38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37B4CDD2-E09A-418A-9131-FBDEE440A1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1286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0CB61A83-9419-49FC-8074-2AB3D34FA8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895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5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xmlns="" id="{AC45ECC6-E29C-40EF-A7C9-5A17DAFD42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xmlns="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xmlns="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xmlns="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620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8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839DB371-B90D-44CB-A4AF-C7BDBFD0A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061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7627CBC2-9DC2-4EE8-A2D5-849E30F22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742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cap="none" spc="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cap="none" spc="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2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7" r:id="rId6"/>
    <p:sldLayoutId id="2147483952" r:id="rId7"/>
    <p:sldLayoutId id="2147483953" r:id="rId8"/>
    <p:sldLayoutId id="2147483954" r:id="rId9"/>
    <p:sldLayoutId id="2147483956" r:id="rId10"/>
    <p:sldLayoutId id="2147483955" r:id="rId11"/>
  </p:sldLayoutIdLst>
  <p:hf sldNum="0" hdr="0" ftr="0" dt="0"/>
  <p:txStyles>
    <p:titleStyle>
      <a:lvl1pPr algn="l" defTabSz="914400" rtl="0" eaLnBrk="1" latinLnBrk="0" hangingPunct="1">
        <a:lnSpc>
          <a:spcPct val="117000"/>
        </a:lnSpc>
        <a:spcBef>
          <a:spcPct val="0"/>
        </a:spcBef>
        <a:buNone/>
        <a:defRPr sz="3600" b="1" i="0" kern="1200" spc="1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7000"/>
        </a:lnSpc>
        <a:spcBef>
          <a:spcPts val="1000"/>
        </a:spcBef>
        <a:buFont typeface="Arial" panose="020B0604020202020204" pitchFamily="34" charset="0"/>
        <a:buNone/>
        <a:defRPr sz="2000" kern="1200" spc="9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7000"/>
        </a:lnSpc>
        <a:spcBef>
          <a:spcPts val="500"/>
        </a:spcBef>
        <a:buFont typeface="Arial" panose="020B0604020202020204" pitchFamily="34" charset="0"/>
        <a:buChar char="•"/>
        <a:defRPr sz="1800" kern="1200" spc="9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7000"/>
        </a:lnSpc>
        <a:spcBef>
          <a:spcPts val="500"/>
        </a:spcBef>
        <a:buFont typeface="Arial" panose="020B0604020202020204" pitchFamily="34" charset="0"/>
        <a:buNone/>
        <a:defRPr sz="1600" kern="1200" spc="9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7000"/>
        </a:lnSpc>
        <a:spcBef>
          <a:spcPts val="500"/>
        </a:spcBef>
        <a:buFont typeface="Arial" panose="020B0604020202020204" pitchFamily="34" charset="0"/>
        <a:buChar char="•"/>
        <a:defRPr sz="1400" kern="1200" spc="9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7000"/>
        </a:lnSpc>
        <a:spcBef>
          <a:spcPts val="500"/>
        </a:spcBef>
        <a:buFont typeface="Arial" panose="020B0604020202020204" pitchFamily="34" charset="0"/>
        <a:buNone/>
        <a:defRPr sz="1400" kern="1200" spc="9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755" y="1082038"/>
            <a:ext cx="8617159" cy="1916803"/>
          </a:xfrm>
        </p:spPr>
        <p:txBody>
          <a:bodyPr/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differensirovkasi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b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6115" y="3283974"/>
            <a:ext cx="8617159" cy="2786956"/>
          </a:xfrm>
        </p:spPr>
        <p:txBody>
          <a:bodyPr/>
          <a:lstStyle/>
          <a:p>
            <a:r>
              <a:rPr lang="en-US" sz="2000" dirty="0"/>
              <a:t>1.</a:t>
            </a:r>
            <a:r>
              <a:rPr sz="2000" dirty="0"/>
              <a:t>Genlar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biologik</a:t>
            </a:r>
            <a:r>
              <a:rPr lang="en-US" sz="2000" dirty="0"/>
              <a:t>  </a:t>
            </a:r>
            <a:r>
              <a:rPr lang="en-US" sz="2000" dirty="0" err="1"/>
              <a:t>ahamiyati</a:t>
            </a:r>
            <a:r>
              <a:rPr lang="en-US" sz="2000" dirty="0"/>
              <a:t> .</a:t>
            </a:r>
          </a:p>
          <a:p>
            <a:r>
              <a:rPr lang="en-US" dirty="0"/>
              <a:t>2. </a:t>
            </a:r>
            <a:r>
              <a:rPr lang="en-US" dirty="0" err="1"/>
              <a:t>Genlar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mexanizimi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boshqarilishi</a:t>
            </a:r>
            <a:r>
              <a:rPr lang="en-US" dirty="0"/>
              <a:t> .</a:t>
            </a:r>
            <a:endParaRPr sz="2000" dirty="0"/>
          </a:p>
          <a:p>
            <a:r>
              <a:rPr lang="en-US" sz="2000" dirty="0"/>
              <a:t>2.Hujayra </a:t>
            </a:r>
            <a:r>
              <a:rPr lang="en-US" sz="2000" dirty="0" err="1"/>
              <a:t>differensirovkasi</a:t>
            </a:r>
            <a:r>
              <a:rPr lang="en-US" sz="2000" dirty="0"/>
              <a:t> </a:t>
            </a:r>
            <a:r>
              <a:rPr lang="en-US" sz="2000" dirty="0" err="1"/>
              <a:t>jarayoni</a:t>
            </a:r>
            <a:r>
              <a:rPr lang="en-US" sz="2000" dirty="0"/>
              <a:t> .</a:t>
            </a:r>
            <a:endParaRPr sz="2000" dirty="0"/>
          </a:p>
          <a:p>
            <a:r>
              <a:rPr lang="en-US" sz="2000" dirty="0"/>
              <a:t>3.</a:t>
            </a:r>
            <a:r>
              <a:rPr sz="2000" dirty="0"/>
              <a:t>Xulo</a:t>
            </a:r>
            <a:r>
              <a:rPr lang="en-US" dirty="0"/>
              <a:t>sa.</a:t>
            </a:r>
            <a:endParaRPr sz="2000" dirty="0"/>
          </a:p>
          <a:p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xmlns="" id="{BCDE62C7-FB45-8C0B-BCB6-6DBA7329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1495426"/>
            <a:ext cx="9944100" cy="4591050"/>
          </a:xfrm>
        </p:spPr>
        <p:txBody>
          <a:bodyPr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oqsillarni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kodlaydi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ekspressiyasi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differensirovkasi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Differensirovka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faollashadi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susayadi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Differensirovka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biokimyoviy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genetic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regulyatorlar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725" y="209551"/>
            <a:ext cx="8231548" cy="1162050"/>
          </a:xfrm>
        </p:spPr>
        <p:txBody>
          <a:bodyPr/>
          <a:lstStyle/>
          <a:p>
            <a:pPr>
              <a:defRPr sz="2400"/>
            </a:pPr>
            <a:r>
              <a:rPr dirty="0" err="1"/>
              <a:t>Genlarning</a:t>
            </a:r>
            <a:r>
              <a:rPr dirty="0"/>
              <a:t> </a:t>
            </a:r>
            <a:r>
              <a:rPr dirty="0" err="1"/>
              <a:t>faolligini</a:t>
            </a:r>
            <a:r>
              <a:rPr dirty="0"/>
              <a:t> </a:t>
            </a:r>
            <a:r>
              <a:rPr dirty="0" err="1"/>
              <a:t>nazorat</a:t>
            </a:r>
            <a:r>
              <a:rPr dirty="0"/>
              <a:t> </a:t>
            </a:r>
            <a:r>
              <a:rPr dirty="0" err="1"/>
              <a:t>qiluvchi</a:t>
            </a:r>
            <a:r>
              <a:rPr dirty="0"/>
              <a:t> signal </a:t>
            </a:r>
            <a:r>
              <a:rPr dirty="0" err="1"/>
              <a:t>yo‘llari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ularning</a:t>
            </a:r>
            <a:r>
              <a:rPr dirty="0"/>
              <a:t> </a:t>
            </a:r>
            <a:r>
              <a:rPr dirty="0" err="1"/>
              <a:t>hujayra</a:t>
            </a:r>
            <a:r>
              <a:rPr dirty="0"/>
              <a:t> </a:t>
            </a:r>
            <a:r>
              <a:rPr dirty="0" err="1"/>
              <a:t>differentsirovkadagi</a:t>
            </a:r>
            <a:r>
              <a:rPr dirty="0"/>
              <a:t> </a:t>
            </a:r>
            <a:r>
              <a:rPr dirty="0" err="1"/>
              <a:t>roli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714375" y="1628776"/>
            <a:ext cx="10991850" cy="4603432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85825" y="2370995"/>
            <a:ext cx="3667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/>
              <a:t>Signal </a:t>
            </a:r>
            <a:r>
              <a:rPr sz="2400" b="1" dirty="0" err="1"/>
              <a:t>yo‘llarining</a:t>
            </a:r>
            <a:r>
              <a:rPr sz="2400" b="1" dirty="0"/>
              <a:t> </a:t>
            </a:r>
            <a:r>
              <a:rPr sz="2400" b="1" dirty="0" err="1"/>
              <a:t>roli</a:t>
            </a:r>
            <a:endParaRPr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23950" y="3777479"/>
            <a:ext cx="3667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Asosiy</a:t>
            </a:r>
            <a:r>
              <a:rPr sz="2400" b="1" dirty="0"/>
              <a:t> </a:t>
            </a:r>
            <a:r>
              <a:rPr sz="2400" b="1" dirty="0" err="1"/>
              <a:t>signallar</a:t>
            </a:r>
            <a:endParaRPr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57275" y="5161449"/>
            <a:ext cx="3667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Signallar</a:t>
            </a:r>
            <a:r>
              <a:rPr sz="2400" b="1" dirty="0"/>
              <a:t> </a:t>
            </a:r>
            <a:r>
              <a:rPr sz="2400" b="1" dirty="0" err="1"/>
              <a:t>va</a:t>
            </a:r>
            <a:r>
              <a:rPr sz="2400" b="1" dirty="0"/>
              <a:t> </a:t>
            </a:r>
            <a:r>
              <a:rPr sz="2400" b="1" dirty="0" err="1"/>
              <a:t>differentsirovkalar</a:t>
            </a:r>
            <a:endParaRPr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38624" y="2120681"/>
            <a:ext cx="70675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boshqaradi</a:t>
            </a:r>
            <a:r>
              <a:rPr sz="2000" b="0" dirty="0"/>
              <a:t>, </a:t>
            </a:r>
            <a:r>
              <a:rPr sz="2000" b="0" dirty="0" err="1"/>
              <a:t>hujayraning</a:t>
            </a:r>
            <a:r>
              <a:rPr sz="2000" b="0" dirty="0"/>
              <a:t> </a:t>
            </a:r>
            <a:r>
              <a:rPr sz="2000" b="0" dirty="0" err="1"/>
              <a:t>mikro-muhitiga</a:t>
            </a:r>
            <a:r>
              <a:rPr sz="2000" b="0" dirty="0"/>
              <a:t> </a:t>
            </a:r>
            <a:r>
              <a:rPr sz="2000" b="0" dirty="0" err="1"/>
              <a:t>javob</a:t>
            </a:r>
            <a:r>
              <a:rPr sz="2000" b="0" dirty="0"/>
              <a:t> </a:t>
            </a:r>
            <a:r>
              <a:rPr sz="2000" b="0" dirty="0" err="1"/>
              <a:t>qilib</a:t>
            </a:r>
            <a:r>
              <a:rPr sz="2000" b="0" dirty="0"/>
              <a:t>, </a:t>
            </a:r>
            <a:r>
              <a:rPr sz="2000" b="0" dirty="0" err="1"/>
              <a:t>differentsirovkani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o‘sishni</a:t>
            </a:r>
            <a:r>
              <a:rPr sz="2000" b="0" dirty="0"/>
              <a:t> </a:t>
            </a:r>
            <a:r>
              <a:rPr sz="2000" b="0" dirty="0" err="1"/>
              <a:t>taʼminlaydi</a:t>
            </a:r>
            <a:r>
              <a:rPr sz="2000" b="0" dirty="0"/>
              <a:t>, </a:t>
            </a:r>
            <a:r>
              <a:rPr sz="2000" b="0" dirty="0" err="1"/>
              <a:t>masalan</a:t>
            </a:r>
            <a:r>
              <a:rPr sz="2000" b="0" dirty="0"/>
              <a:t>, growth factors.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81474" y="3619766"/>
            <a:ext cx="7410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Hujayralarda</a:t>
            </a:r>
            <a:r>
              <a:rPr sz="2000" b="0" dirty="0"/>
              <a:t> signal </a:t>
            </a:r>
            <a:r>
              <a:rPr sz="2000" b="0" dirty="0" err="1"/>
              <a:t>transduksiya</a:t>
            </a:r>
            <a:r>
              <a:rPr sz="2000" b="0" dirty="0"/>
              <a:t> </a:t>
            </a:r>
            <a:r>
              <a:rPr sz="2000" b="0" dirty="0" err="1"/>
              <a:t>yo‘llari</a:t>
            </a:r>
            <a:r>
              <a:rPr sz="2000" b="0" dirty="0"/>
              <a:t>, </a:t>
            </a:r>
            <a:r>
              <a:rPr sz="2000" b="0" dirty="0" err="1"/>
              <a:t>masalan</a:t>
            </a:r>
            <a:r>
              <a:rPr sz="2000" b="0" dirty="0"/>
              <a:t>, MAPK </a:t>
            </a:r>
            <a:r>
              <a:rPr sz="2000" b="0" dirty="0" err="1"/>
              <a:t>va</a:t>
            </a:r>
            <a:r>
              <a:rPr sz="2000" b="0" dirty="0"/>
              <a:t> cAMP </a:t>
            </a:r>
            <a:r>
              <a:rPr sz="2000" b="0" dirty="0" err="1"/>
              <a:t>yo‘llari</a:t>
            </a:r>
            <a:r>
              <a:rPr sz="2000" b="0" dirty="0"/>
              <a:t>, </a:t>
            </a:r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boshqarib</a:t>
            </a:r>
            <a:r>
              <a:rPr sz="2000" b="0" dirty="0"/>
              <a:t>,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rivojlanishi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funksiyasini</a:t>
            </a:r>
            <a:r>
              <a:rPr sz="2000" b="0" dirty="0"/>
              <a:t> </a:t>
            </a:r>
            <a:r>
              <a:rPr sz="2000" b="0" dirty="0" err="1"/>
              <a:t>taʼminlaydi</a:t>
            </a:r>
            <a:r>
              <a:rPr sz="2000" b="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5774" y="4848997"/>
            <a:ext cx="71818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hujayraning</a:t>
            </a:r>
            <a:r>
              <a:rPr sz="2000" b="0" dirty="0"/>
              <a:t> </a:t>
            </a:r>
            <a:r>
              <a:rPr sz="2000" b="0" dirty="0" err="1"/>
              <a:t>turiga</a:t>
            </a:r>
            <a:r>
              <a:rPr sz="2000" b="0" dirty="0"/>
              <a:t> </a:t>
            </a:r>
            <a:r>
              <a:rPr sz="2000" b="0" dirty="0" err="1"/>
              <a:t>mos</a:t>
            </a:r>
            <a:r>
              <a:rPr sz="2000" b="0" dirty="0"/>
              <a:t> </a:t>
            </a:r>
            <a:r>
              <a:rPr sz="2000" b="0" dirty="0" err="1"/>
              <a:t>keladigan</a:t>
            </a:r>
            <a:r>
              <a:rPr sz="2000" b="0" dirty="0"/>
              <a:t> </a:t>
            </a:r>
            <a:r>
              <a:rPr sz="2000" b="0" dirty="0" err="1"/>
              <a:t>genlarni</a:t>
            </a:r>
            <a:r>
              <a:rPr sz="2000" b="0" dirty="0"/>
              <a:t> </a:t>
            </a:r>
            <a:r>
              <a:rPr sz="2000" b="0" dirty="0" err="1"/>
              <a:t>faollashtiradi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o‘chiradi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spetsializatsiyasida</a:t>
            </a:r>
            <a:r>
              <a:rPr sz="2000" b="0" dirty="0"/>
              <a:t> </a:t>
            </a:r>
            <a:r>
              <a:rPr sz="2000" b="0" dirty="0" err="1"/>
              <a:t>muhim</a:t>
            </a:r>
            <a:r>
              <a:rPr sz="2000" b="0" dirty="0"/>
              <a:t> </a:t>
            </a:r>
            <a:r>
              <a:rPr sz="2000" b="0" dirty="0" err="1"/>
              <a:t>rol</a:t>
            </a:r>
            <a:r>
              <a:rPr sz="2000" b="0" dirty="0"/>
              <a:t> </a:t>
            </a:r>
            <a:r>
              <a:rPr sz="2000" b="0" dirty="0" err="1"/>
              <a:t>o‘ynaydi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to‘g‘ri</a:t>
            </a:r>
            <a:r>
              <a:rPr sz="2000" b="0" dirty="0"/>
              <a:t> </a:t>
            </a:r>
            <a:r>
              <a:rPr sz="2000" b="0" dirty="0" err="1"/>
              <a:t>rivojlanishni</a:t>
            </a:r>
            <a:r>
              <a:rPr sz="2000" b="0" dirty="0"/>
              <a:t> </a:t>
            </a:r>
            <a:r>
              <a:rPr sz="2000" b="0" dirty="0" err="1"/>
              <a:t>taʼminlaydi</a:t>
            </a:r>
            <a:r>
              <a:rPr sz="2000" b="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3496" y="1207920"/>
            <a:ext cx="2952750" cy="109727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324224" y="1447800"/>
            <a:ext cx="8372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 err="1"/>
              <a:t>Genlar</a:t>
            </a:r>
            <a:r>
              <a:rPr sz="1600" b="0" dirty="0"/>
              <a:t> </a:t>
            </a:r>
            <a:r>
              <a:rPr sz="1600" b="0" dirty="0" err="1"/>
              <a:t>taʼsir</a:t>
            </a:r>
            <a:r>
              <a:rPr sz="1600" b="0" dirty="0"/>
              <a:t> </a:t>
            </a:r>
            <a:r>
              <a:rPr sz="1600" b="0" dirty="0" err="1"/>
              <a:t>mexanizmlari</a:t>
            </a:r>
            <a:r>
              <a:rPr sz="1600" b="0" dirty="0"/>
              <a:t>, DNA, RNK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oqsil</a:t>
            </a:r>
            <a:r>
              <a:rPr sz="1600" b="0" dirty="0"/>
              <a:t> </a:t>
            </a:r>
            <a:r>
              <a:rPr sz="1600" b="0" dirty="0" err="1"/>
              <a:t>darajasida</a:t>
            </a:r>
            <a:r>
              <a:rPr sz="1600" b="0" dirty="0"/>
              <a:t> </a:t>
            </a:r>
            <a:r>
              <a:rPr sz="1600" b="0" dirty="0" err="1"/>
              <a:t>genlarning</a:t>
            </a:r>
            <a:r>
              <a:rPr sz="1600" b="0" dirty="0"/>
              <a:t> </a:t>
            </a:r>
            <a:r>
              <a:rPr sz="1600" b="0" dirty="0" err="1"/>
              <a:t>faolligini</a:t>
            </a:r>
            <a:r>
              <a:rPr sz="1600" b="0" dirty="0"/>
              <a:t> </a:t>
            </a:r>
            <a:r>
              <a:rPr sz="1600" b="0" dirty="0" err="1"/>
              <a:t>nazorat</a:t>
            </a:r>
            <a:r>
              <a:rPr sz="1600" b="0" dirty="0"/>
              <a:t> </a:t>
            </a:r>
            <a:r>
              <a:rPr sz="1600" b="0" dirty="0" err="1"/>
              <a:t>qilib</a:t>
            </a:r>
            <a:r>
              <a:rPr sz="1600" b="0" dirty="0"/>
              <a:t>, </a:t>
            </a:r>
            <a:r>
              <a:rPr sz="1600" b="0" dirty="0" err="1"/>
              <a:t>hujayraning</a:t>
            </a:r>
            <a:r>
              <a:rPr sz="1600" b="0" dirty="0"/>
              <a:t> </a:t>
            </a:r>
            <a:r>
              <a:rPr sz="1600" b="0" dirty="0" err="1"/>
              <a:t>rivojlanish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spetsializatsiyasiga</a:t>
            </a:r>
            <a:r>
              <a:rPr sz="1600" b="0" dirty="0"/>
              <a:t> </a:t>
            </a:r>
            <a:r>
              <a:rPr sz="1600" b="0" dirty="0" err="1"/>
              <a:t>ta'sir</a:t>
            </a:r>
            <a:r>
              <a:rPr sz="1600" b="0" dirty="0"/>
              <a:t> </a:t>
            </a:r>
            <a:r>
              <a:rPr sz="1600" b="0" dirty="0" err="1"/>
              <a:t>qiladi</a:t>
            </a:r>
            <a:r>
              <a:rPr sz="1600" b="0" dirty="0"/>
              <a:t>.</a:t>
            </a:r>
          </a:p>
        </p:txBody>
      </p:sp>
      <p:sp>
        <p:nvSpPr>
          <p:cNvPr id="10" name="Oval 9"/>
          <p:cNvSpPr/>
          <p:nvPr/>
        </p:nvSpPr>
        <p:spPr>
          <a:xfrm>
            <a:off x="597274" y="2608421"/>
            <a:ext cx="2655933" cy="9786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5325" y="2941039"/>
            <a:ext cx="7894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 err="1"/>
              <a:t>Epigenetik</a:t>
            </a:r>
            <a:r>
              <a:rPr sz="1600" b="1" dirty="0"/>
              <a:t> </a:t>
            </a:r>
            <a:r>
              <a:rPr sz="1600" b="1" dirty="0" err="1"/>
              <a:t>mexanizmlar</a:t>
            </a:r>
            <a:endParaRPr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351258" y="2743024"/>
            <a:ext cx="75580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 err="1"/>
              <a:t>Epigenetik</a:t>
            </a:r>
            <a:r>
              <a:rPr sz="1600" b="0" dirty="0"/>
              <a:t> </a:t>
            </a:r>
            <a:r>
              <a:rPr sz="1600" b="0" dirty="0" err="1"/>
              <a:t>o'zgarishlar</a:t>
            </a:r>
            <a:r>
              <a:rPr sz="1600" b="0" dirty="0"/>
              <a:t>, </a:t>
            </a:r>
            <a:r>
              <a:rPr sz="1600" b="0" dirty="0" err="1"/>
              <a:t>xususan</a:t>
            </a:r>
            <a:r>
              <a:rPr sz="1600" b="0" dirty="0"/>
              <a:t> </a:t>
            </a:r>
            <a:r>
              <a:rPr sz="1600" b="0" dirty="0" err="1"/>
              <a:t>metilatsiya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modifikatsiya</a:t>
            </a:r>
            <a:r>
              <a:rPr sz="1600" b="0" dirty="0"/>
              <a:t>, </a:t>
            </a:r>
            <a:r>
              <a:rPr sz="1600" b="0" dirty="0" err="1"/>
              <a:t>genlarning</a:t>
            </a:r>
            <a:r>
              <a:rPr sz="1600" b="0" dirty="0"/>
              <a:t> </a:t>
            </a:r>
            <a:r>
              <a:rPr sz="1600" b="0" dirty="0" err="1"/>
              <a:t>faolligini</a:t>
            </a:r>
            <a:r>
              <a:rPr sz="1600" b="0" dirty="0"/>
              <a:t> </a:t>
            </a:r>
            <a:r>
              <a:rPr sz="1600" b="0" dirty="0" err="1"/>
              <a:t>vaqtinchalik</a:t>
            </a:r>
            <a:r>
              <a:rPr sz="1600" b="0" dirty="0"/>
              <a:t> </a:t>
            </a:r>
            <a:r>
              <a:rPr sz="1600" b="0" dirty="0" err="1"/>
              <a:t>yoki</a:t>
            </a:r>
            <a:r>
              <a:rPr sz="1600" b="0" dirty="0"/>
              <a:t> </a:t>
            </a:r>
            <a:r>
              <a:rPr sz="1600" b="0" dirty="0" err="1"/>
              <a:t>doimiy</a:t>
            </a:r>
            <a:r>
              <a:rPr sz="1600" b="0" dirty="0"/>
              <a:t> </a:t>
            </a:r>
            <a:r>
              <a:rPr sz="1600" b="0" dirty="0" err="1"/>
              <a:t>tarzda</a:t>
            </a:r>
            <a:r>
              <a:rPr sz="1600" b="0" dirty="0"/>
              <a:t> </a:t>
            </a:r>
            <a:r>
              <a:rPr sz="1600" b="0" dirty="0" err="1"/>
              <a:t>boshqaradi</a:t>
            </a:r>
            <a:r>
              <a:rPr sz="1600" b="0" dirty="0"/>
              <a:t>, </a:t>
            </a:r>
            <a:r>
              <a:rPr sz="1600" b="0" dirty="0" err="1"/>
              <a:t>hujayra</a:t>
            </a:r>
            <a:r>
              <a:rPr sz="1600" b="0" dirty="0"/>
              <a:t> </a:t>
            </a:r>
            <a:r>
              <a:rPr sz="1600" b="0" dirty="0" err="1"/>
              <a:t>turiga</a:t>
            </a:r>
            <a:r>
              <a:rPr sz="1600" b="0" dirty="0"/>
              <a:t> </a:t>
            </a:r>
            <a:r>
              <a:rPr sz="1600" b="0" dirty="0" err="1"/>
              <a:t>moslashtiradi</a:t>
            </a:r>
            <a:r>
              <a:rPr sz="1600" b="0" dirty="0"/>
              <a:t>.</a:t>
            </a:r>
          </a:p>
        </p:txBody>
      </p:sp>
      <p:sp>
        <p:nvSpPr>
          <p:cNvPr id="15" name="Oval 14"/>
          <p:cNvSpPr/>
          <p:nvPr/>
        </p:nvSpPr>
        <p:spPr>
          <a:xfrm>
            <a:off x="731813" y="3877574"/>
            <a:ext cx="2386853" cy="87820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68316" y="4128228"/>
            <a:ext cx="79895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 err="1"/>
              <a:t>Transkriptsion</a:t>
            </a:r>
            <a:r>
              <a:rPr sz="1600" b="1" dirty="0"/>
              <a:t> </a:t>
            </a:r>
            <a:r>
              <a:rPr sz="1600" b="1" dirty="0" err="1"/>
              <a:t>nazorat</a:t>
            </a:r>
            <a:endParaRPr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24224" y="4007104"/>
            <a:ext cx="7922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 err="1"/>
              <a:t>Transkriptsion</a:t>
            </a:r>
            <a:r>
              <a:rPr sz="1600" b="0" dirty="0"/>
              <a:t> </a:t>
            </a:r>
            <a:r>
              <a:rPr sz="1600" b="0" dirty="0" err="1"/>
              <a:t>faktörlar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regulator </a:t>
            </a:r>
            <a:r>
              <a:rPr sz="1600" b="0" dirty="0" err="1"/>
              <a:t>RNKlar</a:t>
            </a:r>
            <a:r>
              <a:rPr sz="1600" b="0" dirty="0"/>
              <a:t> gen </a:t>
            </a:r>
            <a:r>
              <a:rPr sz="1600" b="0" dirty="0" err="1"/>
              <a:t>ekspresiyasini</a:t>
            </a:r>
            <a:r>
              <a:rPr sz="1600" b="0" dirty="0"/>
              <a:t> </a:t>
            </a:r>
            <a:r>
              <a:rPr sz="1600" b="0" dirty="0" err="1"/>
              <a:t>faollashtiradi</a:t>
            </a:r>
            <a:r>
              <a:rPr sz="1600" b="0" dirty="0"/>
              <a:t> </a:t>
            </a:r>
            <a:r>
              <a:rPr sz="1600" b="0" dirty="0" err="1"/>
              <a:t>yoki</a:t>
            </a:r>
            <a:r>
              <a:rPr sz="1600" b="0" dirty="0"/>
              <a:t> </a:t>
            </a:r>
            <a:r>
              <a:rPr sz="1600" b="0" dirty="0" err="1"/>
              <a:t>toʻxtatadi</a:t>
            </a:r>
            <a:r>
              <a:rPr sz="1600" b="0" dirty="0"/>
              <a:t>, </a:t>
            </a:r>
            <a:r>
              <a:rPr sz="1600" b="0" dirty="0" err="1"/>
              <a:t>hujayraning</a:t>
            </a:r>
            <a:r>
              <a:rPr sz="1600" b="0" dirty="0"/>
              <a:t> </a:t>
            </a:r>
            <a:r>
              <a:rPr sz="1600" b="0" dirty="0" err="1"/>
              <a:t>ijtimoiy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ekologik</a:t>
            </a:r>
            <a:r>
              <a:rPr sz="1600" b="0" dirty="0"/>
              <a:t> </a:t>
            </a:r>
            <a:r>
              <a:rPr sz="1600" b="0" dirty="0" err="1"/>
              <a:t>sharoitlariga</a:t>
            </a:r>
            <a:r>
              <a:rPr sz="1600" b="0" dirty="0"/>
              <a:t> </a:t>
            </a:r>
            <a:r>
              <a:rPr sz="1600" b="0" dirty="0" err="1"/>
              <a:t>moslashishga</a:t>
            </a:r>
            <a:r>
              <a:rPr sz="1600" b="0" dirty="0"/>
              <a:t> </a:t>
            </a:r>
            <a:r>
              <a:rPr sz="1600" b="0" dirty="0" err="1"/>
              <a:t>imkon</a:t>
            </a:r>
            <a:r>
              <a:rPr sz="1600" b="0" dirty="0"/>
              <a:t> </a:t>
            </a:r>
            <a:r>
              <a:rPr sz="1600" b="0" dirty="0" err="1"/>
              <a:t>beradi</a:t>
            </a:r>
            <a:r>
              <a:rPr sz="1600" b="0" dirty="0"/>
              <a:t>.</a:t>
            </a:r>
          </a:p>
        </p:txBody>
      </p:sp>
      <p:sp>
        <p:nvSpPr>
          <p:cNvPr id="20" name="Oval 19"/>
          <p:cNvSpPr/>
          <p:nvPr/>
        </p:nvSpPr>
        <p:spPr>
          <a:xfrm>
            <a:off x="868316" y="5048549"/>
            <a:ext cx="1941560" cy="76170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143000" y="5275871"/>
            <a:ext cx="7360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/>
              <a:t>Signal </a:t>
            </a:r>
            <a:r>
              <a:rPr sz="1600" b="1" dirty="0" err="1"/>
              <a:t>yo‘llari</a:t>
            </a:r>
            <a:endParaRPr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324224" y="5152760"/>
            <a:ext cx="7229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 err="1"/>
              <a:t>Hujayra</a:t>
            </a:r>
            <a:r>
              <a:rPr sz="1600" b="0" dirty="0"/>
              <a:t> </a:t>
            </a:r>
            <a:r>
              <a:rPr sz="1600" b="0" dirty="0" err="1"/>
              <a:t>ichidagi</a:t>
            </a:r>
            <a:r>
              <a:rPr sz="1600" b="0" dirty="0"/>
              <a:t> signal </a:t>
            </a:r>
            <a:r>
              <a:rPr sz="1600" b="0" dirty="0" err="1"/>
              <a:t>yo‘llari</a:t>
            </a:r>
            <a:r>
              <a:rPr sz="1600" b="0" dirty="0"/>
              <a:t>, </a:t>
            </a:r>
            <a:r>
              <a:rPr sz="1600" b="0" dirty="0" err="1"/>
              <a:t>masalan</a:t>
            </a:r>
            <a:r>
              <a:rPr sz="1600" b="0" dirty="0"/>
              <a:t>, growth </a:t>
            </a:r>
            <a:r>
              <a:rPr sz="1600" b="0" dirty="0" err="1"/>
              <a:t>faktörleri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yo‘llar</a:t>
            </a:r>
            <a:r>
              <a:rPr sz="1600" b="0" dirty="0"/>
              <a:t>, </a:t>
            </a:r>
            <a:r>
              <a:rPr sz="1600" b="0" dirty="0" err="1"/>
              <a:t>genlarning</a:t>
            </a:r>
            <a:r>
              <a:rPr sz="1600" b="0" dirty="0"/>
              <a:t> </a:t>
            </a:r>
            <a:r>
              <a:rPr sz="1600" b="0" dirty="0" err="1"/>
              <a:t>faolligini</a:t>
            </a:r>
            <a:r>
              <a:rPr sz="1600" b="0" dirty="0"/>
              <a:t> </a:t>
            </a:r>
            <a:r>
              <a:rPr sz="1600" b="0" dirty="0" err="1"/>
              <a:t>boshqaradi</a:t>
            </a:r>
            <a:r>
              <a:rPr sz="1600" b="0" dirty="0"/>
              <a:t> </a:t>
            </a:r>
            <a:r>
              <a:rPr sz="1600" b="0" dirty="0" err="1"/>
              <a:t>va</a:t>
            </a:r>
            <a:r>
              <a:rPr sz="1600" b="0" dirty="0"/>
              <a:t> </a:t>
            </a:r>
            <a:r>
              <a:rPr sz="1600" b="0" dirty="0" err="1"/>
              <a:t>differentsirovkada</a:t>
            </a:r>
            <a:r>
              <a:rPr sz="1600" b="0" dirty="0"/>
              <a:t> </a:t>
            </a:r>
            <a:r>
              <a:rPr sz="1600" b="0" dirty="0" err="1"/>
              <a:t>muhim</a:t>
            </a:r>
            <a:r>
              <a:rPr sz="1600" b="0" dirty="0"/>
              <a:t> </a:t>
            </a:r>
            <a:r>
              <a:rPr sz="1600" b="0" dirty="0" err="1"/>
              <a:t>rol</a:t>
            </a:r>
            <a:r>
              <a:rPr sz="1600" b="0" dirty="0"/>
              <a:t> </a:t>
            </a:r>
            <a:r>
              <a:rPr sz="1600" b="0" dirty="0" err="1"/>
              <a:t>o‘ynaydi</a:t>
            </a:r>
            <a:r>
              <a:rPr sz="1600" b="0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D16E766-932B-9E24-4721-E1418D72A1D4}"/>
              </a:ext>
            </a:extLst>
          </p:cNvPr>
          <p:cNvSpPr txBox="1"/>
          <p:nvPr/>
        </p:nvSpPr>
        <p:spPr>
          <a:xfrm>
            <a:off x="435517" y="1522718"/>
            <a:ext cx="8775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/>
              <a:t>Genlar</a:t>
            </a:r>
            <a:r>
              <a:rPr lang="en-US" sz="1800" b="1" dirty="0"/>
              <a:t> </a:t>
            </a:r>
            <a:r>
              <a:rPr lang="en-US" sz="1800" b="1" dirty="0" err="1"/>
              <a:t>taʼsir</a:t>
            </a:r>
            <a:r>
              <a:rPr lang="en-US" sz="1800" b="1" dirty="0"/>
              <a:t> </a:t>
            </a:r>
            <a:r>
              <a:rPr lang="en-US" sz="1800" b="1" dirty="0" err="1"/>
              <a:t>mexanizmlari</a:t>
            </a:r>
            <a:endParaRPr lang="en-US" sz="1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178" y="190920"/>
            <a:ext cx="9809507" cy="1272120"/>
          </a:xfrm>
        </p:spPr>
        <p:txBody>
          <a:bodyPr/>
          <a:lstStyle/>
          <a:p>
            <a:pPr>
              <a:defRPr sz="2400"/>
            </a:pPr>
            <a:r>
              <a:rPr sz="2800" dirty="0" err="1"/>
              <a:t>Boshqaruv</a:t>
            </a:r>
            <a:r>
              <a:rPr sz="2800" dirty="0"/>
              <a:t> </a:t>
            </a:r>
            <a:r>
              <a:rPr sz="2800" dirty="0" err="1"/>
              <a:t>mexanizmlari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hujayra</a:t>
            </a:r>
            <a:r>
              <a:rPr sz="2800" dirty="0"/>
              <a:t> </a:t>
            </a:r>
            <a:r>
              <a:rPr sz="2800" dirty="0" err="1"/>
              <a:t>spetsializatsiyasi</a:t>
            </a:r>
            <a:r>
              <a:rPr sz="2800" dirty="0"/>
              <a:t> </a:t>
            </a:r>
            <a:r>
              <a:rPr sz="2800" dirty="0" err="1"/>
              <a:t>o‘rtasidagi</a:t>
            </a:r>
            <a:r>
              <a:rPr sz="2800" dirty="0"/>
              <a:t> </a:t>
            </a:r>
            <a:r>
              <a:rPr sz="2800" dirty="0" err="1"/>
              <a:t>bog‘liqlik</a:t>
            </a:r>
            <a:endParaRPr sz="2800" dirty="0"/>
          </a:p>
        </p:txBody>
      </p:sp>
      <p:sp>
        <p:nvSpPr>
          <p:cNvPr id="3" name="Rounded Rectangle 2"/>
          <p:cNvSpPr/>
          <p:nvPr/>
        </p:nvSpPr>
        <p:spPr>
          <a:xfrm>
            <a:off x="202309" y="1463040"/>
            <a:ext cx="5503650" cy="2743200"/>
          </a:xfrm>
          <a:prstGeom prst="roundRect">
            <a:avLst>
              <a:gd name="adj" fmla="val 3376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05227" y="2347518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85189" y="1749418"/>
            <a:ext cx="54822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Genlar</a:t>
            </a:r>
            <a:r>
              <a:rPr sz="2400" b="1" dirty="0"/>
              <a:t> </a:t>
            </a:r>
            <a:r>
              <a:rPr sz="2400" b="1" dirty="0" err="1"/>
              <a:t>boshqaruvi</a:t>
            </a:r>
            <a:r>
              <a:rPr sz="2400" b="1" dirty="0"/>
              <a:t> </a:t>
            </a:r>
            <a:r>
              <a:rPr sz="2400" b="1" dirty="0" err="1"/>
              <a:t>va</a:t>
            </a:r>
            <a:r>
              <a:rPr sz="2400" b="1" dirty="0"/>
              <a:t> </a:t>
            </a:r>
            <a:r>
              <a:rPr sz="2400" b="1" dirty="0" err="1"/>
              <a:t>hujayra</a:t>
            </a:r>
            <a:r>
              <a:rPr sz="2400" b="1" dirty="0"/>
              <a:t> </a:t>
            </a:r>
            <a:r>
              <a:rPr sz="2400" b="1" dirty="0" err="1"/>
              <a:t>rivoji</a:t>
            </a:r>
            <a:endParaRPr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3785" y="2211083"/>
            <a:ext cx="455056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faolligi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rangini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vazifasini</a:t>
            </a:r>
            <a:r>
              <a:rPr sz="2000" b="0" dirty="0"/>
              <a:t> </a:t>
            </a:r>
            <a:r>
              <a:rPr sz="2000" b="0" dirty="0" err="1"/>
              <a:t>belgilaydi</a:t>
            </a:r>
            <a:r>
              <a:rPr sz="2000" b="0" dirty="0"/>
              <a:t>, </a:t>
            </a:r>
            <a:r>
              <a:rPr sz="2000" b="0" dirty="0" err="1"/>
              <a:t>shuningdek</a:t>
            </a:r>
            <a:r>
              <a:rPr sz="2000" b="0" dirty="0"/>
              <a:t>, </a:t>
            </a:r>
            <a:r>
              <a:rPr sz="2000" b="0" dirty="0" err="1"/>
              <a:t>ularning</a:t>
            </a:r>
            <a:r>
              <a:rPr sz="2000" b="0" dirty="0"/>
              <a:t> </a:t>
            </a:r>
            <a:r>
              <a:rPr sz="2000" b="0" dirty="0" err="1"/>
              <a:t>rivojlanish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spetsializatsiyasini</a:t>
            </a:r>
            <a:r>
              <a:rPr sz="2000" b="0" dirty="0"/>
              <a:t> </a:t>
            </a:r>
            <a:r>
              <a:rPr sz="2000" b="0" dirty="0" err="1"/>
              <a:t>ta’minlaydi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funktsiyasini</a:t>
            </a:r>
            <a:r>
              <a:rPr sz="2000" b="0" dirty="0"/>
              <a:t> </a:t>
            </a:r>
            <a:r>
              <a:rPr sz="2000" b="0" dirty="0" err="1"/>
              <a:t>boshqaradi</a:t>
            </a:r>
            <a:r>
              <a:rPr sz="2000" b="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 flipV="1">
            <a:off x="6050280" y="1463040"/>
            <a:ext cx="5756532" cy="2743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31912" y="1612866"/>
            <a:ext cx="3898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Signallar</a:t>
            </a:r>
            <a:r>
              <a:rPr sz="2400" b="1" dirty="0"/>
              <a:t> </a:t>
            </a:r>
            <a:r>
              <a:rPr sz="2400" b="1" dirty="0" err="1"/>
              <a:t>va</a:t>
            </a:r>
            <a:r>
              <a:rPr sz="2400" b="1" dirty="0"/>
              <a:t> gen </a:t>
            </a:r>
            <a:r>
              <a:rPr sz="2400" b="1" dirty="0" err="1"/>
              <a:t>faolligi</a:t>
            </a:r>
            <a:endParaRPr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10848" y="2286000"/>
            <a:ext cx="52373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ichida</a:t>
            </a:r>
            <a:r>
              <a:rPr sz="2000" b="0" dirty="0"/>
              <a:t> </a:t>
            </a:r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oshiradi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kamaytiradi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jarayon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spetsializatsiyasiga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muayyan</a:t>
            </a:r>
            <a:r>
              <a:rPr sz="2000" b="0" dirty="0"/>
              <a:t> </a:t>
            </a:r>
            <a:r>
              <a:rPr sz="2000" b="0" dirty="0" err="1"/>
              <a:t>funktsiyalarni</a:t>
            </a:r>
            <a:r>
              <a:rPr sz="2000" b="0" dirty="0"/>
              <a:t> </a:t>
            </a:r>
            <a:r>
              <a:rPr sz="2000" b="0" dirty="0" err="1"/>
              <a:t>hosil</a:t>
            </a:r>
            <a:r>
              <a:rPr sz="2000" b="0" dirty="0"/>
              <a:t> </a:t>
            </a:r>
            <a:r>
              <a:rPr sz="2000" b="0" dirty="0" err="1"/>
              <a:t>qilishga</a:t>
            </a:r>
            <a:r>
              <a:rPr sz="2000" b="0" dirty="0"/>
              <a:t> </a:t>
            </a:r>
            <a:r>
              <a:rPr sz="2000" b="0" dirty="0" err="1"/>
              <a:t>yordam</a:t>
            </a:r>
            <a:r>
              <a:rPr sz="2000" b="0" dirty="0"/>
              <a:t> </a:t>
            </a:r>
            <a:r>
              <a:rPr sz="2000" b="0" dirty="0" err="1"/>
              <a:t>beradi</a:t>
            </a:r>
            <a:r>
              <a:rPr sz="2000" b="0"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3555" y="4297680"/>
            <a:ext cx="5503650" cy="23987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3785" y="4450638"/>
            <a:ext cx="53236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Epigenetik</a:t>
            </a:r>
            <a:r>
              <a:rPr sz="2400" b="1" dirty="0"/>
              <a:t> </a:t>
            </a:r>
            <a:r>
              <a:rPr sz="2400" b="1" dirty="0" err="1"/>
              <a:t>mexanizmlar</a:t>
            </a:r>
            <a:endParaRPr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82343" y="5065260"/>
            <a:ext cx="53236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Epigenetik</a:t>
            </a:r>
            <a:r>
              <a:rPr sz="2000" b="0" dirty="0"/>
              <a:t> </a:t>
            </a:r>
            <a:r>
              <a:rPr sz="2000" b="0" dirty="0" err="1"/>
              <a:t>o'zgarishlar</a:t>
            </a:r>
            <a:r>
              <a:rPr sz="2000" b="0" dirty="0"/>
              <a:t>, </a:t>
            </a:r>
            <a:r>
              <a:rPr sz="2000" b="0" dirty="0" err="1"/>
              <a:t>masalan</a:t>
            </a:r>
            <a:r>
              <a:rPr sz="2000" b="0" dirty="0"/>
              <a:t>, </a:t>
            </a:r>
            <a:r>
              <a:rPr sz="2000" b="0" dirty="0" err="1"/>
              <a:t>metillashuv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modifikatsiya</a:t>
            </a:r>
            <a:r>
              <a:rPr sz="2000" b="0" dirty="0"/>
              <a:t>, </a:t>
            </a:r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o'qilishi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boshqaradi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turiga</a:t>
            </a:r>
            <a:r>
              <a:rPr sz="2000" b="0" dirty="0"/>
              <a:t> </a:t>
            </a:r>
            <a:r>
              <a:rPr sz="2000" b="0" dirty="0" err="1"/>
              <a:t>mos</a:t>
            </a:r>
            <a:r>
              <a:rPr sz="2000" b="0" dirty="0"/>
              <a:t> </a:t>
            </a:r>
            <a:r>
              <a:rPr sz="2000" b="0" dirty="0" err="1"/>
              <a:t>keladigan</a:t>
            </a:r>
            <a:r>
              <a:rPr sz="2000" b="0" dirty="0"/>
              <a:t> gene </a:t>
            </a:r>
            <a:r>
              <a:rPr sz="2000" b="0" dirty="0" err="1"/>
              <a:t>tahlil</a:t>
            </a:r>
            <a:r>
              <a:rPr sz="2000" b="0" dirty="0"/>
              <a:t> </a:t>
            </a:r>
            <a:r>
              <a:rPr sz="2000" b="0" dirty="0" err="1"/>
              <a:t>qilish</a:t>
            </a:r>
            <a:r>
              <a:rPr sz="2000" b="0" dirty="0"/>
              <a:t> </a:t>
            </a:r>
            <a:r>
              <a:rPr sz="2000" b="0" dirty="0" err="1"/>
              <a:t>imkonini</a:t>
            </a:r>
            <a:r>
              <a:rPr sz="2000" b="0" dirty="0"/>
              <a:t> </a:t>
            </a:r>
            <a:r>
              <a:rPr sz="2000" b="0" dirty="0" err="1"/>
              <a:t>beradi</a:t>
            </a:r>
            <a:r>
              <a:rPr sz="2000" b="0" dirty="0"/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 flipH="1">
            <a:off x="5927656" y="4327602"/>
            <a:ext cx="5879155" cy="23688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066188" y="4147851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Transkriptsion</a:t>
            </a:r>
            <a:r>
              <a:rPr sz="2400" b="1" dirty="0"/>
              <a:t> </a:t>
            </a:r>
            <a:r>
              <a:rPr sz="2400" b="1" dirty="0" err="1"/>
              <a:t>nazorat</a:t>
            </a:r>
            <a:endParaRPr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324600" y="4972147"/>
            <a:ext cx="53236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Transkriptsion</a:t>
            </a:r>
            <a:r>
              <a:rPr sz="2000" b="0" dirty="0"/>
              <a:t> </a:t>
            </a:r>
            <a:r>
              <a:rPr sz="2000" b="0" dirty="0" err="1"/>
              <a:t>faktorlar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regulatorlar</a:t>
            </a:r>
            <a:r>
              <a:rPr sz="2000" b="0" dirty="0"/>
              <a:t> </a:t>
            </a:r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boshqaradi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turini</a:t>
            </a:r>
            <a:r>
              <a:rPr sz="2000" b="0" dirty="0"/>
              <a:t> </a:t>
            </a:r>
            <a:r>
              <a:rPr sz="2000" b="0" dirty="0" err="1"/>
              <a:t>aniqlash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uning</a:t>
            </a:r>
            <a:r>
              <a:rPr sz="2000" b="0" dirty="0"/>
              <a:t> </a:t>
            </a:r>
            <a:r>
              <a:rPr sz="2000" b="0" dirty="0" err="1"/>
              <a:t>spetsializatsiyasiga</a:t>
            </a:r>
            <a:r>
              <a:rPr sz="2000" b="0" dirty="0"/>
              <a:t> </a:t>
            </a:r>
            <a:r>
              <a:rPr sz="2000" b="0" dirty="0" err="1"/>
              <a:t>asosiy</a:t>
            </a:r>
            <a:r>
              <a:rPr sz="2000" b="0" dirty="0"/>
              <a:t> </a:t>
            </a:r>
            <a:r>
              <a:rPr sz="2000" b="0" dirty="0" err="1"/>
              <a:t>ta'sir</a:t>
            </a:r>
            <a:r>
              <a:rPr sz="2000" b="0" dirty="0"/>
              <a:t> </a:t>
            </a:r>
            <a:r>
              <a:rPr sz="2000" b="0" dirty="0" err="1"/>
              <a:t>ko'rsatadi</a:t>
            </a:r>
            <a:r>
              <a:rPr sz="2000" b="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328" y="553452"/>
            <a:ext cx="9716757" cy="1389179"/>
          </a:xfrm>
        </p:spPr>
        <p:txBody>
          <a:bodyPr/>
          <a:lstStyle/>
          <a:p>
            <a:pPr>
              <a:defRPr sz="2400"/>
            </a:pPr>
            <a:r>
              <a:rPr sz="2800" dirty="0" err="1"/>
              <a:t>Genlarni</a:t>
            </a:r>
            <a:r>
              <a:rPr sz="2800" dirty="0"/>
              <a:t> </a:t>
            </a:r>
            <a:r>
              <a:rPr sz="2800" dirty="0" err="1"/>
              <a:t>boshqarish</a:t>
            </a:r>
            <a:r>
              <a:rPr sz="2800" dirty="0"/>
              <a:t> </a:t>
            </a:r>
            <a:r>
              <a:rPr sz="2800" dirty="0" err="1"/>
              <a:t>usullari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ularning</a:t>
            </a:r>
            <a:r>
              <a:rPr sz="2800" dirty="0"/>
              <a:t> </a:t>
            </a:r>
            <a:r>
              <a:rPr sz="2800" dirty="0" err="1"/>
              <a:t>hujayra</a:t>
            </a:r>
            <a:r>
              <a:rPr sz="2800" dirty="0"/>
              <a:t> </a:t>
            </a:r>
            <a:r>
              <a:rPr sz="2800" dirty="0" err="1"/>
              <a:t>rivojlanishiga</a:t>
            </a:r>
            <a:r>
              <a:rPr sz="2800" dirty="0"/>
              <a:t> </a:t>
            </a:r>
            <a:r>
              <a:rPr sz="2800" dirty="0" err="1"/>
              <a:t>ta’siri</a:t>
            </a:r>
            <a:endParaRPr sz="2800" dirty="0"/>
          </a:p>
        </p:txBody>
      </p:sp>
      <p:cxnSp>
        <p:nvCxnSpPr>
          <p:cNvPr id="3" name="Connector 2"/>
          <p:cNvCxnSpPr>
            <a:cxnSpLocks/>
          </p:cNvCxnSpPr>
          <p:nvPr/>
        </p:nvCxnSpPr>
        <p:spPr>
          <a:xfrm>
            <a:off x="1416818" y="2381459"/>
            <a:ext cx="97870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180870" y="2381459"/>
            <a:ext cx="3990854" cy="3969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3095" y="2532190"/>
            <a:ext cx="36241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Genlarni</a:t>
            </a:r>
            <a:r>
              <a:rPr sz="2400" b="1" dirty="0"/>
              <a:t> </a:t>
            </a:r>
            <a:r>
              <a:rPr sz="2400" b="1" dirty="0" err="1"/>
              <a:t>boshqarish</a:t>
            </a:r>
            <a:r>
              <a:rPr sz="2400" b="1" dirty="0"/>
              <a:t> </a:t>
            </a:r>
            <a:r>
              <a:rPr sz="2400" b="1" dirty="0" err="1"/>
              <a:t>mexanizmlari</a:t>
            </a:r>
            <a:endParaRPr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8774" y="3363189"/>
            <a:ext cx="380294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Genlarni</a:t>
            </a:r>
            <a:r>
              <a:rPr sz="2000" b="0" dirty="0"/>
              <a:t> </a:t>
            </a:r>
            <a:r>
              <a:rPr sz="2000" b="0" dirty="0" err="1"/>
              <a:t>boshqarish</a:t>
            </a:r>
            <a:r>
              <a:rPr sz="2000" b="0" dirty="0"/>
              <a:t> </a:t>
            </a:r>
            <a:r>
              <a:rPr sz="2000" b="0" dirty="0" err="1"/>
              <a:t>uchun</a:t>
            </a:r>
            <a:r>
              <a:rPr sz="2000" b="0" dirty="0"/>
              <a:t> </a:t>
            </a:r>
            <a:r>
              <a:rPr sz="2000" b="0" dirty="0" err="1"/>
              <a:t>epigenetik</a:t>
            </a:r>
            <a:r>
              <a:rPr sz="2000" b="0" dirty="0"/>
              <a:t> </a:t>
            </a:r>
            <a:r>
              <a:rPr sz="2000" b="0" dirty="0" err="1"/>
              <a:t>jarayonlar</a:t>
            </a:r>
            <a:r>
              <a:rPr sz="2000" b="0" dirty="0"/>
              <a:t>, </a:t>
            </a:r>
            <a:r>
              <a:rPr sz="2000" b="0" dirty="0" err="1"/>
              <a:t>transkriptsion</a:t>
            </a:r>
            <a:r>
              <a:rPr sz="2000" b="0" dirty="0"/>
              <a:t> </a:t>
            </a:r>
            <a:r>
              <a:rPr sz="2000" b="0" dirty="0" err="1"/>
              <a:t>faktorlar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yordamida</a:t>
            </a:r>
            <a:r>
              <a:rPr sz="2000" b="0" dirty="0"/>
              <a:t> </a:t>
            </a:r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faollashadi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o'chiriladi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rivojlanishiga</a:t>
            </a:r>
            <a:r>
              <a:rPr sz="2000" b="0" dirty="0"/>
              <a:t> </a:t>
            </a:r>
            <a:r>
              <a:rPr sz="2000" b="0" dirty="0" err="1"/>
              <a:t>ta'sir</a:t>
            </a:r>
            <a:r>
              <a:rPr sz="2000" b="0" dirty="0"/>
              <a:t> </a:t>
            </a:r>
            <a:r>
              <a:rPr sz="2000" b="0" dirty="0" err="1"/>
              <a:t>qiladi</a:t>
            </a:r>
            <a:r>
              <a:rPr sz="1400" b="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75750" y="2381458"/>
            <a:ext cx="3490654" cy="396908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729425" y="2451809"/>
            <a:ext cx="23566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/>
              <a:t>Signal </a:t>
            </a:r>
            <a:r>
              <a:rPr sz="2400" b="1" dirty="0" err="1"/>
              <a:t>yo‘llarining</a:t>
            </a:r>
            <a:r>
              <a:rPr sz="2400" b="1" dirty="0"/>
              <a:t> </a:t>
            </a:r>
            <a:r>
              <a:rPr sz="2400" b="1" dirty="0" err="1"/>
              <a:t>roli</a:t>
            </a:r>
            <a:endParaRPr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58641" y="3282807"/>
            <a:ext cx="306709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Hujayrada</a:t>
            </a:r>
            <a:r>
              <a:rPr sz="2000" b="0" dirty="0"/>
              <a:t> </a:t>
            </a:r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orqali</a:t>
            </a:r>
            <a:r>
              <a:rPr sz="2000" b="0" dirty="0"/>
              <a:t> </a:t>
            </a:r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faollashadi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pasayadi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jarayon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turiga</a:t>
            </a:r>
            <a:r>
              <a:rPr sz="2000" b="0" dirty="0"/>
              <a:t> </a:t>
            </a:r>
            <a:r>
              <a:rPr sz="2000" b="0" dirty="0" err="1"/>
              <a:t>mos</a:t>
            </a:r>
            <a:r>
              <a:rPr sz="2000" b="0" dirty="0"/>
              <a:t> </a:t>
            </a:r>
            <a:r>
              <a:rPr sz="2000" b="0" dirty="0" err="1"/>
              <a:t>keladigan</a:t>
            </a:r>
            <a:r>
              <a:rPr sz="2000" b="0" dirty="0"/>
              <a:t> </a:t>
            </a:r>
            <a:r>
              <a:rPr sz="2000" b="0" dirty="0" err="1"/>
              <a:t>spetsializatsiyani</a:t>
            </a:r>
            <a:r>
              <a:rPr sz="2000" b="0" dirty="0"/>
              <a:t> </a:t>
            </a:r>
            <a:r>
              <a:rPr sz="2000" b="0" dirty="0" err="1"/>
              <a:t>ta’minlaydi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rivojlanishni</a:t>
            </a:r>
            <a:r>
              <a:rPr sz="2000" b="0" dirty="0"/>
              <a:t> </a:t>
            </a:r>
            <a:r>
              <a:rPr sz="2000" b="0" dirty="0" err="1"/>
              <a:t>boshqaradi</a:t>
            </a:r>
            <a:r>
              <a:rPr sz="2000" b="0" dirty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90016" y="2361297"/>
            <a:ext cx="3990853" cy="396902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0079" y="2532190"/>
            <a:ext cx="32540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Genlarning</a:t>
            </a:r>
            <a:r>
              <a:rPr sz="2400" b="1" dirty="0"/>
              <a:t> </a:t>
            </a:r>
            <a:r>
              <a:rPr sz="2400" b="1" dirty="0" err="1"/>
              <a:t>boshqaruv</a:t>
            </a:r>
            <a:r>
              <a:rPr sz="2400" b="1" dirty="0"/>
              <a:t> </a:t>
            </a:r>
            <a:r>
              <a:rPr sz="2400" b="1" dirty="0" err="1"/>
              <a:t>usullari</a:t>
            </a:r>
            <a:endParaRPr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058778" y="3363187"/>
            <a:ext cx="38220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Transkriptsion</a:t>
            </a:r>
            <a:r>
              <a:rPr sz="2000" b="0" dirty="0"/>
              <a:t> </a:t>
            </a:r>
            <a:r>
              <a:rPr sz="2000" b="0" dirty="0" err="1"/>
              <a:t>faktorlar</a:t>
            </a:r>
            <a:r>
              <a:rPr sz="2000" b="0" dirty="0"/>
              <a:t>, </a:t>
            </a:r>
            <a:r>
              <a:rPr sz="2000" b="0" dirty="0" err="1"/>
              <a:t>epigenetik</a:t>
            </a:r>
            <a:r>
              <a:rPr sz="2000" b="0" dirty="0"/>
              <a:t> </a:t>
            </a:r>
            <a:r>
              <a:rPr sz="2000" b="0" dirty="0" err="1"/>
              <a:t>modifikatsiyalar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signallar</a:t>
            </a:r>
            <a:r>
              <a:rPr sz="2000" b="0" dirty="0"/>
              <a:t> </a:t>
            </a:r>
            <a:r>
              <a:rPr sz="2000" b="0" dirty="0" err="1"/>
              <a:t>yordamida</a:t>
            </a:r>
            <a:r>
              <a:rPr sz="2000" b="0" dirty="0"/>
              <a:t> </a:t>
            </a:r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faolligi</a:t>
            </a:r>
            <a:r>
              <a:rPr sz="2000" b="0" dirty="0"/>
              <a:t> </a:t>
            </a:r>
            <a:r>
              <a:rPr sz="2000" b="0" dirty="0" err="1"/>
              <a:t>nazorat</a:t>
            </a:r>
            <a:r>
              <a:rPr sz="2000" b="0" dirty="0"/>
              <a:t> </a:t>
            </a:r>
            <a:r>
              <a:rPr sz="2000" b="0" dirty="0" err="1"/>
              <a:t>qilinadi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rivojlanishining</a:t>
            </a:r>
            <a:r>
              <a:rPr sz="2000" b="0" dirty="0"/>
              <a:t> </a:t>
            </a:r>
            <a:r>
              <a:rPr sz="2000" b="0" dirty="0" err="1"/>
              <a:t>muhim</a:t>
            </a:r>
            <a:r>
              <a:rPr sz="2000" b="0" dirty="0"/>
              <a:t> </a:t>
            </a:r>
            <a:r>
              <a:rPr sz="2000" b="0" dirty="0" err="1"/>
              <a:t>bosqichlarini</a:t>
            </a:r>
            <a:r>
              <a:rPr sz="2000" b="0" dirty="0"/>
              <a:t> </a:t>
            </a:r>
            <a:r>
              <a:rPr sz="2000" b="0" dirty="0" err="1"/>
              <a:t>belgilaydi</a:t>
            </a:r>
            <a:r>
              <a:rPr sz="2000" b="0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217" y="271306"/>
            <a:ext cx="8272055" cy="947058"/>
          </a:xfrm>
        </p:spPr>
        <p:txBody>
          <a:bodyPr/>
          <a:lstStyle/>
          <a:p>
            <a:pPr>
              <a:defRPr sz="2400"/>
            </a:pPr>
            <a:r>
              <a:t>Genlar taʼsir mexanizmlarining hujayra differentsirovkasi uchun roli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0164" y="1868994"/>
            <a:ext cx="524526" cy="507074"/>
          </a:xfrm>
          <a:prstGeom prst="roundRect">
            <a:avLst>
              <a:gd name="adj" fmla="val 3116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32563" y="1868994"/>
            <a:ext cx="10226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564" y="2544244"/>
            <a:ext cx="4953836" cy="1570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4690" y="1660460"/>
            <a:ext cx="4892709" cy="830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Genlarning</a:t>
            </a:r>
            <a:r>
              <a:rPr sz="2400" b="1" dirty="0"/>
              <a:t> </a:t>
            </a:r>
            <a:r>
              <a:rPr sz="2400" b="1" dirty="0" err="1"/>
              <a:t>rollari</a:t>
            </a:r>
            <a:r>
              <a:rPr sz="2400" b="1" dirty="0"/>
              <a:t> </a:t>
            </a:r>
            <a:r>
              <a:rPr sz="2400" b="1" dirty="0" err="1"/>
              <a:t>hujayra</a:t>
            </a:r>
            <a:r>
              <a:rPr sz="2400" b="1" dirty="0"/>
              <a:t> </a:t>
            </a:r>
            <a:r>
              <a:rPr sz="2400" b="1" dirty="0" err="1"/>
              <a:t>rivojlanishida</a:t>
            </a:r>
            <a:endParaRPr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0164" y="2463041"/>
            <a:ext cx="541723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hujayraning</a:t>
            </a:r>
            <a:r>
              <a:rPr sz="2000" b="0" dirty="0"/>
              <a:t> </a:t>
            </a:r>
            <a:r>
              <a:rPr sz="2000" b="0" dirty="0" err="1"/>
              <a:t>mikro</a:t>
            </a:r>
            <a:r>
              <a:rPr sz="2000" b="0" dirty="0"/>
              <a:t> </a:t>
            </a:r>
            <a:r>
              <a:rPr sz="2000" b="0" dirty="0" err="1"/>
              <a:t>strukturasi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funksiyalarini</a:t>
            </a:r>
            <a:r>
              <a:rPr sz="2000" b="0" dirty="0"/>
              <a:t> </a:t>
            </a:r>
            <a:r>
              <a:rPr sz="2000" b="0" dirty="0" err="1"/>
              <a:t>belgilab</a:t>
            </a:r>
            <a:r>
              <a:rPr sz="2000" b="0" dirty="0"/>
              <a:t>, </a:t>
            </a:r>
            <a:r>
              <a:rPr sz="2000" b="0" dirty="0" err="1"/>
              <a:t>uning</a:t>
            </a:r>
            <a:r>
              <a:rPr sz="2000" b="0" dirty="0"/>
              <a:t> </a:t>
            </a:r>
            <a:r>
              <a:rPr sz="2000" b="0" dirty="0" err="1"/>
              <a:t>to'g'ri</a:t>
            </a:r>
            <a:r>
              <a:rPr sz="2000" b="0" dirty="0"/>
              <a:t> </a:t>
            </a:r>
            <a:r>
              <a:rPr sz="2000" b="0" dirty="0" err="1"/>
              <a:t>differentsirovkaga</a:t>
            </a:r>
            <a:r>
              <a:rPr sz="2000" b="0" dirty="0"/>
              <a:t> </a:t>
            </a:r>
            <a:r>
              <a:rPr sz="2000" b="0" dirty="0" err="1"/>
              <a:t>erishishi</a:t>
            </a:r>
            <a:r>
              <a:rPr sz="2000" b="0" dirty="0"/>
              <a:t> </a:t>
            </a:r>
            <a:r>
              <a:rPr sz="2000" b="0" dirty="0" err="1"/>
              <a:t>uchun</a:t>
            </a:r>
            <a:r>
              <a:rPr sz="2000" b="0" dirty="0"/>
              <a:t> </a:t>
            </a:r>
            <a:r>
              <a:rPr sz="2000" b="0" dirty="0" err="1"/>
              <a:t>muhim</a:t>
            </a:r>
            <a:r>
              <a:rPr sz="2000" b="0" dirty="0"/>
              <a:t> </a:t>
            </a:r>
            <a:r>
              <a:rPr sz="2000" b="0" dirty="0" err="1"/>
              <a:t>rol</a:t>
            </a:r>
            <a:r>
              <a:rPr sz="2000" b="0" dirty="0"/>
              <a:t> </a:t>
            </a:r>
            <a:r>
              <a:rPr sz="2000" b="0" dirty="0" err="1"/>
              <a:t>o'ynaydi</a:t>
            </a:r>
            <a:r>
              <a:rPr sz="2000" b="0" dirty="0"/>
              <a:t>, </a:t>
            </a:r>
            <a:r>
              <a:rPr sz="2000" b="0" dirty="0" err="1"/>
              <a:t>masalan</a:t>
            </a:r>
            <a:r>
              <a:rPr sz="2000" b="0" dirty="0"/>
              <a:t>, </a:t>
            </a:r>
            <a:r>
              <a:rPr sz="2000" b="0" dirty="0" err="1"/>
              <a:t>neyronlar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mushaklar</a:t>
            </a:r>
            <a:r>
              <a:rPr sz="2000" b="0" dirty="0"/>
              <a:t> </a:t>
            </a:r>
            <a:r>
              <a:rPr sz="2000" b="0" dirty="0" err="1"/>
              <a:t>rivojlanishda</a:t>
            </a:r>
            <a:r>
              <a:rPr sz="2000" b="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7270" y="1748413"/>
            <a:ext cx="551349" cy="522883"/>
          </a:xfrm>
          <a:prstGeom prst="roundRect">
            <a:avLst>
              <a:gd name="adj" fmla="val 3376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87851" y="1868994"/>
            <a:ext cx="3538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76918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1748413"/>
            <a:ext cx="4348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Regulyator</a:t>
            </a:r>
            <a:r>
              <a:rPr sz="2400" b="1" dirty="0"/>
              <a:t> </a:t>
            </a:r>
            <a:r>
              <a:rPr sz="2400" b="1" dirty="0" err="1"/>
              <a:t>mexanizmlar</a:t>
            </a:r>
            <a:endParaRPr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91925" y="2476918"/>
            <a:ext cx="421134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Genlarning</a:t>
            </a:r>
            <a:r>
              <a:rPr sz="2000" b="0" dirty="0"/>
              <a:t> </a:t>
            </a:r>
            <a:r>
              <a:rPr sz="2000" b="0" dirty="0" err="1"/>
              <a:t>faolligi</a:t>
            </a:r>
            <a:r>
              <a:rPr sz="2000" b="0" dirty="0"/>
              <a:t> </a:t>
            </a:r>
            <a:r>
              <a:rPr sz="2000" b="0" dirty="0" err="1"/>
              <a:t>epigenetik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transkriptsion</a:t>
            </a:r>
            <a:r>
              <a:rPr sz="2000" b="0" dirty="0"/>
              <a:t> </a:t>
            </a:r>
            <a:r>
              <a:rPr sz="2000" b="0" dirty="0" err="1"/>
              <a:t>mexanizmlar</a:t>
            </a:r>
            <a:r>
              <a:rPr sz="2000" b="0" dirty="0"/>
              <a:t> </a:t>
            </a:r>
            <a:r>
              <a:rPr sz="2000" b="0" dirty="0" err="1"/>
              <a:t>orqali</a:t>
            </a:r>
            <a:r>
              <a:rPr sz="2000" b="0" dirty="0"/>
              <a:t> </a:t>
            </a:r>
            <a:r>
              <a:rPr sz="2000" b="0" dirty="0" err="1"/>
              <a:t>boshqariladi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turiga</a:t>
            </a:r>
            <a:r>
              <a:rPr sz="2000" b="0" dirty="0"/>
              <a:t> </a:t>
            </a:r>
            <a:r>
              <a:rPr sz="2000" b="0" dirty="0" err="1"/>
              <a:t>mos</a:t>
            </a:r>
            <a:r>
              <a:rPr sz="2000" b="0" dirty="0"/>
              <a:t> </a:t>
            </a:r>
            <a:r>
              <a:rPr sz="2000" b="0" dirty="0" err="1"/>
              <a:t>genlarni</a:t>
            </a:r>
            <a:r>
              <a:rPr sz="2000" b="0" dirty="0"/>
              <a:t> </a:t>
            </a:r>
            <a:r>
              <a:rPr sz="2000" b="0" dirty="0" err="1"/>
              <a:t>faollashtirish</a:t>
            </a:r>
            <a:r>
              <a:rPr sz="2000" b="0" dirty="0"/>
              <a:t> </a:t>
            </a:r>
            <a:r>
              <a:rPr sz="2000" b="0" dirty="0" err="1"/>
              <a:t>yoki</a:t>
            </a:r>
            <a:r>
              <a:rPr sz="2000" b="0" dirty="0"/>
              <a:t> </a:t>
            </a:r>
            <a:r>
              <a:rPr sz="2000" b="0" dirty="0" err="1"/>
              <a:t>o'chirish</a:t>
            </a:r>
            <a:r>
              <a:rPr sz="2000" b="0" dirty="0"/>
              <a:t> </a:t>
            </a:r>
            <a:r>
              <a:rPr sz="2000" b="0" dirty="0" err="1"/>
              <a:t>bilan</a:t>
            </a:r>
            <a:r>
              <a:rPr sz="2000" b="0" dirty="0"/>
              <a:t> </a:t>
            </a:r>
            <a:r>
              <a:rPr sz="2000" b="0" dirty="0" err="1"/>
              <a:t>taʼminlaydi</a:t>
            </a:r>
            <a:r>
              <a:rPr sz="2000" b="0"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0165" y="4222316"/>
            <a:ext cx="524525" cy="441123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32562" y="4297680"/>
            <a:ext cx="10226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2935" y="4222317"/>
            <a:ext cx="4892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/>
              <a:t>Signal </a:t>
            </a:r>
            <a:r>
              <a:rPr sz="2400" b="1" dirty="0" err="1"/>
              <a:t>yo‘llarining</a:t>
            </a:r>
            <a:r>
              <a:rPr sz="2400" b="1" dirty="0"/>
              <a:t> </a:t>
            </a:r>
            <a:r>
              <a:rPr sz="2400" b="1" dirty="0" err="1"/>
              <a:t>ta’siri</a:t>
            </a:r>
            <a:endParaRPr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3385" y="4770955"/>
            <a:ext cx="44775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ichidagi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tashqarisidagi</a:t>
            </a:r>
            <a:r>
              <a:rPr sz="2000" b="0" dirty="0"/>
              <a:t> signal </a:t>
            </a:r>
            <a:r>
              <a:rPr sz="2000" b="0" dirty="0" err="1"/>
              <a:t>yo‘llari</a:t>
            </a:r>
            <a:r>
              <a:rPr sz="2000" b="0" dirty="0"/>
              <a:t> gen </a:t>
            </a:r>
            <a:r>
              <a:rPr sz="2000" b="0" dirty="0" err="1"/>
              <a:t>faolligini</a:t>
            </a:r>
            <a:r>
              <a:rPr sz="2000" b="0" dirty="0"/>
              <a:t> </a:t>
            </a:r>
            <a:r>
              <a:rPr sz="2000" b="0" dirty="0" err="1"/>
              <a:t>nazorat</a:t>
            </a:r>
            <a:r>
              <a:rPr sz="2000" b="0" dirty="0"/>
              <a:t> </a:t>
            </a:r>
            <a:r>
              <a:rPr sz="2000" b="0" dirty="0" err="1"/>
              <a:t>qilib</a:t>
            </a:r>
            <a:r>
              <a:rPr sz="2000" b="0" dirty="0"/>
              <a:t>, </a:t>
            </a:r>
            <a:r>
              <a:rPr sz="2000" b="0" dirty="0" err="1"/>
              <a:t>hujayraning</a:t>
            </a:r>
            <a:r>
              <a:rPr sz="2000" b="0" dirty="0"/>
              <a:t> </a:t>
            </a:r>
            <a:r>
              <a:rPr sz="2000" b="0" dirty="0" err="1"/>
              <a:t>rivojlanishini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turini</a:t>
            </a:r>
            <a:r>
              <a:rPr sz="2000" b="0" dirty="0"/>
              <a:t> </a:t>
            </a:r>
            <a:r>
              <a:rPr sz="2000" b="0" dirty="0" err="1"/>
              <a:t>aniqlashda</a:t>
            </a:r>
            <a:r>
              <a:rPr sz="2000" b="0" dirty="0"/>
              <a:t> </a:t>
            </a:r>
            <a:r>
              <a:rPr sz="2000" b="0" dirty="0" err="1"/>
              <a:t>muhim</a:t>
            </a:r>
            <a:r>
              <a:rPr sz="2000" b="0" dirty="0"/>
              <a:t> </a:t>
            </a:r>
            <a:r>
              <a:rPr sz="2000" b="0" dirty="0" err="1"/>
              <a:t>rol</a:t>
            </a:r>
            <a:r>
              <a:rPr sz="2000" b="0" dirty="0"/>
              <a:t> </a:t>
            </a:r>
            <a:r>
              <a:rPr sz="2000" b="0" dirty="0" err="1"/>
              <a:t>o‘ynaydi</a:t>
            </a:r>
            <a:r>
              <a:rPr sz="2000" b="0" dirty="0"/>
              <a:t>, </a:t>
            </a:r>
            <a:r>
              <a:rPr sz="2000" b="0" dirty="0" err="1"/>
              <a:t>masalan</a:t>
            </a:r>
            <a:r>
              <a:rPr sz="2000" b="0" dirty="0"/>
              <a:t>, Growth Factors.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7271" y="4201776"/>
            <a:ext cx="611610" cy="4616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807139" y="4237419"/>
            <a:ext cx="411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8749" y="4122838"/>
            <a:ext cx="4294971" cy="91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67244" y="4222316"/>
            <a:ext cx="49175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dirty="0" err="1"/>
              <a:t>Differentsirovkada</a:t>
            </a:r>
            <a:r>
              <a:rPr lang="en-US" sz="2400" b="1" dirty="0"/>
              <a:t> </a:t>
            </a:r>
            <a:r>
              <a:rPr sz="2400" b="1" dirty="0" err="1"/>
              <a:t>genlarning</a:t>
            </a:r>
            <a:r>
              <a:rPr sz="2400" b="1" dirty="0"/>
              <a:t> </a:t>
            </a:r>
            <a:r>
              <a:rPr sz="2400" b="1" dirty="0" err="1"/>
              <a:t>roli</a:t>
            </a:r>
            <a:endParaRPr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391925" y="4683981"/>
            <a:ext cx="49175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/>
              <a:t>Maxsus</a:t>
            </a:r>
            <a:r>
              <a:rPr sz="2000" b="0" dirty="0"/>
              <a:t> </a:t>
            </a:r>
            <a:r>
              <a:rPr sz="2000" b="0" dirty="0" err="1"/>
              <a:t>genlar</a:t>
            </a:r>
            <a:r>
              <a:rPr sz="2000" b="0" dirty="0"/>
              <a:t> </a:t>
            </a:r>
            <a:r>
              <a:rPr sz="2000" b="0" dirty="0" err="1"/>
              <a:t>faollashib</a:t>
            </a:r>
            <a:r>
              <a:rPr sz="2000" b="0" dirty="0"/>
              <a:t>, </a:t>
            </a:r>
            <a:r>
              <a:rPr sz="2000" b="0" dirty="0" err="1"/>
              <a:t>hujayra</a:t>
            </a:r>
            <a:r>
              <a:rPr sz="2000" b="0" dirty="0"/>
              <a:t> </a:t>
            </a:r>
            <a:r>
              <a:rPr sz="2000" b="0" dirty="0" err="1"/>
              <a:t>turiga</a:t>
            </a:r>
            <a:r>
              <a:rPr sz="2000" b="0" dirty="0"/>
              <a:t> </a:t>
            </a:r>
            <a:r>
              <a:rPr sz="2000" b="0" dirty="0" err="1"/>
              <a:t>xos</a:t>
            </a:r>
            <a:r>
              <a:rPr sz="2000" b="0" dirty="0"/>
              <a:t> </a:t>
            </a:r>
            <a:r>
              <a:rPr sz="2000" b="0" dirty="0" err="1"/>
              <a:t>xususiyatlar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funksiyalarni</a:t>
            </a:r>
            <a:r>
              <a:rPr sz="2000" b="0" dirty="0"/>
              <a:t> </a:t>
            </a:r>
            <a:r>
              <a:rPr sz="2000" b="0" dirty="0" err="1"/>
              <a:t>rivojlantiradi</a:t>
            </a:r>
            <a:r>
              <a:rPr sz="2000" b="0" dirty="0"/>
              <a:t>, </a:t>
            </a:r>
            <a:r>
              <a:rPr sz="2000" b="0" dirty="0" err="1"/>
              <a:t>bu</a:t>
            </a:r>
            <a:r>
              <a:rPr sz="2000" b="0" dirty="0"/>
              <a:t> </a:t>
            </a:r>
            <a:r>
              <a:rPr sz="2000" b="0" dirty="0" err="1"/>
              <a:t>esa</a:t>
            </a:r>
            <a:r>
              <a:rPr sz="2000" b="0" dirty="0"/>
              <a:t> </a:t>
            </a:r>
            <a:r>
              <a:rPr sz="2000" b="0" dirty="0" err="1"/>
              <a:t>organizmning</a:t>
            </a:r>
            <a:r>
              <a:rPr sz="2000" b="0" dirty="0"/>
              <a:t> </a:t>
            </a:r>
            <a:r>
              <a:rPr sz="2000" b="0" dirty="0" err="1"/>
              <a:t>to'g'ri</a:t>
            </a:r>
            <a:r>
              <a:rPr sz="2000" b="0" dirty="0"/>
              <a:t> </a:t>
            </a:r>
            <a:r>
              <a:rPr sz="2000" b="0" dirty="0" err="1"/>
              <a:t>va</a:t>
            </a:r>
            <a:r>
              <a:rPr sz="2000" b="0" dirty="0"/>
              <a:t> </a:t>
            </a:r>
            <a:r>
              <a:rPr sz="2000" b="0" dirty="0" err="1"/>
              <a:t>samarali</a:t>
            </a:r>
            <a:r>
              <a:rPr sz="2000" b="0" dirty="0"/>
              <a:t> </a:t>
            </a:r>
            <a:r>
              <a:rPr sz="2000" b="0" dirty="0" err="1"/>
              <a:t>rivojlanishini</a:t>
            </a:r>
            <a:r>
              <a:rPr sz="2000" b="0" dirty="0"/>
              <a:t> </a:t>
            </a:r>
            <a:r>
              <a:rPr sz="2000" b="0" dirty="0" err="1"/>
              <a:t>ta'minlaydi</a:t>
            </a:r>
            <a:r>
              <a:rPr sz="2000" b="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8764" y="334278"/>
            <a:ext cx="8384509" cy="841379"/>
          </a:xfrm>
        </p:spPr>
        <p:txBody>
          <a:bodyPr/>
          <a:lstStyle/>
          <a:p>
            <a:pPr>
              <a:defRPr sz="4400"/>
            </a:pPr>
            <a:r>
              <a:rPr dirty="0" err="1"/>
              <a:t>Xulosa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826290" y="1175658"/>
            <a:ext cx="8384509" cy="269295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2204419" y="1328379"/>
            <a:ext cx="7755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 err="1"/>
              <a:t>G</a:t>
            </a:r>
            <a:r>
              <a:rPr lang="en-US" sz="2800" b="1" dirty="0" err="1"/>
              <a:t>en</a:t>
            </a:r>
            <a:r>
              <a:rPr sz="2800" b="1" dirty="0" err="1"/>
              <a:t>larning</a:t>
            </a:r>
            <a:r>
              <a:rPr sz="2800" b="1" dirty="0"/>
              <a:t> </a:t>
            </a:r>
            <a:r>
              <a:rPr sz="2800" b="1" dirty="0" err="1"/>
              <a:t>boshqaruv</a:t>
            </a:r>
            <a:r>
              <a:rPr sz="2800" b="1" dirty="0"/>
              <a:t> </a:t>
            </a:r>
            <a:r>
              <a:rPr sz="2800" b="1" dirty="0" err="1"/>
              <a:t>mexanizmlari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</a:t>
            </a:r>
            <a:r>
              <a:rPr sz="2800" b="1" dirty="0" err="1"/>
              <a:t>roli</a:t>
            </a:r>
            <a:endParaRPr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04418" y="2004320"/>
            <a:ext cx="76778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0" dirty="0" err="1"/>
              <a:t>Genlarning</a:t>
            </a:r>
            <a:r>
              <a:rPr sz="2400" b="0" dirty="0"/>
              <a:t> </a:t>
            </a:r>
            <a:r>
              <a:rPr sz="2400" b="0" dirty="0" err="1"/>
              <a:t>boshqaruv</a:t>
            </a:r>
            <a:r>
              <a:rPr sz="2400" b="0" dirty="0"/>
              <a:t> </a:t>
            </a:r>
            <a:r>
              <a:rPr sz="2400" b="0" dirty="0" err="1"/>
              <a:t>mexanizmlari</a:t>
            </a:r>
            <a:r>
              <a:rPr sz="2400" b="0" dirty="0"/>
              <a:t>, </a:t>
            </a:r>
            <a:r>
              <a:rPr sz="2400" b="0" dirty="0" err="1"/>
              <a:t>epigenetik</a:t>
            </a:r>
            <a:r>
              <a:rPr sz="2400" b="0" dirty="0"/>
              <a:t> </a:t>
            </a:r>
            <a:r>
              <a:rPr sz="2400" b="0" dirty="0" err="1"/>
              <a:t>va</a:t>
            </a:r>
            <a:r>
              <a:rPr sz="2400" b="0" dirty="0"/>
              <a:t> </a:t>
            </a:r>
            <a:r>
              <a:rPr sz="2400" b="0" dirty="0" err="1"/>
              <a:t>transkriptsion</a:t>
            </a:r>
            <a:r>
              <a:rPr sz="2400" b="0" dirty="0"/>
              <a:t> </a:t>
            </a:r>
            <a:r>
              <a:rPr sz="2400" b="0" dirty="0" err="1"/>
              <a:t>jarayonlar</a:t>
            </a:r>
            <a:r>
              <a:rPr sz="2400" b="0" dirty="0"/>
              <a:t> </a:t>
            </a:r>
            <a:r>
              <a:rPr sz="2400" b="0" dirty="0" err="1"/>
              <a:t>orqali</a:t>
            </a:r>
            <a:r>
              <a:rPr sz="2400" b="0" dirty="0"/>
              <a:t> </a:t>
            </a:r>
            <a:r>
              <a:rPr sz="2400" b="0" dirty="0" err="1"/>
              <a:t>hujayralar</a:t>
            </a:r>
            <a:r>
              <a:rPr sz="2400" b="0" dirty="0"/>
              <a:t> </a:t>
            </a:r>
            <a:r>
              <a:rPr sz="2400" b="0" dirty="0" err="1"/>
              <a:t>rivojlanishi</a:t>
            </a:r>
            <a:r>
              <a:rPr sz="2400" b="0" dirty="0"/>
              <a:t> </a:t>
            </a:r>
            <a:r>
              <a:rPr sz="2400" b="0" dirty="0" err="1"/>
              <a:t>va</a:t>
            </a:r>
            <a:r>
              <a:rPr sz="2400" b="0" dirty="0"/>
              <a:t> </a:t>
            </a:r>
            <a:r>
              <a:rPr sz="2400" b="0" dirty="0" err="1"/>
              <a:t>turini</a:t>
            </a:r>
            <a:r>
              <a:rPr sz="2400" b="0" dirty="0"/>
              <a:t> </a:t>
            </a:r>
            <a:r>
              <a:rPr sz="2400" b="0" dirty="0" err="1"/>
              <a:t>belgilashda</a:t>
            </a:r>
            <a:r>
              <a:rPr sz="2400" b="0" dirty="0"/>
              <a:t> </a:t>
            </a:r>
            <a:r>
              <a:rPr sz="2400" b="0" dirty="0" err="1"/>
              <a:t>muhim</a:t>
            </a:r>
            <a:r>
              <a:rPr sz="2400" b="0" dirty="0"/>
              <a:t> </a:t>
            </a:r>
            <a:r>
              <a:rPr sz="2400" b="0" dirty="0" err="1"/>
              <a:t>o‘rin</a:t>
            </a:r>
            <a:r>
              <a:rPr sz="2400" b="0" dirty="0"/>
              <a:t> </a:t>
            </a:r>
            <a:r>
              <a:rPr sz="2400" b="0" dirty="0" err="1"/>
              <a:t>tutadi</a:t>
            </a:r>
            <a:r>
              <a:rPr sz="2400" b="0" dirty="0"/>
              <a:t>, </a:t>
            </a:r>
            <a:r>
              <a:rPr sz="2400" b="0" dirty="0" err="1"/>
              <a:t>bu</a:t>
            </a:r>
            <a:r>
              <a:rPr sz="2400" b="0" dirty="0"/>
              <a:t> </a:t>
            </a:r>
            <a:r>
              <a:rPr sz="2400" b="0" dirty="0" err="1"/>
              <a:t>esa</a:t>
            </a:r>
            <a:r>
              <a:rPr sz="2400" b="0" dirty="0"/>
              <a:t> </a:t>
            </a:r>
            <a:r>
              <a:rPr sz="2400" b="0" dirty="0" err="1"/>
              <a:t>organizmning</a:t>
            </a:r>
            <a:r>
              <a:rPr sz="2400" b="0" dirty="0"/>
              <a:t> </a:t>
            </a:r>
            <a:r>
              <a:rPr sz="2400" b="0" dirty="0" err="1"/>
              <a:t>sog‘lom</a:t>
            </a:r>
            <a:r>
              <a:rPr sz="2400" b="0" dirty="0"/>
              <a:t> </a:t>
            </a:r>
            <a:r>
              <a:rPr sz="2400" b="0" dirty="0" err="1"/>
              <a:t>rivojlanishini</a:t>
            </a:r>
            <a:r>
              <a:rPr sz="2400" b="0" dirty="0"/>
              <a:t> </a:t>
            </a:r>
            <a:r>
              <a:rPr sz="2400" b="0" dirty="0" err="1"/>
              <a:t>ta’minlaydi</a:t>
            </a:r>
            <a:r>
              <a:rPr sz="2400" b="0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9138" y="3938954"/>
            <a:ext cx="8311662" cy="2771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321169" y="4149969"/>
            <a:ext cx="80725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 err="1"/>
              <a:t>Signallar</a:t>
            </a:r>
            <a:r>
              <a:rPr sz="2800" b="1" dirty="0"/>
              <a:t> </a:t>
            </a:r>
            <a:r>
              <a:rPr sz="2800" b="1" dirty="0" err="1"/>
              <a:t>va</a:t>
            </a:r>
            <a:r>
              <a:rPr sz="2800" b="1" dirty="0"/>
              <a:t> </a:t>
            </a:r>
            <a:r>
              <a:rPr sz="2800" b="1" dirty="0" err="1"/>
              <a:t>epigenetik</a:t>
            </a:r>
            <a:r>
              <a:rPr sz="2800" b="1" dirty="0"/>
              <a:t> </a:t>
            </a:r>
            <a:r>
              <a:rPr sz="2800" b="1" dirty="0" err="1"/>
              <a:t>mexanizmlar</a:t>
            </a:r>
            <a:r>
              <a:rPr sz="2800" b="1" dirty="0"/>
              <a:t> </a:t>
            </a:r>
            <a:r>
              <a:rPr sz="2800" b="1" dirty="0" err="1"/>
              <a:t>ta’siri</a:t>
            </a:r>
            <a:endParaRPr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21169" y="4743527"/>
            <a:ext cx="76386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0" dirty="0" err="1"/>
              <a:t>Hujayra</a:t>
            </a:r>
            <a:r>
              <a:rPr sz="2400" b="0" dirty="0"/>
              <a:t> </a:t>
            </a:r>
            <a:r>
              <a:rPr sz="2400" b="0" dirty="0" err="1"/>
              <a:t>ichki</a:t>
            </a:r>
            <a:r>
              <a:rPr sz="2400" b="0" dirty="0"/>
              <a:t> </a:t>
            </a:r>
            <a:r>
              <a:rPr sz="2400" b="0" dirty="0" err="1"/>
              <a:t>va</a:t>
            </a:r>
            <a:r>
              <a:rPr sz="2400" b="0" dirty="0"/>
              <a:t> </a:t>
            </a:r>
            <a:r>
              <a:rPr sz="2400" b="0" dirty="0" err="1"/>
              <a:t>tashqi</a:t>
            </a:r>
            <a:r>
              <a:rPr sz="2400" b="0" dirty="0"/>
              <a:t> signal </a:t>
            </a:r>
            <a:r>
              <a:rPr sz="2400" b="0" dirty="0" err="1"/>
              <a:t>yo‘llari</a:t>
            </a:r>
            <a:r>
              <a:rPr sz="2400" b="0" dirty="0"/>
              <a:t> gen </a:t>
            </a:r>
            <a:r>
              <a:rPr sz="2400" b="0" dirty="0" err="1"/>
              <a:t>faolligini</a:t>
            </a:r>
            <a:r>
              <a:rPr sz="2400" b="0" dirty="0"/>
              <a:t> </a:t>
            </a:r>
            <a:r>
              <a:rPr sz="2400" b="0" dirty="0" err="1"/>
              <a:t>boshqaradi</a:t>
            </a:r>
            <a:r>
              <a:rPr sz="2400" b="0" dirty="0"/>
              <a:t>, </a:t>
            </a:r>
            <a:r>
              <a:rPr sz="2400" b="0" dirty="0" err="1"/>
              <a:t>epigenetik</a:t>
            </a:r>
            <a:r>
              <a:rPr sz="2400" b="0" dirty="0"/>
              <a:t> </a:t>
            </a:r>
            <a:r>
              <a:rPr sz="2400" b="0" dirty="0" err="1"/>
              <a:t>o‘zgarishlar</a:t>
            </a:r>
            <a:r>
              <a:rPr sz="2400" b="0" dirty="0"/>
              <a:t> </a:t>
            </a:r>
            <a:r>
              <a:rPr sz="2400" b="0" dirty="0" err="1"/>
              <a:t>esa</a:t>
            </a:r>
            <a:r>
              <a:rPr sz="2400" b="0" dirty="0"/>
              <a:t> </a:t>
            </a:r>
            <a:r>
              <a:rPr sz="2400" b="0" dirty="0" err="1"/>
              <a:t>genlarni</a:t>
            </a:r>
            <a:r>
              <a:rPr sz="2400" b="0" dirty="0"/>
              <a:t> </a:t>
            </a:r>
            <a:r>
              <a:rPr sz="2400" b="0" dirty="0" err="1"/>
              <a:t>vaqtinchalik</a:t>
            </a:r>
            <a:r>
              <a:rPr sz="2400" b="0" dirty="0"/>
              <a:t> </a:t>
            </a:r>
            <a:r>
              <a:rPr sz="2400" b="0" dirty="0" err="1"/>
              <a:t>yoki</a:t>
            </a:r>
            <a:r>
              <a:rPr sz="2400" b="0" dirty="0"/>
              <a:t> </a:t>
            </a:r>
            <a:r>
              <a:rPr sz="2400" b="0" dirty="0" err="1"/>
              <a:t>doimiy</a:t>
            </a:r>
            <a:r>
              <a:rPr sz="2400" b="0" dirty="0"/>
              <a:t> </a:t>
            </a:r>
            <a:r>
              <a:rPr sz="2400" b="0" dirty="0" err="1"/>
              <a:t>tarzda</a:t>
            </a:r>
            <a:r>
              <a:rPr sz="2400" b="0" dirty="0"/>
              <a:t> </a:t>
            </a:r>
            <a:r>
              <a:rPr sz="2400" b="0" dirty="0" err="1"/>
              <a:t>boshqarib</a:t>
            </a:r>
            <a:r>
              <a:rPr sz="2400" b="0" dirty="0"/>
              <a:t>, </a:t>
            </a:r>
            <a:r>
              <a:rPr sz="2400" b="0" dirty="0" err="1"/>
              <a:t>hujayra</a:t>
            </a:r>
            <a:r>
              <a:rPr sz="2400" b="0" dirty="0"/>
              <a:t> </a:t>
            </a:r>
            <a:r>
              <a:rPr sz="2400" b="0" dirty="0" err="1"/>
              <a:t>spetsializatsiyasini</a:t>
            </a:r>
            <a:r>
              <a:rPr sz="2400" b="0" dirty="0"/>
              <a:t> </a:t>
            </a:r>
            <a:r>
              <a:rPr sz="2400" b="0" dirty="0" err="1"/>
              <a:t>ta’minlaydi</a:t>
            </a:r>
            <a:r>
              <a:rPr sz="1400" b="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O'zbekiston Milliy Akademiyasi. Genlar va ularning ta'sir mexanizmlari. Biologiya jurnali, 2020.</a:t>
            </a:r>
          </a:p>
          <a:p>
            <a:r>
              <a:rPr sz="1800"/>
              <a:t>2. Sobirova, M. Boshqariladigan genlar va hujayra differentsirovkasi. O'zbekiston Fanlar Akademiyasi nashrlari, 2018.</a:t>
            </a:r>
          </a:p>
          <a:p>
            <a:r>
              <a:rPr sz="1800"/>
              <a:t>3. Qodirova, D. Genlar taʼsirini boshqarish va hujayra differentsirovkasi. Biotexnologiya va genetikalar jurnali, 2021.</a:t>
            </a:r>
          </a:p>
          <a:p>
            <a:r>
              <a:rPr sz="1800"/>
              <a:t>4. Islomov, S. Hujayra differentsirovkasi va genetik mexanizmlar. O'zbekiston Respublikasi Oliy Ta'lim Vazirligi, 2019.</a:t>
            </a:r>
          </a:p>
          <a:p>
            <a:r>
              <a:rPr sz="1800"/>
              <a:t>5. Rahimov, A. Genlarning boshqariladigan ta'siri va hujayra rivojlanishi. O'zbekiston Davlat Universiteti, 2022.</a:t>
            </a:r>
          </a:p>
          <a:p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Custom 36">
      <a:majorFont>
        <a:latin typeface="Yu Gothic Medium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678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Yu Gothic Medium</vt:lpstr>
      <vt:lpstr>Arial</vt:lpstr>
      <vt:lpstr>Avenir Next LT Pro Light</vt:lpstr>
      <vt:lpstr>Times New Roman</vt:lpstr>
      <vt:lpstr>RocaVTI</vt:lpstr>
      <vt:lpstr>Genlar ta’sirini boshqarilishi , hujayra differensirovkasi.                                                          Reja.</vt:lpstr>
      <vt:lpstr>Genlar organizmning rivojlanishi va funksiyasi uchun zarur bo’lgan  oqsillarni kodlaydi . Gen ekspressiyasi – genetik axborotning oqsilga aylanish jarayoni. Hujayra differensirovkasi – har xil funksiyaga ega hujayralarning shakllanish jarayoni .Differensirovka davomida ayrim genlar faollashadi , boshqalari susayadi . Differensirovka jarayoni biokimyoviy signallar va genetic regulyatorlar orqali boshqariladi .  </vt:lpstr>
      <vt:lpstr>Genlarning faolligini nazorat qiluvchi signal yo‘llari va ularning hujayra differentsirovkadagi roli</vt:lpstr>
      <vt:lpstr>Презентация PowerPoint</vt:lpstr>
      <vt:lpstr>Boshqaruv mexanizmlari va hujayra spetsializatsiyasi o‘rtasidagi bog‘liqlik</vt:lpstr>
      <vt:lpstr>Genlarni boshqarish usullari va ularning hujayra rivojlanishiga ta’siri</vt:lpstr>
      <vt:lpstr>Genlar taʼsir mexanizmlarining hujayra differentsirovkasi uchun roli</vt:lpstr>
      <vt:lpstr>Xulosa</vt:lpstr>
      <vt:lpstr>Foydalanilgan Adabiyotlar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Genlar ta’sirini boshqarilishi , hujayra differensirovkasi.                                                          Reja.</dc:title>
  <dc:creator>쇼흐조드</dc:creator>
  <cp:lastModifiedBy>User</cp:lastModifiedBy>
  <cp:revision>6</cp:revision>
  <dcterms:created xsi:type="dcterms:W3CDTF">2023-09-03T03:06:46Z</dcterms:created>
  <dcterms:modified xsi:type="dcterms:W3CDTF">2026-03-26T06:46:03Z</dcterms:modified>
</cp:coreProperties>
</file>