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58" r:id="rId5"/>
    <p:sldId id="259"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presProps" Target="pres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tableStyles" Target="tableStyle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heme" Target="theme/theme1.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viewProps" Target="viewProps.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ul slayd">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z-Latn-UZ"/>
              <a:t>Sarlavha namunasini tahrirlash uchun bosing</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z-Latn-UZ"/>
              <a:t>Taglavha namunasini tahrirlash uchun bosing</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3/6/2025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agxatli panorama rasmi">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z-Latn-UZ"/>
              <a:t>Rasm joylash uchun belgi ustiga bosing</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arlavha va tagxat">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z-Latn-UZ"/>
              <a:t>Sarlavha namunasini tahrirlash uchun bosing</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gxatli iqtibos">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z-Latn-UZ"/>
              <a:t>Sarlavha namunasini tahrirlash uchun bosing</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shrifnoma">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z-Latn-UZ"/>
              <a:t>Sarlavha namunasini tahrirlash uchun bosing</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ta us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z-Latn-UZ"/>
              <a:t>Sarlavha namunasini tahrirlash uchun bosing</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3" name="Date Placeholder 2"/>
          <p:cNvSpPr>
            <a:spLocks noGrp="1"/>
          </p:cNvSpPr>
          <p:nvPr>
            <p:ph type="dt" sz="half" idx="10"/>
          </p:nvPr>
        </p:nvSpPr>
        <p:spPr/>
        <p:txBody>
          <a:bodyPr/>
          <a:lstStyle/>
          <a:p>
            <a:fld id="{48A87A34-81AB-432B-8DAE-1953F412C126}" type="datetimeFigureOut">
              <a:rPr lang="en-US" dirty="0"/>
              <a:t>3/6/2025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ta rasmli ustu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z-Latn-UZ"/>
              <a:t>Sarlavha namunasini tahrirlash uchun bosing</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z-Latn-UZ"/>
              <a:t>Rasm joylash uchun belgi ustiga bosing</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z-Latn-UZ"/>
              <a:t>Rasm joylash uchun belgi ustiga bosing</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z-Latn-UZ"/>
              <a:t>Rasm joylash uchun belgi ustiga bosing</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z-Latn-UZ"/>
              <a:t>Matn uslublarini tahrirlash uchun bosing</a:t>
            </a:r>
          </a:p>
        </p:txBody>
      </p:sp>
      <p:sp>
        <p:nvSpPr>
          <p:cNvPr id="3" name="Date Placeholder 2"/>
          <p:cNvSpPr>
            <a:spLocks noGrp="1"/>
          </p:cNvSpPr>
          <p:nvPr>
            <p:ph type="dt" sz="half" idx="10"/>
          </p:nvPr>
        </p:nvSpPr>
        <p:spPr/>
        <p:txBody>
          <a:bodyPr/>
          <a:lstStyle/>
          <a:p>
            <a:fld id="{48A87A34-81AB-432B-8DAE-1953F412C126}" type="datetimeFigureOut">
              <a:rPr lang="en-US" dirty="0"/>
              <a:t>3/6/2025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Sarlavha va vertikal mat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Vertical Text Placeholder 2"/>
          <p:cNvSpPr>
            <a:spLocks noGrp="1"/>
          </p:cNvSpPr>
          <p:nvPr>
            <p:ph type="body" orient="vert" idx="1"/>
          </p:nvPr>
        </p:nvSpPr>
        <p:spPr/>
        <p:txBody>
          <a:bodyPr vert="eaVert" ancho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 sarlavha va mat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z-Latn-UZ"/>
              <a:t>Sarlavha namunasini tahrirlash uchun bosing</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Sarlavha v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idx="1"/>
          </p:nvPr>
        </p:nvSpPr>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o‘lim sarlavha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z-Latn-UZ"/>
              <a:t>Sarlavha namunasini tahrirlash uchun bosing</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z-Latn-UZ"/>
              <a:t>Matn uslublarini tahrirlash uchun bosing</a:t>
            </a:r>
          </a:p>
        </p:txBody>
      </p:sp>
      <p:sp>
        <p:nvSpPr>
          <p:cNvPr id="4" name="Date Placeholder 3"/>
          <p:cNvSpPr>
            <a:spLocks noGrp="1"/>
          </p:cNvSpPr>
          <p:nvPr>
            <p:ph type="dt" sz="half" idx="10"/>
          </p:nvPr>
        </p:nvSpPr>
        <p:spPr/>
        <p:txBody>
          <a:bodyPr/>
          <a:lstStyle/>
          <a:p>
            <a:fld id="{48A87A34-81AB-432B-8DAE-1953F412C126}" type="datetimeFigureOut">
              <a:rPr lang="en-US" dirty="0"/>
              <a:t>3/6/2025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kita obyek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olishtirish">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z-Latn-UZ"/>
              <a:t>Sarlavha namunasini tahrirlash uchun bosing</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4" name="Content Placeholder 3"/>
          <p:cNvSpPr>
            <a:spLocks noGrp="1"/>
          </p:cNvSpPr>
          <p:nvPr>
            <p:ph sz="half" idx="2"/>
          </p:nvPr>
        </p:nvSpPr>
        <p:spPr>
          <a:xfrm>
            <a:off x="1141410" y="3073397"/>
            <a:ext cx="4878391" cy="2717801"/>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z-Latn-UZ"/>
              <a:t>Matn uslublarini tahrirlash uchun bosing</a:t>
            </a:r>
          </a:p>
        </p:txBody>
      </p:sp>
      <p:sp>
        <p:nvSpPr>
          <p:cNvPr id="6" name="Content Placeholder 5"/>
          <p:cNvSpPr>
            <a:spLocks noGrp="1"/>
          </p:cNvSpPr>
          <p:nvPr>
            <p:ph sz="quarter" idx="4"/>
          </p:nvPr>
        </p:nvSpPr>
        <p:spPr>
          <a:xfrm>
            <a:off x="6172200" y="3073397"/>
            <a:ext cx="4875210" cy="2717801"/>
          </a:xfrm>
        </p:spPr>
        <p:txBody>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3/6/2025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Faqat sarlavh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z-Latn-UZ"/>
              <a:t>Sarlavha namunasini tahrirlash uchun bosing</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3/6/2025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sh">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3/6/2025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omli obyekt">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z-Latn-UZ"/>
              <a:t>Sarlavha namunasini tahrirlash uchun bosing</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omli ras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z-Latn-UZ"/>
              <a:t>Sarlavha namunasini tahrirlash uchun bosing</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z-Latn-UZ"/>
              <a:t>Rasm joylash uchun belgi ustiga bosing</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z-Latn-UZ"/>
              <a:t>Matn uslublarini tahrirlash uchun bosing</a:t>
            </a:r>
          </a:p>
        </p:txBody>
      </p:sp>
      <p:sp>
        <p:nvSpPr>
          <p:cNvPr id="5" name="Date Placeholder 4"/>
          <p:cNvSpPr>
            <a:spLocks noGrp="1"/>
          </p:cNvSpPr>
          <p:nvPr>
            <p:ph type="dt" sz="half" idx="10"/>
          </p:nvPr>
        </p:nvSpPr>
        <p:spPr/>
        <p:txBody>
          <a:bodyPr/>
          <a:lstStyle/>
          <a:p>
            <a:fld id="{48A87A34-81AB-432B-8DAE-1953F412C126}" type="datetimeFigureOut">
              <a:rPr lang="en-US" dirty="0"/>
              <a:t>3/6/2025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2.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z-Latn-UZ"/>
              <a:t>Matn uslublarini tahrirlash uchun bosing</a:t>
            </a:r>
          </a:p>
          <a:p>
            <a:pPr lvl="1"/>
            <a:r>
              <a:rPr lang="uz-Latn-UZ"/>
              <a:t>Ikkinchi daraja</a:t>
            </a:r>
          </a:p>
          <a:p>
            <a:pPr lvl="2"/>
            <a:r>
              <a:rPr lang="uz-Latn-UZ"/>
              <a:t>Uchinchi daraja</a:t>
            </a:r>
          </a:p>
          <a:p>
            <a:pPr lvl="3"/>
            <a:r>
              <a:rPr lang="uz-Latn-UZ"/>
              <a:t>To‘rtinchi daraja</a:t>
            </a:r>
          </a:p>
          <a:p>
            <a:pPr lvl="4"/>
            <a:r>
              <a:rPr lang="uz-Latn-UZ"/>
              <a:t>Beshinchi daraja</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3/6/2025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7.jpe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3" Type="http://schemas.openxmlformats.org/officeDocument/2006/relationships/image" Target="../media/image10.jpeg" /><Relationship Id="rId2" Type="http://schemas.openxmlformats.org/officeDocument/2006/relationships/image" Target="../media/image9.jpeg" /><Relationship Id="rId1" Type="http://schemas.openxmlformats.org/officeDocument/2006/relationships/slideLayout" Target="../slideLayouts/slideLayout2.xml" /><Relationship Id="rId4" Type="http://schemas.openxmlformats.org/officeDocument/2006/relationships/image" Target="../media/image11.jpeg"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3.jpe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44B9E1CC-7964-5999-2B72-E0CDB4B61C5E}"/>
              </a:ext>
            </a:extLst>
          </p:cNvPr>
          <p:cNvSpPr>
            <a:spLocks noGrp="1"/>
          </p:cNvSpPr>
          <p:nvPr>
            <p:ph type="ctrTitle"/>
          </p:nvPr>
        </p:nvSpPr>
        <p:spPr/>
        <p:txBody>
          <a:bodyPr/>
          <a:lstStyle/>
          <a:p>
            <a:r>
              <a:rPr lang="en-US" dirty="0"/>
              <a:t>Yadro tibbiyot va nur diognostikasi </a:t>
            </a:r>
            <a:endParaRPr lang="uz-Latn-UZ" dirty="0"/>
          </a:p>
        </p:txBody>
      </p:sp>
      <p:sp>
        <p:nvSpPr>
          <p:cNvPr id="3" name="Tagsarlavha 2">
            <a:extLst>
              <a:ext uri="{FF2B5EF4-FFF2-40B4-BE49-F238E27FC236}">
                <a16:creationId xmlns:a16="http://schemas.microsoft.com/office/drawing/2014/main" id="{D2519953-E311-E92D-0E13-D7692CA031CB}"/>
              </a:ext>
            </a:extLst>
          </p:cNvPr>
          <p:cNvSpPr>
            <a:spLocks noGrp="1"/>
          </p:cNvSpPr>
          <p:nvPr>
            <p:ph type="subTitle" idx="1"/>
          </p:nvPr>
        </p:nvSpPr>
        <p:spPr/>
        <p:txBody>
          <a:bodyPr/>
          <a:lstStyle/>
          <a:p>
            <a:r>
              <a:rPr lang="en-US" dirty="0"/>
              <a:t>Tf-2301 talabalari</a:t>
            </a:r>
          </a:p>
          <a:p>
            <a:r>
              <a:rPr lang="en-US"/>
              <a:t>Valijonova Shodiya Va sayfullayeva Sitora</a:t>
            </a:r>
          </a:p>
          <a:p>
            <a:endParaRPr lang="uz-Latn-UZ" dirty="0"/>
          </a:p>
        </p:txBody>
      </p:sp>
    </p:spTree>
    <p:extLst>
      <p:ext uri="{BB962C8B-B14F-4D97-AF65-F5344CB8AC3E}">
        <p14:creationId xmlns:p14="http://schemas.microsoft.com/office/powerpoint/2010/main" val="13455038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arlavha 4">
            <a:extLst>
              <a:ext uri="{FF2B5EF4-FFF2-40B4-BE49-F238E27FC236}">
                <a16:creationId xmlns:a16="http://schemas.microsoft.com/office/drawing/2014/main" id="{ECBBCE50-DD92-D0F3-EC96-5E87FE02A041}"/>
              </a:ext>
            </a:extLst>
          </p:cNvPr>
          <p:cNvSpPr>
            <a:spLocks noGrp="1"/>
          </p:cNvSpPr>
          <p:nvPr>
            <p:ph type="title"/>
          </p:nvPr>
        </p:nvSpPr>
        <p:spPr/>
        <p:txBody>
          <a:bodyPr>
            <a:normAutofit fontScale="90000"/>
          </a:bodyPr>
          <a:lstStyle/>
          <a:p>
            <a:r>
              <a:rPr lang="en-US" dirty="0"/>
              <a:t>Yagona fotonli emissiya Kompyuter tomografiyasi( Spect)</a:t>
            </a:r>
            <a:br>
              <a:rPr lang="en-US" dirty="0"/>
            </a:br>
            <a:endParaRPr lang="uz-Latn-UZ" dirty="0"/>
          </a:p>
        </p:txBody>
      </p:sp>
      <p:sp>
        <p:nvSpPr>
          <p:cNvPr id="6" name="Yozuv 5">
            <a:extLst>
              <a:ext uri="{FF2B5EF4-FFF2-40B4-BE49-F238E27FC236}">
                <a16:creationId xmlns:a16="http://schemas.microsoft.com/office/drawing/2014/main" id="{FF85B0BB-9F44-D403-8EC3-D46D25B11A0C}"/>
              </a:ext>
            </a:extLst>
          </p:cNvPr>
          <p:cNvSpPr txBox="1"/>
          <p:nvPr/>
        </p:nvSpPr>
        <p:spPr>
          <a:xfrm>
            <a:off x="882953" y="2514600"/>
            <a:ext cx="11006666" cy="3693319"/>
          </a:xfrm>
          <a:prstGeom prst="rect">
            <a:avLst/>
          </a:prstGeom>
          <a:noFill/>
        </p:spPr>
        <p:txBody>
          <a:bodyPr wrap="square" rtlCol="0">
            <a:spAutoFit/>
          </a:bodyPr>
          <a:lstStyle/>
          <a:p>
            <a:pPr algn="l"/>
            <a:r>
              <a:rPr lang="en-US" dirty="0"/>
              <a:t>Gamma nurlaridan foydalangan holda yadroviy tibbiyot tomografik tasvirlash usulidir. Bu gamma-kamera (yaʼni sintigrafiya) yordamida anʼanaviy yadroviy tibbiyot planar tasviriga juda oʻxshaydi, lekin haqiqiy 3D maʼlumotlarini taqdim etishga qodir. Ushbu maʼlumot odatda bemor orqali kesma boʻlaklar sifatida taqdim etiladi, ammo kerak boʻlganda erkin formatlanishi yoki boshqarilishi mumkin.</a:t>
            </a:r>
          </a:p>
          <a:p>
            <a:pPr algn="l"/>
            <a:endParaRPr lang="en-US" dirty="0"/>
          </a:p>
          <a:p>
            <a:pPr algn="l"/>
            <a:r>
              <a:rPr lang="en-US" dirty="0"/>
              <a:t>Qurulma bemorga odatda qon oqimiga inʼektsiya yoʻli bilan gamma chiqaradigan radioizotopni (radionuklid) etkazib berishni talab qiladi. Baʼzida radioizotop oddiy eriydigan, erigan iondir, masalan, galliy (III) izotopi . Koʻpincha, marker radioizotop radioligandni yaratish uchun maʼlum bir ligandga biriktiriladi, uning xususiyatlari uni maʼlum turdagi toʻqimalarga bogʻlaydi. Bu radioligand va radiofarmatsevtikaning kombinatsiyasini gamma-kamera tomonidan ligand kontsentratsiyasini koʻradigan tanadagi zararlangan joyga olib borish va bogʻlash imkonini beradi.</a:t>
            </a:r>
          </a:p>
          <a:p>
            <a:pPr algn="l"/>
            <a:endParaRPr lang="en-US" dirty="0"/>
          </a:p>
          <a:p>
            <a:pPr algn="l"/>
            <a:r>
              <a:rPr lang="en-US" dirty="0">
                <a:solidFill>
                  <a:schemeClr val="accent3">
                    <a:lumMod val="50000"/>
                  </a:schemeClr>
                </a:solidFill>
              </a:rPr>
              <a:t>Radioligand</a:t>
            </a:r>
            <a:r>
              <a:rPr lang="en-US" dirty="0"/>
              <a:t> radioaktiv biokimyoviy moddadir, xususan, radioaktiv etiketli ligand. Radioligandlar diagnostika uchun yoki tananing retseptorlari tizimlarini oʻrganish uchun va saratonga qarshi radioligand terapiyasi uchun ishlatiladi</a:t>
            </a:r>
            <a:endParaRPr lang="uz-Latn-UZ" dirty="0"/>
          </a:p>
        </p:txBody>
      </p:sp>
    </p:spTree>
    <p:extLst>
      <p:ext uri="{BB962C8B-B14F-4D97-AF65-F5344CB8AC3E}">
        <p14:creationId xmlns:p14="http://schemas.microsoft.com/office/powerpoint/2010/main" val="679797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kibi 3">
            <a:extLst>
              <a:ext uri="{FF2B5EF4-FFF2-40B4-BE49-F238E27FC236}">
                <a16:creationId xmlns:a16="http://schemas.microsoft.com/office/drawing/2014/main" id="{9969BFEF-84B5-273D-D517-9966B99A716D}"/>
              </a:ext>
            </a:extLst>
          </p:cNvPr>
          <p:cNvPicPr>
            <a:picLocks noGrp="1" noChangeAspect="1"/>
          </p:cNvPicPr>
          <p:nvPr>
            <p:ph idx="1"/>
          </p:nvPr>
        </p:nvPicPr>
        <p:blipFill>
          <a:blip r:embed="rId2"/>
          <a:stretch>
            <a:fillRect/>
          </a:stretch>
        </p:blipFill>
        <p:spPr>
          <a:xfrm>
            <a:off x="2598001" y="544059"/>
            <a:ext cx="6775807" cy="3541712"/>
          </a:xfrm>
        </p:spPr>
      </p:pic>
      <p:sp>
        <p:nvSpPr>
          <p:cNvPr id="6" name="Sarlavha 1">
            <a:extLst>
              <a:ext uri="{FF2B5EF4-FFF2-40B4-BE49-F238E27FC236}">
                <a16:creationId xmlns:a16="http://schemas.microsoft.com/office/drawing/2014/main" id="{C70BE313-D07A-89A5-F88D-02F88C583913}"/>
              </a:ext>
            </a:extLst>
          </p:cNvPr>
          <p:cNvSpPr>
            <a:spLocks noGrp="1"/>
          </p:cNvSpPr>
          <p:nvPr>
            <p:ph type="title"/>
          </p:nvPr>
        </p:nvSpPr>
        <p:spPr>
          <a:xfrm>
            <a:off x="1322840" y="3459238"/>
            <a:ext cx="10070873" cy="3398762"/>
          </a:xfrm>
        </p:spPr>
        <p:txBody>
          <a:bodyPr>
            <a:normAutofit/>
          </a:bodyPr>
          <a:lstStyle/>
          <a:p>
            <a:r>
              <a:rPr lang="en-US" dirty="0"/>
              <a:t>SPECT apparati butun tana suyagini tekshiradi. Bemor mashina boʻylab sirpanib oʻtadigan stol ustida yotadi, bir juft gamma kamera esa uning atrofida aylanadi.</a:t>
            </a:r>
            <a:endParaRPr lang="uz-Latn-UZ" dirty="0"/>
          </a:p>
        </p:txBody>
      </p:sp>
    </p:spTree>
    <p:extLst>
      <p:ext uri="{BB962C8B-B14F-4D97-AF65-F5344CB8AC3E}">
        <p14:creationId xmlns:p14="http://schemas.microsoft.com/office/powerpoint/2010/main" val="31487195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0294274-58BD-BBB4-1220-D52BE669F269}"/>
              </a:ext>
            </a:extLst>
          </p:cNvPr>
          <p:cNvSpPr>
            <a:spLocks noGrp="1"/>
          </p:cNvSpPr>
          <p:nvPr>
            <p:ph type="title"/>
          </p:nvPr>
        </p:nvSpPr>
        <p:spPr/>
        <p:txBody>
          <a:bodyPr/>
          <a:lstStyle/>
          <a:p>
            <a:r>
              <a:rPr lang="en-US" dirty="0"/>
              <a:t>Pozitron Emissiya tomografiyasi.</a:t>
            </a:r>
            <a:endParaRPr lang="uz-Latn-UZ" dirty="0"/>
          </a:p>
        </p:txBody>
      </p:sp>
      <p:sp>
        <p:nvSpPr>
          <p:cNvPr id="3" name="Tarkibi 2">
            <a:extLst>
              <a:ext uri="{FF2B5EF4-FFF2-40B4-BE49-F238E27FC236}">
                <a16:creationId xmlns:a16="http://schemas.microsoft.com/office/drawing/2014/main" id="{4E05EC88-EC21-FD3C-D24E-428B04605B54}"/>
              </a:ext>
            </a:extLst>
          </p:cNvPr>
          <p:cNvSpPr>
            <a:spLocks noGrp="1"/>
          </p:cNvSpPr>
          <p:nvPr>
            <p:ph idx="1"/>
          </p:nvPr>
        </p:nvSpPr>
        <p:spPr/>
        <p:txBody>
          <a:bodyPr>
            <a:normAutofit fontScale="92500"/>
          </a:bodyPr>
          <a:lstStyle/>
          <a:p>
            <a:r>
              <a:rPr lang="en-US" dirty="0"/>
              <a:t>Pozitron emissiya tomografiyasi (PET)  metabolik jarayonlardagi va boshqa fiziologik faoliyatdagi oʻzgarishlarni koʻrish va oʻlchash uchun Izotop indikatorlar deb nomlanuvchi radioaktiv moddalardan foydalanadigan funktsional hususiyatlarni , qon oqimi, mintaqaviy kimyoviy tarkibini tasvirlash usuli hisoblanadi. Tanadagi maqsadli jarayonga qarab, turli xil tasvirlash maqsadlari uchun turli moddalar qoʻllanadi. Masalan, 18-F-FDG odatda saraton kasalligini aniqlash uchun ishlatiladi, NaF18 suyak shakllanishini aniqlash uchun keng qoʻllanadi va kislorod-15 baʼzan qon oqimini oʻlchash uchun ishlatiladi.</a:t>
            </a:r>
            <a:endParaRPr lang="uz-Latn-UZ" dirty="0"/>
          </a:p>
        </p:txBody>
      </p:sp>
    </p:spTree>
    <p:extLst>
      <p:ext uri="{BB962C8B-B14F-4D97-AF65-F5344CB8AC3E}">
        <p14:creationId xmlns:p14="http://schemas.microsoft.com/office/powerpoint/2010/main" val="3241068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11A7E736-84E1-1DBE-8E0B-B6EB64CC1DA1}"/>
              </a:ext>
            </a:extLst>
          </p:cNvPr>
          <p:cNvSpPr>
            <a:spLocks noGrp="1"/>
          </p:cNvSpPr>
          <p:nvPr>
            <p:ph idx="1"/>
          </p:nvPr>
        </p:nvSpPr>
        <p:spPr>
          <a:xfrm>
            <a:off x="1141412" y="217714"/>
            <a:ext cx="9905999" cy="7849809"/>
          </a:xfrm>
        </p:spPr>
        <p:txBody>
          <a:bodyPr/>
          <a:lstStyle/>
          <a:p>
            <a:r>
              <a:rPr lang="en-US" dirty="0"/>
              <a:t>Emissiya va transmissiya tomografiyasi tushunchasi 1950-yillarning oxirida Devid E. Kuhl, Lyuk Chapman va Roy Edvards tomonidan kiritilgan. Keyinchalik ularning ishlari Pensilvaniya universitetida bir nechta tomografik asboblarni loyihalash va qurishga olib keldi. 1975 yilda tomografik tasvirlash texnikasi yanada rivojlandi Mishel Ter-Pogossian, Maykl E. Felps, Edvard J. Xofman va boshqalar Vashington universiteti tibbiyot maktabi.</a:t>
            </a:r>
          </a:p>
          <a:p>
            <a:r>
              <a:rPr lang="en-US" dirty="0"/>
              <a:t>Gordon Braunell, Charlz Burnxem va ularning sheriklari tomonidan ishlash Massachusets umumiy kasalxonasi 1950-yillardan boshlab PET texnologiyasining rivojlanishiga katta hissa qo’shdi va tibbiy tasvirlash uchun yo’q qilish nurlanishining birinchi namoyishini o’z ichiga oldi.[82] ularning yangiliklari, shu jumladan engil quvurlardan foydalanish va volumetrik tahlil, Pet tasvirini joylashtirishda muhim ahamiyatga ega. 1961 yilda Jeyms Robertson va uning sheriklari Brukhaven Milliy laboratoriyasi “bosh qisuvchi” laqabli birinchi bitta samolyotli PET skanerini qurdi.”</a:t>
            </a:r>
            <a:endParaRPr lang="uz-Latn-UZ" dirty="0"/>
          </a:p>
        </p:txBody>
      </p:sp>
      <p:sp>
        <p:nvSpPr>
          <p:cNvPr id="4" name="Yozuv 3">
            <a:extLst>
              <a:ext uri="{FF2B5EF4-FFF2-40B4-BE49-F238E27FC236}">
                <a16:creationId xmlns:a16="http://schemas.microsoft.com/office/drawing/2014/main" id="{400AE0FA-C273-0C46-71D7-F4888577D1FC}"/>
              </a:ext>
            </a:extLst>
          </p:cNvPr>
          <p:cNvSpPr txBox="1"/>
          <p:nvPr/>
        </p:nvSpPr>
        <p:spPr>
          <a:xfrm>
            <a:off x="5175552" y="2514600"/>
            <a:ext cx="1828800" cy="1828800"/>
          </a:xfrm>
          <a:prstGeom prst="rect">
            <a:avLst/>
          </a:prstGeom>
          <a:noFill/>
        </p:spPr>
        <p:txBody>
          <a:bodyPr wrap="square" rtlCol="0">
            <a:spAutoFit/>
          </a:bodyPr>
          <a:lstStyle/>
          <a:p>
            <a:pPr algn="l"/>
            <a:endParaRPr lang="uz-Latn-UZ" dirty="0"/>
          </a:p>
        </p:txBody>
      </p:sp>
    </p:spTree>
    <p:extLst>
      <p:ext uri="{BB962C8B-B14F-4D97-AF65-F5344CB8AC3E}">
        <p14:creationId xmlns:p14="http://schemas.microsoft.com/office/powerpoint/2010/main" val="290276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E326A35C-3047-B31E-5268-6125C24A0E06}"/>
              </a:ext>
            </a:extLst>
          </p:cNvPr>
          <p:cNvSpPr>
            <a:spLocks noGrp="1"/>
          </p:cNvSpPr>
          <p:nvPr>
            <p:ph idx="1"/>
          </p:nvPr>
        </p:nvSpPr>
        <p:spPr>
          <a:xfrm>
            <a:off x="1009953" y="181315"/>
            <a:ext cx="10420048" cy="6495370"/>
          </a:xfrm>
        </p:spPr>
        <p:txBody>
          <a:bodyPr>
            <a:normAutofit lnSpcReduction="10000"/>
          </a:bodyPr>
          <a:lstStyle/>
          <a:p>
            <a:r>
              <a:rPr lang="en-US" dirty="0"/>
              <a:t>PET keng tarqalgan tasvirlash texnikasi, yadroviy tibbiyotda qoʻllanadigan tibbiy sintilografi texnikasi. Radiofarmatsevtika – preparatga biriktirilgan radioizotop — tanaga izlovchi sifatida yuboriladi. Gamma nurlari uch oʻlchamli tasvirni hosil qilish uchun gamma-kameralar tomonidan yigʻib olinadi va aniqlanadi, xuddi rentgen tasvirini olish kabi. PET skanerlari kompyuter tomografiyasini oʻz ichiga olishi mumkin va PET-KT skanerlari sifatida tanilgan. PET skaynerlash tasvirlari xuddi shu jarayon davomida bitta skayner yordamida amalga oshirilgan kompyuter tomografiyasi yordamida qayta tiklanishi mumkin.</a:t>
            </a:r>
          </a:p>
          <a:p>
            <a:r>
              <a:rPr lang="en-US" dirty="0">
                <a:solidFill>
                  <a:schemeClr val="accent3">
                    <a:lumMod val="50000"/>
                  </a:schemeClr>
                </a:solidFill>
              </a:rPr>
              <a:t>PET skanerining kamchiliklaridan biri uning yuqori boshlangʻich narxi va doimiy operatsion xarajatlaridir.</a:t>
            </a:r>
          </a:p>
          <a:p>
            <a:r>
              <a:rPr lang="en-US" dirty="0"/>
              <a:t>U oʻsmalarni tasvirlashda va klinik onkologiya sohasida metastazlarni qidirishda va turli xil demensiyalarni keltirib chiqaradigan baʼzi diffuz miya kasalliklarini klinik tashxislashda keng qoʻllanadi. PET oddiy inson miyasi, yurak faoliyati haqidagi bilimlarimizni oʻrganish va yaxshilash va dori vositalarini ishlab chiqishni qoʻllab-quvvatlash uchun qimmatli tadqiqot vositasidir. </a:t>
            </a:r>
            <a:endParaRPr lang="uz-Latn-UZ" dirty="0"/>
          </a:p>
        </p:txBody>
      </p:sp>
    </p:spTree>
    <p:extLst>
      <p:ext uri="{BB962C8B-B14F-4D97-AF65-F5344CB8AC3E}">
        <p14:creationId xmlns:p14="http://schemas.microsoft.com/office/powerpoint/2010/main" val="2860120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kibi 3">
            <a:extLst>
              <a:ext uri="{FF2B5EF4-FFF2-40B4-BE49-F238E27FC236}">
                <a16:creationId xmlns:a16="http://schemas.microsoft.com/office/drawing/2014/main" id="{0067A05B-2815-D4AF-B263-E0DD670B3B06}"/>
              </a:ext>
            </a:extLst>
          </p:cNvPr>
          <p:cNvPicPr>
            <a:picLocks noGrp="1" noChangeAspect="1"/>
          </p:cNvPicPr>
          <p:nvPr>
            <p:ph idx="1"/>
          </p:nvPr>
        </p:nvPicPr>
        <p:blipFill>
          <a:blip r:embed="rId2"/>
          <a:stretch>
            <a:fillRect/>
          </a:stretch>
        </p:blipFill>
        <p:spPr>
          <a:xfrm>
            <a:off x="2194123" y="1124631"/>
            <a:ext cx="7566734" cy="3541712"/>
          </a:xfrm>
        </p:spPr>
      </p:pic>
      <p:sp>
        <p:nvSpPr>
          <p:cNvPr id="5" name="Yozuv 4">
            <a:extLst>
              <a:ext uri="{FF2B5EF4-FFF2-40B4-BE49-F238E27FC236}">
                <a16:creationId xmlns:a16="http://schemas.microsoft.com/office/drawing/2014/main" id="{E1E1C2A0-3C50-CB5C-85E5-BEEF0EAE6218}"/>
              </a:ext>
            </a:extLst>
          </p:cNvPr>
          <p:cNvSpPr txBox="1"/>
          <p:nvPr/>
        </p:nvSpPr>
        <p:spPr>
          <a:xfrm>
            <a:off x="2417837" y="4969934"/>
            <a:ext cx="6762448" cy="646331"/>
          </a:xfrm>
          <a:prstGeom prst="rect">
            <a:avLst/>
          </a:prstGeom>
          <a:noFill/>
        </p:spPr>
        <p:txBody>
          <a:bodyPr wrap="square" rtlCol="0">
            <a:spAutoFit/>
          </a:bodyPr>
          <a:lstStyle/>
          <a:p>
            <a:pPr algn="l"/>
            <a:r>
              <a:rPr lang="en-US" dirty="0"/>
              <a:t>16-boʻlakli KT bilan PET/KT-tizimi; shiftga oʻrnatilgan qurilma KT kontrast modda uchun.</a:t>
            </a:r>
            <a:endParaRPr lang="uz-Latn-UZ" dirty="0"/>
          </a:p>
        </p:txBody>
      </p:sp>
    </p:spTree>
    <p:extLst>
      <p:ext uri="{BB962C8B-B14F-4D97-AF65-F5344CB8AC3E}">
        <p14:creationId xmlns:p14="http://schemas.microsoft.com/office/powerpoint/2010/main" val="34867101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asm 3">
            <a:extLst>
              <a:ext uri="{FF2B5EF4-FFF2-40B4-BE49-F238E27FC236}">
                <a16:creationId xmlns:a16="http://schemas.microsoft.com/office/drawing/2014/main" id="{F677B656-7346-E63E-9825-A442C0C342AA}"/>
              </a:ext>
            </a:extLst>
          </p:cNvPr>
          <p:cNvPicPr>
            <a:picLocks noChangeAspect="1"/>
          </p:cNvPicPr>
          <p:nvPr/>
        </p:nvPicPr>
        <p:blipFill>
          <a:blip r:embed="rId2"/>
          <a:stretch>
            <a:fillRect/>
          </a:stretch>
        </p:blipFill>
        <p:spPr>
          <a:xfrm>
            <a:off x="1032066" y="477763"/>
            <a:ext cx="4156791" cy="2709334"/>
          </a:xfrm>
          <a:prstGeom prst="rect">
            <a:avLst/>
          </a:prstGeom>
        </p:spPr>
      </p:pic>
      <p:pic>
        <p:nvPicPr>
          <p:cNvPr id="5" name="Rasm 4">
            <a:extLst>
              <a:ext uri="{FF2B5EF4-FFF2-40B4-BE49-F238E27FC236}">
                <a16:creationId xmlns:a16="http://schemas.microsoft.com/office/drawing/2014/main" id="{B8F9F731-0C60-336F-8A05-FDD378004B9D}"/>
              </a:ext>
            </a:extLst>
          </p:cNvPr>
          <p:cNvPicPr>
            <a:picLocks noChangeAspect="1"/>
          </p:cNvPicPr>
          <p:nvPr/>
        </p:nvPicPr>
        <p:blipFill>
          <a:blip r:embed="rId3"/>
          <a:stretch>
            <a:fillRect/>
          </a:stretch>
        </p:blipFill>
        <p:spPr>
          <a:xfrm>
            <a:off x="5842000" y="477763"/>
            <a:ext cx="3991429" cy="2594427"/>
          </a:xfrm>
          <a:prstGeom prst="rect">
            <a:avLst/>
          </a:prstGeom>
        </p:spPr>
      </p:pic>
      <p:pic>
        <p:nvPicPr>
          <p:cNvPr id="6" name="Rasm 5">
            <a:extLst>
              <a:ext uri="{FF2B5EF4-FFF2-40B4-BE49-F238E27FC236}">
                <a16:creationId xmlns:a16="http://schemas.microsoft.com/office/drawing/2014/main" id="{3E47ECFE-7AE7-0EAB-813F-5311C25F690C}"/>
              </a:ext>
            </a:extLst>
          </p:cNvPr>
          <p:cNvPicPr>
            <a:picLocks noChangeAspect="1"/>
          </p:cNvPicPr>
          <p:nvPr/>
        </p:nvPicPr>
        <p:blipFill>
          <a:blip r:embed="rId4"/>
          <a:stretch>
            <a:fillRect/>
          </a:stretch>
        </p:blipFill>
        <p:spPr>
          <a:xfrm>
            <a:off x="3770690" y="3429000"/>
            <a:ext cx="4478262" cy="3211286"/>
          </a:xfrm>
          <a:prstGeom prst="rect">
            <a:avLst/>
          </a:prstGeom>
        </p:spPr>
      </p:pic>
      <p:sp>
        <p:nvSpPr>
          <p:cNvPr id="7" name="Yozuv 6">
            <a:extLst>
              <a:ext uri="{FF2B5EF4-FFF2-40B4-BE49-F238E27FC236}">
                <a16:creationId xmlns:a16="http://schemas.microsoft.com/office/drawing/2014/main" id="{5FEEABB4-8061-C736-72A9-AFCDCD7F564F}"/>
              </a:ext>
            </a:extLst>
          </p:cNvPr>
          <p:cNvSpPr txBox="1"/>
          <p:nvPr/>
        </p:nvSpPr>
        <p:spPr>
          <a:xfrm>
            <a:off x="8477553" y="4147456"/>
            <a:ext cx="3714447" cy="646331"/>
          </a:xfrm>
          <a:prstGeom prst="rect">
            <a:avLst/>
          </a:prstGeom>
          <a:noFill/>
        </p:spPr>
        <p:txBody>
          <a:bodyPr wrap="square" rtlCol="0">
            <a:spAutoFit/>
          </a:bodyPr>
          <a:lstStyle/>
          <a:p>
            <a:pPr algn="l"/>
            <a:r>
              <a:rPr lang="en-US" dirty="0">
                <a:solidFill>
                  <a:schemeClr val="accent3">
                    <a:lumMod val="75000"/>
                  </a:schemeClr>
                </a:solidFill>
              </a:rPr>
              <a:t>Miyaning PET-MRI termoyadroviy tasviri</a:t>
            </a:r>
            <a:endParaRPr lang="uz-Latn-UZ" dirty="0">
              <a:solidFill>
                <a:schemeClr val="accent3">
                  <a:lumMod val="75000"/>
                </a:schemeClr>
              </a:solidFill>
            </a:endParaRPr>
          </a:p>
        </p:txBody>
      </p:sp>
      <p:sp>
        <p:nvSpPr>
          <p:cNvPr id="9" name="Yozuv 8">
            <a:extLst>
              <a:ext uri="{FF2B5EF4-FFF2-40B4-BE49-F238E27FC236}">
                <a16:creationId xmlns:a16="http://schemas.microsoft.com/office/drawing/2014/main" id="{5F629C79-E18C-AA97-2D12-06BB4438005B}"/>
              </a:ext>
            </a:extLst>
          </p:cNvPr>
          <p:cNvSpPr txBox="1"/>
          <p:nvPr/>
        </p:nvSpPr>
        <p:spPr>
          <a:xfrm rot="10800000" flipV="1">
            <a:off x="9833429" y="1557564"/>
            <a:ext cx="2273903" cy="646331"/>
          </a:xfrm>
          <a:prstGeom prst="rect">
            <a:avLst/>
          </a:prstGeom>
          <a:noFill/>
        </p:spPr>
        <p:txBody>
          <a:bodyPr wrap="square" rtlCol="0">
            <a:spAutoFit/>
          </a:bodyPr>
          <a:lstStyle/>
          <a:p>
            <a:pPr algn="l"/>
            <a:r>
              <a:rPr lang="en-US" b="1"/>
              <a:t>Toʻliq tana PET-CT termoyadroviy tasviri</a:t>
            </a:r>
            <a:endParaRPr lang="uz-Latn-UZ" b="1" dirty="0"/>
          </a:p>
        </p:txBody>
      </p:sp>
    </p:spTree>
    <p:extLst>
      <p:ext uri="{BB962C8B-B14F-4D97-AF65-F5344CB8AC3E}">
        <p14:creationId xmlns:p14="http://schemas.microsoft.com/office/powerpoint/2010/main" val="2453271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4B1C5FB0-5D50-5B83-966F-0592D4AF64BD}"/>
              </a:ext>
            </a:extLst>
          </p:cNvPr>
          <p:cNvSpPr>
            <a:spLocks noGrp="1"/>
          </p:cNvSpPr>
          <p:nvPr>
            <p:ph type="title"/>
          </p:nvPr>
        </p:nvSpPr>
        <p:spPr/>
        <p:txBody>
          <a:bodyPr/>
          <a:lstStyle/>
          <a:p>
            <a:r>
              <a:rPr lang="en-US" dirty="0"/>
              <a:t>Yadro tibbiyotining tibbiyotdagi oʻrni va kelajakdagi ahamiyati.</a:t>
            </a:r>
            <a:endParaRPr lang="uz-Latn-UZ" dirty="0"/>
          </a:p>
        </p:txBody>
      </p:sp>
      <p:sp>
        <p:nvSpPr>
          <p:cNvPr id="3" name="Tarkibi 2">
            <a:extLst>
              <a:ext uri="{FF2B5EF4-FFF2-40B4-BE49-F238E27FC236}">
                <a16:creationId xmlns:a16="http://schemas.microsoft.com/office/drawing/2014/main" id="{CC31F5E0-E3A3-7D0A-0AF9-492E70597126}"/>
              </a:ext>
            </a:extLst>
          </p:cNvPr>
          <p:cNvSpPr>
            <a:spLocks noGrp="1"/>
          </p:cNvSpPr>
          <p:nvPr>
            <p:ph idx="1"/>
          </p:nvPr>
        </p:nvSpPr>
        <p:spPr/>
        <p:txBody>
          <a:bodyPr>
            <a:normAutofit fontScale="85000" lnSpcReduction="20000"/>
          </a:bodyPr>
          <a:lstStyle/>
          <a:p>
            <a:r>
              <a:rPr lang="en-US" dirty="0"/>
              <a:t>Yadro tibbiyoti usullari tibbiyotda aniq tashxis qoʼyish va samarali davolashda juda muhim. Аyniqsa, saraton kasalliklarini davolashda bu yoʼnalish katta rolь oʼynaydi. </a:t>
            </a:r>
          </a:p>
          <a:p>
            <a:r>
              <a:rPr lang="en-US" dirty="0"/>
              <a:t>Onkologik jarayonlarning erta diagnostikasi tibbiyotning dolzarb masalasi va ulkan yutuqlaridan biri hisoblanadi. Erta tashxis organizmning kasalliklardan erta va toʼliq xalos boʼlishi uchun zamin yaratadi. Kimyo terapiyasi va bu turdagi dori vositalarini qabul qilishda ular butun organizmga singadi, bu esa nojoʼya taʼsirlarga sabab boʼladi. Radioterapiyada esa preparat manzilli tarzda faqat kasallikdan zararlangan maydonlarga yoʼllanadi. Onkologiya nuqtai nazaridan preparat faqat oʼsma hujayralariga taʼsir qiladi va sogʼlom hujayralarga zarar yetkazmaydi. Shu tarzda sogʼlom hujayralar va, umuman, organizm bu preparatlarning umumiy taʼsiridan zarar koʼrmaydi.</a:t>
            </a:r>
          </a:p>
          <a:p>
            <a:endParaRPr lang="en-US" dirty="0"/>
          </a:p>
        </p:txBody>
      </p:sp>
    </p:spTree>
    <p:extLst>
      <p:ext uri="{BB962C8B-B14F-4D97-AF65-F5344CB8AC3E}">
        <p14:creationId xmlns:p14="http://schemas.microsoft.com/office/powerpoint/2010/main" val="38148292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05BCC40D-B453-91EB-A730-12720C83A5D2}"/>
              </a:ext>
            </a:extLst>
          </p:cNvPr>
          <p:cNvSpPr>
            <a:spLocks noGrp="1"/>
          </p:cNvSpPr>
          <p:nvPr>
            <p:ph idx="1"/>
          </p:nvPr>
        </p:nvSpPr>
        <p:spPr/>
        <p:txBody>
          <a:bodyPr/>
          <a:lstStyle/>
          <a:p>
            <a:pPr marL="0" indent="0">
              <a:buNone/>
            </a:pPr>
            <a:r>
              <a:rPr lang="en-US" dirty="0"/>
              <a:t>Ikkinchidan, yadro tibbiyotining samarasi juda yuqori. Masalan, hozirgi kunda lyutetsiy-177 asosidagi shunday preparat paydo boʼldiki, ilmiy tadqiqotlar asosidagi maqolalarga tayanadigan boʼlsak, bu preparat taʼsirida baʼzi turdagi oʼsmalardan sogʼayish koʼrsatkichi 99 foizgacha yetishi mumkin. Boshqa uslublar bilan hozircha bunday natijalarga erishib boʼlmayapti.</a:t>
            </a:r>
          </a:p>
        </p:txBody>
      </p:sp>
    </p:spTree>
    <p:extLst>
      <p:ext uri="{BB962C8B-B14F-4D97-AF65-F5344CB8AC3E}">
        <p14:creationId xmlns:p14="http://schemas.microsoft.com/office/powerpoint/2010/main" val="12649048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E4AD282F-2C96-D4E6-92A3-605134D9B3C8}"/>
              </a:ext>
            </a:extLst>
          </p:cNvPr>
          <p:cNvSpPr>
            <a:spLocks noGrp="1"/>
          </p:cNvSpPr>
          <p:nvPr>
            <p:ph type="title"/>
          </p:nvPr>
        </p:nvSpPr>
        <p:spPr>
          <a:xfrm>
            <a:off x="2286002" y="2689715"/>
            <a:ext cx="9905998" cy="1478570"/>
          </a:xfrm>
        </p:spPr>
        <p:txBody>
          <a:bodyPr/>
          <a:lstStyle/>
          <a:p>
            <a:r>
              <a:rPr lang="en-US" dirty="0"/>
              <a:t>E'tiboringiz uchun rahmat </a:t>
            </a:r>
            <a:endParaRPr lang="uz-Latn-UZ" dirty="0"/>
          </a:p>
        </p:txBody>
      </p:sp>
    </p:spTree>
    <p:extLst>
      <p:ext uri="{BB962C8B-B14F-4D97-AF65-F5344CB8AC3E}">
        <p14:creationId xmlns:p14="http://schemas.microsoft.com/office/powerpoint/2010/main" val="1005033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BDE4FB48-9BBC-9A03-2837-AD235B7A5B6E}"/>
              </a:ext>
            </a:extLst>
          </p:cNvPr>
          <p:cNvSpPr>
            <a:spLocks noGrp="1"/>
          </p:cNvSpPr>
          <p:nvPr>
            <p:ph type="title"/>
          </p:nvPr>
        </p:nvSpPr>
        <p:spPr/>
        <p:txBody>
          <a:bodyPr/>
          <a:lstStyle/>
          <a:p>
            <a:r>
              <a:rPr lang="en-US" dirty="0"/>
              <a:t>Reja</a:t>
            </a:r>
            <a:endParaRPr lang="uz-Latn-UZ" dirty="0"/>
          </a:p>
        </p:txBody>
      </p:sp>
      <p:sp>
        <p:nvSpPr>
          <p:cNvPr id="3" name="Tarkibi 2">
            <a:extLst>
              <a:ext uri="{FF2B5EF4-FFF2-40B4-BE49-F238E27FC236}">
                <a16:creationId xmlns:a16="http://schemas.microsoft.com/office/drawing/2014/main" id="{8F65D7B7-D57D-7A6F-6509-08BB7E8103CA}"/>
              </a:ext>
            </a:extLst>
          </p:cNvPr>
          <p:cNvSpPr>
            <a:spLocks noGrp="1"/>
          </p:cNvSpPr>
          <p:nvPr>
            <p:ph idx="1"/>
          </p:nvPr>
        </p:nvSpPr>
        <p:spPr/>
        <p:txBody>
          <a:bodyPr/>
          <a:lstStyle/>
          <a:p>
            <a:r>
              <a:rPr lang="en-US" dirty="0"/>
              <a:t>Yadro tibbiyot va nur diognostikasi tushunchalari.</a:t>
            </a:r>
          </a:p>
          <a:p>
            <a:r>
              <a:rPr lang="en-US" dirty="0"/>
              <a:t>Yadro tibbiyotining diognostikadagi oʻrni (PET,SPECT).</a:t>
            </a:r>
          </a:p>
          <a:p>
            <a:r>
              <a:rPr lang="en-US" dirty="0"/>
              <a:t>Yadro tibbiyotining tibbiyotdagi oʻrni va kelajakdagi rivojlanishi ahamiyati.</a:t>
            </a:r>
          </a:p>
        </p:txBody>
      </p:sp>
    </p:spTree>
    <p:extLst>
      <p:ext uri="{BB962C8B-B14F-4D97-AF65-F5344CB8AC3E}">
        <p14:creationId xmlns:p14="http://schemas.microsoft.com/office/powerpoint/2010/main" val="641875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DDD02542-E145-C156-7996-5425341FC29A}"/>
              </a:ext>
            </a:extLst>
          </p:cNvPr>
          <p:cNvSpPr>
            <a:spLocks noGrp="1"/>
          </p:cNvSpPr>
          <p:nvPr>
            <p:ph type="title"/>
          </p:nvPr>
        </p:nvSpPr>
        <p:spPr/>
        <p:txBody>
          <a:bodyPr/>
          <a:lstStyle/>
          <a:p>
            <a:r>
              <a:rPr lang="en-US" dirty="0"/>
              <a:t>Yadro tibbiyoti va nur diognostikasi tushunchalari. </a:t>
            </a:r>
            <a:endParaRPr lang="uz-Latn-UZ" dirty="0"/>
          </a:p>
        </p:txBody>
      </p:sp>
      <p:sp>
        <p:nvSpPr>
          <p:cNvPr id="3" name="Tarkibi 2">
            <a:extLst>
              <a:ext uri="{FF2B5EF4-FFF2-40B4-BE49-F238E27FC236}">
                <a16:creationId xmlns:a16="http://schemas.microsoft.com/office/drawing/2014/main" id="{488D5986-6195-7094-16E5-11E8C9928175}"/>
              </a:ext>
            </a:extLst>
          </p:cNvPr>
          <p:cNvSpPr>
            <a:spLocks noGrp="1"/>
          </p:cNvSpPr>
          <p:nvPr>
            <p:ph idx="1"/>
          </p:nvPr>
        </p:nvSpPr>
        <p:spPr/>
        <p:txBody>
          <a:bodyPr>
            <a:normAutofit fontScale="85000" lnSpcReduction="10000"/>
          </a:bodyPr>
          <a:lstStyle/>
          <a:p>
            <a:r>
              <a:rPr lang="en-US" dirty="0"/>
              <a:t>Bu kasallik diagnostikasi va davolashda radioaktiv moddalarni qoʻllashni oʻz ichiga olgan tibbiy mutaxassislik turi.Yadro tibbiyoti tarixi taxminan 1934-yilda sunʼiy radioaktivlikni kashf etilishi bilan bogʻliq. BU fizika, kimyo va tibbiyotdagi turli fanlar boʻyicha olimlarning hissalarini oʻz ichiga oladi. 1946-yilda Oak Ridge milliy laboratoriyasi tomonidan tibbiyotda foydalanish uchun radionuklidlar ishlab chiqarilishi rivojlanishga ulkan hissa qoʻshgan.1920-yillarning oʻrtalarida Germaniyaning Frayburg shahrida, Jorj de Xevsi kalamushlarga yuborilgan radionuklidlar bilan tajribalar oʻtkazgan va shu tariqa ushbu moddalarning metabolik yoʻllarini koʻrsatgan va izlanish printsipini oʻrnatgan. Keyinchalik Jon Lourens leykemiyani davolash uchun fosfor-32 dan foydalanganda sunʼiy radionuklidni bemorlarga birinchi qoʻllashni amalga oshirdi.</a:t>
            </a:r>
            <a:endParaRPr lang="uz-Latn-UZ" dirty="0"/>
          </a:p>
        </p:txBody>
      </p:sp>
    </p:spTree>
    <p:extLst>
      <p:ext uri="{BB962C8B-B14F-4D97-AF65-F5344CB8AC3E}">
        <p14:creationId xmlns:p14="http://schemas.microsoft.com/office/powerpoint/2010/main" val="2186191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CE234C7E-76A2-B826-4747-197386FC57C0}"/>
              </a:ext>
            </a:extLst>
          </p:cNvPr>
          <p:cNvSpPr>
            <a:spLocks noGrp="1"/>
          </p:cNvSpPr>
          <p:nvPr>
            <p:ph idx="1"/>
          </p:nvPr>
        </p:nvSpPr>
        <p:spPr>
          <a:xfrm>
            <a:off x="1024277" y="713619"/>
            <a:ext cx="10131350" cy="5017106"/>
          </a:xfrm>
        </p:spPr>
        <p:txBody>
          <a:bodyPr/>
          <a:lstStyle/>
          <a:p>
            <a:r>
              <a:rPr lang="en-US" dirty="0"/>
              <a:t>XX asrning 70-yillariga kelib insonning tana aʼzolarini, organ va toʻqimalarini yadroviy tibbiyot protseduralari yordamida koʻrish mumkin boʻldi. 1971-yilga kelib AQSH tibbiyot birlashmasi yadro tibbiyotini mutaxassislik deb tan oldi. 1972-yilda AQSH Yadro Tibbiyot Kengashi tashkil etildi va 1974-yilda Amerika Yadro Tibbiyoti Osteopatik Kengashi tashkil etildi.</a:t>
            </a:r>
            <a:endParaRPr lang="uz-Latn-UZ" dirty="0"/>
          </a:p>
        </p:txBody>
      </p:sp>
      <p:sp>
        <p:nvSpPr>
          <p:cNvPr id="4" name="Yozuv 3">
            <a:extLst>
              <a:ext uri="{FF2B5EF4-FFF2-40B4-BE49-F238E27FC236}">
                <a16:creationId xmlns:a16="http://schemas.microsoft.com/office/drawing/2014/main" id="{850E5700-0BBD-F6B9-DC3A-4EAA88F7E428}"/>
              </a:ext>
            </a:extLst>
          </p:cNvPr>
          <p:cNvSpPr txBox="1"/>
          <p:nvPr/>
        </p:nvSpPr>
        <p:spPr>
          <a:xfrm>
            <a:off x="5175552" y="2514600"/>
            <a:ext cx="1828800" cy="1828800"/>
          </a:xfrm>
          <a:prstGeom prst="rect">
            <a:avLst/>
          </a:prstGeom>
          <a:noFill/>
        </p:spPr>
        <p:txBody>
          <a:bodyPr wrap="square" rtlCol="0">
            <a:spAutoFit/>
          </a:bodyPr>
          <a:lstStyle/>
          <a:p>
            <a:pPr algn="l"/>
            <a:endParaRPr lang="uz-Latn-UZ" dirty="0"/>
          </a:p>
        </p:txBody>
      </p:sp>
      <p:pic>
        <p:nvPicPr>
          <p:cNvPr id="7" name="Rasm 6">
            <a:extLst>
              <a:ext uri="{FF2B5EF4-FFF2-40B4-BE49-F238E27FC236}">
                <a16:creationId xmlns:a16="http://schemas.microsoft.com/office/drawing/2014/main" id="{55BBDD63-2277-0A66-AB83-EF1AC9B18A1A}"/>
              </a:ext>
            </a:extLst>
          </p:cNvPr>
          <p:cNvPicPr>
            <a:picLocks noChangeAspect="1"/>
          </p:cNvPicPr>
          <p:nvPr/>
        </p:nvPicPr>
        <p:blipFill>
          <a:blip r:embed="rId2"/>
          <a:stretch>
            <a:fillRect/>
          </a:stretch>
        </p:blipFill>
        <p:spPr>
          <a:xfrm>
            <a:off x="1325466" y="3429000"/>
            <a:ext cx="4685867" cy="2789826"/>
          </a:xfrm>
          <a:prstGeom prst="rect">
            <a:avLst/>
          </a:prstGeom>
        </p:spPr>
      </p:pic>
      <p:pic>
        <p:nvPicPr>
          <p:cNvPr id="8" name="Rasm 7">
            <a:extLst>
              <a:ext uri="{FF2B5EF4-FFF2-40B4-BE49-F238E27FC236}">
                <a16:creationId xmlns:a16="http://schemas.microsoft.com/office/drawing/2014/main" id="{A8FD741F-01D3-901A-9E7D-895140FFE6EB}"/>
              </a:ext>
            </a:extLst>
          </p:cNvPr>
          <p:cNvPicPr>
            <a:picLocks noChangeAspect="1"/>
          </p:cNvPicPr>
          <p:nvPr/>
        </p:nvPicPr>
        <p:blipFill>
          <a:blip r:embed="rId3"/>
          <a:stretch>
            <a:fillRect/>
          </a:stretch>
        </p:blipFill>
        <p:spPr>
          <a:xfrm>
            <a:off x="6890842" y="3327622"/>
            <a:ext cx="2970577" cy="2992581"/>
          </a:xfrm>
          <a:prstGeom prst="rect">
            <a:avLst/>
          </a:prstGeom>
        </p:spPr>
      </p:pic>
    </p:spTree>
    <p:extLst>
      <p:ext uri="{BB962C8B-B14F-4D97-AF65-F5344CB8AC3E}">
        <p14:creationId xmlns:p14="http://schemas.microsoft.com/office/powerpoint/2010/main" val="1967163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D140E5AC-F216-11B2-7E82-99C6E8343F9B}"/>
              </a:ext>
            </a:extLst>
          </p:cNvPr>
          <p:cNvSpPr>
            <a:spLocks noGrp="1"/>
          </p:cNvSpPr>
          <p:nvPr>
            <p:ph idx="1"/>
          </p:nvPr>
        </p:nvSpPr>
        <p:spPr>
          <a:xfrm>
            <a:off x="1141412" y="870857"/>
            <a:ext cx="9949921" cy="4920344"/>
          </a:xfrm>
        </p:spPr>
        <p:txBody>
          <a:bodyPr/>
          <a:lstStyle/>
          <a:p>
            <a:r>
              <a:rPr lang="en-US" dirty="0"/>
              <a:t>Yadro tibbiyotidagi oxirgi oʻzgarishlar pozitron emissiya tomografiyasi skaneri (PET) ixtirosini oʻz ichiga oladi. Keyinchalik yagona fotonli emissiya kompyuter tomografiyasiga (SPECT) aylangan emissiya va transmissiya tomografiyasi kontseptsiyasi 1950-yillarning oxirida Devid E. Kuhl va Roy Edvards tomonidan kiritilgan. Ularning ishi Pensilvaniya universitetida bir nechta tomografik asboblarni loyihalash va qurishga olib keldi.</a:t>
            </a:r>
          </a:p>
          <a:p>
            <a:endParaRPr lang="uz-Latn-UZ" dirty="0"/>
          </a:p>
        </p:txBody>
      </p:sp>
      <p:pic>
        <p:nvPicPr>
          <p:cNvPr id="4" name="Rasm 3">
            <a:extLst>
              <a:ext uri="{FF2B5EF4-FFF2-40B4-BE49-F238E27FC236}">
                <a16:creationId xmlns:a16="http://schemas.microsoft.com/office/drawing/2014/main" id="{2D64442F-F6DA-6B29-84A5-7A5320750432}"/>
              </a:ext>
            </a:extLst>
          </p:cNvPr>
          <p:cNvPicPr>
            <a:picLocks noChangeAspect="1"/>
          </p:cNvPicPr>
          <p:nvPr/>
        </p:nvPicPr>
        <p:blipFill>
          <a:blip r:embed="rId2"/>
          <a:stretch>
            <a:fillRect/>
          </a:stretch>
        </p:blipFill>
        <p:spPr>
          <a:xfrm>
            <a:off x="2801085" y="3909957"/>
            <a:ext cx="6589830" cy="2690847"/>
          </a:xfrm>
          <a:prstGeom prst="rect">
            <a:avLst/>
          </a:prstGeom>
        </p:spPr>
      </p:pic>
    </p:spTree>
    <p:extLst>
      <p:ext uri="{BB962C8B-B14F-4D97-AF65-F5344CB8AC3E}">
        <p14:creationId xmlns:p14="http://schemas.microsoft.com/office/powerpoint/2010/main" val="2874459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E2B0E50F-795E-BA99-919D-0B1A104CCEC7}"/>
              </a:ext>
            </a:extLst>
          </p:cNvPr>
          <p:cNvSpPr>
            <a:spLocks noGrp="1"/>
          </p:cNvSpPr>
          <p:nvPr>
            <p:ph idx="1"/>
          </p:nvPr>
        </p:nvSpPr>
        <p:spPr>
          <a:xfrm>
            <a:off x="1141412" y="1076476"/>
            <a:ext cx="10143445" cy="4714725"/>
          </a:xfrm>
        </p:spPr>
        <p:txBody>
          <a:bodyPr>
            <a:normAutofit fontScale="85000" lnSpcReduction="20000"/>
          </a:bodyPr>
          <a:lstStyle/>
          <a:p>
            <a:r>
              <a:rPr lang="en-US" dirty="0"/>
              <a:t>Yadro tibbiyotida radionuklid tana ichiga qabul qilinadi. Keyin tashqi detektorlar (gamma kameralar) radionuklidlar chiqaradigan nurlanishdan tasvirlarni oladi va hosil qiladi. Bu jarayon diagnostik rentgenga oʻxshamaydi, bu yerda tashqi nurlanish tasvirni shakllantirish uchun tanadan oʻtadi. </a:t>
            </a:r>
          </a:p>
          <a:p>
            <a:r>
              <a:rPr lang="en-US" dirty="0"/>
              <a:t>Yadro tibbiyoti sinovlari boshqa sinovlardan farq qiladi, chunki diagnostika testlari KT yoki MRI kabi anʼanaviy anatomik tasvirlardan farqli, u birinchi navbatda oʻrganilayotgan tizimning fiziologik funksiyasini koʻrsatadi. Yadro tibbiyotining tasviriy tadqiqotlari odatda organ, toʻqima yoki kasalliklarga xos (masalan: oʻpka, yurak skaneri, suyak skaneri, miya skaneri, oʻsimta, infeksiya, Parkinson va boshqalar) anʼanaviy rentgenologik koʻrishga qaraganda koʻproq. Tananing maʼlum bir qismi (masalan: koʻkrak qafasi rentgenogrammasi, qorin / tos aʼzolarining kompyuter tomografiyasi). Bundan tashqari, maʼlum hujayra retseptorlari yoki funksiyalari asosida butun tanani tasvirlash imkonini beruvchi yadroviy tibbiyot tadqiqotlari mavjud. Masalan, butun tananing PET skanerlari yoki PET/KT skanerlari, indiy oq qon hujayralari skanerlari, va oktreotid skanerlari.</a:t>
            </a:r>
            <a:endParaRPr lang="uz-Latn-UZ" dirty="0"/>
          </a:p>
        </p:txBody>
      </p:sp>
    </p:spTree>
    <p:extLst>
      <p:ext uri="{BB962C8B-B14F-4D97-AF65-F5344CB8AC3E}">
        <p14:creationId xmlns:p14="http://schemas.microsoft.com/office/powerpoint/2010/main" val="2686583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arkibi 3">
            <a:extLst>
              <a:ext uri="{FF2B5EF4-FFF2-40B4-BE49-F238E27FC236}">
                <a16:creationId xmlns:a16="http://schemas.microsoft.com/office/drawing/2014/main" id="{A0CFA924-10CB-7E95-D8FE-625B7D8E4A45}"/>
              </a:ext>
            </a:extLst>
          </p:cNvPr>
          <p:cNvPicPr>
            <a:picLocks noGrp="1" noChangeAspect="1"/>
          </p:cNvPicPr>
          <p:nvPr>
            <p:ph idx="1"/>
          </p:nvPr>
        </p:nvPicPr>
        <p:blipFill>
          <a:blip r:embed="rId2"/>
          <a:stretch>
            <a:fillRect/>
          </a:stretch>
        </p:blipFill>
        <p:spPr>
          <a:xfrm>
            <a:off x="1141413" y="618518"/>
            <a:ext cx="4636400" cy="5539845"/>
          </a:xfrm>
        </p:spPr>
      </p:pic>
      <p:sp>
        <p:nvSpPr>
          <p:cNvPr id="5" name="Yozuv 4">
            <a:extLst>
              <a:ext uri="{FF2B5EF4-FFF2-40B4-BE49-F238E27FC236}">
                <a16:creationId xmlns:a16="http://schemas.microsoft.com/office/drawing/2014/main" id="{709846B0-A650-7379-D7D9-E55F115ACABF}"/>
              </a:ext>
            </a:extLst>
          </p:cNvPr>
          <p:cNvSpPr txBox="1"/>
          <p:nvPr/>
        </p:nvSpPr>
        <p:spPr>
          <a:xfrm>
            <a:off x="5884710" y="618518"/>
            <a:ext cx="5165877" cy="2862322"/>
          </a:xfrm>
          <a:prstGeom prst="rect">
            <a:avLst/>
          </a:prstGeom>
          <a:noFill/>
        </p:spPr>
        <p:txBody>
          <a:bodyPr wrap="square" rtlCol="0">
            <a:spAutoFit/>
          </a:bodyPr>
          <a:lstStyle/>
          <a:p>
            <a:pPr algn="l"/>
            <a:r>
              <a:rPr lang="en-US" dirty="0"/>
              <a:t>Yod-123 qalqonsimon bez saratonini baholash uchun butun tanani skanerlash. Yuqoridagi tadqiqot umumiy tiroidektomiya va TSH stimulyatsiyasidan soʻng, tiroid gormoni dori-darmonlari bekor qilingandan keyin amalga oshirildi. Tadqiqot boʻyin qismida kichik qoldiq qalqonsimon toʻqimalarni va qalqonsimon bez saratoni metastatik kasalligiga mos keladigan mediastinning shikastlanishini koʻrsatadi. Oshqozon va siydik pufagida kuzatilishi mumkin boʻlgan yutilish normal fiziologik topilmalardir</a:t>
            </a:r>
            <a:endParaRPr lang="uz-Latn-UZ" dirty="0"/>
          </a:p>
        </p:txBody>
      </p:sp>
      <p:sp>
        <p:nvSpPr>
          <p:cNvPr id="6" name="Yozuv 5">
            <a:extLst>
              <a:ext uri="{FF2B5EF4-FFF2-40B4-BE49-F238E27FC236}">
                <a16:creationId xmlns:a16="http://schemas.microsoft.com/office/drawing/2014/main" id="{F7034B9F-D16C-E64A-A12C-97A353014F3C}"/>
              </a:ext>
            </a:extLst>
          </p:cNvPr>
          <p:cNvSpPr txBox="1"/>
          <p:nvPr/>
        </p:nvSpPr>
        <p:spPr>
          <a:xfrm>
            <a:off x="5777813" y="3869266"/>
            <a:ext cx="4636400" cy="1477328"/>
          </a:xfrm>
          <a:prstGeom prst="rect">
            <a:avLst/>
          </a:prstGeom>
          <a:noFill/>
        </p:spPr>
        <p:txBody>
          <a:bodyPr wrap="square" rtlCol="0">
            <a:spAutoFit/>
          </a:bodyPr>
          <a:lstStyle/>
          <a:p>
            <a:pPr algn="l"/>
            <a:r>
              <a:rPr lang="en-US" b="1" i="1" dirty="0">
                <a:solidFill>
                  <a:schemeClr val="accent3">
                    <a:lumMod val="50000"/>
                  </a:schemeClr>
                </a:solidFill>
              </a:rPr>
              <a:t>Yadroviy tibbiyot skanerlari radiologiyadan farq qiladi, chunki asosiy eʼtibor vizual anatomiyaga emas, balki funksiyaga qaratilgan boʻladi Shu sababli, u fiziologik tasvirlash usuli deb ataladi</a:t>
            </a:r>
            <a:endParaRPr lang="uz-Latn-UZ" b="1" i="1" dirty="0">
              <a:solidFill>
                <a:schemeClr val="accent3">
                  <a:lumMod val="50000"/>
                </a:schemeClr>
              </a:solidFill>
            </a:endParaRPr>
          </a:p>
        </p:txBody>
      </p:sp>
    </p:spTree>
    <p:extLst>
      <p:ext uri="{BB962C8B-B14F-4D97-AF65-F5344CB8AC3E}">
        <p14:creationId xmlns:p14="http://schemas.microsoft.com/office/powerpoint/2010/main" val="1454172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arlavha 1">
            <a:extLst>
              <a:ext uri="{FF2B5EF4-FFF2-40B4-BE49-F238E27FC236}">
                <a16:creationId xmlns:a16="http://schemas.microsoft.com/office/drawing/2014/main" id="{DB6A1FA6-3BC9-9ADE-AE9A-C1396CB801D9}"/>
              </a:ext>
            </a:extLst>
          </p:cNvPr>
          <p:cNvSpPr>
            <a:spLocks noGrp="1"/>
          </p:cNvSpPr>
          <p:nvPr>
            <p:ph type="title"/>
          </p:nvPr>
        </p:nvSpPr>
        <p:spPr>
          <a:xfrm>
            <a:off x="1032556" y="-143482"/>
            <a:ext cx="9905998" cy="1478570"/>
          </a:xfrm>
        </p:spPr>
        <p:txBody>
          <a:bodyPr/>
          <a:lstStyle/>
          <a:p>
            <a:r>
              <a:rPr lang="en-US" dirty="0"/>
              <a:t>Yadro tibbiyotining diognostikadagi oʻrni (PET va Spect)</a:t>
            </a:r>
            <a:endParaRPr lang="uz-Latn-UZ" dirty="0"/>
          </a:p>
        </p:txBody>
      </p:sp>
      <p:sp>
        <p:nvSpPr>
          <p:cNvPr id="3" name="Tarkibi 2">
            <a:extLst>
              <a:ext uri="{FF2B5EF4-FFF2-40B4-BE49-F238E27FC236}">
                <a16:creationId xmlns:a16="http://schemas.microsoft.com/office/drawing/2014/main" id="{8705065C-D3BA-510C-1749-033F86BDB503}"/>
              </a:ext>
            </a:extLst>
          </p:cNvPr>
          <p:cNvSpPr>
            <a:spLocks noGrp="1"/>
          </p:cNvSpPr>
          <p:nvPr>
            <p:ph idx="1"/>
          </p:nvPr>
        </p:nvSpPr>
        <p:spPr>
          <a:xfrm>
            <a:off x="1141412" y="1161143"/>
            <a:ext cx="9905999" cy="5696857"/>
          </a:xfrm>
        </p:spPr>
        <p:txBody>
          <a:bodyPr>
            <a:normAutofit/>
          </a:bodyPr>
          <a:lstStyle/>
          <a:p>
            <a:pPr marL="0" indent="0">
              <a:buNone/>
            </a:pPr>
            <a:r>
              <a:rPr lang="en-US" dirty="0"/>
              <a:t>Bu soha radioaktiv izotoplar va radiofarmatsevtik vositalardan foydalanib, turli kasalliklarni aniqlash va baholashga yordam beradi. Xususan:</a:t>
            </a:r>
          </a:p>
          <a:p>
            <a:pPr marL="457200" indent="-457200">
              <a:buAutoNum type="arabicPeriod"/>
            </a:pPr>
            <a:r>
              <a:rPr lang="en-US" dirty="0"/>
              <a:t>Erta tashxis qo‘yish – Yadro tibbiyoti yordamida kasalliklar erta bosqichda aniqlanadi. Masalan, saraton, yurak kasalliklari va nevrologik muammolarni tashxislashda qo‘llaniladi.</a:t>
            </a:r>
          </a:p>
          <a:p>
            <a:pPr marL="457200" indent="-457200">
              <a:buAutoNum type="arabicPeriod"/>
            </a:pPr>
            <a:r>
              <a:rPr lang="en-US" dirty="0"/>
              <a:t> Funksional tahlil – Oddiy rentgen yoki MRT anatomik tuzilishni ko‘rsatsa, yadro tibbiyoti organ va to‘qimalarning funksional faoliyatini baholash imkonini beradi.</a:t>
            </a:r>
          </a:p>
          <a:p>
            <a:pPr marL="457200" indent="-457200">
              <a:buAutoNum type="arabicPeriod"/>
            </a:pPr>
            <a:r>
              <a:rPr lang="en-US" dirty="0"/>
              <a:t>Aniqlik va sezgirlik – Radioaktiv izotoplar juda kam miqdorda ishlatilsa ham, ular kasallik o‘choqlarini aniq va tez topishga yordam beradi.</a:t>
            </a:r>
          </a:p>
          <a:p>
            <a:pPr marL="457200" indent="-457200">
              <a:buAutoNum type="arabicPeriod"/>
            </a:pPr>
            <a:r>
              <a:rPr lang="en-US" dirty="0"/>
              <a:t>PET va SPECT skanerlari:</a:t>
            </a:r>
          </a:p>
          <a:p>
            <a:pPr marL="457200" indent="-457200">
              <a:buAutoNum type="arabicPeriod"/>
            </a:pPr>
            <a:endParaRPr lang="en-US" dirty="0"/>
          </a:p>
        </p:txBody>
      </p:sp>
    </p:spTree>
    <p:extLst>
      <p:ext uri="{BB962C8B-B14F-4D97-AF65-F5344CB8AC3E}">
        <p14:creationId xmlns:p14="http://schemas.microsoft.com/office/powerpoint/2010/main" val="1486796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arkibi 2">
            <a:extLst>
              <a:ext uri="{FF2B5EF4-FFF2-40B4-BE49-F238E27FC236}">
                <a16:creationId xmlns:a16="http://schemas.microsoft.com/office/drawing/2014/main" id="{E4804B0E-DA34-E5EC-5361-A035C3799E9A}"/>
              </a:ext>
            </a:extLst>
          </p:cNvPr>
          <p:cNvSpPr>
            <a:spLocks noGrp="1"/>
          </p:cNvSpPr>
          <p:nvPr>
            <p:ph idx="1"/>
          </p:nvPr>
        </p:nvSpPr>
        <p:spPr/>
        <p:txBody>
          <a:bodyPr/>
          <a:lstStyle/>
          <a:p>
            <a:r>
              <a:rPr lang="en-US" dirty="0"/>
              <a:t>5. Yurak kasalliklarini tashxislash – Miokard perfuziya skaneri yordamida yurak mushaklariga qon oqimi qanday taqsimlanayotgani tahlil qilinadi.</a:t>
            </a:r>
          </a:p>
          <a:p>
            <a:r>
              <a:rPr lang="en-US" dirty="0"/>
              <a:t>6. Neyrologiya – Alzheimer kasalligi, Parkinson va boshqa nevrologik kasalliklarni erta bosqichda aniqlashda yadro tibbiyoti muhim ahamiyatga ega.</a:t>
            </a:r>
          </a:p>
          <a:p>
            <a:r>
              <a:rPr lang="en-US" dirty="0"/>
              <a:t>7. Endokrin kasalliklar – Qalqonsimon bez kasalliklarini aniqlash uchun radioaktiv yod (I-131) ishlatiladi.</a:t>
            </a:r>
          </a:p>
          <a:p>
            <a:endParaRPr lang="en-US" dirty="0"/>
          </a:p>
        </p:txBody>
      </p:sp>
    </p:spTree>
    <p:extLst>
      <p:ext uri="{BB962C8B-B14F-4D97-AF65-F5344CB8AC3E}">
        <p14:creationId xmlns:p14="http://schemas.microsoft.com/office/powerpoint/2010/main" val="117451260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Zanjir">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Keng ekranli</PresentationFormat>
  <Slides>19</Slides>
  <Notes>0</Notes>
  <HiddenSlides>0</HiddenSlides>
  <ScaleCrop>false</ScaleCrop>
  <HeadingPairs>
    <vt:vector size="4" baseType="variant">
      <vt:variant>
        <vt:lpstr>Mavzu</vt:lpstr>
      </vt:variant>
      <vt:variant>
        <vt:i4>1</vt:i4>
      </vt:variant>
      <vt:variant>
        <vt:lpstr>Slayd sarlavhalari</vt:lpstr>
      </vt:variant>
      <vt:variant>
        <vt:i4>19</vt:i4>
      </vt:variant>
    </vt:vector>
  </HeadingPairs>
  <TitlesOfParts>
    <vt:vector size="20" baseType="lpstr">
      <vt:lpstr>Zanjir</vt:lpstr>
      <vt:lpstr>Yadro tibbiyot va nur diognostikasi </vt:lpstr>
      <vt:lpstr>Reja</vt:lpstr>
      <vt:lpstr>Yadro tibbiyoti va nur diognostikasi tushunchalari. </vt:lpstr>
      <vt:lpstr>PowerPoint taqdimoti</vt:lpstr>
      <vt:lpstr>PowerPoint taqdimoti</vt:lpstr>
      <vt:lpstr>PowerPoint taqdimoti</vt:lpstr>
      <vt:lpstr>PowerPoint taqdimoti</vt:lpstr>
      <vt:lpstr>Yadro tibbiyotining diognostikadagi oʻrni (PET va Spect)</vt:lpstr>
      <vt:lpstr>PowerPoint taqdimoti</vt:lpstr>
      <vt:lpstr>Yagona fotonli emissiya Kompyuter tomografiyasi( Spect) </vt:lpstr>
      <vt:lpstr>SPECT apparati butun tana suyagini tekshiradi. Bemor mashina boʻylab sirpanib oʻtadigan stol ustida yotadi, bir juft gamma kamera esa uning atrofida aylanadi.</vt:lpstr>
      <vt:lpstr>Pozitron Emissiya tomografiyasi.</vt:lpstr>
      <vt:lpstr>PowerPoint taqdimoti</vt:lpstr>
      <vt:lpstr>PowerPoint taqdimoti</vt:lpstr>
      <vt:lpstr>PowerPoint taqdimoti</vt:lpstr>
      <vt:lpstr>PowerPoint taqdimoti</vt:lpstr>
      <vt:lpstr>Yadro tibbiyotining tibbiyotdagi oʻrni va kelajakdagi ahamiyati.</vt:lpstr>
      <vt:lpstr>PowerPoint taqdimoti</vt:lpstr>
      <vt:lpstr>E'tiboringiz uchun rahmat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Yadro tibbiyot va nur diognostikasi </dc:title>
  <dc:creator>Mehmon foydalanuvchi</dc:creator>
  <cp:lastModifiedBy>shodiyavalijonova647@gmail.com</cp:lastModifiedBy>
  <cp:revision>4</cp:revision>
  <dcterms:created xsi:type="dcterms:W3CDTF">2025-03-06T06:13:29Z</dcterms:created>
  <dcterms:modified xsi:type="dcterms:W3CDTF">2025-03-06T10:19:58Z</dcterms:modified>
</cp:coreProperties>
</file>