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2"/>
  </p:notesMasterIdLst>
  <p:sldIdLst>
    <p:sldId id="256" r:id="rId2"/>
    <p:sldId id="268" r:id="rId3"/>
    <p:sldId id="257" r:id="rId4"/>
    <p:sldId id="258" r:id="rId5"/>
    <p:sldId id="259" r:id="rId6"/>
    <p:sldId id="267" r:id="rId7"/>
    <p:sldId id="262" r:id="rId8"/>
    <p:sldId id="266" r:id="rId9"/>
    <p:sldId id="265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95AAF-8F39-4C7B-9B86-9E4C5CD93FE1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D9F5D1-A23B-4435-ABFF-7D8D79E2ABA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462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9F5D1-A23B-4435-ABFF-7D8D79E2ABA0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60104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D9F5D1-A23B-4435-ABFF-7D8D79E2ABA0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6904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9954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75835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9143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554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19303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3478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2723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2599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13497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1282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07970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3C8F94B3-709A-46F8-A7E9-2253A24F19FB}" type="datetimeFigureOut">
              <a:rPr lang="ru-RU" smtClean="0"/>
              <a:t>01.10.2025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E17BB41E-EC69-4C37-8612-EC0EF28B47A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95026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uz.wikipedia.org/wiki/Axoli" TargetMode="External"/><Relationship Id="rId2" Type="http://schemas.openxmlformats.org/officeDocument/2006/relationships/hyperlink" Target="../../../Iqtisodiyot%2016.02.2021%20(2)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DFD927-B001-427E-9028-A5620A892C6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7200" noProof="1"/>
              <a:t>Axolining turmush darajasi va uning ko’rsatgichlari</a:t>
            </a:r>
          </a:p>
        </p:txBody>
      </p:sp>
    </p:spTree>
    <p:extLst>
      <p:ext uri="{BB962C8B-B14F-4D97-AF65-F5344CB8AC3E}">
        <p14:creationId xmlns:p14="http://schemas.microsoft.com/office/powerpoint/2010/main" val="235431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D6E350-48A6-4B05-BF69-5F8763A6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/>
              <a:t>Foydalanilgan adabiyotlar: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4BE279-350B-42C4-8616-11E1D470F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hlinkClick r:id="rId2" action="ppaction://hlinkfile"/>
              </a:rPr>
              <a:t>Ш. ШОДМОНОВ М. РАХМАТОВ ИҚТИСОДИЁТ НАЗАРИЯСИ ДАРСЛИК</a:t>
            </a:r>
            <a:r>
              <a:rPr lang="en-US" dirty="0"/>
              <a:t> </a:t>
            </a:r>
          </a:p>
          <a:p>
            <a:r>
              <a:rPr lang="en-US" dirty="0">
                <a:hlinkClick r:id="rId3"/>
              </a:rPr>
              <a:t>https://uz.wikipedia.org/wiki/Axoli</a:t>
            </a:r>
            <a:r>
              <a:rPr lang="en-US" dirty="0"/>
              <a:t> daromadlari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69891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Plan Strategy Vision Tactics Design Planning Concept Stock Photo - Image of  analysis, browsing: 80311352">
            <a:extLst>
              <a:ext uri="{FF2B5EF4-FFF2-40B4-BE49-F238E27FC236}">
                <a16:creationId xmlns:a16="http://schemas.microsoft.com/office/drawing/2014/main" id="{93667E16-20CE-494C-AA35-017CB0A714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3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E73D6F-1129-4DFC-940E-202021A80A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>
                <a:solidFill>
                  <a:schemeClr val="bg1"/>
                </a:solidFill>
              </a:rPr>
              <a:t>Reja: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F4F1D6B-1E5D-4120-8973-12C62339B3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noProof="1">
                <a:solidFill>
                  <a:schemeClr val="bg1"/>
                </a:solidFill>
              </a:rPr>
              <a:t>Axoli daromadlari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>
                <a:solidFill>
                  <a:schemeClr val="bg1"/>
                </a:solidFill>
              </a:rPr>
              <a:t>Axoli turmush darajasi</a:t>
            </a:r>
          </a:p>
          <a:p>
            <a:pPr marL="457200" indent="-457200">
              <a:buFont typeface="+mj-lt"/>
              <a:buAutoNum type="arabicPeriod"/>
            </a:pPr>
            <a:r>
              <a:rPr lang="en-US" noProof="1">
                <a:solidFill>
                  <a:schemeClr val="bg1"/>
                </a:solidFill>
              </a:rPr>
              <a:t>Daromadlar tengsizligini keltirib chiqaruvchi umumiy omillar</a:t>
            </a:r>
          </a:p>
          <a:p>
            <a:pPr marL="457200" indent="-457200">
              <a:buFont typeface="+mj-lt"/>
              <a:buAutoNum type="arabicPeriod"/>
            </a:pPr>
            <a:endParaRPr lang="en-US" noProof="1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19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27BD91-AFBF-4ED3-9495-797D516DA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noProof="1"/>
              <a:t>Axoli daromadlari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2C2BC73-FA4B-4D63-ADE2-CFDDC0A6F1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09251" y="4531175"/>
            <a:ext cx="4686028" cy="1449899"/>
          </a:xfrm>
        </p:spPr>
        <p:txBody>
          <a:bodyPr/>
          <a:lstStyle/>
          <a:p>
            <a:r>
              <a:rPr lang="en-US" noProof="1"/>
              <a:t>Bu ma’lum vaqt oralig’ida (masalan bir yil) ular tomonidan olingan pul va natural shakldagi tushumlar miqdoridir.</a:t>
            </a:r>
          </a:p>
        </p:txBody>
      </p:sp>
      <p:pic>
        <p:nvPicPr>
          <p:cNvPr id="1026" name="Picture 2" descr="Birinchi chorakda aholi daromadlari 9,8 foizga oshdi">
            <a:extLst>
              <a:ext uri="{FF2B5EF4-FFF2-40B4-BE49-F238E27FC236}">
                <a16:creationId xmlns:a16="http://schemas.microsoft.com/office/drawing/2014/main" id="{6F937F6E-C3DB-4E61-B7BF-2795B85D0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8538" y="3396320"/>
            <a:ext cx="5194924" cy="3461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8BB26B1-C75A-45D8-9FBC-3BD2F518D39A}"/>
              </a:ext>
            </a:extLst>
          </p:cNvPr>
          <p:cNvSpPr/>
          <p:nvPr/>
        </p:nvSpPr>
        <p:spPr>
          <a:xfrm>
            <a:off x="624115" y="1674674"/>
            <a:ext cx="11263086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Bu ma’lum vaqt oralig’ida (masalan bir yil) ular tomonidan olingan </a:t>
            </a:r>
          </a:p>
          <a:p>
            <a:pPr algn="ctr"/>
            <a:r>
              <a:rPr lang="en-US" sz="3600" noProof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pul va natural shakldagi tushumlar miqdoridir.</a:t>
            </a:r>
            <a:endParaRPr lang="ru-RU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10770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id="{9610B704-1F70-4940-B331-9FBAF03CA9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6560" y="979609"/>
            <a:ext cx="4754880" cy="640080"/>
          </a:xfrm>
        </p:spPr>
        <p:txBody>
          <a:bodyPr>
            <a:normAutofit fontScale="85000" lnSpcReduction="10000"/>
          </a:bodyPr>
          <a:lstStyle/>
          <a:p>
            <a:r>
              <a:rPr lang="en-US" sz="3200" noProof="1"/>
              <a:t>Axoli natural daromadlar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5901EAA3-2D3D-405F-94BC-D18341A5D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4762" y="979609"/>
            <a:ext cx="4754880" cy="640080"/>
          </a:xfrm>
        </p:spPr>
        <p:txBody>
          <a:bodyPr>
            <a:normAutofit/>
          </a:bodyPr>
          <a:lstStyle/>
          <a:p>
            <a:r>
              <a:rPr lang="en-US" sz="3200" noProof="1"/>
              <a:t>Axoli pul daromadlari</a:t>
            </a:r>
          </a:p>
        </p:txBody>
      </p:sp>
      <p:pic>
        <p:nvPicPr>
          <p:cNvPr id="2050" name="Picture 2" descr="Statqo'm aholining 10 yillik daromadlarini qayta hisobladi, aholi daromadi  18,8 trln so'mga ko'paydi">
            <a:extLst>
              <a:ext uri="{FF2B5EF4-FFF2-40B4-BE49-F238E27FC236}">
                <a16:creationId xmlns:a16="http://schemas.microsoft.com/office/drawing/2014/main" id="{81F5FCF7-D2F0-4890-B11E-500D5AC34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37824"/>
            <a:ext cx="6096000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og'lar – obodlik belgisi | O'zLiDeP">
            <a:extLst>
              <a:ext uri="{FF2B5EF4-FFF2-40B4-BE49-F238E27FC236}">
                <a16:creationId xmlns:a16="http://schemas.microsoft.com/office/drawing/2014/main" id="{CAF73C6F-F2BD-4071-8D3D-6B70D51917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91" b="-15691"/>
          <a:stretch/>
        </p:blipFill>
        <p:spPr bwMode="auto">
          <a:xfrm>
            <a:off x="6096000" y="1937824"/>
            <a:ext cx="6096000" cy="40671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 6">
            <a:extLst>
              <a:ext uri="{FF2B5EF4-FFF2-40B4-BE49-F238E27FC236}">
                <a16:creationId xmlns:a16="http://schemas.microsoft.com/office/drawing/2014/main" id="{C551670F-32B1-4364-BD8F-8CCA5E1FD7C4}"/>
              </a:ext>
            </a:extLst>
          </p:cNvPr>
          <p:cNvSpPr txBox="1">
            <a:spLocks/>
          </p:cNvSpPr>
          <p:nvPr/>
        </p:nvSpPr>
        <p:spPr>
          <a:xfrm>
            <a:off x="3718560" y="211016"/>
            <a:ext cx="4754880" cy="6400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200" noProof="1"/>
              <a:t>Axoli daromadlari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6DD1D658-BCCD-4EA4-99A6-856F2B6B22D7}"/>
              </a:ext>
            </a:extLst>
          </p:cNvPr>
          <p:cNvCxnSpPr>
            <a:stCxn id="6" idx="1"/>
            <a:endCxn id="10" idx="0"/>
          </p:cNvCxnSpPr>
          <p:nvPr/>
        </p:nvCxnSpPr>
        <p:spPr>
          <a:xfrm flipH="1">
            <a:off x="3422202" y="531056"/>
            <a:ext cx="296358" cy="44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13FE2B6F-C1E4-4ABF-8AE6-CB5C98BD337C}"/>
              </a:ext>
            </a:extLst>
          </p:cNvPr>
          <p:cNvCxnSpPr/>
          <p:nvPr/>
        </p:nvCxnSpPr>
        <p:spPr>
          <a:xfrm>
            <a:off x="7554351" y="531056"/>
            <a:ext cx="422031" cy="4148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19542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1 iyundan oylik ish haqlari oshiriladi – O'zbekiston yangiliklari –  Gazeta.uz">
            <a:extLst>
              <a:ext uri="{FF2B5EF4-FFF2-40B4-BE49-F238E27FC236}">
                <a16:creationId xmlns:a16="http://schemas.microsoft.com/office/drawing/2014/main" id="{C2CE5F13-4A67-463C-9C28-C9CF123A2C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" b="92125" l="5583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699" t="-10839" r="-1376" b="10839"/>
          <a:stretch/>
        </p:blipFill>
        <p:spPr bwMode="auto">
          <a:xfrm>
            <a:off x="5799642" y="1406769"/>
            <a:ext cx="7169247" cy="5451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Объект 5">
            <a:extLst>
              <a:ext uri="{FF2B5EF4-FFF2-40B4-BE49-F238E27FC236}">
                <a16:creationId xmlns:a16="http://schemas.microsoft.com/office/drawing/2014/main" id="{4101456C-7E78-4B56-92A3-4954413DA8DA}"/>
              </a:ext>
            </a:extLst>
          </p:cNvPr>
          <p:cNvSpPr txBox="1">
            <a:spLocks/>
          </p:cNvSpPr>
          <p:nvPr/>
        </p:nvSpPr>
        <p:spPr>
          <a:xfrm>
            <a:off x="1044761" y="1266091"/>
            <a:ext cx="5468581" cy="516284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noProof="1"/>
              <a:t>Ish haqi</a:t>
            </a:r>
          </a:p>
          <a:p>
            <a:endParaRPr lang="en-US" sz="2800" noProof="1"/>
          </a:p>
          <a:p>
            <a:endParaRPr lang="en-US" sz="2800" noProof="1"/>
          </a:p>
          <a:p>
            <a:r>
              <a:rPr lang="en-US" sz="2800" noProof="1"/>
              <a:t>Tadbirkorlik faoliyatidan olinadigan daromadlar</a:t>
            </a:r>
          </a:p>
          <a:p>
            <a:endParaRPr lang="en-US" sz="2800" noProof="1"/>
          </a:p>
          <a:p>
            <a:endParaRPr lang="en-US" sz="2800" noProof="1"/>
          </a:p>
          <a:p>
            <a:r>
              <a:rPr lang="en-US" sz="2800" noProof="1"/>
              <a:t>Nafaqa, stipendiya, </a:t>
            </a:r>
            <a:r>
              <a:rPr lang="ru-RU" sz="2800" noProof="1"/>
              <a:t>пенсия</a:t>
            </a:r>
            <a:endParaRPr lang="en-US" sz="2800" noProof="1"/>
          </a:p>
          <a:p>
            <a:endParaRPr lang="en-US" sz="2800" noProof="1"/>
          </a:p>
          <a:p>
            <a:endParaRPr lang="en-US" sz="2800" noProof="1"/>
          </a:p>
          <a:p>
            <a:r>
              <a:rPr lang="en-US" sz="2800" noProof="1"/>
              <a:t>Mulkdan, Foiz, dividend, renta</a:t>
            </a:r>
          </a:p>
        </p:txBody>
      </p:sp>
      <p:sp>
        <p:nvSpPr>
          <p:cNvPr id="7" name="Текст 9">
            <a:extLst>
              <a:ext uri="{FF2B5EF4-FFF2-40B4-BE49-F238E27FC236}">
                <a16:creationId xmlns:a16="http://schemas.microsoft.com/office/drawing/2014/main" id="{21FC8D15-86CC-4D96-AE36-BC9267482D02}"/>
              </a:ext>
            </a:extLst>
          </p:cNvPr>
          <p:cNvSpPr txBox="1">
            <a:spLocks/>
          </p:cNvSpPr>
          <p:nvPr/>
        </p:nvSpPr>
        <p:spPr>
          <a:xfrm>
            <a:off x="1044762" y="323557"/>
            <a:ext cx="5637392" cy="64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600" noProof="1"/>
              <a:t>Axoli pul daromadlari</a:t>
            </a:r>
          </a:p>
        </p:txBody>
      </p:sp>
    </p:spTree>
    <p:extLst>
      <p:ext uri="{BB962C8B-B14F-4D97-AF65-F5344CB8AC3E}">
        <p14:creationId xmlns:p14="http://schemas.microsoft.com/office/powerpoint/2010/main" val="4217187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sh haqi – boshlangʻich ma'lumotdan amaliyotgacha | NORMA.UZ">
            <a:extLst>
              <a:ext uri="{FF2B5EF4-FFF2-40B4-BE49-F238E27FC236}">
                <a16:creationId xmlns:a16="http://schemas.microsoft.com/office/drawing/2014/main" id="{51FD9869-C22C-4E28-ABDB-90E827E2EB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A8E46-1A2E-4D48-8954-38CA9FB71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9503" y="0"/>
            <a:ext cx="10058400" cy="1609344"/>
          </a:xfrm>
        </p:spPr>
        <p:txBody>
          <a:bodyPr/>
          <a:lstStyle/>
          <a:p>
            <a:r>
              <a:rPr lang="en-US" dirty="0"/>
              <a:t>Ish haqi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955EE4-37F6-4B26-B1DF-B785CB0F33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259762"/>
          </a:xfrm>
        </p:spPr>
        <p:txBody>
          <a:bodyPr/>
          <a:lstStyle/>
          <a:p>
            <a:r>
              <a:rPr lang="en-US" noProof="1"/>
              <a:t>Axoli turmush darajasi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340CC84-00B0-4ACE-AB48-2B35AB3F6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744394"/>
            <a:ext cx="10058400" cy="2025396"/>
          </a:xfrm>
        </p:spPr>
        <p:txBody>
          <a:bodyPr>
            <a:normAutofit/>
          </a:bodyPr>
          <a:lstStyle/>
          <a:p>
            <a:r>
              <a:rPr lang="en-US" sz="3200" noProof="1"/>
              <a:t>Bu ularning hayot kechirishi uchun zarur bo’lgan moddiy va ma’naviy ne’matlar bilan ta’minlanishi xamda kishilar extiyojining bu ne’matlar bilan qondirilganlik darajasidir.</a:t>
            </a:r>
          </a:p>
        </p:txBody>
      </p:sp>
      <p:pic>
        <p:nvPicPr>
          <p:cNvPr id="1026" name="Picture 2" descr="Could roast dinners become a thing of the past? Thousands of families can  no longer afford to cook traditional Sunday meal | Daily Mail Online">
            <a:extLst>
              <a:ext uri="{FF2B5EF4-FFF2-40B4-BE49-F238E27FC236}">
                <a16:creationId xmlns:a16="http://schemas.microsoft.com/office/drawing/2014/main" id="{014C2CA9-5BE5-4C7B-80F1-B3EFBF2F69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199" y="3769790"/>
            <a:ext cx="4876801" cy="29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pulation growth rate bodes decline in living standards">
            <a:extLst>
              <a:ext uri="{FF2B5EF4-FFF2-40B4-BE49-F238E27FC236}">
                <a16:creationId xmlns:a16="http://schemas.microsoft.com/office/drawing/2014/main" id="{3A31EE7B-8DE6-4769-BD04-EBB36298BA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4317" y="3769790"/>
            <a:ext cx="4412566" cy="2928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1445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830C22-8E48-466F-8A0A-18BC22809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0"/>
            <a:ext cx="10058400" cy="1609344"/>
          </a:xfrm>
        </p:spPr>
        <p:txBody>
          <a:bodyPr/>
          <a:lstStyle/>
          <a:p>
            <a:r>
              <a:rPr lang="en-US" dirty="0"/>
              <a:t> </a:t>
            </a:r>
            <a:r>
              <a:rPr lang="en-US" noProof="1"/>
              <a:t>Iqtisodiy tengsizlik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15F411-9202-47D6-BFE0-5550F31D3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164805"/>
            <a:ext cx="10058400" cy="4050792"/>
          </a:xfrm>
        </p:spPr>
        <p:txBody>
          <a:bodyPr>
            <a:normAutofit/>
          </a:bodyPr>
          <a:lstStyle/>
          <a:p>
            <a:r>
              <a:rPr lang="en-US" sz="3200" noProof="1"/>
              <a:t>Iqtisodiy tengsizlik odamlarning daromadlari va boyliklari o'rtasidagi nomutanosiblikni anglatadi. Va bu farqlar katta bo'lishi mumkin. </a:t>
            </a:r>
          </a:p>
        </p:txBody>
      </p:sp>
      <p:pic>
        <p:nvPicPr>
          <p:cNvPr id="1026" name="Picture 2" descr="Ijtimoiy tengsizlik sosiologiyasi">
            <a:extLst>
              <a:ext uri="{FF2B5EF4-FFF2-40B4-BE49-F238E27FC236}">
                <a16:creationId xmlns:a16="http://schemas.microsoft.com/office/drawing/2014/main" id="{53370320-FDC5-4EB3-AF21-1F13481BC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4097" y="2774149"/>
            <a:ext cx="5191827" cy="34578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ahlilchilar ijtimoiy tengsizlik rekord darajada o'sishidan ogohlantirishdi">
            <a:extLst>
              <a:ext uri="{FF2B5EF4-FFF2-40B4-BE49-F238E27FC236}">
                <a16:creationId xmlns:a16="http://schemas.microsoft.com/office/drawing/2014/main" id="{7D623C61-E77D-46BC-A69B-C777A4FA34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01" y="2774148"/>
            <a:ext cx="6139265" cy="345783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5206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AA107E-5E90-4BE7-B898-2AD9FF384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noProof="1"/>
              <a:t>Daromadlar tengsizligini keltirib chiqaruvchi umumiy omillar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A45149-8345-4079-B143-0C813E0B53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516" y="2105230"/>
            <a:ext cx="10058400" cy="4050792"/>
          </a:xfr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1800" noProof="1">
                <a:solidFill>
                  <a:schemeClr val="accent1">
                    <a:lumMod val="75000"/>
                  </a:schemeClr>
                </a:solidFill>
              </a:rPr>
              <a:t>Kishilarinig umumiy (jismoniy, aqliy va estetik) layoqatidagi farqlar;</a:t>
            </a:r>
          </a:p>
          <a:p>
            <a:endParaRPr lang="en-US" sz="1800" noProof="1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1800" noProof="1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en-US" sz="1800" noProof="1">
              <a:solidFill>
                <a:schemeClr val="accent1">
                  <a:lumMod val="75000"/>
                </a:schemeClr>
              </a:solidFill>
            </a:endParaRPr>
          </a:p>
          <a:p>
            <a:pPr algn="ctr"/>
            <a:r>
              <a:rPr lang="ru-RU" sz="1800" noProof="1">
                <a:solidFill>
                  <a:schemeClr val="accent1">
                    <a:lumMod val="75000"/>
                  </a:schemeClr>
                </a:solidFill>
              </a:rPr>
              <a:t>                                              </a:t>
            </a:r>
            <a:r>
              <a:rPr lang="en-US" sz="1800" noProof="1">
                <a:solidFill>
                  <a:schemeClr val="accent1">
                    <a:lumMod val="75000"/>
                  </a:schemeClr>
                </a:solidFill>
              </a:rPr>
              <a:t>Talim darajasi va malakaviy tayyorgarlik darajasidagi farqlar;</a:t>
            </a:r>
          </a:p>
          <a:p>
            <a:endParaRPr lang="en-US" sz="1800" noProof="1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1800" noProof="1">
                <a:solidFill>
                  <a:schemeClr val="accent1">
                    <a:lumMod val="75000"/>
                  </a:schemeClr>
                </a:solidFill>
              </a:rPr>
              <a:t>Tadbirgorlik maxorati va taxlikga tayyorgarlik darajasidagi farqlar;</a:t>
            </a:r>
          </a:p>
          <a:p>
            <a:endParaRPr lang="en-US" sz="1800" noProof="1">
              <a:solidFill>
                <a:schemeClr val="accent1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sz="1800" noProof="1">
                <a:solidFill>
                  <a:schemeClr val="accent1">
                    <a:lumMod val="75000"/>
                  </a:schemeClr>
                </a:solidFill>
              </a:rPr>
              <a:t>                                          </a:t>
            </a:r>
            <a:endParaRPr lang="en-US" sz="1800" noProof="1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en-US" sz="1800" noProof="1">
                <a:solidFill>
                  <a:schemeClr val="accent1">
                    <a:lumMod val="75000"/>
                  </a:schemeClr>
                </a:solidFill>
              </a:rPr>
              <a:t>                                     </a:t>
            </a:r>
            <a:r>
              <a:rPr lang="ru-RU" sz="1800" noProof="1">
                <a:solidFill>
                  <a:schemeClr val="accent1">
                    <a:lumMod val="75000"/>
                  </a:schemeClr>
                </a:solidFill>
              </a:rPr>
              <a:t>     </a:t>
            </a:r>
            <a:r>
              <a:rPr lang="en-US" sz="1800" noProof="1">
                <a:solidFill>
                  <a:schemeClr val="accent1">
                    <a:lumMod val="75000"/>
                  </a:schemeClr>
                </a:solidFill>
              </a:rPr>
              <a:t>Ishlab chiqaruvchilarning bozorda narxlarni o’rnatishga layoqatliligi </a:t>
            </a:r>
            <a:endParaRPr lang="ru-RU" sz="1800" noProof="1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1800" noProof="1">
                <a:solidFill>
                  <a:schemeClr val="accent1">
                    <a:lumMod val="75000"/>
                  </a:schemeClr>
                </a:solidFill>
              </a:rPr>
              <a:t>                                               </a:t>
            </a:r>
            <a:r>
              <a:rPr lang="en-US" sz="1800" noProof="1">
                <a:solidFill>
                  <a:schemeClr val="accent1">
                    <a:lumMod val="75000"/>
                  </a:schemeClr>
                </a:solidFill>
              </a:rPr>
              <a:t>(yani bozordagi xukumronligidan kelib chiqib) darajasidagi farqi.</a:t>
            </a:r>
          </a:p>
        </p:txBody>
      </p:sp>
      <p:pic>
        <p:nvPicPr>
          <p:cNvPr id="1026" name="Picture 2" descr="Tadbirkorlar nogironligi bo'lgan shaxslarni ishga olishga rag'batlantiriladi">
            <a:extLst>
              <a:ext uri="{FF2B5EF4-FFF2-40B4-BE49-F238E27FC236}">
                <a16:creationId xmlns:a16="http://schemas.microsoft.com/office/drawing/2014/main" id="{88178615-4387-4C1B-9A49-2E0BC1B602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394" y="1487089"/>
            <a:ext cx="3272379" cy="2068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Обучение на фармацевта провизора — заочное, дистанционное образование">
            <a:extLst>
              <a:ext uri="{FF2B5EF4-FFF2-40B4-BE49-F238E27FC236}">
                <a16:creationId xmlns:a16="http://schemas.microsoft.com/office/drawing/2014/main" id="{28E76F92-BD02-4B2E-9159-60E1B17D12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7" y="2434621"/>
            <a:ext cx="2925376" cy="185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ugo Boss Unveils Marketing Collateral For SS18 Men's And Ladies'  Collections">
            <a:extLst>
              <a:ext uri="{FF2B5EF4-FFF2-40B4-BE49-F238E27FC236}">
                <a16:creationId xmlns:a16="http://schemas.microsoft.com/office/drawing/2014/main" id="{F2E45CF4-7608-4001-BEE1-3DD4EAA253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15" y="4666915"/>
            <a:ext cx="2515231" cy="21516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Businessman Thinking Images - Free Download on Freepik">
            <a:extLst>
              <a:ext uri="{FF2B5EF4-FFF2-40B4-BE49-F238E27FC236}">
                <a16:creationId xmlns:a16="http://schemas.microsoft.com/office/drawing/2014/main" id="{271E23F6-5315-42D0-88D3-D226601DA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7449" y="3914801"/>
            <a:ext cx="2256341" cy="1504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42456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Дерево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342</TotalTime>
  <Words>207</Words>
  <Application>Microsoft Office PowerPoint</Application>
  <PresentationFormat>Широкоэкранный</PresentationFormat>
  <Paragraphs>45</Paragraphs>
  <Slides>10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Calibri</vt:lpstr>
      <vt:lpstr>Cambria</vt:lpstr>
      <vt:lpstr>Rockwell</vt:lpstr>
      <vt:lpstr>Rockwell Condensed</vt:lpstr>
      <vt:lpstr>Wingdings</vt:lpstr>
      <vt:lpstr>Дерево</vt:lpstr>
      <vt:lpstr>Axolining turmush darajasi va uning ko’rsatgichlari</vt:lpstr>
      <vt:lpstr>Reja:</vt:lpstr>
      <vt:lpstr>Axoli daromadlari</vt:lpstr>
      <vt:lpstr>Презентация PowerPoint</vt:lpstr>
      <vt:lpstr>Презентация PowerPoint</vt:lpstr>
      <vt:lpstr>Ish haqi</vt:lpstr>
      <vt:lpstr>Axoli turmush darajasi</vt:lpstr>
      <vt:lpstr> Iqtisodiy tengsizlik</vt:lpstr>
      <vt:lpstr>Daromadlar tengsizligini keltirib chiqaruvchi umumiy omillar</vt:lpstr>
      <vt:lpstr>Foydalanilgan adabiyotlar: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Axolining turmush darajasi va uning ko’rsatgichlari</dc:title>
  <dc:creator>HP</dc:creator>
  <cp:lastModifiedBy>Пользователь</cp:lastModifiedBy>
  <cp:revision>21</cp:revision>
  <dcterms:created xsi:type="dcterms:W3CDTF">2023-02-05T04:25:19Z</dcterms:created>
  <dcterms:modified xsi:type="dcterms:W3CDTF">2025-10-01T10:55:27Z</dcterms:modified>
</cp:coreProperties>
</file>