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99636-6CF2-5A67-E8A8-02A74E01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556" y="2468952"/>
            <a:ext cx="8911687" cy="787595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Bosh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bo’yin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sohasi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limfa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tizimi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DE93-7475-8372-1491-71194E7B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602" y="5913195"/>
            <a:ext cx="8915400" cy="64139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Tayyorladi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Sadulloyev.A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Qiyomiddinova.F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Ismoilov.A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Salohiddinova.O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1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BD10B-90FC-A4FA-307F-CE826879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2" y="736405"/>
            <a:ext cx="8911687" cy="691343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submandibulares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A046-9879-0850-A066-49EAD523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64" y="1973180"/>
            <a:ext cx="5800810" cy="4307305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mandibula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trigonum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yonoqlar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faciei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reaktivlashadi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stomatit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gingivitda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Ichida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folliculi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il ucu → Nodi lymphatici submentales * Dil arka 1/3'ü → Jugulodigastric  lenf nodları * Dil ön 2/3'ünün yan kenarları → Nodi Iymphatici  submandibulares * Dil ön 2/3'ünün medial yarıları → Juguloomohyoid lenf  nodları">
            <a:extLst>
              <a:ext uri="{FF2B5EF4-FFF2-40B4-BE49-F238E27FC236}">
                <a16:creationId xmlns:a16="http://schemas.microsoft.com/office/drawing/2014/main" id="{64442CD0-3E00-2B03-09AC-B05B357A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7" y="2173707"/>
            <a:ext cx="4769394" cy="345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458B5-4EBD-6FAA-9760-BE4E2EDD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20" y="656194"/>
            <a:ext cx="8911687" cy="723427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submentales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BB29A-F1FF-1A98-33FA-3383F541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07" y="1884947"/>
            <a:ext cx="5632367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submentales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trigonum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submentale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submandibular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stomatologik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kasalliklarda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Ichida sinus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Makrofaglar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Patogenlar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bosqichlaridan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1210E-887E-F722-3733-5C617996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620" y="1738416"/>
            <a:ext cx="4110790" cy="411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55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A76B0-673E-B750-D4EE-0CB0DD52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09" y="407541"/>
            <a:ext cx="8911687" cy="128089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umumiy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tushuncha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FADE7-D64E-4F4F-5CBE-11486B1C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742" y="2157663"/>
            <a:ext cx="8167020" cy="3777622"/>
          </a:xfrm>
        </p:spPr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jugularis externa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jugularis interna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jugulodigastrici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Yana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jugulo-omohyoidei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tomoqni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o‘smalarda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889CA-A9F2-64D6-C9BA-936B270F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62" y="535878"/>
            <a:ext cx="8911687" cy="128089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profundi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chuqur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bo‘yintugunlari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B869-5A93-6BC3-0E49-E7BB7E49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160" y="2133600"/>
            <a:ext cx="8592135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profundi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vena jugularis interna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fascia cervicalis profunda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jugulodigastrici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jugulo-omohyoidei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Jugulodigastrik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tonsillalar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“tonsillar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deb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Jugulo-omohyoide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kollektorlarga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metastazlarda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corticales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medullares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proliferatsiyasi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5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odi lymphoidei cervicales: Anatomie, Zuflüsse, Verlauf | Kenhub">
            <a:extLst>
              <a:ext uri="{FF2B5EF4-FFF2-40B4-BE49-F238E27FC236}">
                <a16:creationId xmlns:a16="http://schemas.microsoft.com/office/drawing/2014/main" id="{F9824DB9-8885-392C-4783-620C7C6B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0" y="584660"/>
            <a:ext cx="5688680" cy="568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93FFD44-B986-B666-1481-E12A177B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19" y="584660"/>
            <a:ext cx="5111750" cy="560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9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BCBC3-BB82-64BF-674A-4A5E87E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67" y="704320"/>
            <a:ext cx="8911687" cy="787595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Truncus jugularis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E476-9277-0511-4A42-622B4DC1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23" y="1828799"/>
            <a:ext cx="5985293" cy="447574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Truncus jugularis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kollektoridir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bo‘yintugunlaridan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truncus jugularis dexter et sinister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profundidan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trunklarga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truncus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dexter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Chap truncus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truncus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to‘g‘ridan-to‘g‘ri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joy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venosus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jugularis interna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subclavia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joy.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Truncuslar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yo‘naltiradi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Truncus jugularis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bosqichidir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metastaz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tarqalishida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o‘smalarida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Lymf Flashcards | Quizlet">
            <a:extLst>
              <a:ext uri="{FF2B5EF4-FFF2-40B4-BE49-F238E27FC236}">
                <a16:creationId xmlns:a16="http://schemas.microsoft.com/office/drawing/2014/main" id="{0459D65F-DF04-2820-BDC9-5128876E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8" y="2269958"/>
            <a:ext cx="4810721" cy="2660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772D4-75ED-9015-310A-1D348D16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4" y="712343"/>
            <a:ext cx="8911687" cy="659258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thoracicus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CBD67-3C07-41E4-E06B-B57C08C3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75" y="1965157"/>
            <a:ext cx="6089567" cy="4012057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cisterna chyli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L1–L2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darajasida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qafasi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mediastinum posterior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venosus sinister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devorida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shikastlansa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chylothorax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Jarrohlikda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ehtiyotkorlik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talab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Anatomie und Physiologie des Lymphgefäßsystems | Die Radiologie | Springer  Nature Link">
            <a:extLst>
              <a:ext uri="{FF2B5EF4-FFF2-40B4-BE49-F238E27FC236}">
                <a16:creationId xmlns:a16="http://schemas.microsoft.com/office/drawing/2014/main" id="{B052D9C9-F4B6-7F7B-06B3-FE5615F0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48" y="1663680"/>
            <a:ext cx="3256296" cy="4215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3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D4C-4672-260B-DA43-D31AE007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220" y="688278"/>
            <a:ext cx="8911687" cy="651237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lymphaticus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dexter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3D127-5F63-F150-EE5F-520FFFC3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59" y="2045368"/>
            <a:ext cx="5977272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dexter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kvadrantni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venosus dexter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dexter truncus jugularis dexter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truncus subclavius dexter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truncus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bronchomediastinalis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dexter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shikastlanishi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yetkazadi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devorli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tozalaydi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ight lymphatic duct - e-Anatomy - IMAIOS">
            <a:extLst>
              <a:ext uri="{FF2B5EF4-FFF2-40B4-BE49-F238E27FC236}">
                <a16:creationId xmlns:a16="http://schemas.microsoft.com/office/drawing/2014/main" id="{A012B076-4F38-5295-7291-5B41F25C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28" y="1817796"/>
            <a:ext cx="3831055" cy="400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5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D4934-9D8C-4417-C083-5A624690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472" y="519836"/>
            <a:ext cx="8911687" cy="1280890"/>
          </a:xfrm>
        </p:spPr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Limfa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oqimining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umumiy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sxemasi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(caput et collum)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A8442-5E53-5ECD-6106-3B0C10AC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763" y="2141620"/>
            <a:ext cx="7685756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capillaria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truncus jugularis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dexter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joy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venosus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tozalaydi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nazoratni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Patogenlar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nterest">
            <a:extLst>
              <a:ext uri="{FF2B5EF4-FFF2-40B4-BE49-F238E27FC236}">
                <a16:creationId xmlns:a16="http://schemas.microsoft.com/office/drawing/2014/main" id="{954EDCB9-4B3E-6DC3-5CB5-D04AEF56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32" y="328863"/>
            <a:ext cx="3995732" cy="6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iagram showing the development of the thoracic duct and the presumed... |  Download Scientific Diagram">
            <a:extLst>
              <a:ext uri="{FF2B5EF4-FFF2-40B4-BE49-F238E27FC236}">
                <a16:creationId xmlns:a16="http://schemas.microsoft.com/office/drawing/2014/main" id="{F4EA7AFD-FD10-B7DC-F676-BC459380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9" y="328863"/>
            <a:ext cx="4163656" cy="6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5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C7E8A-27A5-939C-9E2D-DB95216D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51" y="696300"/>
            <a:ext cx="8911687" cy="747490"/>
          </a:xfrm>
        </p:spPr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Reja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3278D-64ED-7761-B96B-29D132D7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41621"/>
            <a:ext cx="8915400" cy="268705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 lymphaticum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capitis (bosh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colli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profunda </a:t>
            </a:r>
          </a:p>
          <a:p>
            <a:pPr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ductus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dexter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2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F732C-7C5B-A29C-60BE-7C6F3DC9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430" y="479731"/>
            <a:ext cx="8911687" cy="1280890"/>
          </a:xfrm>
        </p:spPr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Limfa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tugunlarini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palpatsiya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qilish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nodorum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lymphaticorum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30DE2-D8CA-AFA3-D900-42EB36C0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963" y="2286000"/>
            <a:ext cx="8014620" cy="3777622"/>
          </a:xfrm>
        </p:spPr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occipitales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mastoidei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submentales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baholanadi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Konsistensiyasi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Og‘riqliligi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Harakatchanligi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Patologik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diagnostikada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9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85BF-48AE-38C8-7621-3DEC2621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97359"/>
            <a:ext cx="8911687" cy="739469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XULOSA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4E4A3-2F73-04C1-70F6-E70C10FA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627" y="2013284"/>
            <a:ext cx="6538746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 lymphaticum capitis et colli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muvozanatini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himoyani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hududlardan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truncus jugularis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o‘smalarda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zararlanadi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Metastaz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tarqalishida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Diagnostika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davolashda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9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322E4-BA9B-1A4F-CBF4-6376654C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030" y="632131"/>
            <a:ext cx="8911687" cy="779574"/>
          </a:xfrm>
        </p:spPr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Foydalanilgan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adabiyotlar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DCF9B-B934-1B71-1E69-3A510666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1-jild – Toshkent: “Ibn Sino”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2-jild – Toshkent: “Ibn Sino”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3-jild – Toshkent: “Ibn Sino”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Toshkent: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Meditsina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xirurgiya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Toshkent: “Ibn Sino”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Gistologiya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sitologiya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embriologiya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Toshkent: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Patologik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Toshkent: Ibn Sino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33669-1544-F567-5585-2498B500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9" y="471710"/>
            <a:ext cx="8911687" cy="128089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 lymphaticum: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umumiy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tushuncha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D6FD6-18F8-109E-2BD8-BED23982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886" y="2125579"/>
            <a:ext cx="8915400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 lymphaticum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muvozanatini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interstitsial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kapillyarlari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capillaria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Kapillyarlar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birlashib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funksiyasini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detoksikatsiya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antigenlarni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infektsiyalarga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0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190D7-67A8-4C56-EC0E-012F8382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36" y="648173"/>
            <a:ext cx="8911687" cy="747490"/>
          </a:xfrm>
        </p:spPr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uning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xususiyatlari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B9BDF-008B-69C5-C8BE-39E89ECA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38" y="2013284"/>
            <a:ext cx="6322177" cy="3777622"/>
          </a:xfrm>
        </p:spPr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sarg‘ish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to‘qimalardan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ichakdan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chylus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Eritrotsitlar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mushaklar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komponentidir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patogenlarni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tashiydi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975D10-784E-5134-8F16-D4FB6A11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69" y="216167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15D1B-809A-EFA8-EA94-BF613E70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25" y="672236"/>
            <a:ext cx="8911687" cy="707385"/>
          </a:xfrm>
        </p:spPr>
        <p:txBody>
          <a:bodyPr/>
          <a:lstStyle/>
          <a:p>
            <a:pPr algn="ctr"/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 lymphatica capitis et colli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D0B0F-C3BF-02F3-CE84-96649436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18" y="1748588"/>
            <a:ext cx="6065503" cy="421105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muskullar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refluksni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nervlar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mikroskopik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birlashib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kollektorlar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funksiyasini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93ED60-86EB-1077-3237-64620EBB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43" y="1826030"/>
            <a:ext cx="3764631" cy="405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1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A06-78C6-2C15-9C72-6A2EDF6A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641" y="559941"/>
            <a:ext cx="8911687" cy="128089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capitis (bosh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limfa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tugunlari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387C8-B67D-87FF-4144-5EBCFC33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54" y="2237874"/>
            <a:ext cx="5929146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periferik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occipitales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mastoidei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Yana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submentales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occipitales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Ichida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Antigenlar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D4D871-7AF0-8631-4D22-5FFC18A6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42" y="2267480"/>
            <a:ext cx="4548815" cy="340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0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D0BFB-A4FE-212B-84A0-30F214E5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93" y="629180"/>
            <a:ext cx="8911687" cy="859785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occipitales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B163E-C5C1-39E0-C633-9CCD2AC0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18" y="2021305"/>
            <a:ext cx="5881019" cy="3777622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occipitales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regio occipitalis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hajmda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tekshiruvda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sinuslardan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Makrofaglar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Patogenlar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8D746-5A4C-73F1-378D-0E8AAE19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73" y="1805007"/>
            <a:ext cx="4144461" cy="41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48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64EE7-F1F5-C7E1-31FA-C986A51E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78" y="471710"/>
            <a:ext cx="8911687" cy="1280890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mastoidei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retroauriculares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F4345-6B28-3831-892F-CE98BBF4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0" y="2038879"/>
            <a:ext cx="6193841" cy="4347411"/>
          </a:xfrm>
        </p:spPr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mastoidei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processus mastoideus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retroauriculares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quloqning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lateral-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dermatitlarda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Ichida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filtratsiyasi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Makrofaglar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limfotsitlar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periferik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diagnostikada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palpatsiya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astoid lymph nodes - Wikipedia">
            <a:extLst>
              <a:ext uri="{FF2B5EF4-FFF2-40B4-BE49-F238E27FC236}">
                <a16:creationId xmlns:a16="http://schemas.microsoft.com/office/drawing/2014/main" id="{9887ADC5-0246-BFF7-E677-F39F64C4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9" y="1910909"/>
            <a:ext cx="3952941" cy="40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4382-787D-F728-B977-1832433F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57" y="511815"/>
            <a:ext cx="8911687" cy="795616"/>
          </a:xfrm>
        </p:spPr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parotidei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9B72B-7AF0-660B-50E2-A37B06C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22" y="4137331"/>
            <a:ext cx="10651958" cy="25587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lymphatici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glandula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parotidea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parotidei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qovoqlari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nodi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anatomik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facialis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aloqada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jarrohlikda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ehtiyotkorlik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infektsiyalarda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kon’yunktivitda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follikulalardan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Antigenlar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tugunlar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Анатомия кроветворной системы, часть 2">
            <a:extLst>
              <a:ext uri="{FF2B5EF4-FFF2-40B4-BE49-F238E27FC236}">
                <a16:creationId xmlns:a16="http://schemas.microsoft.com/office/drawing/2014/main" id="{8223538C-7ECC-EA0E-A762-2E553CB6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11" y="1375035"/>
            <a:ext cx="4031831" cy="26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ерное вы замечали, что движения рук косметолога имеют определенные  направления🙌 Отток лимфы от головы и шеи Поверхностные лимфоузлы головы и  шеи - вид справа в 3\4 оборота. 1. Подбородочные лимфоузлы (nodi lymphatici">
            <a:extLst>
              <a:ext uri="{FF2B5EF4-FFF2-40B4-BE49-F238E27FC236}">
                <a16:creationId xmlns:a16="http://schemas.microsoft.com/office/drawing/2014/main" id="{12527478-2DF8-B75A-D5A9-9BD2280C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7" y="1307431"/>
            <a:ext cx="2606842" cy="27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5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2291</Words>
  <Application>Microsoft Office PowerPoint</Application>
  <PresentationFormat>Широкоэкранный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Легкий дым</vt:lpstr>
      <vt:lpstr>Bosh va bo’yin sohasi limfa tizimi</vt:lpstr>
      <vt:lpstr>Reja</vt:lpstr>
      <vt:lpstr>Systema lymphaticum: umumiy tushuncha</vt:lpstr>
      <vt:lpstr>Lympha va uning xususiyatlari</vt:lpstr>
      <vt:lpstr>Vasa lymphatica capitis et colli</vt:lpstr>
      <vt:lpstr>Nodi lymphatici capitis (bosh limfa tugunlari)</vt:lpstr>
      <vt:lpstr>Nodi lymphatici occipitales</vt:lpstr>
      <vt:lpstr>Nodi lymphatici mastoidei (retroauriculares)</vt:lpstr>
      <vt:lpstr>Nodi lymphatici parotidei</vt:lpstr>
      <vt:lpstr>Nodi lymphatici submandibulares</vt:lpstr>
      <vt:lpstr>Nodi lymphatici submentales</vt:lpstr>
      <vt:lpstr>Nodi lymphatici cervicales (umumiy tushuncha)</vt:lpstr>
      <vt:lpstr>Nodi lymphatici cervicales profundi (chuqur bo‘yintugunlari)</vt:lpstr>
      <vt:lpstr>Презентация PowerPoint</vt:lpstr>
      <vt:lpstr>Truncus jugularis</vt:lpstr>
      <vt:lpstr>Ductus thoracicus</vt:lpstr>
      <vt:lpstr>Ductus lymphaticus dexter</vt:lpstr>
      <vt:lpstr>Limfa oqimining umumiy sxemasi (caput et collum)</vt:lpstr>
      <vt:lpstr>Презентация PowerPoint</vt:lpstr>
      <vt:lpstr>Limfa tugunlarini palpatsiya qilish (Palpatio nodorum lymphaticorum)</vt:lpstr>
      <vt:lpstr>XULOSA</vt:lpstr>
      <vt:lpstr>Foydalanilgan adabiyotlar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Sadulloyev Asilbek</dc:creator>
  <cp:lastModifiedBy>Sadulloyev Asilbek</cp:lastModifiedBy>
  <cp:revision>1</cp:revision>
  <dcterms:created xsi:type="dcterms:W3CDTF">2026-04-22T22:46:08Z</dcterms:created>
  <dcterms:modified xsi:type="dcterms:W3CDTF">2026-04-22T23:15:53Z</dcterms:modified>
</cp:coreProperties>
</file>