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5/14/2025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Roughing_pump" TargetMode="External"/><Relationship Id="rId2" Type="http://schemas.openxmlformats.org/officeDocument/2006/relationships/hyperlink" Target="https://home.cer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f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err="1" smtClean="0"/>
              <a:t>Gaz</a:t>
            </a:r>
            <a:r>
              <a:rPr lang="en-US" dirty="0" smtClean="0"/>
              <a:t> </a:t>
            </a:r>
            <a:r>
              <a:rPr lang="en-US" dirty="0" err="1" smtClean="0"/>
              <a:t>bosimlarini</a:t>
            </a:r>
            <a:r>
              <a:rPr lang="en-US" dirty="0" smtClean="0"/>
              <a:t> </a:t>
            </a:r>
            <a:r>
              <a:rPr lang="en-US" dirty="0" err="1" smtClean="0"/>
              <a:t>o’lchash</a:t>
            </a:r>
            <a:endParaRPr lang="ru-RU" dirty="0"/>
          </a:p>
        </p:txBody>
      </p:sp>
      <p:sp>
        <p:nvSpPr>
          <p:cNvPr id="3" name="Подзаголовок 2"/>
          <p:cNvSpPr>
            <a:spLocks noGrp="1"/>
          </p:cNvSpPr>
          <p:nvPr>
            <p:ph type="subTitle" idx="1"/>
          </p:nvPr>
        </p:nvSpPr>
        <p:spPr/>
        <p:txBody>
          <a:bodyPr/>
          <a:lstStyle/>
          <a:p>
            <a:r>
              <a:rPr lang="en-US" dirty="0" smtClean="0"/>
              <a:t>Tf-2301 </a:t>
            </a:r>
            <a:r>
              <a:rPr lang="en-US" dirty="0" err="1" smtClean="0"/>
              <a:t>Valijonova</a:t>
            </a:r>
            <a:r>
              <a:rPr lang="en-US" dirty="0" smtClean="0"/>
              <a:t> </a:t>
            </a:r>
            <a:r>
              <a:rPr lang="en-US" dirty="0" err="1" smtClean="0"/>
              <a:t>shodiya</a:t>
            </a:r>
            <a:endParaRPr lang="ru-RU" dirty="0"/>
          </a:p>
        </p:txBody>
      </p:sp>
    </p:spTree>
    <p:extLst>
      <p:ext uri="{BB962C8B-B14F-4D97-AF65-F5344CB8AC3E}">
        <p14:creationId xmlns:p14="http://schemas.microsoft.com/office/powerpoint/2010/main" val="8284563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382952" y="1483743"/>
            <a:ext cx="5086859" cy="4419601"/>
          </a:xfrm>
        </p:spPr>
        <p:txBody>
          <a:bodyPr>
            <a:normAutofit fontScale="92500"/>
          </a:bodyPr>
          <a:lstStyle/>
          <a:p>
            <a:r>
              <a:rPr lang="uz-Latn-UZ" dirty="0"/>
              <a:t>. Pirani vakuummetri</a:t>
            </a:r>
            <a:endParaRPr lang="ru-RU" dirty="0"/>
          </a:p>
          <a:p>
            <a:r>
              <a:rPr lang="uz-Latn-UZ" dirty="0"/>
              <a:t>Ishlash prinsipi: gazning issiqlik o‘tkazuvchanligiga asoslanadi. Spiral sim orqali o‘tkazilgan tokdan hosil bo‘lgan issiqlik gaz zichligiga qarab o‘zgaradi.</a:t>
            </a:r>
            <a:endParaRPr lang="ru-RU" dirty="0"/>
          </a:p>
          <a:p>
            <a:pPr lvl="0"/>
            <a:r>
              <a:rPr lang="uz-Latn-UZ" dirty="0"/>
              <a:t>Qo‘llanilishi: 10⁻³ – 1 mbar oralig‘ida</a:t>
            </a:r>
            <a:endParaRPr lang="ru-RU" dirty="0"/>
          </a:p>
          <a:p>
            <a:pPr lvl="0"/>
            <a:r>
              <a:rPr lang="uz-Latn-UZ" dirty="0"/>
              <a:t>Afzalligi: arzon, oddiy</a:t>
            </a:r>
            <a:endParaRPr lang="ru-RU" dirty="0"/>
          </a:p>
          <a:p>
            <a:r>
              <a:rPr lang="uz-Latn-UZ" dirty="0"/>
              <a:t>Kamchiligi: yuqori vakuumda aniqligi past</a:t>
            </a:r>
            <a:endParaRPr lang="ru-RU" dirty="0"/>
          </a:p>
        </p:txBody>
      </p:sp>
      <p:pic>
        <p:nvPicPr>
          <p:cNvPr id="5" name="Рисунок 4"/>
          <p:cNvPicPr/>
          <p:nvPr/>
        </p:nvPicPr>
        <p:blipFill>
          <a:blip r:embed="rId2">
            <a:extLst>
              <a:ext uri="{28A0092B-C50C-407E-A947-70E740481C1C}">
                <a14:useLocalDpi xmlns:a14="http://schemas.microsoft.com/office/drawing/2010/main" val="0"/>
              </a:ext>
            </a:extLst>
          </a:blip>
          <a:stretch>
            <a:fillRect/>
          </a:stretch>
        </p:blipFill>
        <p:spPr>
          <a:xfrm>
            <a:off x="6915287" y="2362666"/>
            <a:ext cx="4126525" cy="2661753"/>
          </a:xfrm>
          <a:prstGeom prst="rect">
            <a:avLst/>
          </a:prstGeom>
        </p:spPr>
      </p:pic>
    </p:spTree>
    <p:extLst>
      <p:ext uri="{BB962C8B-B14F-4D97-AF65-F5344CB8AC3E}">
        <p14:creationId xmlns:p14="http://schemas.microsoft.com/office/powerpoint/2010/main" val="422614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1492370"/>
            <a:ext cx="4862573" cy="4298831"/>
          </a:xfrm>
        </p:spPr>
        <p:txBody>
          <a:bodyPr>
            <a:normAutofit lnSpcReduction="10000"/>
          </a:bodyPr>
          <a:lstStyle/>
          <a:p>
            <a:r>
              <a:rPr lang="uz-Latn-UZ" dirty="0"/>
              <a:t>Sovuq katodli (penning) vakuummetr</a:t>
            </a:r>
            <a:endParaRPr lang="ru-RU" dirty="0"/>
          </a:p>
          <a:p>
            <a:r>
              <a:rPr lang="uz-Latn-UZ" dirty="0"/>
              <a:t> Ishlash prinsipi: gaz molekulalarining elektr maydonda ionlanish chastotasiga asoslanadi.</a:t>
            </a:r>
            <a:endParaRPr lang="ru-RU" dirty="0"/>
          </a:p>
          <a:p>
            <a:pPr lvl="0"/>
            <a:r>
              <a:rPr lang="uz-Latn-UZ" dirty="0"/>
              <a:t>Ish diapazoni: 10⁻⁵ – 10⁻⁹ mbar</a:t>
            </a:r>
            <a:endParaRPr lang="ru-RU" dirty="0"/>
          </a:p>
          <a:p>
            <a:pPr lvl="0"/>
            <a:r>
              <a:rPr lang="uz-Latn-UZ" dirty="0"/>
              <a:t>Katta laboratoriyalarda keng ishlatiladi</a:t>
            </a:r>
            <a:endParaRPr lang="ru-RU" dirty="0"/>
          </a:p>
          <a:p>
            <a:pPr lvl="0"/>
            <a:r>
              <a:rPr lang="uz-Latn-UZ" dirty="0"/>
              <a:t>Yuqori sezuvchanlik, uzoq muddat ishlay oladi</a:t>
            </a:r>
            <a:endParaRPr lang="ru-RU" dirty="0"/>
          </a:p>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6581955" y="1492370"/>
            <a:ext cx="4701246" cy="4004670"/>
          </a:xfrm>
          <a:prstGeom prst="rect">
            <a:avLst/>
          </a:prstGeom>
        </p:spPr>
      </p:pic>
    </p:spTree>
    <p:extLst>
      <p:ext uri="{BB962C8B-B14F-4D97-AF65-F5344CB8AC3E}">
        <p14:creationId xmlns:p14="http://schemas.microsoft.com/office/powerpoint/2010/main" val="2452377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3" y="1570008"/>
            <a:ext cx="5845984" cy="4221193"/>
          </a:xfrm>
        </p:spPr>
        <p:txBody>
          <a:bodyPr>
            <a:normAutofit lnSpcReduction="10000"/>
          </a:bodyPr>
          <a:lstStyle/>
          <a:p>
            <a:r>
              <a:rPr lang="uz-Latn-UZ" dirty="0"/>
              <a:t>Ionizatsion vakuummetr (Hot cathode gauge)</a:t>
            </a:r>
            <a:endParaRPr lang="ru-RU" dirty="0"/>
          </a:p>
          <a:p>
            <a:r>
              <a:rPr lang="uz-Latn-UZ" dirty="0"/>
              <a:t>Elektronlarning gaz molekulalari bilan to‘qnashishi orqali hosil bo‘lgan ionlar oqimi o‘lchanadi.</a:t>
            </a:r>
            <a:endParaRPr lang="ru-RU" dirty="0"/>
          </a:p>
          <a:p>
            <a:pPr lvl="0"/>
            <a:r>
              <a:rPr lang="uz-Latn-UZ" dirty="0"/>
              <a:t>Ish diapazoni: 10⁻⁹ – 10⁻¹² mbar (ultrabaland vakuum)</a:t>
            </a:r>
            <a:endParaRPr lang="ru-RU" dirty="0"/>
          </a:p>
          <a:p>
            <a:pPr lvl="0"/>
            <a:r>
              <a:rPr lang="uz-Latn-UZ" dirty="0"/>
              <a:t>Juda sezgir va LHC kabi tezlatgichlar uchun asosiy vosita</a:t>
            </a:r>
            <a:endParaRPr lang="ru-RU" dirty="0"/>
          </a:p>
          <a:p>
            <a:pPr lvl="0"/>
            <a:r>
              <a:rPr lang="uz-Latn-UZ" dirty="0"/>
              <a:t>Nozik tuzilish, qimmat narx</a:t>
            </a:r>
            <a:endParaRPr lang="ru-RU" dirty="0"/>
          </a:p>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7503335" y="1941159"/>
            <a:ext cx="4125074" cy="3113920"/>
          </a:xfrm>
          <a:prstGeom prst="rect">
            <a:avLst/>
          </a:prstGeom>
        </p:spPr>
      </p:pic>
    </p:spTree>
    <p:extLst>
      <p:ext uri="{BB962C8B-B14F-4D97-AF65-F5344CB8AC3E}">
        <p14:creationId xmlns:p14="http://schemas.microsoft.com/office/powerpoint/2010/main" val="41797221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8281" y="1388852"/>
            <a:ext cx="5725214" cy="3910643"/>
          </a:xfrm>
        </p:spPr>
        <p:txBody>
          <a:bodyPr>
            <a:normAutofit lnSpcReduction="10000"/>
          </a:bodyPr>
          <a:lstStyle/>
          <a:p>
            <a:r>
              <a:rPr lang="uz-Latn-UZ" dirty="0"/>
              <a:t>. Kapasitiv vakuummetr (Baratron)</a:t>
            </a:r>
            <a:endParaRPr lang="ru-RU" dirty="0"/>
          </a:p>
          <a:p>
            <a:pPr lvl="0"/>
            <a:r>
              <a:rPr lang="uz-Latn-UZ" dirty="0"/>
              <a:t>Ishlash diapazoni: atmosfera bosimidan 10⁻⁶ mbargacha</a:t>
            </a:r>
            <a:endParaRPr lang="ru-RU" dirty="0"/>
          </a:p>
          <a:p>
            <a:pPr lvl="0"/>
            <a:r>
              <a:rPr lang="uz-Latn-UZ" dirty="0"/>
              <a:t>Asosan past bosimni (yaqin atmosfera) o‘lchash uchun ishlatiladi</a:t>
            </a:r>
            <a:endParaRPr lang="ru-RU" dirty="0"/>
          </a:p>
          <a:p>
            <a:pPr lvl="0"/>
            <a:r>
              <a:rPr lang="uz-Latn-UZ" dirty="0"/>
              <a:t>Asosiy afzalligi – gaz turiga bog‘liq bo‘lmagan o‘lchov</a:t>
            </a:r>
            <a:endParaRPr lang="ru-RU" dirty="0"/>
          </a:p>
          <a:p>
            <a:pPr lvl="0"/>
            <a:r>
              <a:rPr lang="uz-Latn-UZ" dirty="0"/>
              <a:t>Qimmat va murakkab tuzilgan</a:t>
            </a:r>
            <a:endParaRPr lang="ru-RU" dirty="0"/>
          </a:p>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6823495" y="1388852"/>
            <a:ext cx="4008258" cy="3721579"/>
          </a:xfrm>
          <a:prstGeom prst="rect">
            <a:avLst/>
          </a:prstGeom>
        </p:spPr>
      </p:pic>
    </p:spTree>
    <p:extLst>
      <p:ext uri="{BB962C8B-B14F-4D97-AF65-F5344CB8AC3E}">
        <p14:creationId xmlns:p14="http://schemas.microsoft.com/office/powerpoint/2010/main" val="3039568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0755" y="859473"/>
            <a:ext cx="9905999" cy="3541714"/>
          </a:xfrm>
        </p:spPr>
        <p:txBody>
          <a:bodyPr/>
          <a:lstStyle/>
          <a:p>
            <a:r>
              <a:rPr lang="uz-Latn-UZ" dirty="0"/>
              <a:t>Bugungi zamonaviy texnologiyalar asrida tezlatgichlarda vakuumni boshqarish va nazorat qilish uchun quyidagi zamonaviy </a:t>
            </a:r>
            <a:r>
              <a:rPr lang="en-US" dirty="0" err="1" smtClean="0"/>
              <a:t>tizimlardan</a:t>
            </a:r>
            <a:r>
              <a:rPr lang="uz-Latn-UZ" dirty="0" smtClean="0"/>
              <a:t> </a:t>
            </a:r>
            <a:r>
              <a:rPr lang="uz-Latn-UZ" dirty="0"/>
              <a:t>keng miqqiyosda qo’llanilinadi:</a:t>
            </a:r>
            <a:endParaRPr lang="ru-RU" dirty="0"/>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925825730"/>
              </p:ext>
            </p:extLst>
          </p:nvPr>
        </p:nvGraphicFramePr>
        <p:xfrm>
          <a:off x="1635394" y="2584939"/>
          <a:ext cx="8088898" cy="3751676"/>
        </p:xfrm>
        <a:graphic>
          <a:graphicData uri="http://schemas.openxmlformats.org/drawingml/2006/table">
            <a:tbl>
              <a:tblPr firstRow="1" firstCol="1" bandRow="1">
                <a:tableStyleId>{5C22544A-7EE6-4342-B048-85BDC9FD1C3A}</a:tableStyleId>
              </a:tblPr>
              <a:tblGrid>
                <a:gridCol w="3810378"/>
                <a:gridCol w="4278520"/>
              </a:tblGrid>
              <a:tr h="659761">
                <a:tc>
                  <a:txBody>
                    <a:bodyPr/>
                    <a:lstStyle/>
                    <a:p>
                      <a:pPr>
                        <a:lnSpc>
                          <a:spcPct val="107000"/>
                        </a:lnSpc>
                        <a:spcAft>
                          <a:spcPts val="0"/>
                        </a:spcAft>
                      </a:pPr>
                      <a:r>
                        <a:rPr lang="uz-Latn-UZ" sz="1600" dirty="0">
                          <a:effectLst/>
                        </a:rPr>
                        <a:t>Tizim nomi</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z-Latn-UZ" sz="1600" dirty="0">
                          <a:effectLst/>
                        </a:rPr>
                        <a:t>Tavsifi</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7496">
                <a:tc>
                  <a:txBody>
                    <a:bodyPr/>
                    <a:lstStyle/>
                    <a:p>
                      <a:pPr>
                        <a:lnSpc>
                          <a:spcPct val="107000"/>
                        </a:lnSpc>
                        <a:spcAft>
                          <a:spcPts val="0"/>
                        </a:spcAft>
                      </a:pPr>
                      <a:r>
                        <a:rPr lang="uz-Latn-UZ" sz="1600">
                          <a:effectLst/>
                        </a:rPr>
                        <a:t>SCADA (Supervisory Control and Data Acquisition)</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z-Latn-UZ" sz="1600" dirty="0">
                          <a:effectLst/>
                        </a:rPr>
                        <a:t>Barcha vakuum datchiklarini bir markazdan boshqaradi; grafik interfeys va signal monitoring mavjud.</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7496">
                <a:tc>
                  <a:txBody>
                    <a:bodyPr/>
                    <a:lstStyle/>
                    <a:p>
                      <a:pPr>
                        <a:lnSpc>
                          <a:spcPct val="107000"/>
                        </a:lnSpc>
                        <a:spcAft>
                          <a:spcPts val="0"/>
                        </a:spcAft>
                      </a:pPr>
                      <a:r>
                        <a:rPr lang="uz-Latn-UZ" sz="1600">
                          <a:effectLst/>
                        </a:rPr>
                        <a:t>EPICS(Experimental Physics and Industrial Control System)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z-Latn-UZ" sz="1600" dirty="0">
                          <a:effectLst/>
                        </a:rPr>
                        <a:t>Yirik fizik obyektlarda real vaqtli ma’lumotlar almashinuvi va avtomatlashtirilgan boshqaruv uchun.</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7496">
                <a:tc>
                  <a:txBody>
                    <a:bodyPr/>
                    <a:lstStyle/>
                    <a:p>
                      <a:pPr>
                        <a:lnSpc>
                          <a:spcPct val="107000"/>
                        </a:lnSpc>
                        <a:spcAft>
                          <a:spcPts val="0"/>
                        </a:spcAft>
                      </a:pPr>
                      <a:r>
                        <a:rPr lang="uz-Latn-UZ" sz="1600">
                          <a:effectLst/>
                        </a:rPr>
                        <a:t>LavNEW</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z-Latn-UZ" sz="1600" dirty="0">
                          <a:effectLst/>
                        </a:rPr>
                        <a:t>Sensorlar va vakuum uskunalari uchun interaktiv boshqaruv va tajriba yozuvlarini yuritish imkonini beradi.</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7496">
                <a:tc>
                  <a:txBody>
                    <a:bodyPr/>
                    <a:lstStyle/>
                    <a:p>
                      <a:pPr>
                        <a:lnSpc>
                          <a:spcPct val="107000"/>
                        </a:lnSpc>
                        <a:spcAft>
                          <a:spcPts val="0"/>
                        </a:spcAft>
                      </a:pPr>
                      <a:r>
                        <a:rPr lang="uz-Latn-UZ" sz="1600">
                          <a:effectLst/>
                        </a:rPr>
                        <a:t>PLC(Programmable Logic Controller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z-Latn-UZ" sz="1600" dirty="0">
                          <a:effectLst/>
                        </a:rPr>
                        <a:t>Haqiqiy dalillar asosida real vaqtli nazorat, ayniqsa xavfsizlik tizimlari uchun</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1634759" y="29835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427138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Tezlatgichlarda</a:t>
            </a:r>
            <a:r>
              <a:rPr lang="en-US" dirty="0" smtClean="0"/>
              <a:t> </a:t>
            </a:r>
            <a:r>
              <a:rPr lang="en-US" dirty="0" err="1" smtClean="0"/>
              <a:t>gaz</a:t>
            </a:r>
            <a:r>
              <a:rPr lang="en-US" dirty="0" smtClean="0"/>
              <a:t> </a:t>
            </a:r>
            <a:r>
              <a:rPr lang="en-US" dirty="0" err="1" smtClean="0"/>
              <a:t>bosmini</a:t>
            </a:r>
            <a:r>
              <a:rPr lang="en-US" dirty="0" smtClean="0"/>
              <a:t> </a:t>
            </a:r>
            <a:r>
              <a:rPr lang="en-US" dirty="0" err="1" smtClean="0"/>
              <a:t>nazorat</a:t>
            </a:r>
            <a:r>
              <a:rPr lang="en-US" dirty="0" smtClean="0"/>
              <a:t> </a:t>
            </a:r>
            <a:r>
              <a:rPr lang="en-US" dirty="0" err="1" smtClean="0"/>
              <a:t>qilishning</a:t>
            </a:r>
            <a:r>
              <a:rPr lang="en-US" dirty="0" smtClean="0"/>
              <a:t> </a:t>
            </a:r>
            <a:r>
              <a:rPr lang="en-US" dirty="0" err="1" smtClean="0"/>
              <a:t>amali</a:t>
            </a:r>
            <a:r>
              <a:rPr lang="en-US" dirty="0" smtClean="0"/>
              <a:t> </a:t>
            </a:r>
            <a:r>
              <a:rPr lang="en-US" dirty="0" err="1" smtClean="0"/>
              <a:t>ahamiyati</a:t>
            </a:r>
            <a:endParaRPr lang="ru-RU" dirty="0"/>
          </a:p>
        </p:txBody>
      </p:sp>
      <p:sp>
        <p:nvSpPr>
          <p:cNvPr id="3" name="Объект 2"/>
          <p:cNvSpPr>
            <a:spLocks noGrp="1"/>
          </p:cNvSpPr>
          <p:nvPr>
            <p:ph idx="1"/>
          </p:nvPr>
        </p:nvSpPr>
        <p:spPr>
          <a:xfrm>
            <a:off x="1141412" y="2249487"/>
            <a:ext cx="9905999" cy="4125434"/>
          </a:xfrm>
        </p:spPr>
        <p:txBody>
          <a:bodyPr>
            <a:normAutofit/>
          </a:bodyPr>
          <a:lstStyle/>
          <a:p>
            <a:r>
              <a:rPr lang="en-US" dirty="0" err="1" smtClean="0"/>
              <a:t>Zarrachalarning</a:t>
            </a:r>
            <a:r>
              <a:rPr lang="en-US" dirty="0" smtClean="0"/>
              <a:t> </a:t>
            </a:r>
            <a:r>
              <a:rPr lang="en-US" dirty="0" err="1" smtClean="0"/>
              <a:t>tezlashuvi</a:t>
            </a:r>
            <a:r>
              <a:rPr lang="en-US" dirty="0" smtClean="0"/>
              <a:t> </a:t>
            </a:r>
            <a:r>
              <a:rPr lang="en-US" dirty="0" err="1" smtClean="0"/>
              <a:t>va</a:t>
            </a:r>
            <a:r>
              <a:rPr lang="en-US" dirty="0" smtClean="0"/>
              <a:t> </a:t>
            </a:r>
            <a:r>
              <a:rPr lang="en-US" dirty="0" err="1" smtClean="0"/>
              <a:t>energiya</a:t>
            </a:r>
            <a:r>
              <a:rPr lang="en-US" dirty="0" smtClean="0"/>
              <a:t> </a:t>
            </a:r>
            <a:r>
              <a:rPr lang="en-US" dirty="0" err="1" smtClean="0"/>
              <a:t>yo’qotilishi</a:t>
            </a:r>
            <a:r>
              <a:rPr lang="en-US" dirty="0" smtClean="0"/>
              <a:t>:  </a:t>
            </a:r>
            <a:r>
              <a:rPr lang="en-US" dirty="0"/>
              <a:t>Agar </a:t>
            </a:r>
            <a:r>
              <a:rPr lang="en-US" dirty="0" err="1"/>
              <a:t>gaz</a:t>
            </a:r>
            <a:r>
              <a:rPr lang="en-US" dirty="0"/>
              <a:t> </a:t>
            </a:r>
            <a:r>
              <a:rPr lang="en-US" dirty="0" err="1"/>
              <a:t>bosimi</a:t>
            </a:r>
            <a:r>
              <a:rPr lang="en-US" dirty="0"/>
              <a:t> </a:t>
            </a:r>
            <a:r>
              <a:rPr lang="en-US" dirty="0" err="1"/>
              <a:t>yuqori</a:t>
            </a:r>
            <a:r>
              <a:rPr lang="en-US" dirty="0"/>
              <a:t> </a:t>
            </a:r>
            <a:r>
              <a:rPr lang="en-US" dirty="0" err="1"/>
              <a:t>bo'lsa</a:t>
            </a:r>
            <a:r>
              <a:rPr lang="en-US" dirty="0"/>
              <a:t>, </a:t>
            </a:r>
            <a:r>
              <a:rPr lang="en-US" dirty="0" err="1"/>
              <a:t>zarrachalar</a:t>
            </a:r>
            <a:r>
              <a:rPr lang="en-US" dirty="0"/>
              <a:t> </a:t>
            </a:r>
            <a:r>
              <a:rPr lang="en-US" dirty="0" err="1"/>
              <a:t>gaz</a:t>
            </a:r>
            <a:r>
              <a:rPr lang="en-US" dirty="0"/>
              <a:t> </a:t>
            </a:r>
            <a:r>
              <a:rPr lang="en-US" dirty="0" err="1"/>
              <a:t>molekulalari</a:t>
            </a:r>
            <a:r>
              <a:rPr lang="en-US" dirty="0"/>
              <a:t> </a:t>
            </a:r>
            <a:r>
              <a:rPr lang="en-US" dirty="0" err="1"/>
              <a:t>bilan</a:t>
            </a:r>
            <a:r>
              <a:rPr lang="en-US" dirty="0"/>
              <a:t> </a:t>
            </a:r>
            <a:r>
              <a:rPr lang="en-US" dirty="0" err="1"/>
              <a:t>to'qnashib</a:t>
            </a:r>
            <a:r>
              <a:rPr lang="en-US" dirty="0"/>
              <a:t>, </a:t>
            </a:r>
            <a:r>
              <a:rPr lang="en-US" dirty="0" err="1"/>
              <a:t>ularning</a:t>
            </a:r>
            <a:r>
              <a:rPr lang="en-US" dirty="0"/>
              <a:t> </a:t>
            </a:r>
            <a:r>
              <a:rPr lang="en-US" dirty="0" err="1"/>
              <a:t>tezligi</a:t>
            </a:r>
            <a:r>
              <a:rPr lang="en-US" dirty="0"/>
              <a:t> </a:t>
            </a:r>
            <a:r>
              <a:rPr lang="en-US" dirty="0" err="1"/>
              <a:t>kamayadi</a:t>
            </a:r>
            <a:r>
              <a:rPr lang="en-US" dirty="0"/>
              <a:t>. Bu </a:t>
            </a:r>
            <a:r>
              <a:rPr lang="en-US" dirty="0" err="1"/>
              <a:t>esa</a:t>
            </a:r>
            <a:r>
              <a:rPr lang="en-US" dirty="0"/>
              <a:t> </a:t>
            </a:r>
            <a:r>
              <a:rPr lang="en-US" dirty="0" err="1"/>
              <a:t>zarrachalarning</a:t>
            </a:r>
            <a:r>
              <a:rPr lang="en-US" dirty="0"/>
              <a:t> </a:t>
            </a:r>
            <a:r>
              <a:rPr lang="en-US" dirty="0" err="1"/>
              <a:t>energiyasining</a:t>
            </a:r>
            <a:r>
              <a:rPr lang="en-US" dirty="0"/>
              <a:t> </a:t>
            </a:r>
            <a:r>
              <a:rPr lang="en-US" dirty="0" err="1"/>
              <a:t>yo'qolishiga</a:t>
            </a:r>
            <a:r>
              <a:rPr lang="en-US" dirty="0"/>
              <a:t> </a:t>
            </a:r>
            <a:r>
              <a:rPr lang="en-US" dirty="0" err="1"/>
              <a:t>olib</a:t>
            </a:r>
            <a:r>
              <a:rPr lang="en-US" dirty="0"/>
              <a:t> </a:t>
            </a:r>
            <a:r>
              <a:rPr lang="en-US" dirty="0" err="1"/>
              <a:t>keladi</a:t>
            </a:r>
            <a:r>
              <a:rPr lang="en-US" dirty="0"/>
              <a:t> </a:t>
            </a:r>
            <a:r>
              <a:rPr lang="en-US" dirty="0" err="1"/>
              <a:t>va</a:t>
            </a:r>
            <a:r>
              <a:rPr lang="en-US" dirty="0"/>
              <a:t> </a:t>
            </a:r>
            <a:r>
              <a:rPr lang="en-US" dirty="0" err="1"/>
              <a:t>tezlatgichning</a:t>
            </a:r>
            <a:r>
              <a:rPr lang="en-US" dirty="0"/>
              <a:t> </a:t>
            </a:r>
            <a:r>
              <a:rPr lang="en-US" dirty="0" err="1"/>
              <a:t>samaradorligini</a:t>
            </a:r>
            <a:r>
              <a:rPr lang="en-US" dirty="0"/>
              <a:t> </a:t>
            </a:r>
            <a:r>
              <a:rPr lang="en-US" dirty="0" err="1"/>
              <a:t>pasaytiradi</a:t>
            </a:r>
            <a:r>
              <a:rPr lang="en-US" dirty="0" smtClean="0"/>
              <a:t>.</a:t>
            </a:r>
          </a:p>
          <a:p>
            <a:r>
              <a:rPr lang="en-US" dirty="0" err="1" smtClean="0"/>
              <a:t>Tezlatgichning</a:t>
            </a:r>
            <a:r>
              <a:rPr lang="en-US" dirty="0" smtClean="0"/>
              <a:t> </a:t>
            </a:r>
            <a:r>
              <a:rPr lang="en-US" dirty="0" err="1" smtClean="0"/>
              <a:t>ishlash</a:t>
            </a:r>
            <a:r>
              <a:rPr lang="en-US" dirty="0" smtClean="0"/>
              <a:t> </a:t>
            </a:r>
            <a:r>
              <a:rPr lang="en-US" dirty="0" err="1" smtClean="0"/>
              <a:t>samaradorligi</a:t>
            </a:r>
            <a:r>
              <a:rPr lang="en-US" dirty="0"/>
              <a:t>: Agar </a:t>
            </a:r>
            <a:r>
              <a:rPr lang="en-US" dirty="0" err="1"/>
              <a:t>bosim</a:t>
            </a:r>
            <a:r>
              <a:rPr lang="en-US" dirty="0"/>
              <a:t> </a:t>
            </a:r>
            <a:r>
              <a:rPr lang="en-US" dirty="0" err="1"/>
              <a:t>ortsa</a:t>
            </a:r>
            <a:r>
              <a:rPr lang="en-US" dirty="0"/>
              <a:t>, </a:t>
            </a:r>
            <a:r>
              <a:rPr lang="en-US" dirty="0" err="1"/>
              <a:t>zarrachalar</a:t>
            </a:r>
            <a:r>
              <a:rPr lang="en-US" dirty="0"/>
              <a:t> </a:t>
            </a:r>
            <a:r>
              <a:rPr lang="en-US" dirty="0" err="1"/>
              <a:t>va</a:t>
            </a:r>
            <a:r>
              <a:rPr lang="en-US" dirty="0"/>
              <a:t> </a:t>
            </a:r>
            <a:r>
              <a:rPr lang="en-US" dirty="0" err="1"/>
              <a:t>vakuum</a:t>
            </a:r>
            <a:r>
              <a:rPr lang="en-US" dirty="0"/>
              <a:t> </a:t>
            </a:r>
            <a:r>
              <a:rPr lang="en-US" dirty="0" err="1"/>
              <a:t>tizimining</a:t>
            </a:r>
            <a:r>
              <a:rPr lang="en-US" dirty="0"/>
              <a:t> </a:t>
            </a:r>
            <a:r>
              <a:rPr lang="en-US" dirty="0" err="1"/>
              <a:t>elementlariga</a:t>
            </a:r>
            <a:r>
              <a:rPr lang="en-US" dirty="0"/>
              <a:t> </a:t>
            </a:r>
            <a:r>
              <a:rPr lang="en-US" dirty="0" err="1"/>
              <a:t>qarshi</a:t>
            </a:r>
            <a:r>
              <a:rPr lang="en-US" dirty="0"/>
              <a:t> </a:t>
            </a:r>
            <a:r>
              <a:rPr lang="en-US" dirty="0" err="1"/>
              <a:t>qarshilik</a:t>
            </a:r>
            <a:r>
              <a:rPr lang="en-US" dirty="0"/>
              <a:t> </a:t>
            </a:r>
            <a:r>
              <a:rPr lang="en-US" dirty="0" err="1"/>
              <a:t>oshadi</a:t>
            </a:r>
            <a:r>
              <a:rPr lang="en-US" dirty="0"/>
              <a:t>, </a:t>
            </a:r>
            <a:r>
              <a:rPr lang="en-US" dirty="0" err="1"/>
              <a:t>bu</a:t>
            </a:r>
            <a:r>
              <a:rPr lang="en-US" dirty="0"/>
              <a:t> </a:t>
            </a:r>
            <a:r>
              <a:rPr lang="en-US" dirty="0" err="1"/>
              <a:t>esa</a:t>
            </a:r>
            <a:r>
              <a:rPr lang="en-US" dirty="0"/>
              <a:t> </a:t>
            </a:r>
            <a:r>
              <a:rPr lang="en-US" dirty="0" err="1"/>
              <a:t>tizimning</a:t>
            </a:r>
            <a:r>
              <a:rPr lang="en-US" dirty="0"/>
              <a:t> </a:t>
            </a:r>
            <a:r>
              <a:rPr lang="en-US" dirty="0" err="1"/>
              <a:t>uzluksiz</a:t>
            </a:r>
            <a:r>
              <a:rPr lang="en-US" dirty="0"/>
              <a:t> </a:t>
            </a:r>
            <a:r>
              <a:rPr lang="en-US" dirty="0" err="1"/>
              <a:t>ishlashini</a:t>
            </a:r>
            <a:r>
              <a:rPr lang="en-US" dirty="0"/>
              <a:t> </a:t>
            </a:r>
            <a:r>
              <a:rPr lang="en-US" dirty="0" err="1"/>
              <a:t>buzishi</a:t>
            </a:r>
            <a:r>
              <a:rPr lang="en-US" dirty="0"/>
              <a:t> </a:t>
            </a:r>
            <a:r>
              <a:rPr lang="en-US" dirty="0" err="1"/>
              <a:t>mumkin.Yuqori</a:t>
            </a:r>
            <a:r>
              <a:rPr lang="en-US" dirty="0"/>
              <a:t> </a:t>
            </a:r>
            <a:r>
              <a:rPr lang="en-US" dirty="0" err="1"/>
              <a:t>bosim</a:t>
            </a:r>
            <a:r>
              <a:rPr lang="en-US" dirty="0"/>
              <a:t> </a:t>
            </a:r>
            <a:r>
              <a:rPr lang="en-US" dirty="0" err="1"/>
              <a:t>sharoitida</a:t>
            </a:r>
            <a:r>
              <a:rPr lang="en-US" dirty="0"/>
              <a:t> </a:t>
            </a:r>
            <a:r>
              <a:rPr lang="en-US" dirty="0" err="1"/>
              <a:t>zarrachalarni</a:t>
            </a:r>
            <a:r>
              <a:rPr lang="en-US" dirty="0"/>
              <a:t> </a:t>
            </a:r>
            <a:r>
              <a:rPr lang="en-US" dirty="0" err="1"/>
              <a:t>yuqori</a:t>
            </a:r>
            <a:r>
              <a:rPr lang="en-US" dirty="0"/>
              <a:t> </a:t>
            </a:r>
            <a:r>
              <a:rPr lang="en-US" dirty="0" err="1"/>
              <a:t>tezlikka</a:t>
            </a:r>
            <a:r>
              <a:rPr lang="en-US" dirty="0"/>
              <a:t> </a:t>
            </a:r>
            <a:r>
              <a:rPr lang="en-US" dirty="0" err="1"/>
              <a:t>chiqarish</a:t>
            </a:r>
            <a:r>
              <a:rPr lang="en-US" dirty="0"/>
              <a:t> </a:t>
            </a:r>
            <a:r>
              <a:rPr lang="en-US" dirty="0" err="1"/>
              <a:t>uchun</a:t>
            </a:r>
            <a:r>
              <a:rPr lang="en-US" dirty="0"/>
              <a:t> </a:t>
            </a:r>
            <a:r>
              <a:rPr lang="en-US" dirty="0" err="1"/>
              <a:t>ko'proq</a:t>
            </a:r>
            <a:r>
              <a:rPr lang="en-US" dirty="0"/>
              <a:t> </a:t>
            </a:r>
            <a:r>
              <a:rPr lang="en-US" dirty="0" err="1"/>
              <a:t>energiya</a:t>
            </a:r>
            <a:r>
              <a:rPr lang="en-US" dirty="0"/>
              <a:t> </a:t>
            </a:r>
            <a:r>
              <a:rPr lang="en-US" dirty="0" err="1"/>
              <a:t>talab</a:t>
            </a:r>
            <a:r>
              <a:rPr lang="en-US" dirty="0"/>
              <a:t> </a:t>
            </a:r>
            <a:r>
              <a:rPr lang="en-US" dirty="0" err="1"/>
              <a:t>qilinadi</a:t>
            </a:r>
            <a:r>
              <a:rPr lang="en-US" dirty="0" smtClean="0"/>
              <a:t>.</a:t>
            </a:r>
          </a:p>
          <a:p>
            <a:endParaRPr lang="ru-RU" dirty="0"/>
          </a:p>
        </p:txBody>
      </p:sp>
    </p:spTree>
    <p:extLst>
      <p:ext uri="{BB962C8B-B14F-4D97-AF65-F5344CB8AC3E}">
        <p14:creationId xmlns:p14="http://schemas.microsoft.com/office/powerpoint/2010/main" val="2298750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uz-Latn-UZ" dirty="0"/>
              <a:t>Zarrachalarning harakati va yo'nalishini </a:t>
            </a:r>
            <a:r>
              <a:rPr lang="uz-Latn-UZ" dirty="0" smtClean="0"/>
              <a:t>boshqarish</a:t>
            </a:r>
            <a:r>
              <a:rPr lang="en-US" dirty="0" smtClean="0"/>
              <a:t>: </a:t>
            </a:r>
            <a:r>
              <a:rPr lang="en-US" dirty="0"/>
              <a:t>g</a:t>
            </a:r>
            <a:r>
              <a:rPr lang="uz-Latn-UZ" dirty="0" smtClean="0"/>
              <a:t>az </a:t>
            </a:r>
            <a:r>
              <a:rPr lang="uz-Latn-UZ" dirty="0"/>
              <a:t>bosimi o'zgarganda, zarrachalarning yo'nalishi ham o'zgaradi. Past bosim sharoitida zarrachalar to'g'ri yo'nalishda harakat qiladi, ammo yuqori bosimda ular tezlikni yo'qotishi va yo'nalishdan </a:t>
            </a:r>
            <a:r>
              <a:rPr lang="uz-Latn-UZ" dirty="0" smtClean="0"/>
              <a:t>ch</a:t>
            </a:r>
            <a:r>
              <a:rPr lang="en-US" dirty="0" err="1" smtClean="0"/>
              <a:t>etlashishi</a:t>
            </a:r>
            <a:r>
              <a:rPr lang="uz-Latn-UZ" dirty="0" smtClean="0"/>
              <a:t> </a:t>
            </a:r>
            <a:r>
              <a:rPr lang="uz-Latn-UZ" dirty="0"/>
              <a:t>mumkin</a:t>
            </a:r>
            <a:r>
              <a:rPr lang="uz-Latn-UZ" dirty="0" smtClean="0"/>
              <a:t>.</a:t>
            </a:r>
            <a:endParaRPr lang="en-US" dirty="0" smtClean="0"/>
          </a:p>
          <a:p>
            <a:r>
              <a:rPr lang="uz-Latn-UZ" dirty="0"/>
              <a:t>Tezlatgich tizimining </a:t>
            </a:r>
            <a:r>
              <a:rPr lang="uz-Latn-UZ" dirty="0" smtClean="0"/>
              <a:t>himoyasi</a:t>
            </a:r>
            <a:r>
              <a:rPr lang="en-US" dirty="0" smtClean="0"/>
              <a:t>: </a:t>
            </a:r>
            <a:r>
              <a:rPr lang="en-US" dirty="0"/>
              <a:t>y</a:t>
            </a:r>
            <a:r>
              <a:rPr lang="uz-Latn-UZ" dirty="0" smtClean="0"/>
              <a:t>uqori </a:t>
            </a:r>
            <a:r>
              <a:rPr lang="uz-Latn-UZ" dirty="0"/>
              <a:t>gaz bosimi tizimning ichki qismlarida ifloslanish yoki korroziya muammolarini keltirib chiqarishi mumkin. Past bosim sharoitlari bu muammolarni kamaytiradi va tizimning uzoq muddatli ishlashini ta'minlaydi.</a:t>
            </a:r>
            <a:endParaRPr lang="ru-RU" dirty="0"/>
          </a:p>
        </p:txBody>
      </p:sp>
    </p:spTree>
    <p:extLst>
      <p:ext uri="{BB962C8B-B14F-4D97-AF65-F5344CB8AC3E}">
        <p14:creationId xmlns:p14="http://schemas.microsoft.com/office/powerpoint/2010/main" val="2503556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en-US" dirty="0" err="1" smtClean="0"/>
              <a:t>Tadqiqot</a:t>
            </a:r>
            <a:r>
              <a:rPr lang="en-US" dirty="0" smtClean="0"/>
              <a:t> </a:t>
            </a:r>
            <a:r>
              <a:rPr lang="en-US" dirty="0" err="1" smtClean="0"/>
              <a:t>natijalarining</a:t>
            </a:r>
            <a:r>
              <a:rPr lang="en-US" dirty="0" smtClean="0"/>
              <a:t> </a:t>
            </a:r>
            <a:r>
              <a:rPr lang="en-US" dirty="0" err="1" smtClean="0"/>
              <a:t>ishonchliligi</a:t>
            </a:r>
            <a:r>
              <a:rPr lang="en-US" dirty="0"/>
              <a:t>: </a:t>
            </a:r>
            <a:r>
              <a:rPr lang="en-US" dirty="0" err="1"/>
              <a:t>Gaz</a:t>
            </a:r>
            <a:r>
              <a:rPr lang="en-US" dirty="0"/>
              <a:t> </a:t>
            </a:r>
            <a:r>
              <a:rPr lang="en-US" dirty="0" err="1"/>
              <a:t>bosimi</a:t>
            </a:r>
            <a:r>
              <a:rPr lang="en-US" dirty="0"/>
              <a:t> </a:t>
            </a:r>
            <a:r>
              <a:rPr lang="en-US" dirty="0" err="1"/>
              <a:t>nazorati</a:t>
            </a:r>
            <a:r>
              <a:rPr lang="en-US" dirty="0"/>
              <a:t> </a:t>
            </a:r>
            <a:r>
              <a:rPr lang="en-US" dirty="0" err="1"/>
              <a:t>bu</a:t>
            </a:r>
            <a:r>
              <a:rPr lang="en-US" dirty="0"/>
              <a:t> </a:t>
            </a:r>
            <a:r>
              <a:rPr lang="en-US" dirty="0" err="1"/>
              <a:t>tadqiqotlar</a:t>
            </a:r>
            <a:r>
              <a:rPr lang="en-US" dirty="0"/>
              <a:t> </a:t>
            </a:r>
            <a:r>
              <a:rPr lang="en-US" dirty="0" err="1"/>
              <a:t>natijalarining</a:t>
            </a:r>
            <a:r>
              <a:rPr lang="en-US" dirty="0"/>
              <a:t> </a:t>
            </a:r>
            <a:r>
              <a:rPr lang="en-US" dirty="0" err="1"/>
              <a:t>ishonchliligini</a:t>
            </a:r>
            <a:r>
              <a:rPr lang="en-US" dirty="0"/>
              <a:t> </a:t>
            </a:r>
            <a:r>
              <a:rPr lang="en-US" dirty="0" err="1"/>
              <a:t>ta'minlaydi</a:t>
            </a:r>
            <a:r>
              <a:rPr lang="en-US" dirty="0"/>
              <a:t>, </a:t>
            </a:r>
            <a:r>
              <a:rPr lang="en-US" dirty="0" err="1"/>
              <a:t>chunki</a:t>
            </a:r>
            <a:r>
              <a:rPr lang="en-US" dirty="0"/>
              <a:t> </a:t>
            </a:r>
            <a:r>
              <a:rPr lang="en-US" dirty="0" err="1"/>
              <a:t>havo</a:t>
            </a:r>
            <a:r>
              <a:rPr lang="en-US" dirty="0"/>
              <a:t> </a:t>
            </a:r>
            <a:r>
              <a:rPr lang="en-US" dirty="0" err="1"/>
              <a:t>yoki</a:t>
            </a:r>
            <a:r>
              <a:rPr lang="en-US" dirty="0"/>
              <a:t> </a:t>
            </a:r>
            <a:r>
              <a:rPr lang="en-US" dirty="0" err="1"/>
              <a:t>boshqa</a:t>
            </a:r>
            <a:r>
              <a:rPr lang="en-US" dirty="0"/>
              <a:t> </a:t>
            </a:r>
            <a:r>
              <a:rPr lang="en-US" dirty="0" err="1"/>
              <a:t>gazlar</a:t>
            </a:r>
            <a:r>
              <a:rPr lang="en-US" dirty="0"/>
              <a:t> </a:t>
            </a:r>
            <a:r>
              <a:rPr lang="en-US" dirty="0" err="1"/>
              <a:t>bilan</a:t>
            </a:r>
            <a:r>
              <a:rPr lang="en-US" dirty="0"/>
              <a:t> </a:t>
            </a:r>
            <a:r>
              <a:rPr lang="en-US" dirty="0" err="1"/>
              <a:t>to'qnashuv</a:t>
            </a:r>
            <a:r>
              <a:rPr lang="en-US" dirty="0"/>
              <a:t> </a:t>
            </a:r>
            <a:r>
              <a:rPr lang="en-US" dirty="0" err="1"/>
              <a:t>natijalarni</a:t>
            </a:r>
            <a:r>
              <a:rPr lang="en-US" dirty="0"/>
              <a:t> </a:t>
            </a:r>
            <a:r>
              <a:rPr lang="en-US" dirty="0" err="1"/>
              <a:t>buzishi</a:t>
            </a:r>
            <a:r>
              <a:rPr lang="en-US" dirty="0"/>
              <a:t> </a:t>
            </a:r>
            <a:r>
              <a:rPr lang="en-US" dirty="0" err="1" smtClean="0"/>
              <a:t>mumkin.Tezlatgichda</a:t>
            </a:r>
            <a:r>
              <a:rPr lang="en-US" dirty="0" smtClean="0"/>
              <a:t> </a:t>
            </a:r>
            <a:r>
              <a:rPr lang="en-US" dirty="0" err="1"/>
              <a:t>gaz</a:t>
            </a:r>
            <a:r>
              <a:rPr lang="en-US" dirty="0"/>
              <a:t> </a:t>
            </a:r>
            <a:r>
              <a:rPr lang="en-US" dirty="0" err="1"/>
              <a:t>bosimi</a:t>
            </a:r>
            <a:r>
              <a:rPr lang="en-US" dirty="0"/>
              <a:t> </a:t>
            </a:r>
            <a:r>
              <a:rPr lang="en-US" dirty="0" err="1"/>
              <a:t>ortishi</a:t>
            </a:r>
            <a:r>
              <a:rPr lang="en-US" dirty="0"/>
              <a:t> </a:t>
            </a:r>
            <a:r>
              <a:rPr lang="en-US" dirty="0" err="1"/>
              <a:t>yoki</a:t>
            </a:r>
            <a:r>
              <a:rPr lang="en-US" dirty="0"/>
              <a:t> </a:t>
            </a:r>
            <a:r>
              <a:rPr lang="en-US" dirty="0" err="1"/>
              <a:t>kamayishi</a:t>
            </a:r>
            <a:r>
              <a:rPr lang="en-US" dirty="0"/>
              <a:t>, </a:t>
            </a:r>
            <a:r>
              <a:rPr lang="en-US" dirty="0" err="1"/>
              <a:t>ularning</a:t>
            </a:r>
            <a:r>
              <a:rPr lang="en-US" dirty="0"/>
              <a:t> </a:t>
            </a:r>
            <a:r>
              <a:rPr lang="en-US" dirty="0" err="1"/>
              <a:t>ishlashiga</a:t>
            </a:r>
            <a:r>
              <a:rPr lang="en-US" dirty="0"/>
              <a:t> </a:t>
            </a:r>
            <a:r>
              <a:rPr lang="en-US" dirty="0" err="1"/>
              <a:t>texnik</a:t>
            </a:r>
            <a:r>
              <a:rPr lang="en-US" dirty="0"/>
              <a:t> </a:t>
            </a:r>
            <a:r>
              <a:rPr lang="en-US" dirty="0" err="1"/>
              <a:t>xatoliklar</a:t>
            </a:r>
            <a:r>
              <a:rPr lang="en-US" dirty="0"/>
              <a:t> </a:t>
            </a:r>
            <a:r>
              <a:rPr lang="en-US" dirty="0" err="1"/>
              <a:t>kiritishi</a:t>
            </a:r>
            <a:r>
              <a:rPr lang="en-US" dirty="0"/>
              <a:t> </a:t>
            </a:r>
            <a:r>
              <a:rPr lang="en-US" dirty="0" err="1"/>
              <a:t>mumkin</a:t>
            </a:r>
            <a:r>
              <a:rPr lang="en-US" dirty="0" smtClean="0"/>
              <a:t>.</a:t>
            </a:r>
          </a:p>
          <a:p>
            <a:r>
              <a:rPr lang="en-US" dirty="0" err="1"/>
              <a:t>Xavfsizlik:Ba'zi</a:t>
            </a:r>
            <a:r>
              <a:rPr lang="en-US" dirty="0"/>
              <a:t> </a:t>
            </a:r>
            <a:r>
              <a:rPr lang="en-US" dirty="0" err="1"/>
              <a:t>tezlatgichlar</a:t>
            </a:r>
            <a:r>
              <a:rPr lang="en-US" dirty="0"/>
              <a:t> </a:t>
            </a:r>
            <a:r>
              <a:rPr lang="en-US" dirty="0" err="1"/>
              <a:t>xavfli</a:t>
            </a:r>
            <a:r>
              <a:rPr lang="en-US" dirty="0"/>
              <a:t> </a:t>
            </a:r>
            <a:r>
              <a:rPr lang="en-US" dirty="0" err="1"/>
              <a:t>yoki</a:t>
            </a:r>
            <a:r>
              <a:rPr lang="en-US" dirty="0"/>
              <a:t> </a:t>
            </a:r>
            <a:r>
              <a:rPr lang="en-US" dirty="0" err="1"/>
              <a:t>radioaktiv</a:t>
            </a:r>
            <a:r>
              <a:rPr lang="en-US" dirty="0"/>
              <a:t> </a:t>
            </a:r>
            <a:r>
              <a:rPr lang="en-US" dirty="0" err="1"/>
              <a:t>materiallar</a:t>
            </a:r>
            <a:r>
              <a:rPr lang="en-US" dirty="0"/>
              <a:t> </a:t>
            </a:r>
            <a:r>
              <a:rPr lang="en-US" dirty="0" err="1"/>
              <a:t>bilan</a:t>
            </a:r>
            <a:r>
              <a:rPr lang="en-US" dirty="0"/>
              <a:t> </a:t>
            </a:r>
            <a:r>
              <a:rPr lang="en-US" dirty="0" err="1"/>
              <a:t>ishlaydi.Agar</a:t>
            </a:r>
            <a:r>
              <a:rPr lang="en-US" dirty="0"/>
              <a:t> </a:t>
            </a:r>
            <a:r>
              <a:rPr lang="en-US" dirty="0" err="1"/>
              <a:t>tizimda</a:t>
            </a:r>
            <a:r>
              <a:rPr lang="en-US" dirty="0"/>
              <a:t> </a:t>
            </a:r>
            <a:r>
              <a:rPr lang="en-US" dirty="0" err="1"/>
              <a:t>yuqori</a:t>
            </a:r>
            <a:r>
              <a:rPr lang="en-US" dirty="0"/>
              <a:t> </a:t>
            </a:r>
            <a:r>
              <a:rPr lang="en-US" dirty="0" err="1"/>
              <a:t>bosimdagi</a:t>
            </a:r>
            <a:r>
              <a:rPr lang="en-US" dirty="0"/>
              <a:t> </a:t>
            </a:r>
            <a:r>
              <a:rPr lang="en-US" dirty="0" err="1"/>
              <a:t>gazlar</a:t>
            </a:r>
            <a:r>
              <a:rPr lang="en-US" dirty="0"/>
              <a:t> </a:t>
            </a:r>
            <a:r>
              <a:rPr lang="en-US" dirty="0" err="1"/>
              <a:t>to'plansa</a:t>
            </a:r>
            <a:r>
              <a:rPr lang="en-US" dirty="0"/>
              <a:t>, </a:t>
            </a:r>
            <a:r>
              <a:rPr lang="en-US" dirty="0" err="1" smtClean="0"/>
              <a:t>yuqori</a:t>
            </a:r>
            <a:r>
              <a:rPr lang="en-US" dirty="0" smtClean="0"/>
              <a:t> </a:t>
            </a:r>
            <a:r>
              <a:rPr lang="en-US" dirty="0" err="1" smtClean="0"/>
              <a:t>darajali</a:t>
            </a:r>
            <a:r>
              <a:rPr lang="en-US" dirty="0" smtClean="0"/>
              <a:t> </a:t>
            </a:r>
            <a:r>
              <a:rPr lang="en-US" dirty="0" err="1"/>
              <a:t>xavf</a:t>
            </a:r>
            <a:r>
              <a:rPr lang="en-US" dirty="0"/>
              <a:t> </a:t>
            </a:r>
            <a:r>
              <a:rPr lang="en-US" dirty="0" err="1"/>
              <a:t>tug'dirishi</a:t>
            </a:r>
            <a:r>
              <a:rPr lang="en-US" dirty="0"/>
              <a:t> </a:t>
            </a:r>
            <a:r>
              <a:rPr lang="en-US" dirty="0" err="1"/>
              <a:t>mumkin</a:t>
            </a:r>
            <a:r>
              <a:rPr lang="en-US" dirty="0"/>
              <a:t>. </a:t>
            </a:r>
            <a:r>
              <a:rPr lang="en-US" dirty="0" err="1"/>
              <a:t>Buning</a:t>
            </a:r>
            <a:r>
              <a:rPr lang="en-US" dirty="0"/>
              <a:t> </a:t>
            </a:r>
            <a:r>
              <a:rPr lang="en-US" dirty="0" err="1"/>
              <a:t>oldini</a:t>
            </a:r>
            <a:r>
              <a:rPr lang="en-US" dirty="0"/>
              <a:t> </a:t>
            </a:r>
            <a:r>
              <a:rPr lang="en-US" dirty="0" err="1"/>
              <a:t>olish</a:t>
            </a:r>
            <a:r>
              <a:rPr lang="en-US" dirty="0"/>
              <a:t> </a:t>
            </a:r>
            <a:r>
              <a:rPr lang="en-US" dirty="0" err="1"/>
              <a:t>uchun</a:t>
            </a:r>
            <a:r>
              <a:rPr lang="en-US" dirty="0"/>
              <a:t> </a:t>
            </a:r>
            <a:r>
              <a:rPr lang="en-US" dirty="0" err="1"/>
              <a:t>gaz</a:t>
            </a:r>
            <a:r>
              <a:rPr lang="en-US" dirty="0"/>
              <a:t> </a:t>
            </a:r>
            <a:r>
              <a:rPr lang="en-US" dirty="0" err="1"/>
              <a:t>bosimini</a:t>
            </a:r>
            <a:r>
              <a:rPr lang="en-US" dirty="0"/>
              <a:t> </a:t>
            </a:r>
            <a:r>
              <a:rPr lang="en-US" dirty="0" err="1"/>
              <a:t>doimiy</a:t>
            </a:r>
            <a:r>
              <a:rPr lang="en-US" dirty="0"/>
              <a:t> </a:t>
            </a:r>
            <a:r>
              <a:rPr lang="en-US" dirty="0" err="1"/>
              <a:t>ravishda</a:t>
            </a:r>
            <a:r>
              <a:rPr lang="en-US" dirty="0"/>
              <a:t> </a:t>
            </a:r>
            <a:r>
              <a:rPr lang="en-US" dirty="0" err="1"/>
              <a:t>nazorat</a:t>
            </a:r>
            <a:r>
              <a:rPr lang="en-US" dirty="0"/>
              <a:t> </a:t>
            </a:r>
            <a:r>
              <a:rPr lang="en-US" dirty="0" err="1"/>
              <a:t>qilish</a:t>
            </a:r>
            <a:r>
              <a:rPr lang="en-US" dirty="0"/>
              <a:t> </a:t>
            </a:r>
            <a:r>
              <a:rPr lang="en-US" dirty="0" err="1"/>
              <a:t>zarur</a:t>
            </a:r>
            <a:r>
              <a:rPr lang="en-US" dirty="0"/>
              <a:t>.</a:t>
            </a:r>
            <a:endParaRPr lang="ru-RU" dirty="0"/>
          </a:p>
        </p:txBody>
      </p:sp>
    </p:spTree>
    <p:extLst>
      <p:ext uri="{BB962C8B-B14F-4D97-AF65-F5344CB8AC3E}">
        <p14:creationId xmlns:p14="http://schemas.microsoft.com/office/powerpoint/2010/main" val="1250457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xulosa</a:t>
            </a:r>
            <a:endParaRPr lang="ru-RU" dirty="0"/>
          </a:p>
        </p:txBody>
      </p:sp>
      <p:sp>
        <p:nvSpPr>
          <p:cNvPr id="3" name="Объект 2"/>
          <p:cNvSpPr>
            <a:spLocks noGrp="1"/>
          </p:cNvSpPr>
          <p:nvPr>
            <p:ph idx="1"/>
          </p:nvPr>
        </p:nvSpPr>
        <p:spPr/>
        <p:txBody>
          <a:bodyPr/>
          <a:lstStyle/>
          <a:p>
            <a:r>
              <a:rPr lang="en-US" dirty="0" err="1" smtClean="0"/>
              <a:t>Tezlatgichlarda</a:t>
            </a:r>
            <a:r>
              <a:rPr lang="en-US" dirty="0" smtClean="0"/>
              <a:t> </a:t>
            </a:r>
            <a:r>
              <a:rPr lang="en-US" dirty="0" err="1" smtClean="0"/>
              <a:t>vakuum</a:t>
            </a:r>
            <a:r>
              <a:rPr lang="en-US" dirty="0" smtClean="0"/>
              <a:t> </a:t>
            </a:r>
            <a:r>
              <a:rPr lang="en-US" dirty="0" err="1" smtClean="0"/>
              <a:t>tizim</a:t>
            </a:r>
            <a:r>
              <a:rPr lang="en-US" dirty="0" smtClean="0"/>
              <a:t> </a:t>
            </a:r>
            <a:r>
              <a:rPr lang="en-US" dirty="0" err="1" smtClean="0"/>
              <a:t>muhum</a:t>
            </a:r>
            <a:r>
              <a:rPr lang="en-US" dirty="0" smtClean="0"/>
              <a:t> </a:t>
            </a:r>
            <a:r>
              <a:rPr lang="en-US" dirty="0" err="1" smtClean="0"/>
              <a:t>ro’l</a:t>
            </a:r>
            <a:r>
              <a:rPr lang="en-US" dirty="0" smtClean="0"/>
              <a:t> </a:t>
            </a:r>
            <a:r>
              <a:rPr lang="en-US" dirty="0" err="1" smtClean="0"/>
              <a:t>o’ynaydi</a:t>
            </a:r>
            <a:r>
              <a:rPr lang="en-US" dirty="0" smtClean="0"/>
              <a:t>, </a:t>
            </a:r>
            <a:r>
              <a:rPr lang="en-US" dirty="0" err="1" smtClean="0"/>
              <a:t>shuning</a:t>
            </a:r>
            <a:r>
              <a:rPr lang="en-US" dirty="0" smtClean="0"/>
              <a:t> </a:t>
            </a:r>
            <a:r>
              <a:rPr lang="en-US" dirty="0" err="1" smtClean="0"/>
              <a:t>uchun</a:t>
            </a:r>
            <a:r>
              <a:rPr lang="en-US" dirty="0" smtClean="0"/>
              <a:t> </a:t>
            </a:r>
            <a:r>
              <a:rPr lang="en-US" dirty="0"/>
              <a:t>t</a:t>
            </a:r>
            <a:r>
              <a:rPr lang="uz-Latn-UZ" dirty="0" smtClean="0"/>
              <a:t>ezlatgichlarda </a:t>
            </a:r>
            <a:r>
              <a:rPr lang="uz-Latn-UZ" dirty="0"/>
              <a:t>gaz bosimini nazorat qilish zarrachalarni tezlatishning samaradorligi, tizimning ishlash barqarorligi, energiya sarfini optimallashtirish va xavfsizlikni ta'minlash uchun muhimdir. To'g'ri gaz bosimi tezlatgichning ishlashini samarali va ishonchli qiladi, shuningdek, ilmiy tadqiqotlarning natijalarini ham aniqroq qiladi.</a:t>
            </a:r>
            <a:endParaRPr lang="ru-RU" dirty="0"/>
          </a:p>
        </p:txBody>
      </p:sp>
    </p:spTree>
    <p:extLst>
      <p:ext uri="{BB962C8B-B14F-4D97-AF65-F5344CB8AC3E}">
        <p14:creationId xmlns:p14="http://schemas.microsoft.com/office/powerpoint/2010/main" val="10368431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Foydalanilgan</a:t>
            </a:r>
            <a:r>
              <a:rPr lang="en-US" dirty="0" smtClean="0"/>
              <a:t> </a:t>
            </a:r>
            <a:r>
              <a:rPr lang="en-US" dirty="0" err="1" smtClean="0"/>
              <a:t>adabiyotlar</a:t>
            </a:r>
            <a:endParaRPr lang="ru-RU" dirty="0"/>
          </a:p>
        </p:txBody>
      </p:sp>
      <p:sp>
        <p:nvSpPr>
          <p:cNvPr id="3" name="Объект 2"/>
          <p:cNvSpPr>
            <a:spLocks noGrp="1"/>
          </p:cNvSpPr>
          <p:nvPr>
            <p:ph idx="1"/>
          </p:nvPr>
        </p:nvSpPr>
        <p:spPr/>
        <p:txBody>
          <a:bodyPr>
            <a:normAutofit fontScale="70000" lnSpcReduction="20000"/>
          </a:bodyPr>
          <a:lstStyle/>
          <a:p>
            <a:pPr lvl="0"/>
            <a:r>
              <a:rPr lang="uz-Latn-UZ" dirty="0"/>
              <a:t>И . Б . Исинский введение в физику ускорителей заряженных частиц</a:t>
            </a:r>
            <a:endParaRPr lang="ru-RU" dirty="0"/>
          </a:p>
          <a:p>
            <a:pPr lvl="0"/>
            <a:r>
              <a:rPr lang="uz-Latn-UZ" dirty="0"/>
              <a:t>S.S. Ibrohimov — Zamonaviy fizikaviy asboblar, Toshkent: Oliy ta’lim, 2021.</a:t>
            </a:r>
            <a:endParaRPr lang="ru-RU" dirty="0"/>
          </a:p>
          <a:p>
            <a:pPr lvl="0"/>
            <a:r>
              <a:rPr lang="uz-Latn-UZ" dirty="0"/>
              <a:t>CERN (European Organization for Nuclear Research) — LHC Vacuum System Overview, </a:t>
            </a:r>
            <a:r>
              <a:rPr lang="uz-Latn-UZ" u="sng" dirty="0">
                <a:hlinkClick r:id="rId2"/>
              </a:rPr>
              <a:t>https://home.cern</a:t>
            </a:r>
            <a:endParaRPr lang="ru-RU" dirty="0"/>
          </a:p>
          <a:p>
            <a:pPr lvl="0"/>
            <a:r>
              <a:rPr lang="uz-Latn-UZ" dirty="0"/>
              <a:t>L. Meunier — Vacuum Technology in Particle Accelerators, CERN Accelerator School, 2017.</a:t>
            </a:r>
            <a:endParaRPr lang="ru-RU" dirty="0"/>
          </a:p>
          <a:p>
            <a:pPr lvl="0"/>
            <a:r>
              <a:rPr lang="uz-Latn-UZ" dirty="0"/>
              <a:t>Wikipedia — Roughing Pump, </a:t>
            </a:r>
            <a:r>
              <a:rPr lang="uz-Latn-UZ" u="sng" dirty="0">
                <a:hlinkClick r:id="rId3"/>
              </a:rPr>
              <a:t>https://en.wikipedia.org/wiki/Roughing_pump</a:t>
            </a:r>
            <a:endParaRPr lang="ru-RU" dirty="0"/>
          </a:p>
          <a:p>
            <a:pPr lvl="0"/>
            <a:r>
              <a:rPr lang="uz-Latn-UZ" dirty="0"/>
              <a:t>Leybold GmbH — Vacuum Pumps and Systems Technical Guide, 2020.</a:t>
            </a:r>
            <a:endParaRPr lang="ru-RU" dirty="0"/>
          </a:p>
          <a:p>
            <a:pPr lvl="0"/>
            <a:r>
              <a:rPr lang="uz-Latn-UZ" dirty="0"/>
              <a:t>Varian Inc. — High Vacuum Measurement and Control Handbook, 2008.</a:t>
            </a:r>
            <a:endParaRPr lang="ru-RU" dirty="0"/>
          </a:p>
          <a:p>
            <a:pPr lvl="0"/>
            <a:r>
              <a:rPr lang="uz-Latn-UZ" dirty="0"/>
              <a:t>A. Roth — Vacuum Technology, North-Holland Publishing, 1990.</a:t>
            </a:r>
            <a:endParaRPr lang="ru-RU" dirty="0"/>
          </a:p>
          <a:p>
            <a:pPr lvl="0"/>
            <a:r>
              <a:rPr lang="uz-Latn-UZ" dirty="0"/>
              <a:t>ChatGPT- kerakli maqolalarni qidirish va tarjima qilish uchun foydalanildi.</a:t>
            </a:r>
            <a:endParaRPr lang="ru-RU" dirty="0"/>
          </a:p>
          <a:p>
            <a:endParaRPr lang="ru-RU" dirty="0"/>
          </a:p>
        </p:txBody>
      </p:sp>
    </p:spTree>
    <p:extLst>
      <p:ext uri="{BB962C8B-B14F-4D97-AF65-F5344CB8AC3E}">
        <p14:creationId xmlns:p14="http://schemas.microsoft.com/office/powerpoint/2010/main" val="63682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reja</a:t>
            </a:r>
            <a:endParaRPr lang="ru-RU" dirty="0"/>
          </a:p>
        </p:txBody>
      </p:sp>
      <p:sp>
        <p:nvSpPr>
          <p:cNvPr id="3" name="Объект 2"/>
          <p:cNvSpPr>
            <a:spLocks noGrp="1"/>
          </p:cNvSpPr>
          <p:nvPr>
            <p:ph idx="1"/>
          </p:nvPr>
        </p:nvSpPr>
        <p:spPr/>
        <p:txBody>
          <a:bodyPr/>
          <a:lstStyle/>
          <a:p>
            <a:r>
              <a:rPr lang="en-US" dirty="0" err="1" smtClean="0"/>
              <a:t>Tezlatgichlarda</a:t>
            </a:r>
            <a:r>
              <a:rPr lang="en-US" dirty="0" smtClean="0"/>
              <a:t> </a:t>
            </a:r>
            <a:r>
              <a:rPr lang="en-US" dirty="0" err="1" smtClean="0"/>
              <a:t>vakuum</a:t>
            </a:r>
            <a:r>
              <a:rPr lang="en-US" dirty="0" smtClean="0"/>
              <a:t> </a:t>
            </a:r>
            <a:r>
              <a:rPr lang="en-US" dirty="0" err="1" smtClean="0"/>
              <a:t>tizimi</a:t>
            </a:r>
            <a:r>
              <a:rPr lang="en-US" dirty="0" smtClean="0"/>
              <a:t> </a:t>
            </a:r>
            <a:r>
              <a:rPr lang="en-US" dirty="0" err="1" smtClean="0"/>
              <a:t>va</a:t>
            </a:r>
            <a:r>
              <a:rPr lang="en-US" dirty="0" smtClean="0"/>
              <a:t> </a:t>
            </a:r>
            <a:r>
              <a:rPr lang="en-US" dirty="0" err="1" smtClean="0"/>
              <a:t>bosim</a:t>
            </a:r>
            <a:endParaRPr lang="en-US" dirty="0" smtClean="0"/>
          </a:p>
          <a:p>
            <a:r>
              <a:rPr lang="en-US" dirty="0" err="1" smtClean="0"/>
              <a:t>Gaz</a:t>
            </a:r>
            <a:r>
              <a:rPr lang="en-US" dirty="0" smtClean="0"/>
              <a:t> </a:t>
            </a:r>
            <a:r>
              <a:rPr lang="en-US" dirty="0" err="1" smtClean="0"/>
              <a:t>bosimlarini</a:t>
            </a:r>
            <a:r>
              <a:rPr lang="en-US" dirty="0" smtClean="0"/>
              <a:t> </a:t>
            </a:r>
            <a:r>
              <a:rPr lang="en-US" dirty="0" err="1" smtClean="0"/>
              <a:t>o’lchash</a:t>
            </a:r>
            <a:r>
              <a:rPr lang="en-US" dirty="0" smtClean="0"/>
              <a:t> </a:t>
            </a:r>
            <a:r>
              <a:rPr lang="en-US" dirty="0" err="1" smtClean="0"/>
              <a:t>usullari</a:t>
            </a:r>
            <a:endParaRPr lang="en-US" dirty="0" smtClean="0"/>
          </a:p>
          <a:p>
            <a:r>
              <a:rPr lang="en-US" dirty="0" err="1" smtClean="0"/>
              <a:t>Tezlatgichlarda</a:t>
            </a:r>
            <a:r>
              <a:rPr lang="en-US" dirty="0" smtClean="0"/>
              <a:t> </a:t>
            </a:r>
            <a:r>
              <a:rPr lang="en-US" dirty="0" err="1" smtClean="0"/>
              <a:t>gaz</a:t>
            </a:r>
            <a:r>
              <a:rPr lang="en-US" dirty="0" smtClean="0"/>
              <a:t> </a:t>
            </a:r>
            <a:r>
              <a:rPr lang="en-US" dirty="0" err="1" smtClean="0"/>
              <a:t>bosimlarini</a:t>
            </a:r>
            <a:r>
              <a:rPr lang="en-US" dirty="0" smtClean="0"/>
              <a:t> </a:t>
            </a:r>
            <a:r>
              <a:rPr lang="en-US" dirty="0" err="1" smtClean="0"/>
              <a:t>nazorat</a:t>
            </a:r>
            <a:r>
              <a:rPr lang="en-US" dirty="0" smtClean="0"/>
              <a:t> </a:t>
            </a:r>
            <a:r>
              <a:rPr lang="en-US" dirty="0" err="1" smtClean="0"/>
              <a:t>qilishning</a:t>
            </a:r>
            <a:r>
              <a:rPr lang="en-US" dirty="0" smtClean="0"/>
              <a:t> </a:t>
            </a:r>
            <a:r>
              <a:rPr lang="en-US" dirty="0" err="1" smtClean="0"/>
              <a:t>amaliy</a:t>
            </a:r>
            <a:r>
              <a:rPr lang="en-US" dirty="0" smtClean="0"/>
              <a:t> </a:t>
            </a:r>
            <a:r>
              <a:rPr lang="en-US" dirty="0" err="1" smtClean="0"/>
              <a:t>ahamiyati</a:t>
            </a:r>
            <a:endParaRPr lang="ru-RU" dirty="0"/>
          </a:p>
        </p:txBody>
      </p:sp>
    </p:spTree>
    <p:extLst>
      <p:ext uri="{BB962C8B-B14F-4D97-AF65-F5344CB8AC3E}">
        <p14:creationId xmlns:p14="http://schemas.microsoft.com/office/powerpoint/2010/main" val="2682365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3557" y="2490451"/>
            <a:ext cx="9905998" cy="1478570"/>
          </a:xfrm>
        </p:spPr>
        <p:txBody>
          <a:bodyPr>
            <a:normAutofit/>
          </a:bodyPr>
          <a:lstStyle/>
          <a:p>
            <a:r>
              <a:rPr lang="en-US" sz="5400" dirty="0" err="1" smtClean="0"/>
              <a:t>E’tiboringiz</a:t>
            </a:r>
            <a:r>
              <a:rPr lang="en-US" sz="5400" dirty="0" smtClean="0"/>
              <a:t> </a:t>
            </a:r>
            <a:r>
              <a:rPr lang="en-US" sz="5400" dirty="0" err="1" smtClean="0"/>
              <a:t>uchun</a:t>
            </a:r>
            <a:r>
              <a:rPr lang="en-US" sz="5400" dirty="0" smtClean="0"/>
              <a:t> </a:t>
            </a:r>
            <a:r>
              <a:rPr lang="en-US" sz="5400" dirty="0" err="1" smtClean="0"/>
              <a:t>rahmat</a:t>
            </a:r>
            <a:endParaRPr lang="ru-RU" sz="5400" dirty="0"/>
          </a:p>
        </p:txBody>
      </p:sp>
    </p:spTree>
    <p:extLst>
      <p:ext uri="{BB962C8B-B14F-4D97-AF65-F5344CB8AC3E}">
        <p14:creationId xmlns:p14="http://schemas.microsoft.com/office/powerpoint/2010/main" val="3200167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Tezlatgichlarda</a:t>
            </a:r>
            <a:r>
              <a:rPr lang="en-US" dirty="0" smtClean="0"/>
              <a:t> </a:t>
            </a:r>
            <a:r>
              <a:rPr lang="en-US" dirty="0" err="1" smtClean="0"/>
              <a:t>vakuum</a:t>
            </a:r>
            <a:r>
              <a:rPr lang="en-US" dirty="0" smtClean="0"/>
              <a:t> </a:t>
            </a:r>
            <a:r>
              <a:rPr lang="en-US" dirty="0" err="1" smtClean="0"/>
              <a:t>tizim</a:t>
            </a:r>
            <a:r>
              <a:rPr lang="en-US" dirty="0" smtClean="0"/>
              <a:t> </a:t>
            </a:r>
            <a:r>
              <a:rPr lang="en-US" dirty="0" err="1" smtClean="0"/>
              <a:t>va</a:t>
            </a:r>
            <a:r>
              <a:rPr lang="en-US" dirty="0" smtClean="0"/>
              <a:t> </a:t>
            </a:r>
            <a:r>
              <a:rPr lang="en-US" dirty="0" err="1" smtClean="0"/>
              <a:t>bosim</a:t>
            </a:r>
            <a:endParaRPr lang="ru-RU" dirty="0"/>
          </a:p>
        </p:txBody>
      </p:sp>
      <p:sp>
        <p:nvSpPr>
          <p:cNvPr id="3" name="Объект 2"/>
          <p:cNvSpPr>
            <a:spLocks noGrp="1"/>
          </p:cNvSpPr>
          <p:nvPr>
            <p:ph idx="1"/>
          </p:nvPr>
        </p:nvSpPr>
        <p:spPr>
          <a:xfrm>
            <a:off x="1141413" y="2232235"/>
            <a:ext cx="10141938" cy="3541714"/>
          </a:xfrm>
        </p:spPr>
        <p:txBody>
          <a:bodyPr>
            <a:normAutofit fontScale="92500" lnSpcReduction="10000"/>
          </a:bodyPr>
          <a:lstStyle/>
          <a:p>
            <a:r>
              <a:rPr lang="uz-Latn-UZ" dirty="0"/>
              <a:t>Zarrachalar tezlatgichlari – zaryadlangan zarrachalarni yuqori energiyaga yetkazish uchun mo‘ljallangan murakkab qurilmalardir. </a:t>
            </a:r>
            <a:endParaRPr lang="en-US" dirty="0" smtClean="0"/>
          </a:p>
          <a:p>
            <a:pPr>
              <a:buFont typeface="Wingdings" panose="05000000000000000000" pitchFamily="2" charset="2"/>
              <a:buChar char="Ø"/>
            </a:pPr>
            <a:r>
              <a:rPr lang="en-US" dirty="0" err="1"/>
              <a:t>C</a:t>
            </a:r>
            <a:r>
              <a:rPr lang="en-US" dirty="0" err="1" smtClean="0"/>
              <a:t>hiziqli</a:t>
            </a:r>
            <a:r>
              <a:rPr lang="en-US" dirty="0" smtClean="0"/>
              <a:t> </a:t>
            </a:r>
            <a:r>
              <a:rPr lang="en-US" dirty="0" err="1" smtClean="0"/>
              <a:t>tezlatgichlar</a:t>
            </a:r>
            <a:r>
              <a:rPr lang="en-US" dirty="0" smtClean="0"/>
              <a:t>, </a:t>
            </a:r>
          </a:p>
          <a:p>
            <a:pPr>
              <a:buFont typeface="Wingdings" panose="05000000000000000000" pitchFamily="2" charset="2"/>
              <a:buChar char="Ø"/>
            </a:pPr>
            <a:r>
              <a:rPr lang="en-US" dirty="0" err="1"/>
              <a:t>S</a:t>
            </a:r>
            <a:r>
              <a:rPr lang="en-US" dirty="0" err="1" smtClean="0"/>
              <a:t>iklik</a:t>
            </a:r>
            <a:r>
              <a:rPr lang="en-US" dirty="0" smtClean="0"/>
              <a:t> </a:t>
            </a:r>
            <a:r>
              <a:rPr lang="en-US" dirty="0" err="1" smtClean="0"/>
              <a:t>tezlatgichlar</a:t>
            </a:r>
            <a:r>
              <a:rPr lang="en-US" dirty="0" smtClean="0"/>
              <a:t>, </a:t>
            </a:r>
          </a:p>
          <a:p>
            <a:pPr>
              <a:buFont typeface="Wingdings" panose="05000000000000000000" pitchFamily="2" charset="2"/>
              <a:buChar char="Ø"/>
            </a:pPr>
            <a:r>
              <a:rPr lang="en-US" dirty="0" err="1"/>
              <a:t>S</a:t>
            </a:r>
            <a:r>
              <a:rPr lang="en-US" dirty="0" err="1" smtClean="0"/>
              <a:t>inkrotron</a:t>
            </a:r>
            <a:r>
              <a:rPr lang="en-US" dirty="0" smtClean="0"/>
              <a:t> </a:t>
            </a:r>
            <a:r>
              <a:rPr lang="en-US" dirty="0" err="1" smtClean="0"/>
              <a:t>tezlatgichlar</a:t>
            </a:r>
            <a:r>
              <a:rPr lang="en-US" dirty="0" smtClean="0"/>
              <a:t>, </a:t>
            </a:r>
          </a:p>
          <a:p>
            <a:pPr>
              <a:buFont typeface="Wingdings" panose="05000000000000000000" pitchFamily="2" charset="2"/>
              <a:buChar char="Ø"/>
            </a:pPr>
            <a:r>
              <a:rPr lang="en-US" dirty="0" err="1"/>
              <a:t>F</a:t>
            </a:r>
            <a:r>
              <a:rPr lang="en-US" dirty="0" err="1" smtClean="0"/>
              <a:t>azali</a:t>
            </a:r>
            <a:r>
              <a:rPr lang="en-US" dirty="0" smtClean="0"/>
              <a:t> </a:t>
            </a:r>
            <a:r>
              <a:rPr lang="en-US" dirty="0" err="1" smtClean="0"/>
              <a:t>tezlatgichlar</a:t>
            </a:r>
            <a:r>
              <a:rPr lang="en-US" dirty="0" smtClean="0"/>
              <a:t> </a:t>
            </a:r>
          </a:p>
          <a:p>
            <a:pPr>
              <a:buFont typeface="Wingdings" panose="05000000000000000000" pitchFamily="2" charset="2"/>
              <a:buChar char="Ø"/>
            </a:pPr>
            <a:r>
              <a:rPr lang="en-US" dirty="0" err="1"/>
              <a:t>B</a:t>
            </a:r>
            <a:r>
              <a:rPr lang="en-US" dirty="0" err="1" smtClean="0"/>
              <a:t>etatronlar</a:t>
            </a:r>
            <a:endParaRPr lang="ru-RU" dirty="0"/>
          </a:p>
        </p:txBody>
      </p:sp>
    </p:spTree>
    <p:extLst>
      <p:ext uri="{BB962C8B-B14F-4D97-AF65-F5344CB8AC3E}">
        <p14:creationId xmlns:p14="http://schemas.microsoft.com/office/powerpoint/2010/main" val="341973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287" y="532831"/>
            <a:ext cx="4729860" cy="3055758"/>
          </a:xfrm>
        </p:spPr>
      </p:pic>
      <p:sp>
        <p:nvSpPr>
          <p:cNvPr id="4" name="AutoShape 2" descr="Chiziqli zarracha tezlatgichi - Vikipediy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666" y="532831"/>
            <a:ext cx="3885032" cy="3055758"/>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5917" y="4134299"/>
            <a:ext cx="4109229" cy="2292379"/>
          </a:xfrm>
          <a:prstGeom prst="rect">
            <a:avLst/>
          </a:prstGeom>
        </p:spPr>
      </p:pic>
    </p:spTree>
    <p:extLst>
      <p:ext uri="{BB962C8B-B14F-4D97-AF65-F5344CB8AC3E}">
        <p14:creationId xmlns:p14="http://schemas.microsoft.com/office/powerpoint/2010/main" val="869824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2786" y="1380226"/>
            <a:ext cx="9905999" cy="4359216"/>
          </a:xfrm>
        </p:spPr>
        <p:txBody>
          <a:bodyPr>
            <a:normAutofit fontScale="92500"/>
          </a:bodyPr>
          <a:lstStyle/>
          <a:p>
            <a:r>
              <a:rPr lang="en-US" dirty="0" err="1" smtClean="0"/>
              <a:t>Deyarli</a:t>
            </a:r>
            <a:r>
              <a:rPr lang="en-US" dirty="0" smtClean="0"/>
              <a:t> </a:t>
            </a:r>
            <a:r>
              <a:rPr lang="en-US" dirty="0" err="1" smtClean="0"/>
              <a:t>barcha</a:t>
            </a:r>
            <a:r>
              <a:rPr lang="en-US" dirty="0" smtClean="0"/>
              <a:t> </a:t>
            </a:r>
            <a:r>
              <a:rPr lang="en-US" dirty="0" err="1" smtClean="0"/>
              <a:t>tezlatgichlarning</a:t>
            </a:r>
            <a:r>
              <a:rPr lang="en-US" dirty="0" smtClean="0"/>
              <a:t> </a:t>
            </a:r>
            <a:r>
              <a:rPr lang="en-US" dirty="0" err="1" smtClean="0"/>
              <a:t>ishlash</a:t>
            </a:r>
            <a:r>
              <a:rPr lang="en-US" dirty="0" smtClean="0"/>
              <a:t> </a:t>
            </a:r>
            <a:r>
              <a:rPr lang="en-US" dirty="0" err="1" smtClean="0"/>
              <a:t>mexanizmi</a:t>
            </a:r>
            <a:r>
              <a:rPr lang="en-US" dirty="0" smtClean="0"/>
              <a:t> </a:t>
            </a:r>
            <a:r>
              <a:rPr lang="en-US" dirty="0" err="1" smtClean="0"/>
              <a:t>quyidagi</a:t>
            </a:r>
            <a:r>
              <a:rPr lang="en-US" dirty="0" smtClean="0"/>
              <a:t> </a:t>
            </a:r>
            <a:r>
              <a:rPr lang="en-US" dirty="0" err="1" smtClean="0"/>
              <a:t>qismlarga</a:t>
            </a:r>
            <a:r>
              <a:rPr lang="en-US" dirty="0" smtClean="0"/>
              <a:t> </a:t>
            </a:r>
            <a:r>
              <a:rPr lang="en-US" dirty="0" err="1" smtClean="0"/>
              <a:t>asoslangan</a:t>
            </a:r>
            <a:r>
              <a:rPr lang="en-US" dirty="0" smtClean="0"/>
              <a:t>;</a:t>
            </a:r>
          </a:p>
          <a:p>
            <a:pPr marL="457200" indent="-457200">
              <a:buFont typeface="+mj-lt"/>
              <a:buAutoNum type="arabicPeriod"/>
            </a:pPr>
            <a:r>
              <a:rPr lang="en-US" dirty="0" smtClean="0"/>
              <a:t>Ion </a:t>
            </a:r>
            <a:r>
              <a:rPr lang="en-US" dirty="0" err="1" smtClean="0"/>
              <a:t>manbai</a:t>
            </a:r>
            <a:endParaRPr lang="en-US" dirty="0" smtClean="0"/>
          </a:p>
          <a:p>
            <a:pPr marL="457200" indent="-457200">
              <a:buFont typeface="+mj-lt"/>
              <a:buAutoNum type="arabicPeriod"/>
            </a:pPr>
            <a:r>
              <a:rPr lang="en-US" dirty="0" err="1" smtClean="0"/>
              <a:t>Tezlatish</a:t>
            </a:r>
            <a:r>
              <a:rPr lang="en-US" dirty="0" smtClean="0"/>
              <a:t> </a:t>
            </a:r>
            <a:r>
              <a:rPr lang="en-US" dirty="0" err="1" smtClean="0"/>
              <a:t>maydoni</a:t>
            </a:r>
            <a:endParaRPr lang="en-US" dirty="0" smtClean="0"/>
          </a:p>
          <a:p>
            <a:pPr marL="457200" indent="-457200">
              <a:buFont typeface="+mj-lt"/>
              <a:buAutoNum type="arabicPeriod"/>
            </a:pPr>
            <a:r>
              <a:rPr lang="en-US" dirty="0" err="1" smtClean="0"/>
              <a:t>Yo’naltiruvchi</a:t>
            </a:r>
            <a:r>
              <a:rPr lang="en-US" dirty="0" smtClean="0"/>
              <a:t> </a:t>
            </a:r>
            <a:r>
              <a:rPr lang="en-US" dirty="0" err="1" smtClean="0"/>
              <a:t>magnit</a:t>
            </a:r>
            <a:r>
              <a:rPr lang="en-US" dirty="0" smtClean="0"/>
              <a:t> </a:t>
            </a:r>
            <a:r>
              <a:rPr lang="en-US" dirty="0" err="1" smtClean="0"/>
              <a:t>maydoni</a:t>
            </a:r>
            <a:endParaRPr lang="en-US" dirty="0" smtClean="0"/>
          </a:p>
          <a:p>
            <a:pPr marL="457200" indent="-457200">
              <a:buFont typeface="+mj-lt"/>
              <a:buAutoNum type="arabicPeriod"/>
            </a:pPr>
            <a:r>
              <a:rPr lang="en-US" dirty="0" err="1" smtClean="0"/>
              <a:t>Sistemaning</a:t>
            </a:r>
            <a:r>
              <a:rPr lang="en-US" dirty="0" smtClean="0"/>
              <a:t> </a:t>
            </a:r>
            <a:r>
              <a:rPr lang="en-US" dirty="0" err="1" smtClean="0"/>
              <a:t>boshqaruv</a:t>
            </a:r>
            <a:r>
              <a:rPr lang="en-US" dirty="0" smtClean="0"/>
              <a:t> </a:t>
            </a:r>
            <a:r>
              <a:rPr lang="en-US" dirty="0" err="1" smtClean="0"/>
              <a:t>va</a:t>
            </a:r>
            <a:r>
              <a:rPr lang="en-US" dirty="0" smtClean="0"/>
              <a:t> </a:t>
            </a:r>
            <a:r>
              <a:rPr lang="en-US" dirty="0" err="1" smtClean="0"/>
              <a:t>nazorat</a:t>
            </a:r>
            <a:r>
              <a:rPr lang="en-US" dirty="0" smtClean="0"/>
              <a:t> </a:t>
            </a:r>
            <a:r>
              <a:rPr lang="en-US" dirty="0" err="1" smtClean="0"/>
              <a:t>tizimi</a:t>
            </a:r>
            <a:endParaRPr lang="en-US" dirty="0" smtClean="0"/>
          </a:p>
          <a:p>
            <a:pPr marL="457200" indent="-457200">
              <a:buFont typeface="+mj-lt"/>
              <a:buAutoNum type="arabicPeriod"/>
            </a:pPr>
            <a:r>
              <a:rPr lang="en-US" dirty="0" err="1" smtClean="0"/>
              <a:t>Tezlatgichning</a:t>
            </a:r>
            <a:r>
              <a:rPr lang="en-US" dirty="0" smtClean="0"/>
              <a:t> </a:t>
            </a:r>
            <a:r>
              <a:rPr lang="en-US" dirty="0" err="1"/>
              <a:t>v</a:t>
            </a:r>
            <a:r>
              <a:rPr lang="en-US" dirty="0" err="1" smtClean="0"/>
              <a:t>akuum</a:t>
            </a:r>
            <a:r>
              <a:rPr lang="en-US" dirty="0" smtClean="0"/>
              <a:t> </a:t>
            </a:r>
            <a:r>
              <a:rPr lang="en-US" dirty="0" err="1" smtClean="0"/>
              <a:t>tizimi</a:t>
            </a:r>
            <a:endParaRPr lang="en-US" dirty="0" smtClean="0"/>
          </a:p>
          <a:p>
            <a:pPr marL="457200" indent="-457200">
              <a:buFont typeface="+mj-lt"/>
              <a:buAutoNum type="arabicPeriod"/>
            </a:pPr>
            <a:r>
              <a:rPr lang="en-US" dirty="0" err="1" smtClean="0"/>
              <a:t>Detektorlar</a:t>
            </a:r>
            <a:endParaRPr lang="en-US" dirty="0" smtClean="0"/>
          </a:p>
          <a:p>
            <a:pPr marL="457200" indent="-457200">
              <a:buFont typeface="+mj-lt"/>
              <a:buAutoNum type="arabicPeriod"/>
            </a:pPr>
            <a:r>
              <a:rPr lang="en-US" dirty="0" err="1" smtClean="0"/>
              <a:t>Sovutish</a:t>
            </a:r>
            <a:r>
              <a:rPr lang="en-US" dirty="0" smtClean="0"/>
              <a:t> </a:t>
            </a:r>
            <a:r>
              <a:rPr lang="en-US" dirty="0" err="1" smtClean="0"/>
              <a:t>tizimi</a:t>
            </a:r>
            <a:endParaRPr lang="ru-RU" dirty="0"/>
          </a:p>
        </p:txBody>
      </p:sp>
    </p:spTree>
    <p:extLst>
      <p:ext uri="{BB962C8B-B14F-4D97-AF65-F5344CB8AC3E}">
        <p14:creationId xmlns:p14="http://schemas.microsoft.com/office/powerpoint/2010/main" val="2247187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66427"/>
            <a:ext cx="9905998" cy="1478570"/>
          </a:xfrm>
        </p:spPr>
        <p:txBody>
          <a:bodyPr/>
          <a:lstStyle/>
          <a:p>
            <a:r>
              <a:rPr lang="en-US" dirty="0" err="1" smtClean="0"/>
              <a:t>Vakuum</a:t>
            </a:r>
            <a:r>
              <a:rPr lang="en-US" dirty="0" smtClean="0"/>
              <a:t> </a:t>
            </a:r>
            <a:r>
              <a:rPr lang="en-US" dirty="0" err="1" smtClean="0"/>
              <a:t>tizim</a:t>
            </a:r>
            <a:endParaRPr lang="ru-RU" dirty="0"/>
          </a:p>
        </p:txBody>
      </p:sp>
      <p:sp>
        <p:nvSpPr>
          <p:cNvPr id="3" name="Объект 2"/>
          <p:cNvSpPr>
            <a:spLocks noGrp="1"/>
          </p:cNvSpPr>
          <p:nvPr>
            <p:ph idx="1"/>
          </p:nvPr>
        </p:nvSpPr>
        <p:spPr>
          <a:xfrm>
            <a:off x="1210423" y="1155940"/>
            <a:ext cx="9905999" cy="4635261"/>
          </a:xfrm>
        </p:spPr>
        <p:txBody>
          <a:bodyPr>
            <a:normAutofit lnSpcReduction="10000"/>
          </a:bodyPr>
          <a:lstStyle/>
          <a:p>
            <a:r>
              <a:rPr lang="uz-Latn-UZ" dirty="0"/>
              <a:t>Vakuum tizimi tezlatgichlarda zarrachalarni yuqori tezlikka </a:t>
            </a:r>
            <a:r>
              <a:rPr lang="en-US" dirty="0" smtClean="0"/>
              <a:t>y</a:t>
            </a:r>
            <a:r>
              <a:rPr lang="uz-Latn-UZ" dirty="0" smtClean="0"/>
              <a:t>etkazish </a:t>
            </a:r>
            <a:r>
              <a:rPr lang="uz-Latn-UZ" dirty="0"/>
              <a:t>va ularning harakatiga qarshi bo'lishi mumkin bo'lgan qarshilikni minimallashtirish uchun zarur</a:t>
            </a:r>
            <a:r>
              <a:rPr lang="uz-Latn-UZ" dirty="0" smtClean="0"/>
              <a:t>.</a:t>
            </a:r>
            <a:r>
              <a:rPr lang="en-US" dirty="0" smtClean="0"/>
              <a:t>  </a:t>
            </a:r>
            <a:r>
              <a:rPr lang="en-US" dirty="0" err="1" smtClean="0"/>
              <a:t>Vakuum</a:t>
            </a:r>
            <a:r>
              <a:rPr lang="en-US" dirty="0" smtClean="0"/>
              <a:t> </a:t>
            </a:r>
            <a:r>
              <a:rPr lang="en-US" dirty="0" err="1" smtClean="0"/>
              <a:t>tizim</a:t>
            </a:r>
            <a:r>
              <a:rPr lang="en-US" dirty="0" smtClean="0"/>
              <a:t> </a:t>
            </a:r>
            <a:r>
              <a:rPr lang="en-US" dirty="0" err="1" smtClean="0"/>
              <a:t>haqida</a:t>
            </a:r>
            <a:r>
              <a:rPr lang="en-US" dirty="0" smtClean="0"/>
              <a:t> </a:t>
            </a:r>
            <a:r>
              <a:rPr lang="en-US" dirty="0" err="1" smtClean="0"/>
              <a:t>gaplashganimizda</a:t>
            </a:r>
            <a:r>
              <a:rPr lang="en-US" dirty="0" smtClean="0"/>
              <a:t> </a:t>
            </a:r>
            <a:r>
              <a:rPr lang="en-US" dirty="0" err="1" smtClean="0"/>
              <a:t>quyidagi</a:t>
            </a:r>
            <a:r>
              <a:rPr lang="en-US" dirty="0" smtClean="0"/>
              <a:t> </a:t>
            </a:r>
            <a:r>
              <a:rPr lang="en-US" dirty="0" err="1" smtClean="0"/>
              <a:t>tushunchalar</a:t>
            </a:r>
            <a:r>
              <a:rPr lang="en-US" dirty="0" smtClean="0"/>
              <a:t> </a:t>
            </a:r>
            <a:r>
              <a:rPr lang="en-US" dirty="0" err="1" smtClean="0"/>
              <a:t>haqida</a:t>
            </a:r>
            <a:r>
              <a:rPr lang="en-US" dirty="0" smtClean="0"/>
              <a:t> </a:t>
            </a:r>
            <a:r>
              <a:rPr lang="en-US" dirty="0" err="1" smtClean="0"/>
              <a:t>bilib</a:t>
            </a:r>
            <a:r>
              <a:rPr lang="en-US" dirty="0" smtClean="0"/>
              <a:t> </a:t>
            </a:r>
            <a:r>
              <a:rPr lang="en-US" dirty="0" err="1" smtClean="0"/>
              <a:t>olishimiz</a:t>
            </a:r>
            <a:r>
              <a:rPr lang="en-US" dirty="0" smtClean="0"/>
              <a:t> </a:t>
            </a:r>
            <a:r>
              <a:rPr lang="en-US" dirty="0" err="1" smtClean="0"/>
              <a:t>kerak</a:t>
            </a:r>
            <a:r>
              <a:rPr lang="en-US" dirty="0" smtClean="0"/>
              <a:t>:</a:t>
            </a:r>
          </a:p>
          <a:p>
            <a:pPr>
              <a:buFont typeface="Wingdings" panose="05000000000000000000" pitchFamily="2" charset="2"/>
              <a:buChar char="ü"/>
            </a:pPr>
            <a:r>
              <a:rPr lang="en-US" dirty="0" err="1" smtClean="0"/>
              <a:t>Vakuum</a:t>
            </a:r>
            <a:r>
              <a:rPr lang="en-US" dirty="0" smtClean="0"/>
              <a:t> </a:t>
            </a:r>
            <a:r>
              <a:rPr lang="en-US" dirty="0" err="1" smtClean="0"/>
              <a:t>kamerasi</a:t>
            </a:r>
            <a:endParaRPr lang="en-US" dirty="0" smtClean="0"/>
          </a:p>
          <a:p>
            <a:pPr>
              <a:buFont typeface="Wingdings" panose="05000000000000000000" pitchFamily="2" charset="2"/>
              <a:buChar char="ü"/>
            </a:pPr>
            <a:r>
              <a:rPr lang="en-US" dirty="0" err="1" smtClean="0"/>
              <a:t>Vakuum</a:t>
            </a:r>
            <a:r>
              <a:rPr lang="en-US" dirty="0" smtClean="0"/>
              <a:t> </a:t>
            </a:r>
            <a:r>
              <a:rPr lang="en-US" dirty="0" err="1" smtClean="0"/>
              <a:t>nasoslari</a:t>
            </a:r>
            <a:endParaRPr lang="en-US" dirty="0" smtClean="0"/>
          </a:p>
          <a:p>
            <a:pPr>
              <a:buFont typeface="Wingdings" panose="05000000000000000000" pitchFamily="2" charset="2"/>
              <a:buChar char="ü"/>
            </a:pPr>
            <a:r>
              <a:rPr lang="en-US" dirty="0" err="1" smtClean="0"/>
              <a:t>Vakuum</a:t>
            </a:r>
            <a:r>
              <a:rPr lang="en-US" dirty="0" smtClean="0"/>
              <a:t> </a:t>
            </a:r>
            <a:r>
              <a:rPr lang="en-US" dirty="0" err="1" smtClean="0"/>
              <a:t>darajasi</a:t>
            </a:r>
            <a:endParaRPr lang="en-US" dirty="0" smtClean="0"/>
          </a:p>
          <a:p>
            <a:pPr>
              <a:buFont typeface="Wingdings" panose="05000000000000000000" pitchFamily="2" charset="2"/>
              <a:buChar char="ü"/>
            </a:pPr>
            <a:r>
              <a:rPr lang="en-US" dirty="0" err="1" smtClean="0"/>
              <a:t>Vakuum</a:t>
            </a:r>
            <a:r>
              <a:rPr lang="en-US" dirty="0" smtClean="0"/>
              <a:t> </a:t>
            </a:r>
            <a:r>
              <a:rPr lang="en-US" dirty="0" err="1" smtClean="0"/>
              <a:t>tizimining</a:t>
            </a:r>
            <a:r>
              <a:rPr lang="en-US" dirty="0" smtClean="0"/>
              <a:t> </a:t>
            </a:r>
            <a:r>
              <a:rPr lang="en-US" dirty="0" err="1" smtClean="0"/>
              <a:t>materiallari</a:t>
            </a:r>
            <a:r>
              <a:rPr lang="en-US" dirty="0" smtClean="0"/>
              <a:t> </a:t>
            </a:r>
            <a:r>
              <a:rPr lang="en-US" dirty="0" err="1" smtClean="0"/>
              <a:t>va</a:t>
            </a:r>
            <a:r>
              <a:rPr lang="en-US" dirty="0" smtClean="0"/>
              <a:t> </a:t>
            </a:r>
            <a:r>
              <a:rPr lang="en-US" dirty="0" err="1" smtClean="0"/>
              <a:t>muhrlash</a:t>
            </a:r>
            <a:endParaRPr lang="en-US" dirty="0" smtClean="0"/>
          </a:p>
          <a:p>
            <a:pPr>
              <a:buFont typeface="Wingdings" panose="05000000000000000000" pitchFamily="2" charset="2"/>
              <a:buChar char="ü"/>
            </a:pPr>
            <a:r>
              <a:rPr lang="en-US" dirty="0" err="1" smtClean="0"/>
              <a:t>Vakuumni</a:t>
            </a:r>
            <a:r>
              <a:rPr lang="en-US" dirty="0" smtClean="0"/>
              <a:t> </a:t>
            </a:r>
            <a:r>
              <a:rPr lang="en-US" dirty="0" err="1" smtClean="0"/>
              <a:t>saqlash</a:t>
            </a:r>
            <a:endParaRPr lang="en-US" dirty="0" smtClean="0"/>
          </a:p>
          <a:p>
            <a:endParaRPr lang="ru-RU" dirty="0"/>
          </a:p>
        </p:txBody>
      </p:sp>
    </p:spTree>
    <p:extLst>
      <p:ext uri="{BB962C8B-B14F-4D97-AF65-F5344CB8AC3E}">
        <p14:creationId xmlns:p14="http://schemas.microsoft.com/office/powerpoint/2010/main" val="4088573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Vakuum</a:t>
            </a:r>
            <a:r>
              <a:rPr lang="en-US" dirty="0" smtClean="0"/>
              <a:t> </a:t>
            </a:r>
            <a:r>
              <a:rPr lang="en-US" dirty="0" err="1" smtClean="0"/>
              <a:t>nasoslari</a:t>
            </a:r>
            <a:endParaRPr lang="ru-RU" dirty="0"/>
          </a:p>
        </p:txBody>
      </p:sp>
      <p:sp>
        <p:nvSpPr>
          <p:cNvPr id="3" name="Объект 2"/>
          <p:cNvSpPr>
            <a:spLocks noGrp="1"/>
          </p:cNvSpPr>
          <p:nvPr>
            <p:ph idx="1"/>
          </p:nvPr>
        </p:nvSpPr>
        <p:spPr/>
        <p:txBody>
          <a:bodyPr>
            <a:normAutofit lnSpcReduction="10000"/>
          </a:bodyPr>
          <a:lstStyle/>
          <a:p>
            <a:r>
              <a:rPr lang="uz-Latn-UZ" dirty="0"/>
              <a:t>Vakuum tizimida zarrachalarni yoki havoni chiqarish uchun nasoslar ishlatiladi. Ular havo yoki gazni vakuum kamerasidan olib chiqib, past bosim hosil qiladi. Vakuum nasoslari bir nechta turga bo'linadi</a:t>
            </a:r>
            <a:r>
              <a:rPr lang="uz-Latn-UZ" dirty="0" smtClean="0"/>
              <a:t>:</a:t>
            </a:r>
            <a:endParaRPr lang="en-US" dirty="0" smtClean="0"/>
          </a:p>
          <a:p>
            <a:pPr>
              <a:buFont typeface="Wingdings" panose="05000000000000000000" pitchFamily="2" charset="2"/>
              <a:buChar char="§"/>
            </a:pPr>
            <a:r>
              <a:rPr lang="uz-Latn-UZ" dirty="0"/>
              <a:t>Aspiratsiya (sentrifugal) </a:t>
            </a:r>
            <a:r>
              <a:rPr lang="uz-Latn-UZ" dirty="0" smtClean="0"/>
              <a:t>nasoslar</a:t>
            </a:r>
            <a:endParaRPr lang="en-US" dirty="0" smtClean="0"/>
          </a:p>
          <a:p>
            <a:pPr>
              <a:buFont typeface="Wingdings" panose="05000000000000000000" pitchFamily="2" charset="2"/>
              <a:buChar char="§"/>
            </a:pPr>
            <a:r>
              <a:rPr lang="en-US" dirty="0" err="1" smtClean="0"/>
              <a:t>Rafing</a:t>
            </a:r>
            <a:r>
              <a:rPr lang="en-US" dirty="0" smtClean="0"/>
              <a:t> </a:t>
            </a:r>
            <a:r>
              <a:rPr lang="en-US" dirty="0" err="1" smtClean="0"/>
              <a:t>nasoslar</a:t>
            </a:r>
            <a:endParaRPr lang="en-US" dirty="0" smtClean="0"/>
          </a:p>
          <a:p>
            <a:pPr>
              <a:buFont typeface="Wingdings" panose="05000000000000000000" pitchFamily="2" charset="2"/>
              <a:buChar char="§"/>
            </a:pPr>
            <a:r>
              <a:rPr lang="uz-Latn-UZ" dirty="0" smtClean="0"/>
              <a:t>Turbomolekulyar nasoslar</a:t>
            </a:r>
            <a:endParaRPr lang="en-US" dirty="0" smtClean="0"/>
          </a:p>
          <a:p>
            <a:pPr>
              <a:buFont typeface="Wingdings" panose="05000000000000000000" pitchFamily="2" charset="2"/>
              <a:buChar char="§"/>
            </a:pPr>
            <a:r>
              <a:rPr lang="en-US" dirty="0" smtClean="0"/>
              <a:t>Ion </a:t>
            </a:r>
            <a:r>
              <a:rPr lang="en-US" dirty="0" err="1" smtClean="0"/>
              <a:t>nasoslar</a:t>
            </a:r>
            <a:endParaRPr lang="ru-RU" dirty="0"/>
          </a:p>
        </p:txBody>
      </p:sp>
    </p:spTree>
    <p:extLst>
      <p:ext uri="{BB962C8B-B14F-4D97-AF65-F5344CB8AC3E}">
        <p14:creationId xmlns:p14="http://schemas.microsoft.com/office/powerpoint/2010/main" val="2250095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Vakuum</a:t>
            </a:r>
            <a:r>
              <a:rPr lang="en-US" dirty="0" smtClean="0"/>
              <a:t> </a:t>
            </a:r>
            <a:r>
              <a:rPr lang="en-US" dirty="0" err="1" smtClean="0"/>
              <a:t>daraja</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449704870"/>
              </p:ext>
            </p:extLst>
          </p:nvPr>
        </p:nvGraphicFramePr>
        <p:xfrm>
          <a:off x="1562136" y="2191109"/>
          <a:ext cx="6028055" cy="2957097"/>
        </p:xfrm>
        <a:graphic>
          <a:graphicData uri="http://schemas.openxmlformats.org/drawingml/2006/table">
            <a:tbl>
              <a:tblPr firstRow="1" firstCol="1" bandRow="1">
                <a:tableStyleId>{5C22544A-7EE6-4342-B048-85BDC9FD1C3A}</a:tableStyleId>
              </a:tblPr>
              <a:tblGrid>
                <a:gridCol w="1825625"/>
                <a:gridCol w="1825625"/>
                <a:gridCol w="2376805"/>
              </a:tblGrid>
              <a:tr h="811049">
                <a:tc>
                  <a:txBody>
                    <a:bodyPr/>
                    <a:lstStyle/>
                    <a:p>
                      <a:pPr marL="457200" algn="l">
                        <a:lnSpc>
                          <a:spcPct val="107000"/>
                        </a:lnSpc>
                        <a:spcAft>
                          <a:spcPts val="0"/>
                        </a:spcAft>
                      </a:pPr>
                      <a:r>
                        <a:rPr lang="uz-Latn-UZ" sz="1600">
                          <a:effectLst/>
                        </a:rPr>
                        <a:t>Vakuum darajasi</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a:effectLst/>
                        </a:rPr>
                        <a:t>Bosim oraliqlari(mbar)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dirty="0">
                          <a:effectLst/>
                        </a:rPr>
                        <a:t>Vakuummetrlar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r>
              <a:tr h="536512">
                <a:tc>
                  <a:txBody>
                    <a:bodyPr/>
                    <a:lstStyle/>
                    <a:p>
                      <a:pPr marL="457200" algn="l">
                        <a:lnSpc>
                          <a:spcPct val="107000"/>
                        </a:lnSpc>
                        <a:spcAft>
                          <a:spcPts val="0"/>
                        </a:spcAft>
                      </a:pPr>
                      <a:r>
                        <a:rPr lang="uz-Latn-UZ" sz="1600">
                          <a:effectLst/>
                        </a:rPr>
                        <a:t>O’rta vakuum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dirty="0">
                          <a:effectLst/>
                        </a:rPr>
                        <a:t>1-10⁻³</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c>
                  <a:txBody>
                    <a:bodyPr/>
                    <a:lstStyle/>
                    <a:p>
                      <a:pPr marL="457200" algn="l">
                        <a:lnSpc>
                          <a:spcPct val="107000"/>
                        </a:lnSpc>
                        <a:spcAft>
                          <a:spcPts val="0"/>
                        </a:spcAft>
                      </a:pPr>
                      <a:r>
                        <a:rPr lang="uz-Latn-UZ" sz="1600" dirty="0">
                          <a:effectLst/>
                        </a:rPr>
                        <a:t>Pirani, kapasitiv vakuummetr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r>
              <a:tr h="536512">
                <a:tc>
                  <a:txBody>
                    <a:bodyPr/>
                    <a:lstStyle/>
                    <a:p>
                      <a:pPr marL="457200" algn="l">
                        <a:lnSpc>
                          <a:spcPct val="107000"/>
                        </a:lnSpc>
                        <a:spcAft>
                          <a:spcPts val="0"/>
                        </a:spcAft>
                      </a:pPr>
                      <a:r>
                        <a:rPr lang="uz-Latn-UZ" sz="1600">
                          <a:effectLst/>
                        </a:rPr>
                        <a:t>Yuqori vakuum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a:effectLst/>
                        </a:rPr>
                        <a:t>10⁻³-10⁻⁷</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c>
                  <a:txBody>
                    <a:bodyPr/>
                    <a:lstStyle/>
                    <a:p>
                      <a:pPr marL="457200" algn="l">
                        <a:lnSpc>
                          <a:spcPct val="107000"/>
                        </a:lnSpc>
                        <a:spcAft>
                          <a:spcPts val="0"/>
                        </a:spcAft>
                      </a:pPr>
                      <a:r>
                        <a:rPr lang="uz-Latn-UZ" sz="1600" dirty="0">
                          <a:effectLst/>
                        </a:rPr>
                        <a:t>Pirani, penning vakuummetr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r>
              <a:tr h="536512">
                <a:tc>
                  <a:txBody>
                    <a:bodyPr/>
                    <a:lstStyle/>
                    <a:p>
                      <a:pPr marL="457200" algn="l">
                        <a:lnSpc>
                          <a:spcPct val="107000"/>
                        </a:lnSpc>
                        <a:spcAft>
                          <a:spcPts val="0"/>
                        </a:spcAft>
                      </a:pPr>
                      <a:r>
                        <a:rPr lang="uz-Latn-UZ" sz="1600">
                          <a:effectLst/>
                        </a:rPr>
                        <a:t>Juda yuqori vakuum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a:effectLst/>
                        </a:rPr>
                        <a:t>10⁻⁷-10⁻⁹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c>
                  <a:txBody>
                    <a:bodyPr/>
                    <a:lstStyle/>
                    <a:p>
                      <a:pPr marL="457200" algn="l">
                        <a:lnSpc>
                          <a:spcPct val="107000"/>
                        </a:lnSpc>
                        <a:spcAft>
                          <a:spcPts val="0"/>
                        </a:spcAft>
                      </a:pPr>
                      <a:r>
                        <a:rPr lang="uz-Latn-UZ" sz="1600" dirty="0">
                          <a:effectLst/>
                        </a:rPr>
                        <a:t>Penning, ionizatsion vakuummetr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r>
              <a:tr h="536512">
                <a:tc>
                  <a:txBody>
                    <a:bodyPr/>
                    <a:lstStyle/>
                    <a:p>
                      <a:pPr marL="457200" algn="l">
                        <a:lnSpc>
                          <a:spcPct val="107000"/>
                        </a:lnSpc>
                        <a:spcAft>
                          <a:spcPts val="0"/>
                        </a:spcAft>
                      </a:pPr>
                      <a:r>
                        <a:rPr lang="uz-Latn-UZ" sz="1600">
                          <a:effectLst/>
                        </a:rPr>
                        <a:t>Ultrabaland vakum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75000"/>
                      </a:schemeClr>
                    </a:solidFill>
                  </a:tcPr>
                </a:tc>
                <a:tc>
                  <a:txBody>
                    <a:bodyPr/>
                    <a:lstStyle/>
                    <a:p>
                      <a:pPr marL="457200" algn="l">
                        <a:lnSpc>
                          <a:spcPct val="107000"/>
                        </a:lnSpc>
                        <a:spcAft>
                          <a:spcPts val="0"/>
                        </a:spcAft>
                      </a:pPr>
                      <a:r>
                        <a:rPr lang="uz-Latn-UZ" sz="1600">
                          <a:effectLst/>
                        </a:rPr>
                        <a:t>‹10⁻⁹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c>
                  <a:txBody>
                    <a:bodyPr/>
                    <a:lstStyle/>
                    <a:p>
                      <a:pPr marL="457200" algn="l">
                        <a:lnSpc>
                          <a:spcPct val="107000"/>
                        </a:lnSpc>
                        <a:spcAft>
                          <a:spcPts val="0"/>
                        </a:spcAft>
                      </a:pPr>
                      <a:r>
                        <a:rPr lang="uz-Latn-UZ" sz="1600" dirty="0">
                          <a:effectLst/>
                        </a:rPr>
                        <a:t>Ionizatsion vakuummetr</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40000"/>
                        <a:lumOff val="60000"/>
                      </a:schemeClr>
                    </a:solidFill>
                  </a:tcPr>
                </a:tc>
              </a:tr>
            </a:tbl>
          </a:graphicData>
        </a:graphic>
      </p:graphicFrame>
    </p:spTree>
    <p:extLst>
      <p:ext uri="{BB962C8B-B14F-4D97-AF65-F5344CB8AC3E}">
        <p14:creationId xmlns:p14="http://schemas.microsoft.com/office/powerpoint/2010/main" val="779110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vakuummetrlar</a:t>
            </a:r>
            <a:endParaRPr lang="ru-RU" dirty="0"/>
          </a:p>
        </p:txBody>
      </p:sp>
      <p:sp>
        <p:nvSpPr>
          <p:cNvPr id="3" name="Объект 2"/>
          <p:cNvSpPr>
            <a:spLocks noGrp="1"/>
          </p:cNvSpPr>
          <p:nvPr>
            <p:ph idx="1"/>
          </p:nvPr>
        </p:nvSpPr>
        <p:spPr/>
        <p:txBody>
          <a:bodyPr/>
          <a:lstStyle/>
          <a:p>
            <a:r>
              <a:rPr lang="uz-Latn-UZ" dirty="0"/>
              <a:t>Zarrachalar tezlatgichlarida vakuum darajasini nazorat qilish uchun aniq, sezgir va barqaror ishlaydigan bosim o‘lchov uskunalari zarur. Bosimni o‘lchashda qo‘llaniladigan usullar ishlatiladigan vakuum darajasiga bog‘liq holda tanlanadi.</a:t>
            </a:r>
            <a:endParaRPr lang="ru-RU" dirty="0"/>
          </a:p>
        </p:txBody>
      </p:sp>
    </p:spTree>
    <p:extLst>
      <p:ext uri="{BB962C8B-B14F-4D97-AF65-F5344CB8AC3E}">
        <p14:creationId xmlns:p14="http://schemas.microsoft.com/office/powerpoint/2010/main" val="34390314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Контур</Template>
  <TotalTime>93</TotalTime>
  <Words>887</Words>
  <Application>Microsoft Office PowerPoint</Application>
  <PresentationFormat>Широкоэкранный</PresentationFormat>
  <Paragraphs>103</Paragraphs>
  <Slides>20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Arial</vt:lpstr>
      <vt:lpstr>Calibri</vt:lpstr>
      <vt:lpstr>Times New Roman</vt:lpstr>
      <vt:lpstr>Trebuchet MS</vt:lpstr>
      <vt:lpstr>Tw Cen MT</vt:lpstr>
      <vt:lpstr>Wingdings</vt:lpstr>
      <vt:lpstr>Контур</vt:lpstr>
      <vt:lpstr>Gaz bosimlarini o’lchash</vt:lpstr>
      <vt:lpstr>reja</vt:lpstr>
      <vt:lpstr>Tezlatgichlarda vakuum tizim va bosim</vt:lpstr>
      <vt:lpstr>Презентация PowerPoint</vt:lpstr>
      <vt:lpstr>Презентация PowerPoint</vt:lpstr>
      <vt:lpstr>Vakuum tizim</vt:lpstr>
      <vt:lpstr>Vakuum nasoslari</vt:lpstr>
      <vt:lpstr>Vakuum daraja</vt:lpstr>
      <vt:lpstr>vakuummetrlar</vt:lpstr>
      <vt:lpstr>Презентация PowerPoint</vt:lpstr>
      <vt:lpstr>Презентация PowerPoint</vt:lpstr>
      <vt:lpstr>Презентация PowerPoint</vt:lpstr>
      <vt:lpstr>Презентация PowerPoint</vt:lpstr>
      <vt:lpstr>Презентация PowerPoint</vt:lpstr>
      <vt:lpstr>Tezlatgichlarda gaz bosmini nazorat qilishning amali ahamiyati</vt:lpstr>
      <vt:lpstr>Презентация PowerPoint</vt:lpstr>
      <vt:lpstr>Презентация PowerPoint</vt:lpstr>
      <vt:lpstr>xulosa</vt:lpstr>
      <vt:lpstr>Foydalanilgan adabiyotlar</vt:lpstr>
      <vt:lpstr>E’tiboringiz uchun rahmat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Gaz bosimlarini o’lchash</dc:title>
  <dc:creator>Dell</dc:creator>
  <cp:lastModifiedBy>Dell</cp:lastModifiedBy>
  <cp:revision>9</cp:revision>
  <dcterms:created xsi:type="dcterms:W3CDTF">2025-05-14T02:42:04Z</dcterms:created>
  <dcterms:modified xsi:type="dcterms:W3CDTF">2025-05-14T04:15:38Z</dcterms:modified>
</cp:coreProperties>
</file>