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4"/>
  </p:sldMasterIdLst>
  <p:notesMasterIdLst>
    <p:notesMasterId r:id="rId21"/>
  </p:notesMasterIdLst>
  <p:handoutMasterIdLst>
    <p:handoutMasterId r:id="rId22"/>
  </p:handoutMasterIdLst>
  <p:sldIdLst>
    <p:sldId id="256" r:id="rId5"/>
    <p:sldId id="257" r:id="rId6"/>
    <p:sldId id="258" r:id="rId7"/>
    <p:sldId id="261" r:id="rId8"/>
    <p:sldId id="262" r:id="rId9"/>
    <p:sldId id="263" r:id="rId10"/>
    <p:sldId id="273" r:id="rId11"/>
    <p:sldId id="264" r:id="rId12"/>
    <p:sldId id="265" r:id="rId13"/>
    <p:sldId id="266" r:id="rId14"/>
    <p:sldId id="272" r:id="rId15"/>
    <p:sldId id="267" r:id="rId16"/>
    <p:sldId id="268" r:id="rId17"/>
    <p:sldId id="271" r:id="rId18"/>
    <p:sldId id="270" r:id="rId19"/>
    <p:sldId id="274" r:id="rId2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t 1" id="{1CA46CF7-019E-4A07-AEE4-E178E9B912FC}">
          <p14:sldIdLst>
            <p14:sldId id="256"/>
            <p14:sldId id="257"/>
            <p14:sldId id="258"/>
            <p14:sldId id="261"/>
            <p14:sldId id="262"/>
            <p14:sldId id="263"/>
            <p14:sldId id="273"/>
            <p14:sldId id="264"/>
            <p14:sldId id="265"/>
            <p14:sldId id="266"/>
            <p14:sldId id="272"/>
            <p14:sldId id="267"/>
            <p14:sldId id="268"/>
            <p14:sldId id="271"/>
            <p14:sldId id="270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552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625"/>
    <a:srgbClr val="007788"/>
    <a:srgbClr val="297C2A"/>
    <a:srgbClr val="FE4387"/>
    <a:srgbClr val="F69000"/>
    <a:srgbClr val="01C2D1"/>
    <a:srgbClr val="D6D734"/>
    <a:srgbClr val="005C68"/>
    <a:srgbClr val="3B2E58"/>
    <a:srgbClr val="6B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1" autoAdjust="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>
        <p:guide orient="horz" pos="2184"/>
        <p:guide pos="552"/>
        <p:guide pos="7200"/>
        <p:guide pos="4368"/>
      </p:guideLst>
    </p:cSldViewPr>
  </p:slideViewPr>
  <p:outlineViewPr>
    <p:cViewPr>
      <p:scale>
        <a:sx n="33" d="100"/>
        <a:sy n="33" d="100"/>
      </p:scale>
      <p:origin x="0" y="-24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2684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E63EFB-A45E-45D2-917C-2262C9B2BC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7B3576-EAA7-4886-8787-F094B8D8EE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E40A2C-D4F8-447C-8646-65B623846323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269D18-8FB0-418D-B70C-328BCC812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E3EAB1-782C-4544-A059-833371A45B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E8B11-E9E4-46BC-B69D-DFCBD15173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814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B7EE2-04A2-4FB2-9625-C9C73AC4D32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CFA415FA-D077-4CB7-8CBC-8F39C7C517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0480" y="2770632"/>
            <a:ext cx="7443216" cy="1325563"/>
          </a:xfrm>
        </p:spPr>
        <p:txBody>
          <a:bodyPr anchor="ctr">
            <a:normAutofit/>
          </a:bodyPr>
          <a:lstStyle>
            <a:lvl1pPr algn="ctr">
              <a:defRPr sz="4800" b="1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484D66F-7657-44F5-BAE9-F676B76CBA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3800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8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Blac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75104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Text Here</a:t>
            </a:r>
          </a:p>
        </p:txBody>
      </p:sp>
      <p:pic>
        <p:nvPicPr>
          <p:cNvPr id="6" name="Graphic 5" hidden="1">
            <a:extLst>
              <a:ext uri="{FF2B5EF4-FFF2-40B4-BE49-F238E27FC236}">
                <a16:creationId xmlns:a16="http://schemas.microsoft.com/office/drawing/2014/main" id="{1979441F-BDF5-41C8-933A-7E284F6703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852905"/>
            <a:ext cx="12192000" cy="85725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4C7544D-BD57-4504-AC5A-951E353C24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833855"/>
            <a:ext cx="1219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7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attern Wh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C00585D-E155-409A-899A-29BDF4E5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6577"/>
            <a:ext cx="10668000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text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944D9B-AA15-4DB5-AE58-0FA514F6FE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90699"/>
            <a:ext cx="106680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066358F-3531-4B96-B041-02BD184014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833855"/>
            <a:ext cx="1219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04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E65ED86-A26C-479A-8393-0BFDCBCD43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783952"/>
            <a:ext cx="10668000" cy="111164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E4664-9EEE-4A2F-B223-5F295C6BF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715964"/>
            <a:ext cx="10667999" cy="646332"/>
          </a:xfrm>
        </p:spPr>
        <p:txBody>
          <a:bodyPr vert="horz" lIns="0" tIns="45720" rIns="91440" bIns="45720" rtlCol="0">
            <a:normAutofit/>
          </a:bodyPr>
          <a:lstStyle>
            <a:lvl1pPr>
              <a:defRPr lang="en-US" sz="400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51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1B9BC-7BE7-4893-90FD-CC95830FD8F2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5270E-046A-4C23-BC98-E307A7DD6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2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hot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B1932CF-F265-4AEE-8704-F42C01AFB4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02624" y="715962"/>
            <a:ext cx="4227375" cy="4727907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4D0D78-72DF-43BD-8B4F-DE52DA01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AFD71A9-C105-43A7-88DA-9FFC5174C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59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444081"/>
            <a:ext cx="4572000" cy="23622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  <a:solidFill>
            <a:schemeClr val="accent3">
              <a:lumMod val="75000"/>
            </a:schemeClr>
          </a:solidFill>
        </p:spPr>
        <p:txBody>
          <a:bodyPr/>
          <a:lstStyle>
            <a:lvl1pPr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74AC9B3-247D-45E3-9C91-C248ADAFBA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000750"/>
            <a:ext cx="12192000" cy="8572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B8295CA-882D-4533-80DA-6D6EA0125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5334000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292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Graphic 7" hidden="1">
            <a:extLst>
              <a:ext uri="{FF2B5EF4-FFF2-40B4-BE49-F238E27FC236}">
                <a16:creationId xmlns:a16="http://schemas.microsoft.com/office/drawing/2014/main" id="{606CCDFE-8488-471E-A2E2-3C7504F25F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3874" y="0"/>
            <a:ext cx="3558126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A7A9776-2781-49A6-AD44-CE45C0543F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0" y="0"/>
            <a:ext cx="3810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2FE0FB-930A-4056-8430-A6353A5DA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28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Yellow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Graphic 7" hidden="1">
            <a:extLst>
              <a:ext uri="{FF2B5EF4-FFF2-40B4-BE49-F238E27FC236}">
                <a16:creationId xmlns:a16="http://schemas.microsoft.com/office/drawing/2014/main" id="{606CCDFE-8488-471E-A2E2-3C7504F25F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3874" y="0"/>
            <a:ext cx="3558126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A7A9776-2781-49A6-AD44-CE45C0543F4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0" y="0"/>
            <a:ext cx="3810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2FE0FB-930A-4056-8430-A6353A5DA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49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3900" y="1905000"/>
            <a:ext cx="6955734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3" name="Graphic 12" hidden="1">
            <a:extLst>
              <a:ext uri="{FF2B5EF4-FFF2-40B4-BE49-F238E27FC236}">
                <a16:creationId xmlns:a16="http://schemas.microsoft.com/office/drawing/2014/main" id="{8393C3A4-D09E-47EB-B9F0-C1DDDEB3B1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3810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829B5F1-1C12-4A1B-A83C-BFE17D26D9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3810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62E947-C679-46EB-896A-20E35578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898" y="715961"/>
            <a:ext cx="6955735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i="0" cap="none" spc="-50" baseline="0">
                <a:ln w="3175">
                  <a:noFill/>
                </a:ln>
                <a:solidFill>
                  <a:schemeClr val="tx1"/>
                </a:solidFill>
                <a:effectLst/>
                <a:ea typeface="+mn-ea"/>
                <a:cs typeface="Segoe UI" pitchFamily="34" charset="0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1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6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 Yellow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3900" y="1905000"/>
            <a:ext cx="6955734" cy="3276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283464" indent="-283464">
              <a:spcBef>
                <a:spcPts val="1000"/>
              </a:spcBef>
              <a:defRPr sz="18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3" name="Graphic 12" hidden="1">
            <a:extLst>
              <a:ext uri="{FF2B5EF4-FFF2-40B4-BE49-F238E27FC236}">
                <a16:creationId xmlns:a16="http://schemas.microsoft.com/office/drawing/2014/main" id="{8393C3A4-D09E-47EB-B9F0-C1DDDEB3B1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3810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829B5F1-1C12-4A1B-A83C-BFE17D26D9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3810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62E947-C679-46EB-896A-20E35578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898" y="715961"/>
            <a:ext cx="6955735" cy="118903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i="0" cap="none" spc="-50" baseline="0">
                <a:ln w="3175">
                  <a:noFill/>
                </a:ln>
                <a:solidFill>
                  <a:schemeClr val="accent1"/>
                </a:solidFill>
                <a:effectLst/>
                <a:ea typeface="+mn-ea"/>
                <a:cs typeface="Segoe UI" pitchFamily="34" charset="0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19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6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75104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EE98737-74D2-46C7-8655-74871A4203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1248"/>
            <a:ext cx="12192000" cy="42862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146B861-BC3C-4898-95DE-944AB08755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40659"/>
            <a:ext cx="121920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64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 userDrawn="1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16" userDrawn="1">
          <p15:clr>
            <a:srgbClr val="5ACBF0"/>
          </p15:clr>
        </p15:guide>
        <p15:guide id="4" orient="horz" pos="1560" userDrawn="1">
          <p15:clr>
            <a:srgbClr val="5ACBF0"/>
          </p15:clr>
        </p15:guide>
        <p15:guide id="5" orient="horz" pos="393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etti Conten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75104"/>
            <a:ext cx="9141397" cy="615553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n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Section title with border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Insert content here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4FBE5B2-2D6A-4DC6-9944-CF3D7EC50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31248"/>
            <a:ext cx="12192000" cy="4286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9407BD0-C2EE-44A7-8749-433953FD1F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340659"/>
            <a:ext cx="12192000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5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84" userDrawn="1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16" userDrawn="1">
          <p15:clr>
            <a:srgbClr val="5ACBF0"/>
          </p15:clr>
        </p15:guide>
        <p15:guide id="4" orient="horz" pos="4128" userDrawn="1">
          <p15:clr>
            <a:srgbClr val="5ACBF0"/>
          </p15:clr>
        </p15:guide>
        <p15:guide id="5" orient="horz" pos="39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4696-E1F3-49EF-AEC8-730A16D9A23F}" type="datetimeFigureOut">
              <a:rPr lang="en-US" altLang="en-US" smtClean="0"/>
              <a:pPr/>
              <a:t>12/14/2025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A1B0-4691-41D9-84E0-69D594EAA3FE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5586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9" r:id="rId5"/>
    <p:sldLayoutId id="2147483730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415D2-181B-55DD-6D12-CD0D4396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O’rta</a:t>
            </a:r>
            <a:r>
              <a:rPr lang="en-GB" dirty="0"/>
              <a:t> </a:t>
            </a:r>
            <a:r>
              <a:rPr lang="en-GB" dirty="0" err="1"/>
              <a:t>Osiyo</a:t>
            </a:r>
            <a:r>
              <a:rPr lang="en-GB" dirty="0"/>
              <a:t> </a:t>
            </a:r>
            <a:r>
              <a:rPr lang="en-GB" dirty="0" err="1"/>
              <a:t>xalqlarining</a:t>
            </a:r>
            <a:r>
              <a:rPr lang="en-GB" dirty="0"/>
              <a:t> </a:t>
            </a:r>
            <a:r>
              <a:rPr lang="en-GB" dirty="0" err="1"/>
              <a:t>etnogenezi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841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CDD4E-0537-E9A6-85B7-7AF396B7D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38A259-83EC-FD3A-24C3-6595945C9C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37185"/>
            <a:ext cx="10668000" cy="5755005"/>
          </a:xfrm>
        </p:spPr>
        <p:txBody>
          <a:bodyPr>
            <a:normAutofit/>
          </a:bodyPr>
          <a:lstStyle/>
          <a:p>
            <a:pPr algn="l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atamasi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ilmiy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to‘liq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aniqlanmagan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Dastlab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so‘zni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muallifi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Usman ibn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Munqiz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(XII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oxirlari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asarlarida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uchratamiz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Keyin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Rashididdin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solnomalarida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Jaloliddinning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harbiy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navkarlaridan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ismi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olinadi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Atoqli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Hamdulloh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Kazviniy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(XV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Oltin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lashkarlarini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deb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nomlaydi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unga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tegishli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o‘lkani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esa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Mamlakati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deb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ataydi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Nizomiddin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Shomiy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Sharafuddin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Ali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Yazdiylar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Oltin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bog‘liq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fikrni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bildiradilar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manbalarga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qaraganda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XV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oxiri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– XVI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Abdulxayrxon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nabirasi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Shayboniyxon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qaramog‘ida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barcha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birikmasiga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umuman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deb nom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berilgan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Ko‘pgina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manba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rivoyatlarda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geneologiya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shajara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haqida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gapirilib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92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urug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‘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)dan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tashkil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topgan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deyiladi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Asli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raqam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haqiqatga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to‘g‘ri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kelmaydi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Tadqiqotlar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ko‘rsatadiki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chiqishi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kabi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tuzilishi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nihoyatda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murakkab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ko‘p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taraqqiyot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natijasida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necha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o‘zgarib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ketgan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902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69CDC9-8F0A-D04A-F172-DE28389F35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7720" y="1062990"/>
            <a:ext cx="7216140" cy="4732020"/>
          </a:xfrm>
        </p:spPr>
        <p:txBody>
          <a:bodyPr>
            <a:normAutofit fontScale="92500"/>
          </a:bodyPr>
          <a:lstStyle/>
          <a:p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Yangi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(XIV-XIX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davomida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shakllanishi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davom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o‘zlarining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urug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‘-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qabilaviy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nomlarini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to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boshlarigacha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nafaqat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balki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turmush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tarzi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ijtimoiy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holati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o‘zaro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qilganlar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Ayrim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dehqonchilikka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to‘la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o‘tmagan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ko‘chmanchilik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turmush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an’analarini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yarim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holatda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tillari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shevasi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ancha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ajralib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turganlar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alohida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qayd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qilish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lozimki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ancha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qo‘shni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mamlakatlarda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xususiyatlarini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qolganlar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Ammo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o‘sha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hali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hamma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me’yorda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rivojlanmasdan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ijtimoiy-iqtisodiy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muhitiga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o‘zaro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farqlangan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77638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552EE-DE12-548E-EE3F-BE605FC14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CC8BEC-F6EF-DAE0-0BCA-4480AC7052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37185"/>
            <a:ext cx="10668000" cy="5755005"/>
          </a:xfrm>
        </p:spPr>
        <p:txBody>
          <a:bodyPr>
            <a:normAutofit/>
          </a:bodyPr>
          <a:lstStyle/>
          <a:p>
            <a:pPr algn="l"/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Tadqiqotchilar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arafasida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tarkibida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uchta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yirik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guruh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subetnos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mavjud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bo‘lganligini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qayd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qiladilar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birinchisi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holatda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shahar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qishloqlarda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eramizning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yilligi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oxirlaridan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asta-sekin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o‘troqlashgan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aralashib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ketgan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o‘sha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davrlarda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sart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deb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atalgan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aholidir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asosan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Toshkent,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Zarafshon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vohalarida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umuman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ozmi-ko‘pmi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deyarli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hozirgi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O‘zbekistonning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hamma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Ikkinchi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subetnos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Shayboniy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kelishidan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oldin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turk-mo‘g‘ul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aralashmasidan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chiqqan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XX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boshlarigacha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urug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‘-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qabilaviy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an’analarini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sartlarga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qo‘shilmay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yarimo‘troq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turmush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tarzida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etnografik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adabiyotda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nom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B.X.Karmisheva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K.Sh.Shoniyozov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). Bu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asosan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vodiysida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Samarqand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Jizzax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viloyatlarida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O‘zbekistonning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8234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BC8F5-6EDC-1140-25E9-A4B242DE6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00C496-2CA6-B93B-7EC5-DB39B8A8CD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085850"/>
            <a:ext cx="10668000" cy="3931920"/>
          </a:xfrm>
        </p:spPr>
        <p:txBody>
          <a:bodyPr>
            <a:normAutofit/>
          </a:bodyPr>
          <a:lstStyle/>
          <a:p>
            <a:pPr algn="l"/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uchinchi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yirik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guruhi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XV-XVI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asrlarda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Movarounnahrga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Dashti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qipchoq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avlodlaridir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yarim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turmush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an’analarini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holda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chorvachilik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dehqonchilik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xo‘jaligini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subetnoslardan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iborat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Bu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guruh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iborat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: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qo‘ng‘irot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mang‘it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qipchoq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nayman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kenagas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saroy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xitoy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qirq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qatag‘on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hokazo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Zarafshon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Qashqadaryo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Surxondaryo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Sheroboddaryo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Boysun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daryolari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havzasida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Nurota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Qurama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tog‘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etaklarida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vohalarida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ko‘p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sonli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20-yillarda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Buxoro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amirligida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(130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ortiq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mang‘itlar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35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ortiq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kenagaslar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qo‘ng‘irotlar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esa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86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Turkiston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o‘lkasining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Samarqand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viloyatida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52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qipchoqlar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vodiysida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42.5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qipchoqlar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Toshkent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viloyatlarida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50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qurama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9715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253BB5-1DD1-BE97-E9D9-FD725FFC09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subetnoslar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XIX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oxiri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– XX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boshlarida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o‘ziga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xos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maishiy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turmush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urf-odat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tildagi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sheva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xususiyatlari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o‘zaro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farq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qilsa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-da, yagona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ekanligini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isbotlovchi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belgilarni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saqlab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o‘zlarini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deb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nomlaganlar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Uzoq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vaqt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davomida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sart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Dashti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qipchoq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avlodlaridan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iborat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subetnoslar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yarim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ko‘chmanchi-chorva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xo‘jaliklar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sartlar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yaqinlashib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borgan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Turli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qatlamlarning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birlashuv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jarayoni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ayniqsa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vodiysida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qisman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Samarqand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viloyati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Toshkent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uezdida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jiddiy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tus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olgan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faol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18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o‘tgan</a:t>
            </a:r>
            <a:r>
              <a:rPr lang="en-GB" sz="18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endParaRPr lang="en-GB" sz="1800" b="0" i="0" dirty="0">
              <a:solidFill>
                <a:srgbClr val="737373"/>
              </a:solidFill>
              <a:effectLst/>
              <a:latin typeface="Fira Sans" panose="020B05030500000200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347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EE1676-CFAD-EA9E-4A0B-2F34182748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42460" y="668655"/>
            <a:ext cx="6955734" cy="552069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Chunki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bu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yerdagi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turk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qabilalarining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ko‘pchiligi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Bobur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yozganidek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Dashti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qipchoq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o‘zbeklarining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kelishidan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oldin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holatda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yashaganlar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Oktyabr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to‘ntarishidan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keyingi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yilliklarda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urug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‘-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qabilachilikni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unutgan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turklar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sartlar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Far­g‘ona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vodiysida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xususiyatlarini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saqlab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qolganlar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Dashti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qipchoq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o‘zbeklaridan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yuzlar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qipchoqlar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quramalar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oz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o‘ziga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xosligini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saqlagan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Lekin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qo‘ng‘irot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qirq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qatag‘on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saroy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kabi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qabilalarning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vakillari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mahalliy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sartlar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aralashib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ketganlar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Zarafshon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vodiysida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o‘zbeklar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ham (20 ga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urug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‘)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qabilachilik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an’analarini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yo‘qotib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milliy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birlikka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qo‘shilib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ketgan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Shunday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qilib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umumiy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turkiy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etnos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XX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asrda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xalq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sifatida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shakllandi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bugungi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mustaqil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O‘zbekiton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Respublikasiga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asos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soldi.</a:t>
            </a:r>
          </a:p>
          <a:p>
            <a:br>
              <a:rPr lang="en-GB" sz="2400" dirty="0">
                <a:solidFill>
                  <a:schemeClr val="bg1"/>
                </a:solidFill>
              </a:rPr>
            </a:br>
            <a:endParaRPr lang="en-GB" sz="2400" b="0" i="0" dirty="0">
              <a:solidFill>
                <a:schemeClr val="bg1"/>
              </a:solidFill>
              <a:effectLst/>
              <a:latin typeface="Fira Sans" panose="020B0503050000020004" pitchFamily="34" charset="0"/>
            </a:endParaRP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99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41AFD-46C7-970B-7C96-58AB1C1FE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2443734"/>
            <a:ext cx="9141397" cy="615553"/>
          </a:xfrm>
        </p:spPr>
        <p:txBody>
          <a:bodyPr/>
          <a:lstStyle/>
          <a:p>
            <a:r>
              <a:rPr lang="en-GB" dirty="0" err="1"/>
              <a:t>E’tiboringiz</a:t>
            </a:r>
            <a:r>
              <a:rPr lang="en-GB" dirty="0"/>
              <a:t> </a:t>
            </a:r>
            <a:r>
              <a:rPr lang="en-GB" dirty="0" err="1"/>
              <a:t>uchun</a:t>
            </a:r>
            <a:r>
              <a:rPr lang="en-GB" dirty="0"/>
              <a:t> </a:t>
            </a:r>
            <a:r>
              <a:rPr lang="en-GB" dirty="0" err="1"/>
              <a:t>rahmat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95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F5122-36BD-C65F-49A3-1BD8A9A99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08610"/>
            <a:ext cx="10679430" cy="58521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GB" sz="2400" b="0" i="0" dirty="0">
                <a:solidFill>
                  <a:srgbClr val="404040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rgbClr val="404040"/>
                </a:solidFill>
                <a:effectLst/>
                <a:latin typeface="Fira Sans" panose="020B0503050000020004" pitchFamily="34" charset="0"/>
              </a:rPr>
              <a:t>O‘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rta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xalqlarining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jumladan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etnogenezi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tarixini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o‘rganish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umumiy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etnografiya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etnologiya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fanining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muhim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nihoyatda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murakkab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ajralmas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tarkibi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hisoblanadi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Bu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muammoni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nafaqat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balki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hududdagi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qo‘shni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etnoslar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bog‘liq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holda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o‘rganish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shart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Chunki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xalqlarining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chiqishi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shakllanishi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ibtidoiy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davrlardan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umumiy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mushtaraklikka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just"/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Dastlabki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etnografik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ma’lumotlar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ajdodlarimiz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turmushiga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oid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arxeologik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paleoantropologik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tadqiqotlar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or-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qali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bizga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yetib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Ibtidoiy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ajdodlarimiz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o‘zaro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qo‘shni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aloqada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bo‘lish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uchun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bir-birini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bilishga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intilganlar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oqibatda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qo‘ni-qo‘shnilar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to‘g‘risida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xil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ma’lumotlar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to‘planib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og‘zaki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ijod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orqali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bizgacha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yetib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Bunday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ma’lumotlarni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ibtidoiy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rasmlardan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bilish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mumkin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just"/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Ilk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to‘g‘risida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ayrim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xabarlar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toshga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bitilgan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yozuvlarda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saqlanib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qolgan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Orol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bo‘yi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Amu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Movarounnahr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Baqtriyada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to‘g‘risida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ma’lumotlar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yozuvlarda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mavjud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just"/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Keyingi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ma’lumotlarga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qaraganda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jahonda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uch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besh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mingacha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etnoslar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guruhlar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mavjud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Faqat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hozirgi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O‘zbekistonning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yuzdan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ortiq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yashaydi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uzoq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Ammo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hududdagi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(tub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asli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o‘rtaosiyoliklar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jumladan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qirg‘iz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qozoq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-man,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qoraqalpoq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tojiklar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yerda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paleolit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qadimgi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tosh)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umumiy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zaminda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paydo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yillar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davomida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ularning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irqiy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o‘ziga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xos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xususiyatlari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shakllanib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tillari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o‘zgarib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4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7731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03BD9D-D344-B574-2107-FE028F8C33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754380"/>
            <a:ext cx="10668000" cy="5497830"/>
          </a:xfrm>
        </p:spPr>
        <p:txBody>
          <a:bodyPr>
            <a:normAutofit/>
          </a:bodyPr>
          <a:lstStyle/>
          <a:p>
            <a:pPr algn="just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O‘zbekiston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arxeologlarining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yangi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kashfiyotlariga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ko‘ra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Markaziy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odam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million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muqaddam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paydo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Taxminan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eramizdan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avvalgi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III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yillikda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uzoq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davomida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mintaqada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murakkab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etnogenetik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jarayonlar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berib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katta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ko‘chishlar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sodir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chegaralari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o‘zgarib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muayyan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tiplar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etnografik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viloyatlar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birikmalar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yuzaga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Jumladan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ko‘hna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Oks (Amu)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Yaksart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bo‘ylarida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yirik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skif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sarmat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sak-massaget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uyushmasi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yuzaga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just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Bepoyon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Yevroosiyo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Markaziy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dashtlarida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Itil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(Volga)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bo‘ylaridan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Enasoy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Yenisey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Janubda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Amu,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Orol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dengizi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sohillarida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skiflar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nomi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juda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ko‘p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sonli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xududda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faqat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tiligina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emas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balki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faoliyati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chiqishi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umumiylikka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bo‘lganligi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arxeologlar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tomonidan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aniqlandi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just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guruhlar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qo‘shni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muhim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rol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o‘ynaganligini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antik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mualliflar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qayd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qiladilar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sohillarida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yashovchi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sak-massaget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sarmat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hokazo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dehqonchilik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shug‘ullanganlar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tosh, mis,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bronza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qurollari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bezak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buyumlar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ishlab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chiqarganlar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qavmlar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esa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chorvachilik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shug‘ullanganlar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9446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BCF571-B723-A4A6-1C4E-F2146B2A2E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60" y="342900"/>
            <a:ext cx="7840980" cy="62636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Eramizdan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avvalgi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II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yillik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oxirlarida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Dashti-Qipchoqdagi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ko‘chmanchi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yarim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qabilalarning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qismi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hozirgi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Qozog‘iston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Osiyoning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shimoliy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hududlarida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Marg‘iyona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Baqtriyada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yashovchi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tillarda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gapiruvchi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elat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xalqlar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aloqada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sak-massaget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skiflar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butun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Sharq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hatto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Yevropaga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ta’sirini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o‘tkazib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turgan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just"/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Miloddan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avvalgi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I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yillikda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mintaqada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jiddiy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ijtimoiy-iqtisodiy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o‘zgarishlar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yuz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beradi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Ishlab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chiqaruvchi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kuchlarning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rivojlanishi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shahar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–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qal’alarning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paydo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bo‘lishi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yirik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sug‘orish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mudofaa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inshootlarining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qurilishi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dastavval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tekin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qo‘l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mehnati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hisobiga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amalga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oshirilardi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Qo‘shni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Eron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ayniqsa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Midiya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davlati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mil.av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VII-VI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asrlar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tashkil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topishidan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oldinroq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Markaziy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Osiyoda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ikkita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quldorlik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davlati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–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Baqtriya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paydo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bo‘lganligi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to‘g‘risida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fors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yunon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yozma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manbalari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xabar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beradi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manbalar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tosh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qabrlarga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bitilgan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rasmlar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Persepol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saroyi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),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zardushtiylarning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muqaddas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kitobi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Avesto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”, Rim,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yunon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Xitoy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mualliflarining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asarlarida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hozirgi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markaziy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osiyoliklarning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ajdodlari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sak-massagetlar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yuechji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kangyuy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qang‘ar,qang‘ha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),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usun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boshqa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tilga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olinadi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Shularning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ichida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katta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elat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saklar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juda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keng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xududni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–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Tiyonshon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Pomir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etaklaridan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Kaspiy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dengizi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sohillarigacha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yerlarni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egallagan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ularning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zich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yeri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havzasi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400" b="0" i="0" dirty="0" err="1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400" b="0" i="0" dirty="0"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.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456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6CADF-5F09-9332-556E-70419C12F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176B61-FCA0-0D40-7988-0CE992C37B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262890"/>
            <a:ext cx="10668000" cy="5989320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Umuman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sak-massaget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konfederatsiya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birikma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quyidagi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: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havzasida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Amudaryoning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o‘zanlari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bo‘yida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Qoraqumda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yashovchi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apasiaklar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;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oqimida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daxato‘xarlar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;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taxminan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Zarafshonning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quyi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Amudaryoning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oqimida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darbeklar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;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Nurota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tog‘larida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o‘rnashgan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sakaravaklar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;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oqimidan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Tiyonshongacha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cho‘zilgan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usunlar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xorazmiylar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Yunon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rim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manbalarining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xabarlariga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qaraganda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deb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nomlanishi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tasodifan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bo‘lmagan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jarayon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bog‘liq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ekanligini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tasdiqlaydi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Hozirgacha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tilimizda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saqlanib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so‘zi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atamasi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bog‘liq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mumkin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O‘sha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manbalar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vohalarda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yashovchi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dasht-dagi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chorva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uncha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bo‘lmaganligini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ko‘rsatadi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dasht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tog‘li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rayonlarida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ilk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antik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Ayrim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tadqiqotchilar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Avesto”da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olingan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hududda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deb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hisoblaydilar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yunon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manbalarida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Kaspiy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dengizi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Shimoliy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Xitoy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Hindiston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Janubiy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Sibirgacha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skif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massaget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nafaqat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balki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ovchilik-baliqchilik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shug‘ullanuvchi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Orolbo‘yi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quyi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ichiga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olganligi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ta’kidlanadi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Eramizning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skif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olamining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hisoblanib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antropologik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tuzilishi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Yevropa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Sibir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Qozog‘iston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dashti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Kaspiy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dengizi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janubi-sharqida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skiflarga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juda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yaqin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Ammo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xo‘jalik-madaniy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orasida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o‘zaro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oz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592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296C2-1444-B4B4-6FA7-B062D22B0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326289-8906-3B1C-2676-7E4816B931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37185"/>
            <a:ext cx="10668000" cy="5755005"/>
          </a:xfrm>
        </p:spPr>
        <p:txBody>
          <a:bodyPr>
            <a:normAutofit/>
          </a:bodyPr>
          <a:lstStyle/>
          <a:p>
            <a:pPr algn="just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Shunday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shimoli-sharqiy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tomonda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Tiyonshon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–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sak-sarmat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guruhlarning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janubda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–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dehqonchilik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shug‘ullanib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kelayotgan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tub joy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guruhlarning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birikuvi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tufayli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etnomadaniyat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birikmalari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yuzaga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Oqibatda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mahalliy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antik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davr-dagi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qiyofasi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antropologik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tuzilishida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qurama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tiplar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paydo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qayd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qilish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lozimki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mintaqaga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muhim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qatlam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Tiyonshon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tog‘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rayonlarida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yashaydigan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chorvachilik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bo‘yi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dehqanchilik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shug‘ullanishgan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Arxeologik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qazilmalardan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topilgan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qurol-aslaha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buyumlar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hunarmandchilik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dehqonchilik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mahsulotlari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mudofaa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sug‘orish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inshootlari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boy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materiallar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yuksak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yaratgan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etnoslar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ekanligidan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dalolat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beradi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jumladan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shakllanishida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qatlam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sifatida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qatnashgan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hisoblanadi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just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9699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C02870-AE2D-CD19-44D0-FA6B7F93E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69080" y="388620"/>
            <a:ext cx="7420554" cy="5669280"/>
          </a:xfrm>
        </p:spPr>
        <p:txBody>
          <a:bodyPr>
            <a:normAutofit/>
          </a:bodyPr>
          <a:lstStyle/>
          <a:p>
            <a:pPr algn="just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	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eramizdan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avvalgi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yillik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o‘rtalaridan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dastlab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axamoniylar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imperiyasiga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kirishi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keyin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makedoniyalik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Iskandarga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bo‘ysundirilishi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mahalliy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uzoq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o‘lkalar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aloqalarini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kuchaytirishga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ma’lumotlara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qaraganda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osiyoliklarning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vakillari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podsholari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Doro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Kserksning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Yunonistonga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yurishlarida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ishtirok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qismi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eronliklarning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harbiy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kemalarida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xizmatda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chiqqan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kishilar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chunonchi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xorazmliklarni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hatto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Janubiy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Misrda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uchratish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mumkin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Aksincha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o‘sha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tashqaridan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keltirilgan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qullar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etnoslarning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vakillaridan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Ko‘hna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xarobalardan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topilgan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buyumlar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qurilish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mudofaa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inshootlari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hunarmandchilikning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ayrim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turlarini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mahalliy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ustalargina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emas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balki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janubiy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qo‘shni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o‘lkalardan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asirga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qullar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qilinganligi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yodgorliklardan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ko‘rinib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turibdi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Masalan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tevaragidagi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qudratli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apasiaklarning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qal’a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qasrlarida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ishlagan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chet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ustalar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xo‘jayinlarining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talabiga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binoan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xorazmliklarning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me’morchilik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kasb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san’atiga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taqlid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5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BF6E1-BD40-2EF4-46FC-2B00B172B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E9B56A-A3DA-5E18-B3BA-5BADCE34C4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37185"/>
            <a:ext cx="10668000" cy="5755005"/>
          </a:xfrm>
        </p:spPr>
        <p:txBody>
          <a:bodyPr>
            <a:normAutofit/>
          </a:bodyPr>
          <a:lstStyle/>
          <a:p>
            <a:pPr algn="l"/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Arxeologlarning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fikricha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mazkur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jarayonda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katta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hududlarga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ta’sirini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o‘tkazgan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alohida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o‘rinni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egallaydi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Eramizdan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avvalgi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yillikda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bronza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aftidan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Kopetdog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‘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etaklarida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topilib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tekshirilgan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ilk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dehqonchilik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Yevropadagi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dasht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bronza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madaniyatini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bir-biriga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bog‘lovchi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halqa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xizmat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Avesto”da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ilk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quldorlik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davridagi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ijtimoiy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tuzum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mahalliy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to‘g‘risida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muhim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ma’lumotlar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keltirilgan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Unda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aytilishicha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jamoada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chorva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mollari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juda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ko‘p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o‘troq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chorvador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dehqonchilik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xo‘jaliklaridan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iborat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chorva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mollari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ko‘p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harbiy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aristokratiya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boshqalardan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ajralib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Bu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muqaddas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kitobda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Qang‘ha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davlati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olinadi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Xitoy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elchisi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sayyohi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Chjan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Szyan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yirik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Kangyuy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Qang‘ha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davlati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mavjudligi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haqida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hikoya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Mashhur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hind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dostoni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Mahobhorat”da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o‘lkada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yashagan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tilga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olingan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Qurama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tog‘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etagida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joylashgan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kang‘arlar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Sirdaryoning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yuqori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oqimi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saklari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qabilaviy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birikmalar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Qang‘ha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davlatiga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Xitoy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manbalarining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xabar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berishicha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eramizdan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avvalgi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II-I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asrlarda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Shahrisabz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Kitob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vohasi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Suse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So‘g‘diyona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Toshkent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vohasi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Chirchiq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vodiysi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(Yuni),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Zarafshonning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oqimi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Fumu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Buxoro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vohasi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(Gi)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o‘tadi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sharqiy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chegarasi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Farg‘ona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janubda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Parfiya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Baqtriya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tutashgan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Xitoy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solnomalariga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qaraganda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Qang‘ha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hukmronligi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Orol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Azov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dengizlari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oralig‘idagi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alanlar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mamlakatiga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O‘rol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bo‘yi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o‘rmon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qabilalarigacha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yetgan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mo‘yna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soliq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to‘laganlar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8191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6759B-D8C5-980A-D1F1-8AC361F30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E07969-5114-5CFE-40B6-BCF53F482D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337185"/>
            <a:ext cx="10668000" cy="5755005"/>
          </a:xfrm>
        </p:spPr>
        <p:txBody>
          <a:bodyPr>
            <a:normAutofit/>
          </a:bodyPr>
          <a:lstStyle/>
          <a:p>
            <a:pPr algn="l"/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Arxeologik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tadqiqotlar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ko‘rsatadiki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Osiyo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kushonlar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xo‘jalik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yuksalgan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irrigatsiya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inshootlari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rivojlandi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(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Gav-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Charmanyob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Buxoroda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Gav-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Kitfor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So‘g‘dda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Darg‘om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magistral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kanallari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),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kulolchilik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ravnaq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topadi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tosh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yorg‘uchoqlar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o‘rniga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tegirmonlar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paydo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bo‘ladi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tanga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zarb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qilish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pul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munosabatlari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kuchayadi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Shahar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hayoti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yuqori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darajaga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ko‘tariladi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masalan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Marv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shahri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350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gektar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Samarqand 100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gektar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yerni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egallagan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ta’kidlash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lozimki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turkman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qozoq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qoraqalpoq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bosh-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o‘rtaosiyolik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chiqishi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tarixiga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mintaqadagi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murakkab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etnik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jarayonni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aniq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tasavvur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qilmaguncha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ob’ektiv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baho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berish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nihoyatda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qiyin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irq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dindagi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elatlarning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birlashuvidan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tashkil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topgan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ajdodlarimiz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qadimiy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davrlardan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yozuvli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yuksak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madaniyat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ilk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davlat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yaratganlar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  <a:p>
            <a:pPr algn="l"/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Eng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keyingi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yirik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ko‘chish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XV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oxirlari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XVI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asr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ro‘y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berdi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Bu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davrda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siyosiy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iqtisodiy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jihatdan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ancha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bo‘shashgan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Movarounnahrda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mahalliy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hokim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podsholar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orasidagi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taxt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talashishlar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xalq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ommasining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og‘ir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ahvolga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tushib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qolgani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qo‘shni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ko‘chmanchi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o‘zbeklarga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qo‘l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edi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Shunday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qilib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hozirgi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O‘zbekistonning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Zarafshon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Surxondaryo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Qashqadaryo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vodiylarida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Xorazm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vohasi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va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boshqa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xududlarda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“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o‘zbek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”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nomi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atalgan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turkiy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qabilalar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ham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o‘rnasha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boshlaydi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Ular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mahalliy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aholi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bilan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aralashib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en-GB" sz="2000" b="0" i="0" dirty="0" err="1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ketadi</a:t>
            </a:r>
            <a:r>
              <a:rPr lang="en-GB" sz="2000" b="0" i="0" dirty="0">
                <a:solidFill>
                  <a:srgbClr val="737373"/>
                </a:solidFill>
                <a:effectLst/>
                <a:latin typeface="Fira Sans" panose="020B05030500000200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455762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Custom 24">
      <a:dk1>
        <a:srgbClr val="000000"/>
      </a:dk1>
      <a:lt1>
        <a:srgbClr val="FFFFFF"/>
      </a:lt1>
      <a:dk2>
        <a:srgbClr val="000000"/>
      </a:dk2>
      <a:lt2>
        <a:srgbClr val="E6E6E6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FFFFFF"/>
      </a:accent6>
      <a:hlink>
        <a:srgbClr val="FFFFFF"/>
      </a:hlink>
      <a:folHlink>
        <a:srgbClr val="FFFFFF"/>
      </a:folHlink>
    </a:clrScheme>
    <a:fontScheme name="Heritage and History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 History Month_TM10103076_Win32_LH_v4" id="{5AE25372-5B71-4B3F-A332-C4D84C968E46}" vid="{07F4610E-88B6-4CC8-AAA7-899DFEA9E17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89EEA4-141F-4066-B57B-E44468FB3D6E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A8A967B1-A0A0-415E-82CC-A85AEE3A67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FAAC47-BD84-465D-B982-7A75BCC08F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Black History Month presentation</Template>
  <TotalTime>15</TotalTime>
  <Words>3013</Words>
  <Application>Microsoft Office PowerPoint</Application>
  <PresentationFormat>Widescreen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Fira Sans</vt:lpstr>
      <vt:lpstr>Segoe UI</vt:lpstr>
      <vt:lpstr>2_Office Theme</vt:lpstr>
      <vt:lpstr>O’rta Osiyo xalqlarining etnogenezi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E’tiboringiz uchun rahmat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Asilbek Xamidov</dc:creator>
  <cp:keywords/>
  <dc:description/>
  <cp:lastModifiedBy>Asilbek Xamidov</cp:lastModifiedBy>
  <cp:revision>2</cp:revision>
  <dcterms:created xsi:type="dcterms:W3CDTF">2025-02-14T14:01:59Z</dcterms:created>
  <dcterms:modified xsi:type="dcterms:W3CDTF">2025-12-14T06:22:21Z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