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Derek: Аралас сандарды натурал санға көбейту.docx. Mazmun tek usı faylǵa súyenip dúzildi.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Derek: Аралас сандарды натурал санға көбейту.docx. Mazmun tek usı faylǵa súyenip dúzildi.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Derek: Аралас сандарды натурал санға көбейту.docx. Mazmun tek usı faylǵa súyenip dúzildi.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Derek: Аралас сандарды натурал санға көбейту.docx. Mazmun tek usı faylǵa súyenip dúzildi.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Derek: Аралас сандарды натурал санға көбейту.docx. Mazmun tek usı faylǵa súyenip dúzildi.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Derek: Аралас сандарды натурал санға көбейту.docx. Mazmun tek usı faylǵa súyenip dúzildi.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Derek: Аралас сандарды натурал санға көбейту.docx. Mazmun tek usı faylǵa súyenip dúzildi.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Derek: Аралас сандарды натурал санға көбейту.docx. Mazmun tek usı faylǵa súyenip dúzildi.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Derek: Аралас сандарды натурал санға көбейту.docx. Mazmun tek usı faylǵa súyenip dúzildi.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Derek: Аралас сандарды натурал санға көбейту.docx. Mazmun tek usı faylǵa súyenip dúzildi.</a:t>
            </a:r>
          </a:p>
          <a:p/>
          <a:p>
            <a:r>
              <a:t>FAYLDAǴÍ KESTELER:</a:t>
            </a:r>
          </a:p>
          <a:p>
            <a:r>
              <a:t>KESTE 1</a:t>
            </a:r>
          </a:p>
          <a:p>
            <a:r>
              <a:t>№ | Сабақ кезеңдері | Уақыты | Әдіс-тәсілдер | Көрнекі құралдар</a:t>
            </a:r>
          </a:p>
          <a:p>
            <a:r>
              <a:t>1 | Қызығушылықты ояту (Engage) | 5 минут | «Миға шабуыл», сұрақ-жауап, ой қозғау | Интерактивті тақта, аралас сандар жазылған карточкалар</a:t>
            </a:r>
          </a:p>
          <a:p>
            <a:r>
              <a:t>2 | Зерттеу (Explore) | 10 минут | «Ойлан – жұптас – бөліс», топтық жұмыс, зерттеу тапсырмалары | Үлестірмелі тапсырмалар, бөлшек модельдері, түрлі түсті карточкалар</a:t>
            </a:r>
          </a:p>
          <a:p>
            <a:r>
              <a:t>3 | Түсіндіру (Explain) | 10 минут | Мұғалімнің түсіндіруі, мысалдар шығару, математикалық талдау | Таныстырылым, интерактивті тақта, ереже жазылған плакат</a:t>
            </a:r>
          </a:p>
          <a:p>
            <a:r>
              <a:t>4 | Білімді қолдану және тереңдету (Elaborate) | 15 минут | Жеке жұмыс, жұптық жұмыс, деңгейлік тапсырмалар, өмірлік есептер | Есептер жинағы, тапсырма парақтары, математикалық карточкалар</a:t>
            </a:r>
          </a:p>
          <a:p>
            <a:r>
              <a:t>5 | Бағалау (Evaluate) | 5 минут | Қалыптастырушы бағалау, өзін-өзі бағалау, «Бағдаршам» әдісі, кері байланыс | Бағалау парақтары, түрлі түсті стикерлер, рефлексия карточкалары</a:t>
            </a:r>
          </a:p>
          <a:p>
            <a:r>
              <a:t> | Барлығы | 45 минут |  | </a:t>
            </a:r>
          </a:p>
          <a:p/>
          <a:p>
            <a:r>
              <a:t>KESTE 2</a:t>
            </a:r>
          </a:p>
          <a:p>
            <a:r>
              <a:t>Бағалау өлшемдері | Ұпай</a:t>
            </a:r>
          </a:p>
          <a:p>
            <a:r>
              <a:t>Аралас санды бұрыс бөлшекке дұрыс айналдырады | 1</a:t>
            </a:r>
          </a:p>
          <a:p>
            <a:r>
              <a:t>Көбейту амалын дұрыс орындайды | 1</a:t>
            </a:r>
          </a:p>
          <a:p>
            <a:r>
              <a:t>Нәтижені қысқартып, дұрыс жазады | 1</a:t>
            </a:r>
          </a:p>
          <a:p>
            <a:r>
              <a:t>Есептің шығарылу жолын түсіндіреді | 1</a:t>
            </a:r>
          </a:p>
          <a:p>
            <a:r>
              <a:t>Сабаққа белсенді қатысады | 1</a:t>
            </a:r>
          </a:p>
          <a:p>
            <a:r>
              <a:t>Барлығы | 5</a:t>
            </a:r>
          </a:p>
          <a:p/>
          <a:p>
            <a:r>
              <a:t>FAYLDAǴÍ SÚWRETLER:</a:t>
            </a:r>
          </a:p>
          <a:p>
            <a:r>
              <a:t>word/media/image1.png</a:t>
            </a:r>
          </a:p>
          <a:p>
            <a:r>
              <a:t>word/media/image2.png</a:t>
            </a:r>
          </a:p>
          <a:p>
            <a:r>
              <a:t>word/media/image3.png</a:t>
            </a:r>
          </a:p>
          <a:p>
            <a:r>
              <a:t>word/media/image4.png</a:t>
            </a:r>
          </a:p>
          <a:p>
            <a:r>
              <a:t>word/media/image5.png</a:t>
            </a:r>
          </a:p>
          <a:p>
            <a:r>
              <a:t>word/media/image6.png</a:t>
            </a:r>
          </a:p>
          <a:p>
            <a:r>
              <a:t>word/media/image7.png</a:t>
            </a:r>
          </a:p>
          <a:p>
            <a:r>
              <a:t>word/media/image8.png</a:t>
            </a:r>
          </a:p>
          <a:p>
            <a:r>
              <a:t>word/media/image9.png</a:t>
            </a:r>
          </a:p>
          <a:p>
            <a:r>
              <a:t>word/media/image10.png</a:t>
            </a:r>
          </a:p>
          <a:p>
            <a:r>
              <a:t>word/media/image11.png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674BAE"/>
          </a:solidFill>
          <a:ln>
            <a:solidFill>
              <a:srgbClr val="674B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658368"/>
            <a:ext cx="6492240" cy="5440680"/>
          </a:xfrm>
          <a:prstGeom prst="roundRect">
            <a:avLst/>
          </a:prstGeom>
          <a:solidFill>
            <a:srgbClr val="372A69"/>
          </a:solidFill>
          <a:ln>
            <a:solidFill>
              <a:srgbClr val="372A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987552"/>
            <a:ext cx="530352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D0E76F"/>
                </a:solidFill>
                <a:latin typeface="Times New Roman"/>
              </a:rPr>
              <a:t>5-KLASS  •  MATEMATIKA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481328"/>
            <a:ext cx="5303520" cy="15087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FFFFF"/>
                </a:solidFill>
                <a:latin typeface="Times New Roman"/>
              </a:rPr>
              <a:t>ARALAS SANDARDÍ</a:t>
            </a:r>
          </a:p>
          <a:p>
            <a:pPr algn="l">
              <a:spcAft>
                <a:spcPts val="300"/>
              </a:spcAft>
            </a:pPr>
            <a:r>
              <a:rPr sz="1400" b="1">
                <a:solidFill>
                  <a:srgbClr val="FFFFFF"/>
                </a:solidFill>
                <a:latin typeface="Times New Roman"/>
              </a:rPr>
              <a:t>NATURAL SANǴA</a:t>
            </a:r>
          </a:p>
          <a:p>
            <a:pPr algn="l">
              <a:spcAft>
                <a:spcPts val="300"/>
              </a:spcAft>
            </a:pPr>
            <a:r>
              <a:rPr sz="1400" b="1">
                <a:solidFill>
                  <a:srgbClr val="FFFFFF"/>
                </a:solidFill>
                <a:latin typeface="Times New Roman"/>
              </a:rPr>
              <a:t>KÓBEYTIW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291840"/>
            <a:ext cx="5349240" cy="77724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E8E2FA"/>
                </a:solidFill>
                <a:latin typeface="Times New Roman"/>
              </a:rPr>
              <a:t>«Aralas sanlar álemine sayaxat»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E8E2FA"/>
                </a:solidFill>
                <a:latin typeface="Times New Roman"/>
              </a:rPr>
              <a:t>Ereje, kórnekli model hám ámeliy máseleler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074920"/>
            <a:ext cx="5303520" cy="347472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D0E76F"/>
                </a:solidFill>
                <a:latin typeface="Times New Roman"/>
              </a:rPr>
              <a:t>Oylan • Izlen • Esapla • Birge úyren!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635240" y="1234440"/>
            <a:ext cx="1325880" cy="1097280"/>
          </a:xfrm>
          <a:prstGeom prst="roundRect">
            <a:avLst/>
          </a:prstGeom>
          <a:solidFill>
            <a:srgbClr val="FFE6CE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0" y="1325880"/>
            <a:ext cx="1234439" cy="9144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1 ½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98280" y="1572768"/>
            <a:ext cx="914400" cy="41148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× 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058400" y="1234440"/>
            <a:ext cx="1325880" cy="1097280"/>
          </a:xfrm>
          <a:prstGeom prst="roundRect">
            <a:avLst/>
          </a:prstGeom>
          <a:solidFill>
            <a:srgbClr val="59BEC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104120" y="1325880"/>
            <a:ext cx="1234439" cy="9144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4 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43800" y="2834640"/>
            <a:ext cx="4114800" cy="5029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1½ × 3 = 4½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35240" y="3840480"/>
            <a:ext cx="914400" cy="658368"/>
          </a:xfrm>
          <a:prstGeom prst="roundRect">
            <a:avLst/>
          </a:prstGeom>
          <a:solidFill>
            <a:srgbClr val="59BEC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80960" y="3931920"/>
            <a:ext cx="822960" cy="47548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1½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686800" y="3840480"/>
            <a:ext cx="914400" cy="658368"/>
          </a:xfrm>
          <a:prstGeom prst="roundRect">
            <a:avLst/>
          </a:prstGeom>
          <a:solidFill>
            <a:srgbClr val="D0E76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732520" y="3931920"/>
            <a:ext cx="822960" cy="47548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1½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738359" y="3840480"/>
            <a:ext cx="914400" cy="658368"/>
          </a:xfrm>
          <a:prstGeom prst="roundRect">
            <a:avLst/>
          </a:prstGeom>
          <a:solidFill>
            <a:srgbClr val="F67E71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784080" y="3931920"/>
            <a:ext cx="822960" cy="47548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1½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52360" y="4846320"/>
            <a:ext cx="3840480" cy="3657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674BAE"/>
                </a:solidFill>
                <a:latin typeface="Times New Roman"/>
              </a:rPr>
              <a:t>3 birdey úles → 4½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>
            <a:solidFill>
              <a:srgbClr val="DEDB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48640" y="6510528"/>
            <a:ext cx="932688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646378"/>
                </a:solidFill>
                <a:latin typeface="Times New Roman"/>
              </a:rPr>
              <a:t>5-KLASS  •  MATEMATIKA  •  ARALAS SANLAR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881360" y="6510528"/>
            <a:ext cx="68580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r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01/10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674BAE"/>
          </a:solidFill>
          <a:ln>
            <a:solidFill>
              <a:srgbClr val="674B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0561320" y="201168"/>
            <a:ext cx="201168" cy="201168"/>
          </a:xfrm>
          <a:prstGeom prst="diamond">
            <a:avLst/>
          </a:prstGeom>
          <a:solidFill>
            <a:srgbClr val="59BE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0817352" y="310896"/>
            <a:ext cx="201168" cy="201168"/>
          </a:xfrm>
          <a:prstGeom prst="diamond">
            <a:avLst/>
          </a:prstGeom>
          <a:solidFill>
            <a:srgbClr val="D0E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073384" y="201168"/>
            <a:ext cx="201168" cy="201168"/>
          </a:xfrm>
          <a:prstGeom prst="diamond">
            <a:avLst/>
          </a:prstGeom>
          <a:solidFill>
            <a:srgbClr val="F67E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329416" y="310896"/>
            <a:ext cx="201168" cy="201168"/>
          </a:xfrm>
          <a:prstGeom prst="diamond">
            <a:avLst/>
          </a:prstGeom>
          <a:solidFill>
            <a:srgbClr val="674B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228600"/>
            <a:ext cx="8869680" cy="2286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01 / SABAQ HAQQINDA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521207"/>
            <a:ext cx="10515600" cy="438912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Maqsetler hám sabaq modeli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960120"/>
            <a:ext cx="1078992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646378"/>
                </a:solidFill>
                <a:latin typeface="Times New Roman"/>
              </a:rPr>
              <a:t>5E modeli • 45 minut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>
            <a:solidFill>
              <a:srgbClr val="DEDB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8640" y="6510528"/>
            <a:ext cx="932688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646378"/>
                </a:solidFill>
                <a:latin typeface="Times New Roman"/>
              </a:rPr>
              <a:t>5-KLASS  •  MATEMATIKA  •  ARALAS SANLAR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81360" y="6510528"/>
            <a:ext cx="68580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r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02/10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" y="1417320"/>
            <a:ext cx="534924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E8E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1691640"/>
            <a:ext cx="466344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SABAQ MAQSETLERI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2103120"/>
            <a:ext cx="4663440" cy="28803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Aralas sandı natural sanǵa kóbeytiw qaǵıydasın úyreniw.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Aralas sandı nadurıs bólshekke aylandırıp kóbeytiw.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Esap sheshiw, nátiyjeni qısqartıw hám aralas san túrinde jazıw.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Logikalıq oylaw hám esaplaw kónlikpelerin rawajlandırıw.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Dálillengen juwap hám toparlıq islesiw.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1417320"/>
            <a:ext cx="5349240" cy="4617720"/>
          </a:xfrm>
          <a:prstGeom prst="roundRect">
            <a:avLst/>
          </a:prstGeom>
          <a:solidFill>
            <a:srgbClr val="E8E2FA"/>
          </a:solidFill>
          <a:ln>
            <a:solidFill>
              <a:srgbClr val="E8E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92240" y="1691640"/>
            <a:ext cx="466344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674BAE"/>
                </a:solidFill>
                <a:latin typeface="Times New Roman"/>
              </a:rPr>
              <a:t>5E SABAQ BASQÍSHLARÍ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2148840"/>
            <a:ext cx="4526280" cy="24231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Engage — qızıǵıwshılıqtı oyatıw (5 min)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Explore — izertlew (10 min)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Explain — túsindiriw (10 min)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Elaborate — bilimdi qollanıw (15 min)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Evaluate — bahalaw (5 min)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4983480"/>
            <a:ext cx="4526280" cy="64008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646378"/>
                </a:solidFill>
                <a:latin typeface="Times New Roman"/>
              </a:rPr>
              <a:t>Qurallar: oqıwlıq, interaktiv taxta, kartochkalar, bólshek modelleri, bahalaw paraqları.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674BAE"/>
          </a:solidFill>
          <a:ln>
            <a:solidFill>
              <a:srgbClr val="674B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0561320" y="201168"/>
            <a:ext cx="201168" cy="201168"/>
          </a:xfrm>
          <a:prstGeom prst="diamond">
            <a:avLst/>
          </a:prstGeom>
          <a:solidFill>
            <a:srgbClr val="59BE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0817352" y="310896"/>
            <a:ext cx="201168" cy="201168"/>
          </a:xfrm>
          <a:prstGeom prst="diamond">
            <a:avLst/>
          </a:prstGeom>
          <a:solidFill>
            <a:srgbClr val="D0E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073384" y="201168"/>
            <a:ext cx="201168" cy="201168"/>
          </a:xfrm>
          <a:prstGeom prst="diamond">
            <a:avLst/>
          </a:prstGeom>
          <a:solidFill>
            <a:srgbClr val="F67E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329416" y="310896"/>
            <a:ext cx="201168" cy="201168"/>
          </a:xfrm>
          <a:prstGeom prst="diamond">
            <a:avLst/>
          </a:prstGeom>
          <a:solidFill>
            <a:srgbClr val="674B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228600"/>
            <a:ext cx="8869680" cy="2286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02 / I. QIZIǴIWSHILIQTI OYATIW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521207"/>
            <a:ext cx="10515600" cy="438912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«Miyǵa hújim» — aldınǵı bilimdi eske túsiriw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960120"/>
            <a:ext cx="1078992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646378"/>
                </a:solidFill>
                <a:latin typeface="Times New Roman"/>
              </a:rPr>
              <a:t>«Oylan, izlen, esapla, bilimge birge jet!»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>
            <a:solidFill>
              <a:srgbClr val="DEDB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8640" y="6510528"/>
            <a:ext cx="932688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646378"/>
                </a:solidFill>
                <a:latin typeface="Times New Roman"/>
              </a:rPr>
              <a:t>5-KLASS  •  MATEMATIKA  •  ARALAS SANLAR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81360" y="6510528"/>
            <a:ext cx="68580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r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03/10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" y="1417320"/>
            <a:ext cx="5303520" cy="4617720"/>
          </a:xfrm>
          <a:prstGeom prst="roundRect">
            <a:avLst/>
          </a:prstGeom>
          <a:solidFill>
            <a:srgbClr val="FFE6CE"/>
          </a:solidFill>
          <a:ln>
            <a:solidFill>
              <a:srgbClr val="FFE6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1691640"/>
            <a:ext cx="466344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SORAWLAR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2148840"/>
            <a:ext cx="4572000" cy="246888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Aralas san degenimiz ne?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Aralas sandı nadurıs bólshekke qalay aylandırıwǵa boladı?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Natural sanlar qanday sanlar?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Ápiwayı bólshekti natural sanǵa qalay kóbeytemiz?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1417320"/>
            <a:ext cx="534924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E8E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92240" y="1691640"/>
            <a:ext cx="466344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674BAE"/>
                </a:solidFill>
                <a:latin typeface="Times New Roman"/>
              </a:rPr>
              <a:t>ESKE TÚSIREMIZ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2148840"/>
            <a:ext cx="4526280" cy="246888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Aralas san: pútin bólek + bólshek bólek.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Nadurıs bólshek: pútin bólek × bólim + alım; bólim ózgermeydi.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Ápiwayı bólshekte alım natural sanǵa kóbeyedi.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Kerek bolsa nátiyje qısqartıladı.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4983480"/>
            <a:ext cx="4526280" cy="5029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Jańa tema: «Aralas sandardı natural sanǵa kóbeytiw».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674BAE"/>
          </a:solidFill>
          <a:ln>
            <a:solidFill>
              <a:srgbClr val="674B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0561320" y="201168"/>
            <a:ext cx="201168" cy="201168"/>
          </a:xfrm>
          <a:prstGeom prst="diamond">
            <a:avLst/>
          </a:prstGeom>
          <a:solidFill>
            <a:srgbClr val="59BE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0817352" y="310896"/>
            <a:ext cx="201168" cy="201168"/>
          </a:xfrm>
          <a:prstGeom prst="diamond">
            <a:avLst/>
          </a:prstGeom>
          <a:solidFill>
            <a:srgbClr val="D0E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073384" y="201168"/>
            <a:ext cx="201168" cy="201168"/>
          </a:xfrm>
          <a:prstGeom prst="diamond">
            <a:avLst/>
          </a:prstGeom>
          <a:solidFill>
            <a:srgbClr val="F67E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329416" y="310896"/>
            <a:ext cx="201168" cy="201168"/>
          </a:xfrm>
          <a:prstGeom prst="diamond">
            <a:avLst/>
          </a:prstGeom>
          <a:solidFill>
            <a:srgbClr val="674B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228600"/>
            <a:ext cx="8869680" cy="2286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03 / III. JAŃA TEMANI TÚSINDIRIW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521207"/>
            <a:ext cx="10515600" cy="438912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Izertlew: 1½ бәliş ×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960120"/>
            <a:ext cx="1078992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646378"/>
                </a:solidFill>
                <a:latin typeface="Times New Roman"/>
              </a:rPr>
              <a:t>«Qarańlar hám úyrenińler»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>
            <a:solidFill>
              <a:srgbClr val="DEDB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8640" y="6510528"/>
            <a:ext cx="932688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646378"/>
                </a:solidFill>
                <a:latin typeface="Times New Roman"/>
              </a:rPr>
              <a:t>5-KLASS  •  MATEMATIKA  •  ARALAS SANLAR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81360" y="6510528"/>
            <a:ext cx="68580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r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04/10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" y="1417320"/>
            <a:ext cx="525780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E8E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1691640"/>
            <a:ext cx="457200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1-ESAP: ÚSH BALA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2148840"/>
            <a:ext cx="4526280" cy="6858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Hár bala 1½ бәliş satıp aldı. Úsh bala jámi neshe бәliş aldı?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3063240"/>
            <a:ext cx="640080" cy="640080"/>
          </a:xfrm>
          <a:prstGeom prst="roundRect">
            <a:avLst/>
          </a:prstGeom>
          <a:solidFill>
            <a:srgbClr val="59BEC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60120" y="3154680"/>
            <a:ext cx="548640" cy="457199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1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600200" y="3063240"/>
            <a:ext cx="64008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645920" y="3154680"/>
            <a:ext cx="548640" cy="457199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½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24128" y="3840480"/>
            <a:ext cx="868680" cy="32004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674BAE"/>
                </a:solidFill>
                <a:latin typeface="Times New Roman"/>
              </a:rPr>
              <a:t>1½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286000" y="3063240"/>
            <a:ext cx="640080" cy="640080"/>
          </a:xfrm>
          <a:prstGeom prst="roundRect">
            <a:avLst/>
          </a:prstGeom>
          <a:solidFill>
            <a:srgbClr val="59BEC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331720" y="3154680"/>
            <a:ext cx="548640" cy="457199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1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971800" y="3063240"/>
            <a:ext cx="64008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017520" y="3154680"/>
            <a:ext cx="548640" cy="457199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½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95728" y="3840480"/>
            <a:ext cx="868680" cy="32004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674BAE"/>
                </a:solidFill>
                <a:latin typeface="Times New Roman"/>
              </a:rPr>
              <a:t>1½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657600" y="3063240"/>
            <a:ext cx="640080" cy="640080"/>
          </a:xfrm>
          <a:prstGeom prst="roundRect">
            <a:avLst/>
          </a:prstGeom>
          <a:solidFill>
            <a:srgbClr val="59BEC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703320" y="3154680"/>
            <a:ext cx="548640" cy="457199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1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43400" y="3063240"/>
            <a:ext cx="640080" cy="640080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389120" y="3154680"/>
            <a:ext cx="548640" cy="457199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½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67328" y="3840480"/>
            <a:ext cx="868680" cy="32004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674BAE"/>
                </a:solidFill>
                <a:latin typeface="Times New Roman"/>
              </a:rPr>
              <a:t>1½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4400" y="4663440"/>
            <a:ext cx="4480560" cy="38404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1½ + 1½ + 1½ = 4½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172200" y="1417320"/>
            <a:ext cx="5394960" cy="4617720"/>
          </a:xfrm>
          <a:prstGeom prst="roundRect">
            <a:avLst/>
          </a:prstGeom>
          <a:solidFill>
            <a:srgbClr val="E8E2FA"/>
          </a:solidFill>
          <a:ln>
            <a:solidFill>
              <a:srgbClr val="E8E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46520" y="1691640"/>
            <a:ext cx="457200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674BAE"/>
                </a:solidFill>
                <a:latin typeface="Times New Roman"/>
              </a:rPr>
              <a:t>KÓBEYTIW ARQALÍ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46520" y="2286000"/>
            <a:ext cx="4663440" cy="5943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1½ × 3 = 3/2 × 3 = 9/2 = 4½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46520" y="3246120"/>
            <a:ext cx="4526280" cy="18288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Birdey sanlardı qaytalap qosıw.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Aralas sandı balalar sanına kóbeytiw.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Qaytalap qosıw kóbeytiw menen orınlanadı.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46520" y="5166360"/>
            <a:ext cx="4480560" cy="3657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Juwabı: 4½ бәliş.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674BAE"/>
          </a:solidFill>
          <a:ln>
            <a:solidFill>
              <a:srgbClr val="674B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0561320" y="201168"/>
            <a:ext cx="201168" cy="201168"/>
          </a:xfrm>
          <a:prstGeom prst="diamond">
            <a:avLst/>
          </a:prstGeom>
          <a:solidFill>
            <a:srgbClr val="59BE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0817352" y="310896"/>
            <a:ext cx="201168" cy="201168"/>
          </a:xfrm>
          <a:prstGeom prst="diamond">
            <a:avLst/>
          </a:prstGeom>
          <a:solidFill>
            <a:srgbClr val="D0E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073384" y="201168"/>
            <a:ext cx="201168" cy="201168"/>
          </a:xfrm>
          <a:prstGeom prst="diamond">
            <a:avLst/>
          </a:prstGeom>
          <a:solidFill>
            <a:srgbClr val="F67E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329416" y="310896"/>
            <a:ext cx="201168" cy="201168"/>
          </a:xfrm>
          <a:prstGeom prst="diamond">
            <a:avLst/>
          </a:prstGeom>
          <a:solidFill>
            <a:srgbClr val="674B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228600"/>
            <a:ext cx="8869680" cy="2286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04 / III. EREJENI TÚSINDIRIW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521207"/>
            <a:ext cx="10515600" cy="438912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Aralas sandı natural sanǵa kóbeytiw qaǵıydası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960120"/>
            <a:ext cx="1078992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646378"/>
                </a:solidFill>
                <a:latin typeface="Times New Roman"/>
              </a:rPr>
              <a:t>Nadurıs bólshekke aylandırıw — tiykarǵı qádem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>
            <a:solidFill>
              <a:srgbClr val="DEDB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8640" y="6510528"/>
            <a:ext cx="932688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646378"/>
                </a:solidFill>
                <a:latin typeface="Times New Roman"/>
              </a:rPr>
              <a:t>5-KLASS  •  MATEMATIKA  •  ARALAS SANLAR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81360" y="6510528"/>
            <a:ext cx="68580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r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05/10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" y="1417320"/>
            <a:ext cx="5623560" cy="4617720"/>
          </a:xfrm>
          <a:prstGeom prst="roundRect">
            <a:avLst/>
          </a:prstGeom>
          <a:solidFill>
            <a:srgbClr val="E8E2FA"/>
          </a:solidFill>
          <a:ln>
            <a:solidFill>
              <a:srgbClr val="E8E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1691640"/>
            <a:ext cx="484632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674BAE"/>
                </a:solidFill>
                <a:latin typeface="Times New Roman"/>
              </a:rPr>
              <a:t>4 QÁDEM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2148840"/>
            <a:ext cx="4846320" cy="246888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1. Aralas sandı nadurıs bólshekke aylandır.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2. Alımdı natural sanǵa kóbeyt; bólim ózgermeydi.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3. Múmkin bolsa, qısqart.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4. Nátiyjeni ıńǵaylastırıp, kerek bolsa aralas san túrinde jaz.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892040"/>
            <a:ext cx="4846320" cy="41148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Úlgi: 2⅓ × 3 = 7/3 × 3 = 7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46520" y="1417320"/>
            <a:ext cx="512064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E8E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720840" y="1691640"/>
            <a:ext cx="448056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SHARSHÍ PERIMETRI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20840" y="2148840"/>
            <a:ext cx="4297680" cy="64008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a = 3¾ m</a:t>
            </a:r>
          </a:p>
          <a:p>
            <a:pPr algn="l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P = 4a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0" y="3063240"/>
            <a:ext cx="914400" cy="914400"/>
          </a:xfrm>
          <a:prstGeom prst="roundRect">
            <a:avLst/>
          </a:prstGeom>
          <a:solidFill>
            <a:srgbClr val="D0E76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458200" y="3063240"/>
            <a:ext cx="914400" cy="914400"/>
          </a:xfrm>
          <a:prstGeom prst="roundRect">
            <a:avLst/>
          </a:prstGeom>
          <a:solidFill>
            <a:srgbClr val="D0E76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315200" y="4206240"/>
            <a:ext cx="914400" cy="914400"/>
          </a:xfrm>
          <a:prstGeom prst="roundRect">
            <a:avLst/>
          </a:prstGeom>
          <a:solidFill>
            <a:srgbClr val="D0E76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458200" y="4206240"/>
            <a:ext cx="914400" cy="914400"/>
          </a:xfrm>
          <a:prstGeom prst="roundRect">
            <a:avLst/>
          </a:prstGeom>
          <a:solidFill>
            <a:srgbClr val="D0E76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720840" y="5257800"/>
            <a:ext cx="4526280" cy="3657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674BAE"/>
                </a:solidFill>
                <a:latin typeface="Times New Roman"/>
              </a:rPr>
              <a:t>3¾ × 4 = 15/4 × 4 = 15 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674BAE"/>
          </a:solidFill>
          <a:ln>
            <a:solidFill>
              <a:srgbClr val="674B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0561320" y="201168"/>
            <a:ext cx="201168" cy="201168"/>
          </a:xfrm>
          <a:prstGeom prst="diamond">
            <a:avLst/>
          </a:prstGeom>
          <a:solidFill>
            <a:srgbClr val="59BE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0817352" y="310896"/>
            <a:ext cx="201168" cy="201168"/>
          </a:xfrm>
          <a:prstGeom prst="diamond">
            <a:avLst/>
          </a:prstGeom>
          <a:solidFill>
            <a:srgbClr val="D0E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073384" y="201168"/>
            <a:ext cx="201168" cy="201168"/>
          </a:xfrm>
          <a:prstGeom prst="diamond">
            <a:avLst/>
          </a:prstGeom>
          <a:solidFill>
            <a:srgbClr val="F67E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329416" y="310896"/>
            <a:ext cx="201168" cy="201168"/>
          </a:xfrm>
          <a:prstGeom prst="diamond">
            <a:avLst/>
          </a:prstGeom>
          <a:solidFill>
            <a:srgbClr val="674B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228600"/>
            <a:ext cx="8869680" cy="2286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05 / IV. JAŃA TEMANI BEKKEMLEW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521207"/>
            <a:ext cx="10515600" cy="438912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1-metod: «Jup penen isle»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960120"/>
            <a:ext cx="1078992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646378"/>
                </a:solidFill>
                <a:latin typeface="Times New Roman"/>
              </a:rPr>
              <a:t>Eki sheshim jolın salıstırıń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>
            <a:solidFill>
              <a:srgbClr val="DEDB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8640" y="6510528"/>
            <a:ext cx="932688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646378"/>
                </a:solidFill>
                <a:latin typeface="Times New Roman"/>
              </a:rPr>
              <a:t>5-KLASS  •  MATEMATIKA  •  ARALAS SANLAR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81360" y="6510528"/>
            <a:ext cx="68580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r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06/10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" y="1417320"/>
            <a:ext cx="544068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E8E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1691640"/>
            <a:ext cx="466344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ESAPLAR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2148840"/>
            <a:ext cx="4663440" cy="237744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a) 6 × 5¼ = 6 × 21/4 = 31½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ә) 2⅗ × 8 = 13/5 × 8 = 20⅘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б) 10 × 8⅘ = 10 × 44/5 = 88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в) 6⁴⁄₉ × 12 = 58/9 × 12 = 77⅓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63640" y="1417320"/>
            <a:ext cx="5303520" cy="4617720"/>
          </a:xfrm>
          <a:prstGeom prst="roundRect">
            <a:avLst/>
          </a:prstGeom>
          <a:solidFill>
            <a:srgbClr val="E8E2FA"/>
          </a:solidFill>
          <a:ln>
            <a:solidFill>
              <a:srgbClr val="E8E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537960" y="1691640"/>
            <a:ext cx="457200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674BAE"/>
                </a:solidFill>
                <a:latin typeface="Times New Roman"/>
              </a:rPr>
              <a:t>EKI JOL MENEN TEKSERIW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37960" y="2148840"/>
            <a:ext cx="4480560" cy="347472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Mısal: 6 × 5¼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60" y="2651760"/>
            <a:ext cx="4526280" cy="12801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1-jol: 6 × 21/4 = 126/4 = 31½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2-jol: 6 × 5 + 6 × ¼ = 30 + 1½ = 31½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60" y="4251960"/>
            <a:ext cx="4480560" cy="7315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Kórnekli model: 6 topar — hár birinde 5 pútin hám ¼ bólek.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60" y="5212080"/>
            <a:ext cx="4480560" cy="3657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Juwaplar bir-birine sáykes keliwi kerek.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674BAE"/>
          </a:solidFill>
          <a:ln>
            <a:solidFill>
              <a:srgbClr val="674B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0561320" y="201168"/>
            <a:ext cx="201168" cy="201168"/>
          </a:xfrm>
          <a:prstGeom prst="diamond">
            <a:avLst/>
          </a:prstGeom>
          <a:solidFill>
            <a:srgbClr val="59BE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0817352" y="310896"/>
            <a:ext cx="201168" cy="201168"/>
          </a:xfrm>
          <a:prstGeom prst="diamond">
            <a:avLst/>
          </a:prstGeom>
          <a:solidFill>
            <a:srgbClr val="D0E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073384" y="201168"/>
            <a:ext cx="201168" cy="201168"/>
          </a:xfrm>
          <a:prstGeom prst="diamond">
            <a:avLst/>
          </a:prstGeom>
          <a:solidFill>
            <a:srgbClr val="F67E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329416" y="310896"/>
            <a:ext cx="201168" cy="201168"/>
          </a:xfrm>
          <a:prstGeom prst="diamond">
            <a:avLst/>
          </a:prstGeom>
          <a:solidFill>
            <a:srgbClr val="674B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228600"/>
            <a:ext cx="8869680" cy="2286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06 / IV. JAŃA TEMANI BEKKEMLEW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521207"/>
            <a:ext cx="10515600" cy="438912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2-metod: «Top bolıp úyren»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960120"/>
            <a:ext cx="1078992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646378"/>
                </a:solidFill>
                <a:latin typeface="Times New Roman"/>
              </a:rPr>
              <a:t>Sheshim jolın túsindirip qorǵań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>
            <a:solidFill>
              <a:srgbClr val="DEDB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8640" y="6510528"/>
            <a:ext cx="932688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646378"/>
                </a:solidFill>
                <a:latin typeface="Times New Roman"/>
              </a:rPr>
              <a:t>5-KLASS  •  MATEMATIKA  •  ARALAS SANLAR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81360" y="6510528"/>
            <a:ext cx="68580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r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07/10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1508760"/>
            <a:ext cx="5212080" cy="4480560"/>
          </a:xfrm>
          <a:prstGeom prst="roundRect">
            <a:avLst/>
          </a:prstGeom>
          <a:solidFill>
            <a:srgbClr val="FFE6CE"/>
          </a:solidFill>
          <a:ln>
            <a:solidFill>
              <a:srgbClr val="FFE6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1783080"/>
            <a:ext cx="448056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1-TOPAR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2331720"/>
            <a:ext cx="4526280" cy="41148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5⅓ × 6 = 16/3 × 6 = 32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2926080"/>
            <a:ext cx="4526280" cy="8229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Tekseriw: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5 × 6 + ⅓ × 6 = 30 + 2 = 32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1508760"/>
            <a:ext cx="5257800" cy="4480560"/>
          </a:xfrm>
          <a:prstGeom prst="roundRect">
            <a:avLst/>
          </a:prstGeom>
          <a:solidFill>
            <a:srgbClr val="E8E2FA"/>
          </a:solidFill>
          <a:ln>
            <a:solidFill>
              <a:srgbClr val="E8E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37960" y="1783080"/>
            <a:ext cx="448056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674BAE"/>
                </a:solidFill>
                <a:latin typeface="Times New Roman"/>
              </a:rPr>
              <a:t>2-TOPAR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37960" y="2331720"/>
            <a:ext cx="4526280" cy="41148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4⅖ × 10 = 22/5 × 10 = 44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60" y="2926080"/>
            <a:ext cx="4526280" cy="8229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Tekseriw: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4 × 10 + ⅖ × 10 = 40 + 4 = 44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166360"/>
            <a:ext cx="10058400" cy="3657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>
                <a:solidFill>
                  <a:srgbClr val="674BAE"/>
                </a:solidFill>
                <a:latin typeface="Times New Roman"/>
              </a:rPr>
              <a:t>Toparlar juwapların dáliller menen túsindiredi.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674BAE"/>
          </a:solidFill>
          <a:ln>
            <a:solidFill>
              <a:srgbClr val="674B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0561320" y="201168"/>
            <a:ext cx="201168" cy="201168"/>
          </a:xfrm>
          <a:prstGeom prst="diamond">
            <a:avLst/>
          </a:prstGeom>
          <a:solidFill>
            <a:srgbClr val="59BE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0817352" y="310896"/>
            <a:ext cx="201168" cy="201168"/>
          </a:xfrm>
          <a:prstGeom prst="diamond">
            <a:avLst/>
          </a:prstGeom>
          <a:solidFill>
            <a:srgbClr val="D0E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073384" y="201168"/>
            <a:ext cx="201168" cy="201168"/>
          </a:xfrm>
          <a:prstGeom prst="diamond">
            <a:avLst/>
          </a:prstGeom>
          <a:solidFill>
            <a:srgbClr val="F67E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329416" y="310896"/>
            <a:ext cx="201168" cy="201168"/>
          </a:xfrm>
          <a:prstGeom prst="diamond">
            <a:avLst/>
          </a:prstGeom>
          <a:solidFill>
            <a:srgbClr val="674B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228600"/>
            <a:ext cx="8869680" cy="2286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07 / IV. JAŃA TEMANI BEKKEMLEW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521207"/>
            <a:ext cx="10515600" cy="438912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3-metod: «Turmıslıq máseleler»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960120"/>
            <a:ext cx="1078992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646378"/>
                </a:solidFill>
                <a:latin typeface="Times New Roman"/>
              </a:rPr>
              <a:t>Shártin oqıń, sheshimin hám ólshem birligin jazıń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>
            <a:solidFill>
              <a:srgbClr val="DEDB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8640" y="6510528"/>
            <a:ext cx="932688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646378"/>
                </a:solidFill>
                <a:latin typeface="Times New Roman"/>
              </a:rPr>
              <a:t>5-KLASS  •  MATEMATIKA  •  ARALAS SANLAR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81360" y="6510528"/>
            <a:ext cx="68580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r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08/10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" y="1417320"/>
            <a:ext cx="539496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E8E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1691640"/>
            <a:ext cx="466344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MÁSELE 1 • KIRPISH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2148840"/>
            <a:ext cx="4572000" cy="7315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Bir kirpishtiń massası 2⁴⁄₉ kg. Altı kirpish massası neshe kg?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3063240"/>
            <a:ext cx="4572000" cy="5943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674BAE"/>
                </a:solidFill>
                <a:latin typeface="Times New Roman"/>
              </a:rPr>
              <a:t>2⁴⁄₉ × 6 = 22/9 × 6 = 44/3 = 14⅔ kg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1417320"/>
            <a:ext cx="5349240" cy="4617720"/>
          </a:xfrm>
          <a:prstGeom prst="roundRect">
            <a:avLst/>
          </a:prstGeom>
          <a:solidFill>
            <a:srgbClr val="E8E2FA"/>
          </a:solidFill>
          <a:ln>
            <a:solidFill>
              <a:srgbClr val="E8E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92240" y="1691640"/>
            <a:ext cx="457200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674BAE"/>
                </a:solidFill>
                <a:latin typeface="Times New Roman"/>
              </a:rPr>
              <a:t>MÁSELE 2 • SUW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92240" y="2148840"/>
            <a:ext cx="4526280" cy="77724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Bir ıdısqa 1½ l suw sıyadı. Sonday 15 ıdısqa neshe litr suw sıyadı?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92240" y="3063240"/>
            <a:ext cx="4526280" cy="5943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1½ × 15 = 3/2 × 15 = 45/2 = 22½ 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2240" y="4160520"/>
            <a:ext cx="4526280" cy="9144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Qosımsha: eni 4⅖ m, uzınlıǵı 8 m tik tórtmúyeshliktiń maydanı: S = 4⅖ × 8 = 35⅕ m².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674BAE"/>
          </a:solidFill>
          <a:ln>
            <a:solidFill>
              <a:srgbClr val="674B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0561320" y="201168"/>
            <a:ext cx="201168" cy="201168"/>
          </a:xfrm>
          <a:prstGeom prst="diamond">
            <a:avLst/>
          </a:prstGeom>
          <a:solidFill>
            <a:srgbClr val="59BE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0817352" y="310896"/>
            <a:ext cx="201168" cy="201168"/>
          </a:xfrm>
          <a:prstGeom prst="diamond">
            <a:avLst/>
          </a:prstGeom>
          <a:solidFill>
            <a:srgbClr val="D0E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073384" y="201168"/>
            <a:ext cx="201168" cy="201168"/>
          </a:xfrm>
          <a:prstGeom prst="diamond">
            <a:avLst/>
          </a:prstGeom>
          <a:solidFill>
            <a:srgbClr val="F67E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329416" y="310896"/>
            <a:ext cx="201168" cy="201168"/>
          </a:xfrm>
          <a:prstGeom prst="diamond">
            <a:avLst/>
          </a:prstGeom>
          <a:solidFill>
            <a:srgbClr val="674B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228600"/>
            <a:ext cx="8869680" cy="2286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08 / IV–V. BEKKEMLEW HÁM BAHALAW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521207"/>
            <a:ext cx="10515600" cy="438912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«Qátelikti tap» hám ózin-ózi bahalaw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960120"/>
            <a:ext cx="1078992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646378"/>
                </a:solidFill>
                <a:latin typeface="Times New Roman"/>
              </a:rPr>
              <a:t>Qáteni dúzetiń, óz jumısıńızdı bahalań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>
            <a:solidFill>
              <a:srgbClr val="DEDB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8640" y="6510528"/>
            <a:ext cx="932688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646378"/>
                </a:solidFill>
                <a:latin typeface="Times New Roman"/>
              </a:rPr>
              <a:t>5-KLASS  •  MATEMATIKA  •  ARALAS SANLAR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81360" y="6510528"/>
            <a:ext cx="68580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r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09/10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" y="1417320"/>
            <a:ext cx="5440680" cy="4617720"/>
          </a:xfrm>
          <a:prstGeom prst="roundRect">
            <a:avLst/>
          </a:prstGeom>
          <a:solidFill>
            <a:srgbClr val="FFE6CE"/>
          </a:solidFill>
          <a:ln>
            <a:solidFill>
              <a:srgbClr val="FFE6C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1691640"/>
            <a:ext cx="466344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QÁTЕLIKTI DÚZETIŃ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2148840"/>
            <a:ext cx="4572000" cy="5029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Qáte: 1½ × 4 = 1 × 4 + ½ = 4½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2834640"/>
            <a:ext cx="4572000" cy="5029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674BAE"/>
                </a:solidFill>
                <a:latin typeface="Times New Roman"/>
              </a:rPr>
              <a:t>Dúrısı: (1 + ½) × 4 = 4 + 2 = 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3703320"/>
            <a:ext cx="4526280" cy="118872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Jedel esaplar: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1½ × 4 = 6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2⅓ × 3 = 7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1¾ × 2 = 3½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17920" y="1417320"/>
            <a:ext cx="534924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E8E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0" y="1691640"/>
            <a:ext cx="457200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674BAE"/>
                </a:solidFill>
                <a:latin typeface="Times New Roman"/>
              </a:rPr>
              <a:t>BAHALAW KRITERIYLERI • 5 BALL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6492240" y="2057400"/>
          <a:ext cx="4709159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39"/>
                <a:gridCol w="960120"/>
              </a:tblGrid>
              <a:tr h="533400"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Times New Roman"/>
                        </a:rPr>
                        <a:t>Kriteriy</a:t>
                      </a:r>
                    </a:p>
                  </a:txBody>
                  <a:tcPr marL="36576">
                    <a:solidFill>
                      <a:srgbClr val="674B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1">
                          <a:solidFill>
                            <a:srgbClr val="FFFFFF"/>
                          </a:solidFill>
                          <a:latin typeface="Times New Roman"/>
                        </a:rPr>
                        <a:t>Ball</a:t>
                      </a:r>
                    </a:p>
                  </a:txBody>
                  <a:tcPr marL="36576">
                    <a:solidFill>
                      <a:srgbClr val="674BAE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B2C48"/>
                          </a:solidFill>
                          <a:latin typeface="Times New Roman"/>
                        </a:rPr>
                        <a:t>Nadurıs bólshekke aylandıradı</a:t>
                      </a:r>
                    </a:p>
                  </a:txBody>
                  <a:tcPr marL="36576">
                    <a:solidFill>
                      <a:srgbClr val="E8E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B2C48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36576">
                    <a:solidFill>
                      <a:srgbClr val="E8E2FA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B2C48"/>
                          </a:solidFill>
                          <a:latin typeface="Times New Roman"/>
                        </a:rPr>
                        <a:t>Kóbeytiwdi durıs orınlaydı</a:t>
                      </a:r>
                    </a:p>
                  </a:txBody>
                  <a:tcPr marL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B2C48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36576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B2C48"/>
                          </a:solidFill>
                          <a:latin typeface="Times New Roman"/>
                        </a:rPr>
                        <a:t>Nátiyjeni qısqartıp jazadı</a:t>
                      </a:r>
                    </a:p>
                  </a:txBody>
                  <a:tcPr marL="36576">
                    <a:solidFill>
                      <a:srgbClr val="E8E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B2C48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36576">
                    <a:solidFill>
                      <a:srgbClr val="E8E2FA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B2C48"/>
                          </a:solidFill>
                          <a:latin typeface="Times New Roman"/>
                        </a:rPr>
                        <a:t>Sheshiw jolın túsindiredi</a:t>
                      </a:r>
                    </a:p>
                  </a:txBody>
                  <a:tcPr marL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B2C48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36576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B2C48"/>
                          </a:solidFill>
                          <a:latin typeface="Times New Roman"/>
                        </a:rPr>
                        <a:t>Sabaqqa belsendi qatnasadı</a:t>
                      </a:r>
                    </a:p>
                  </a:txBody>
                  <a:tcPr marL="36576">
                    <a:solidFill>
                      <a:srgbClr val="E8E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2B2C48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36576">
                    <a:solidFill>
                      <a:srgbClr val="E8E2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674BAE"/>
          </a:solidFill>
          <a:ln>
            <a:solidFill>
              <a:srgbClr val="674BA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Diamond 2"/>
          <p:cNvSpPr/>
          <p:nvPr/>
        </p:nvSpPr>
        <p:spPr>
          <a:xfrm>
            <a:off x="10561320" y="201168"/>
            <a:ext cx="201168" cy="201168"/>
          </a:xfrm>
          <a:prstGeom prst="diamond">
            <a:avLst/>
          </a:prstGeom>
          <a:solidFill>
            <a:srgbClr val="59BEC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Diamond 3"/>
          <p:cNvSpPr/>
          <p:nvPr/>
        </p:nvSpPr>
        <p:spPr>
          <a:xfrm>
            <a:off x="10817352" y="310896"/>
            <a:ext cx="201168" cy="201168"/>
          </a:xfrm>
          <a:prstGeom prst="diamond">
            <a:avLst/>
          </a:prstGeom>
          <a:solidFill>
            <a:srgbClr val="D0E7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1073384" y="201168"/>
            <a:ext cx="201168" cy="201168"/>
          </a:xfrm>
          <a:prstGeom prst="diamond">
            <a:avLst/>
          </a:prstGeom>
          <a:solidFill>
            <a:srgbClr val="F67E7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329416" y="310896"/>
            <a:ext cx="201168" cy="201168"/>
          </a:xfrm>
          <a:prstGeom prst="diamond">
            <a:avLst/>
          </a:prstGeom>
          <a:solidFill>
            <a:srgbClr val="674BA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0352" y="228600"/>
            <a:ext cx="8869680" cy="22860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09 / VI. ÚYGE TAPSIRMA HÁM JUWMAQ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0352" y="521207"/>
            <a:ext cx="10515600" cy="438912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372A69"/>
                </a:solidFill>
                <a:latin typeface="Times New Roman"/>
              </a:rPr>
              <a:t>«Aralas sanlar álemine sayaxat»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960120"/>
            <a:ext cx="1078992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646378"/>
                </a:solidFill>
                <a:latin typeface="Times New Roman"/>
              </a:rPr>
              <a:t>Qaǵıydanı qollanıń hám esaplawdı óz betińizshe tekseriń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02920" y="6473952"/>
            <a:ext cx="11183112" cy="0"/>
          </a:xfrm>
          <a:prstGeom prst="line">
            <a:avLst/>
          </a:prstGeom>
          <a:ln>
            <a:solidFill>
              <a:srgbClr val="DEDB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8640" y="6510528"/>
            <a:ext cx="932688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646378"/>
                </a:solidFill>
                <a:latin typeface="Times New Roman"/>
              </a:rPr>
              <a:t>5-KLASS  •  MATEMATIKA  •  ARALAS SANLAR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81360" y="6510528"/>
            <a:ext cx="685800" cy="20116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r">
              <a:spcAft>
                <a:spcPts val="300"/>
              </a:spcAft>
            </a:pPr>
            <a:r>
              <a:rPr sz="1400" b="1">
                <a:solidFill>
                  <a:srgbClr val="F67E71"/>
                </a:solidFill>
                <a:latin typeface="Times New Roman"/>
              </a:rPr>
              <a:t>10/10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" y="1417320"/>
            <a:ext cx="5577840" cy="4617720"/>
          </a:xfrm>
          <a:prstGeom prst="roundRect">
            <a:avLst/>
          </a:prstGeom>
          <a:solidFill>
            <a:srgbClr val="E8E2FA"/>
          </a:solidFill>
          <a:ln>
            <a:solidFill>
              <a:srgbClr val="E8E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1691640"/>
            <a:ext cx="484632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674BAE"/>
                </a:solidFill>
                <a:latin typeface="Times New Roman"/>
              </a:rPr>
              <a:t>ÚYGE TAPSÍRMA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2103120"/>
            <a:ext cx="4846320" cy="288036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6 × 5¼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2⅗ × 8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10 × 8⅘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6⁴⁄₉ × 12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1 kg tátti 60 000 teńge turadı. 3½ kg táttiń bahasın tabıń.</a:t>
            </a:r>
          </a:p>
          <a:p>
            <a:pPr algn="l">
              <a:spcAft>
                <a:spcPts val="300"/>
              </a:spcAft>
            </a:pPr>
            <a:r>
              <a:rPr sz="1400" b="0">
                <a:solidFill>
                  <a:srgbClr val="2B2C48"/>
                </a:solidFill>
                <a:latin typeface="Times New Roman"/>
              </a:rPr>
              <a:t>•  «Qátelikti tap»: 1½ × 4 = 4½ — dúrıs pa? Túsindir.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0" y="1417320"/>
            <a:ext cx="5166360" cy="4617720"/>
          </a:xfrm>
          <a:prstGeom prst="roundRect">
            <a:avLst/>
          </a:prstGeom>
          <a:solidFill>
            <a:srgbClr val="372A69"/>
          </a:solidFill>
          <a:ln>
            <a:solidFill>
              <a:srgbClr val="372A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75120" y="1691640"/>
            <a:ext cx="4480560" cy="292608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D0E76F"/>
                </a:solidFill>
                <a:latin typeface="Times New Roman"/>
              </a:rPr>
              <a:t>JUWMAQ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75120" y="2148840"/>
            <a:ext cx="4434840" cy="155448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>
                <a:solidFill>
                  <a:srgbClr val="FFFFFF"/>
                </a:solidFill>
                <a:latin typeface="Times New Roman"/>
              </a:rPr>
              <a:t>Aralas sandı natural sanǵa kóbeytiw ushın:</a:t>
            </a:r>
          </a:p>
          <a:p>
            <a:pPr algn="l">
              <a:spcAft>
                <a:spcPts val="300"/>
              </a:spcAft>
            </a:pPr>
            <a:r>
              <a:rPr sz="1400" b="1">
                <a:solidFill>
                  <a:srgbClr val="FFFFFF"/>
                </a:solidFill>
                <a:latin typeface="Times New Roman"/>
              </a:rPr>
              <a:t>1) nadurıs bólshekke aylandır;</a:t>
            </a:r>
          </a:p>
          <a:p>
            <a:pPr algn="l">
              <a:spcAft>
                <a:spcPts val="300"/>
              </a:spcAft>
            </a:pPr>
            <a:r>
              <a:rPr sz="1400" b="1">
                <a:solidFill>
                  <a:srgbClr val="FFFFFF"/>
                </a:solidFill>
                <a:latin typeface="Times New Roman"/>
              </a:rPr>
              <a:t>2) alımdı natural sanǵa kóbeyt;</a:t>
            </a:r>
          </a:p>
          <a:p>
            <a:pPr algn="l">
              <a:spcAft>
                <a:spcPts val="300"/>
              </a:spcAft>
            </a:pPr>
            <a:r>
              <a:rPr sz="1400" b="1">
                <a:solidFill>
                  <a:srgbClr val="FFFFFF"/>
                </a:solidFill>
                <a:latin typeface="Times New Roman"/>
              </a:rPr>
              <a:t>3) múmkin bolsa qısqart;</a:t>
            </a:r>
          </a:p>
          <a:p>
            <a:pPr algn="l">
              <a:spcAft>
                <a:spcPts val="300"/>
              </a:spcAft>
            </a:pPr>
            <a:r>
              <a:rPr sz="1400" b="1">
                <a:solidFill>
                  <a:srgbClr val="FFFFFF"/>
                </a:solidFill>
                <a:latin typeface="Times New Roman"/>
              </a:rPr>
              <a:t>4) juwaptı aralas san túrinde jaz.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75120" y="4663440"/>
            <a:ext cx="4434840" cy="777240"/>
          </a:xfrm>
          <a:prstGeom prst="rect">
            <a:avLst/>
          </a:prstGeom>
          <a:noFill/>
        </p:spPr>
        <p:txBody>
          <a:bodyPr wrap="square" lIns="64008" rIns="64008" tIns="27432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>
                <a:solidFill>
                  <a:srgbClr val="E8E2FA"/>
                </a:solidFill>
                <a:latin typeface="Times New Roman"/>
              </a:rPr>
              <a:t>Dereк: 5-klass matematika páninen «Aralas sandardı natural sanǵa kóbeytiw» ashıq sabaq jobası.</a:t>
            </a:r>
          </a:p>
        </p:txBody>
      </p:sp>
      <p:pic>
        <p:nvPicPr>
          <p:cNvPr id="20" name="Picture 19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5504688"/>
            <a:ext cx="340821" cy="384048"/>
          </a:xfrm>
          <a:prstGeom prst="rect">
            <a:avLst/>
          </a:prstGeom>
        </p:spPr>
      </p:pic>
      <p:pic>
        <p:nvPicPr>
          <p:cNvPr id="21" name="Picture 20" descr="image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3373" y="5504688"/>
            <a:ext cx="340821" cy="384048"/>
          </a:xfrm>
          <a:prstGeom prst="rect">
            <a:avLst/>
          </a:prstGeom>
        </p:spPr>
      </p:pic>
      <p:pic>
        <p:nvPicPr>
          <p:cNvPr id="22" name="Picture 21" descr="image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7347" y="5504688"/>
            <a:ext cx="340821" cy="384048"/>
          </a:xfrm>
          <a:prstGeom prst="rect">
            <a:avLst/>
          </a:prstGeom>
        </p:spPr>
      </p:pic>
      <p:pic>
        <p:nvPicPr>
          <p:cNvPr id="23" name="Picture 22" descr="image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1321" y="5504688"/>
            <a:ext cx="340821" cy="384048"/>
          </a:xfrm>
          <a:prstGeom prst="rect">
            <a:avLst/>
          </a:prstGeom>
        </p:spPr>
      </p:pic>
      <p:pic>
        <p:nvPicPr>
          <p:cNvPr id="24" name="Picture 23" descr="image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5295" y="5504688"/>
            <a:ext cx="340821" cy="384048"/>
          </a:xfrm>
          <a:prstGeom prst="rect">
            <a:avLst/>
          </a:prstGeom>
        </p:spPr>
      </p:pic>
      <p:pic>
        <p:nvPicPr>
          <p:cNvPr id="25" name="Picture 24" descr="image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9269" y="5504688"/>
            <a:ext cx="340821" cy="384048"/>
          </a:xfrm>
          <a:prstGeom prst="rect">
            <a:avLst/>
          </a:prstGeom>
        </p:spPr>
      </p:pic>
      <p:pic>
        <p:nvPicPr>
          <p:cNvPr id="26" name="Picture 25" descr="image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13242" y="5504688"/>
            <a:ext cx="340821" cy="384048"/>
          </a:xfrm>
          <a:prstGeom prst="rect">
            <a:avLst/>
          </a:prstGeom>
        </p:spPr>
      </p:pic>
      <p:pic>
        <p:nvPicPr>
          <p:cNvPr id="27" name="Picture 26" descr="image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27216" y="5504688"/>
            <a:ext cx="340821" cy="384048"/>
          </a:xfrm>
          <a:prstGeom prst="rect">
            <a:avLst/>
          </a:prstGeom>
        </p:spPr>
      </p:pic>
      <p:pic>
        <p:nvPicPr>
          <p:cNvPr id="28" name="Picture 27" descr="image9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41190" y="5504688"/>
            <a:ext cx="340821" cy="384048"/>
          </a:xfrm>
          <a:prstGeom prst="rect">
            <a:avLst/>
          </a:prstGeom>
        </p:spPr>
      </p:pic>
      <p:pic>
        <p:nvPicPr>
          <p:cNvPr id="29" name="Picture 28" descr="image10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55164" y="5504688"/>
            <a:ext cx="340821" cy="384048"/>
          </a:xfrm>
          <a:prstGeom prst="rect">
            <a:avLst/>
          </a:prstGeom>
        </p:spPr>
      </p:pic>
      <p:pic>
        <p:nvPicPr>
          <p:cNvPr id="30" name="Picture 29" descr="image11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769138" y="5504688"/>
            <a:ext cx="340821" cy="38404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