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Lst>
  <p:sldSz cx="14630400" cy="8229600" type="screen4x3"/>
  <p:notesSz cx="8229600" cy="14630400"/>
  <p:embeddedFontLst>
    <p:embeddedFont>
      <p:font typeface="Gelasio Semi Bold" charset="0"/>
      <p:regular r:id="rId17"/>
    </p:embeddedFont>
    <p:embeddedFont>
      <p:font typeface="Gelasio Semi Bold" charset="0"/>
      <p:regular r:id="rId18"/>
    </p:embeddedFont>
    <p:embeddedFont>
      <p:font typeface="Gelasio Semi Bold" charset="0"/>
      <p:regular r:id="rId19"/>
    </p:embeddedFont>
    <p:embeddedFont>
      <p:font typeface="Gelasio Semi Bold" charset="0"/>
      <p:regular r:id="rId20"/>
    </p:embeddedFont>
    <p:embeddedFont>
      <p:font typeface="Gelasio" charset="0"/>
      <p:regular r:id="rId21"/>
    </p:embeddedFont>
    <p:embeddedFont>
      <p:font typeface="Gelasio" charset="0"/>
      <p:regular r:id="rId22"/>
    </p:embeddedFont>
    <p:embeddedFont>
      <p:font typeface="Gelasio" charset="0"/>
      <p:regular r:id="rId23"/>
    </p:embeddedFont>
    <p:embeddedFont>
      <p:font typeface="Gelasio" charset="0"/>
      <p:regular r:id="rId2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showGuides="1">
      <p:cViewPr varScale="1">
        <p:scale>
          <a:sx n="136" d="100"/>
          <a:sy n="136" d="100"/>
        </p:scale>
        <p:origin x="216" y="312"/>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4" Type="http://schemas.openxmlformats.org/officeDocument/2006/relationships/font" Target="fonts/font8.fntdata"/><Relationship Id="rId23" Type="http://schemas.openxmlformats.org/officeDocument/2006/relationships/font" Target="fonts/font7.fntdata"/><Relationship Id="rId22" Type="http://schemas.openxmlformats.org/officeDocument/2006/relationships/font" Target="fonts/font6.fntdata"/><Relationship Id="rId21" Type="http://schemas.openxmlformats.org/officeDocument/2006/relationships/font" Target="fonts/font5.fntdata"/><Relationship Id="rId20" Type="http://schemas.openxmlformats.org/officeDocument/2006/relationships/font" Target="fonts/font4.fntdata"/><Relationship Id="rId2" Type="http://schemas.openxmlformats.org/officeDocument/2006/relationships/theme" Target="theme/theme1.xml"/><Relationship Id="rId19" Type="http://schemas.openxmlformats.org/officeDocument/2006/relationships/font" Target="fonts/font3.fntdata"/><Relationship Id="rId18" Type="http://schemas.openxmlformats.org/officeDocument/2006/relationships/font" Target="fonts/font2.fntdata"/><Relationship Id="rId17" Type="http://schemas.openxmlformats.org/officeDocument/2006/relationships/font" Target="fonts/font1.fntdata"/><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14:cpLocks xmlns:a14="http://schemas.microsoft.com/office/drawing/2010/main"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14:cpLocks xmlns:a14="http://schemas.microsoft.com/office/drawing/2010/main"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14:cpLocks xmlns:a14="http://schemas.microsoft.com/office/drawing/2010/main"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14:cpLocks xmlns:a14="http://schemas.microsoft.com/office/drawing/2010/main"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14:cpLocks xmlns:a14="http://schemas.microsoft.com/office/drawing/2010/main"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14:cpLocks xmlns:a14="http://schemas.microsoft.com/office/drawing/2010/main"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14:cpLocks xmlns:a14="http://schemas.microsoft.com/office/drawing/2010/main" noGrp="1" noRot="1" noChangeAspect="1"/>
          </p:cNvSpPr>
          <p:nvPr>
            <p:ph type="sldImg"/>
          </p:nvPr>
        </p:nvSpPr>
        <p:spPr/>
      </p:sp>
      <p:sp>
        <p:nvSpPr>
          <p:cNvPr id="3" name="Notes Placeholder 2"/>
          <p:cNvSpPr>
            <a14:cpLocks xmlns:a14="http://schemas.microsoft.com/office/drawing/2010/main" noGrp="1"/>
          </p:cNvSpPr>
          <p:nvPr>
            <p:ph type="body" idx="1"/>
          </p:nvPr>
        </p:nvSpPr>
        <p:spPr/>
        <p:txBody>
          <a:bodyPr/>
          <a:lstStyle/>
          <a:p>
            <a:endParaRPr lang="en-US" dirty="0"/>
          </a:p>
        </p:txBody>
      </p:sp>
      <p:sp>
        <p:nvSpPr>
          <p:cNvPr id="4" name="Slide Number Placeholder 3"/>
          <p:cNvSpPr>
            <a14:cpLocks xmlns:a14="http://schemas.microsoft.com/office/drawing/2010/main"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p:spPr>
      </p:sp>
      <p:sp>
        <p:nvSpPr>
          <p:cNvPr id="3" name="Shape 1"/>
          <p:cNvSpPr/>
          <p:nvPr/>
        </p:nvSpPr>
        <p:spPr>
          <a:xfrm>
            <a:off x="0" y="0"/>
            <a:ext cx="14630400" cy="8229600"/>
          </a:xfrm>
          <a:prstGeom prst="rect">
            <a:avLst/>
          </a:prstGeom>
          <a:solidFill>
            <a:srgbClr val="F9F6F0"/>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1.xml"/><Relationship Id="rId2" Type="http://schemas.openxmlformats.org/officeDocument/2006/relationships/image" Target="../media/image9.png"/><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0.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16055" y="536297"/>
            <a:ext cx="7556421" cy="1860233"/>
          </a:xfrm>
          <a:prstGeom prst="rect">
            <a:avLst/>
          </a:prstGeom>
          <a:noFill/>
        </p:spPr>
        <p:txBody>
          <a:bodyPr wrap="square" lIns="0" tIns="0" rIns="0" bIns="0" rtlCol="0" anchor="t"/>
          <a:lstStyle/>
          <a:p>
            <a:pPr marL="0" indent="0" algn="l">
              <a:lnSpc>
                <a:spcPts val="4850"/>
              </a:lnSpc>
              <a:buNone/>
            </a:pPr>
            <a:r>
              <a:rPr lang="en-US" sz="3900" dirty="0">
                <a:solidFill>
                  <a:srgbClr val="484237"/>
                </a:solidFill>
                <a:latin typeface="Copperplate" charset="0"/>
                <a:ea typeface="Copperplate" charset="0"/>
                <a:cs typeface="Gelasio Semi Bold" pitchFamily="34" charset="0"/>
              </a:rPr>
              <a:t>Tish katorlarining qisman nuqsoni: ta'rif va qisqacha annotatsiya</a:t>
            </a:r>
            <a:endParaRPr lang="en-US" sz="3900" dirty="0">
              <a:solidFill>
                <a:srgbClr val="484237"/>
              </a:solidFill>
              <a:latin typeface="Copperplate" charset="0"/>
              <a:ea typeface="Copperplate" charset="0"/>
              <a:cs typeface="Gelasio Semi Bold" pitchFamily="34" charset="0"/>
            </a:endParaRPr>
          </a:p>
        </p:txBody>
      </p:sp>
      <p:sp>
        <p:nvSpPr>
          <p:cNvPr id="4" name="Text 1"/>
          <p:cNvSpPr/>
          <p:nvPr/>
        </p:nvSpPr>
        <p:spPr>
          <a:xfrm>
            <a:off x="6280150" y="2919730"/>
            <a:ext cx="7556500" cy="4613275"/>
          </a:xfrm>
          <a:prstGeom prst="rect">
            <a:avLst/>
          </a:prstGeom>
          <a:noFill/>
        </p:spPr>
        <p:txBody>
          <a:bodyPr wrap="square" lIns="0" tIns="0" rIns="0" bIns="0" rtlCol="0" anchor="t"/>
          <a:lstStyle/>
          <a:p>
            <a:pPr marL="0" indent="0" algn="l">
              <a:lnSpc>
                <a:spcPts val="2000"/>
              </a:lnSpc>
              <a:buNone/>
            </a:pPr>
            <a:r>
              <a:rPr lang="en-US" sz="2400" dirty="0">
                <a:solidFill>
                  <a:srgbClr val="746558"/>
                </a:solidFill>
                <a:latin typeface="Futura" charset="0"/>
                <a:ea typeface="Futura" charset="0"/>
                <a:cs typeface="Gelasio" pitchFamily="34" charset="0"/>
              </a:rPr>
              <a:t>Ushbu taqdimot tish katorlarining qisman nuqsonlari (partial defects) tasnifi, ularning klinik ko'rinishi va funktsional oqibatlarini ilmiy va amaliy jihatdan tahlil qiladi. Diagnoz, parodont va artikulyator o'zgarishlari, shuningdek chaynash, nutq va estetik me'yorlardagi buzilishlar batafsil ko'rib chiqiladi. Maqsad — stomatologlarga va tibbiyot talabalariga kasallik mexanizmini, baholash mezonlarini va klinik yondashuvni aniq, amaliy va uslubiy ravishda yetkazish.</a:t>
            </a:r>
            <a:endParaRPr lang="en-US" sz="2400" dirty="0">
              <a:solidFill>
                <a:srgbClr val="746558"/>
              </a:solidFill>
              <a:latin typeface="Futura" charset="0"/>
              <a:ea typeface="Futura" charset="0"/>
              <a:cs typeface="Gelasio"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0" y="0"/>
            <a:ext cx="5486400" cy="8229600"/>
          </a:xfrm>
          <a:prstGeom prst="rect">
            <a:avLst/>
          </a:prstGeom>
        </p:spPr>
      </p:pic>
      <p:sp>
        <p:nvSpPr>
          <p:cNvPr id="4" name="Text 1"/>
          <p:cNvSpPr/>
          <p:nvPr/>
        </p:nvSpPr>
        <p:spPr>
          <a:xfrm>
            <a:off x="6280190" y="1490305"/>
            <a:ext cx="7556421"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Qisman tish katori nuqsonlari kompleks, ko'p jihatdan stomatognatik tizimning boshqa elementlariga ta'sir ko'rsatadi. </a:t>
            </a:r>
            <a:endParaRPr lang="en-US" sz="1550" dirty="0"/>
          </a:p>
        </p:txBody>
      </p:sp>
      <p:sp>
        <p:nvSpPr>
          <p:cNvPr id="5" name="Text 2"/>
          <p:cNvSpPr/>
          <p:nvPr/>
        </p:nvSpPr>
        <p:spPr>
          <a:xfrm>
            <a:off x="6280190" y="2348627"/>
            <a:ext cx="7556421" cy="2748558"/>
          </a:xfrm>
          <a:prstGeom prst="rect">
            <a:avLst/>
          </a:prstGeom>
          <a:noFill/>
        </p:spPr>
        <p:txBody>
          <a:bodyPr wrap="square" lIns="0" tIns="0" rIns="0" bIns="0" rtlCol="0" anchor="t"/>
          <a:lstStyle/>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Erta diagnostika va hujjatlashtirish natijani yaxshilaydi — fotosuratlar, radiografiya va funksional testlar majburiy;</a:t>
            </a:r>
            <a:endParaRPr lang="en-US" sz="1550" dirty="0"/>
          </a:p>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Multidisipliner yondashuv zarur — periodont, ortodontiya, protetika va jarrohlik birgalikda rejalashtirilishi lozim;</a:t>
            </a:r>
            <a:endParaRPr lang="en-US" sz="1550" dirty="0"/>
          </a:p>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Funktsional tiklash (chaynash, nutq, estetik) birlamchi maqsad bo'lishi kerak; okluzal balans va vertikal o'lchamni tiklashga e'tibor berilsin;</a:t>
            </a:r>
            <a:endParaRPr lang="en-US" sz="1550" dirty="0"/>
          </a:p>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Protokollar: individual reabilitatsiya rejalari, post-op monitoring va profilaktika (plak nazorati, retensiya) o'rnatilishi lozim.</a:t>
            </a:r>
            <a:endParaRPr lang="en-US" sz="1550" dirty="0"/>
          </a:p>
        </p:txBody>
      </p:sp>
      <p:sp>
        <p:nvSpPr>
          <p:cNvPr id="6" name="Shape 3"/>
          <p:cNvSpPr/>
          <p:nvPr/>
        </p:nvSpPr>
        <p:spPr>
          <a:xfrm>
            <a:off x="6280190" y="5320427"/>
            <a:ext cx="7556421" cy="1478280"/>
          </a:xfrm>
          <a:prstGeom prst="roundRect">
            <a:avLst>
              <a:gd name="adj" fmla="val 2014"/>
            </a:avLst>
          </a:prstGeom>
          <a:solidFill>
            <a:srgbClr val="E2D9CF"/>
          </a:solidFill>
        </p:spPr>
      </p:sp>
      <p:pic>
        <p:nvPicPr>
          <p:cNvPr id="7" name="Image 1" descr="preencoded.png"/>
          <p:cNvPicPr>
            <a:picLocks noChangeAspect="1"/>
          </p:cNvPicPr>
          <p:nvPr/>
        </p:nvPicPr>
        <p:blipFill>
          <a:blip r:embed="rId2"/>
          <a:stretch>
            <a:fillRect/>
          </a:stretch>
        </p:blipFill>
        <p:spPr>
          <a:xfrm>
            <a:off x="6478548" y="5608082"/>
            <a:ext cx="248007" cy="198358"/>
          </a:xfrm>
          <a:prstGeom prst="rect">
            <a:avLst/>
          </a:prstGeom>
        </p:spPr>
      </p:pic>
      <p:sp>
        <p:nvSpPr>
          <p:cNvPr id="8" name="Text 4"/>
          <p:cNvSpPr/>
          <p:nvPr/>
        </p:nvSpPr>
        <p:spPr>
          <a:xfrm>
            <a:off x="6924913" y="5568315"/>
            <a:ext cx="6713339" cy="952619"/>
          </a:xfrm>
          <a:prstGeom prst="rect">
            <a:avLst/>
          </a:prstGeom>
          <a:noFill/>
        </p:spPr>
        <p:txBody>
          <a:bodyPr wrap="square" lIns="0" tIns="0" rIns="0" bIns="0" rtlCol="0" anchor="t"/>
          <a:lstStyle/>
          <a:p>
            <a:pPr marL="0" indent="0" algn="l">
              <a:lnSpc>
                <a:spcPts val="2500"/>
              </a:lnSpc>
              <a:buNone/>
            </a:pPr>
            <a:r>
              <a:rPr lang="en-US" sz="1550" dirty="0">
                <a:solidFill>
                  <a:srgbClr val="000000"/>
                </a:solidFill>
                <a:latin typeface="Gelasio" pitchFamily="34" charset="0"/>
                <a:ea typeface="Gelasio" pitchFamily="34" charset="0"/>
                <a:cs typeface="Gelasio" pitchFamily="34" charset="0"/>
              </a:rPr>
              <a:t>Klinik tavsiya: Har bir bemor uchun individual baholash asosida implant-protetik echimlar va alveolyar rekonstruksiya imkoniyatlarini baholang; TMJ holatini doimiy nazorat qiling.</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104781"/>
            <a:ext cx="5483185" cy="620078"/>
          </a:xfrm>
          <a:prstGeom prst="rect">
            <a:avLst/>
          </a:prstGeom>
          <a:noFill/>
        </p:spPr>
        <p:txBody>
          <a:bodyPr wrap="none" lIns="0" tIns="0" rIns="0" bIns="0" rtlCol="0" anchor="t"/>
          <a:lstStyle/>
          <a:p>
            <a:pPr marL="0" indent="0" algn="l">
              <a:lnSpc>
                <a:spcPts val="4850"/>
              </a:lnSpc>
              <a:buNone/>
            </a:pPr>
            <a:r>
              <a:rPr lang="en-US" sz="4400" dirty="0">
                <a:solidFill>
                  <a:srgbClr val="484237"/>
                </a:solidFill>
                <a:latin typeface="American Typewriter" charset="0"/>
                <a:ea typeface="American Typewriter" charset="0"/>
                <a:cs typeface="Gelasio Semi Bold" pitchFamily="34" charset="0"/>
              </a:rPr>
              <a:t>Mavzu rejasi (Agenda)</a:t>
            </a:r>
            <a:endParaRPr lang="en-US" sz="4400" dirty="0">
              <a:solidFill>
                <a:srgbClr val="484237"/>
              </a:solidFill>
              <a:latin typeface="American Typewriter" charset="0"/>
              <a:ea typeface="American Typewriter" charset="0"/>
              <a:cs typeface="Gelasio Semi Bold" pitchFamily="34" charset="0"/>
            </a:endParaRPr>
          </a:p>
        </p:txBody>
      </p:sp>
      <p:sp>
        <p:nvSpPr>
          <p:cNvPr id="3" name="Shape 1"/>
          <p:cNvSpPr/>
          <p:nvPr/>
        </p:nvSpPr>
        <p:spPr>
          <a:xfrm>
            <a:off x="793790" y="2121694"/>
            <a:ext cx="6422231" cy="1461016"/>
          </a:xfrm>
          <a:prstGeom prst="roundRect">
            <a:avLst>
              <a:gd name="adj" fmla="val 2038"/>
            </a:avLst>
          </a:prstGeom>
          <a:solidFill>
            <a:srgbClr val="EEE8DD"/>
          </a:solidFill>
        </p:spPr>
      </p:sp>
      <p:sp>
        <p:nvSpPr>
          <p:cNvPr id="4" name="Text 2"/>
          <p:cNvSpPr/>
          <p:nvPr/>
        </p:nvSpPr>
        <p:spPr>
          <a:xfrm>
            <a:off x="992148" y="2320052"/>
            <a:ext cx="2480905"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1. Tasnif &amp; klinika</a:t>
            </a:r>
            <a:endParaRPr lang="en-US" sz="1950" dirty="0"/>
          </a:p>
        </p:txBody>
      </p:sp>
      <p:sp>
        <p:nvSpPr>
          <p:cNvPr id="5" name="Text 3"/>
          <p:cNvSpPr/>
          <p:nvPr/>
        </p:nvSpPr>
        <p:spPr>
          <a:xfrm>
            <a:off x="992148" y="2749272"/>
            <a:ext cx="6025515"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Tish katorlarining qisman nuqsonlari va ularning morfologik ko'rinishlari</a:t>
            </a:r>
            <a:endParaRPr lang="en-US" sz="1550" dirty="0"/>
          </a:p>
        </p:txBody>
      </p:sp>
      <p:sp>
        <p:nvSpPr>
          <p:cNvPr id="6" name="Shape 4"/>
          <p:cNvSpPr/>
          <p:nvPr/>
        </p:nvSpPr>
        <p:spPr>
          <a:xfrm>
            <a:off x="7414379" y="2121694"/>
            <a:ext cx="6422231" cy="1461016"/>
          </a:xfrm>
          <a:prstGeom prst="roundRect">
            <a:avLst>
              <a:gd name="adj" fmla="val 2038"/>
            </a:avLst>
          </a:prstGeom>
          <a:solidFill>
            <a:srgbClr val="EEE8DD"/>
          </a:solidFill>
        </p:spPr>
      </p:sp>
      <p:sp>
        <p:nvSpPr>
          <p:cNvPr id="7" name="Text 5"/>
          <p:cNvSpPr/>
          <p:nvPr/>
        </p:nvSpPr>
        <p:spPr>
          <a:xfrm>
            <a:off x="7612737" y="2320052"/>
            <a:ext cx="3790474"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2. Uzluksizlik va segmentatsiya</a:t>
            </a:r>
            <a:endParaRPr lang="en-US" sz="1950" dirty="0"/>
          </a:p>
        </p:txBody>
      </p:sp>
      <p:sp>
        <p:nvSpPr>
          <p:cNvPr id="8" name="Text 6"/>
          <p:cNvSpPr/>
          <p:nvPr/>
        </p:nvSpPr>
        <p:spPr>
          <a:xfrm>
            <a:off x="7612737" y="2749272"/>
            <a:ext cx="6025515" cy="317540"/>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Tish qatorining uzluksizligi, mustaqil ishlaydigan tish guruhlari</a:t>
            </a:r>
            <a:endParaRPr lang="en-US" sz="1550" dirty="0"/>
          </a:p>
        </p:txBody>
      </p:sp>
      <p:sp>
        <p:nvSpPr>
          <p:cNvPr id="9" name="Shape 7"/>
          <p:cNvSpPr/>
          <p:nvPr/>
        </p:nvSpPr>
        <p:spPr>
          <a:xfrm>
            <a:off x="793790" y="3781068"/>
            <a:ext cx="6422231" cy="1143476"/>
          </a:xfrm>
          <a:prstGeom prst="roundRect">
            <a:avLst>
              <a:gd name="adj" fmla="val 2604"/>
            </a:avLst>
          </a:prstGeom>
          <a:solidFill>
            <a:srgbClr val="EEE8DD"/>
          </a:solidFill>
        </p:spPr>
      </p:sp>
      <p:sp>
        <p:nvSpPr>
          <p:cNvPr id="10" name="Text 8"/>
          <p:cNvSpPr/>
          <p:nvPr/>
        </p:nvSpPr>
        <p:spPr>
          <a:xfrm>
            <a:off x="992148" y="3979426"/>
            <a:ext cx="3446264"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3. Parodont va deformatsiya</a:t>
            </a:r>
            <a:endParaRPr lang="en-US" sz="1950" dirty="0"/>
          </a:p>
        </p:txBody>
      </p:sp>
      <p:sp>
        <p:nvSpPr>
          <p:cNvPr id="11" name="Text 9"/>
          <p:cNvSpPr/>
          <p:nvPr/>
        </p:nvSpPr>
        <p:spPr>
          <a:xfrm>
            <a:off x="992148" y="4408646"/>
            <a:ext cx="6025515" cy="317540"/>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Funktsional yuklanish, tish qatorining geometrik o'zgarishi</a:t>
            </a:r>
            <a:endParaRPr lang="en-US" sz="1550" dirty="0"/>
          </a:p>
        </p:txBody>
      </p:sp>
      <p:sp>
        <p:nvSpPr>
          <p:cNvPr id="12" name="Shape 10"/>
          <p:cNvSpPr/>
          <p:nvPr/>
        </p:nvSpPr>
        <p:spPr>
          <a:xfrm>
            <a:off x="7414379" y="3781068"/>
            <a:ext cx="6422231" cy="1143476"/>
          </a:xfrm>
          <a:prstGeom prst="roundRect">
            <a:avLst>
              <a:gd name="adj" fmla="val 2604"/>
            </a:avLst>
          </a:prstGeom>
          <a:solidFill>
            <a:srgbClr val="EEE8DD"/>
          </a:solidFill>
        </p:spPr>
      </p:sp>
      <p:sp>
        <p:nvSpPr>
          <p:cNvPr id="13" name="Text 11"/>
          <p:cNvSpPr/>
          <p:nvPr/>
        </p:nvSpPr>
        <p:spPr>
          <a:xfrm>
            <a:off x="7612737" y="3979426"/>
            <a:ext cx="4805124"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4. Funktsiyalar: chaynash, nutq, estetik</a:t>
            </a:r>
            <a:endParaRPr lang="en-US" sz="1950" dirty="0"/>
          </a:p>
        </p:txBody>
      </p:sp>
      <p:sp>
        <p:nvSpPr>
          <p:cNvPr id="14" name="Text 12"/>
          <p:cNvSpPr/>
          <p:nvPr/>
        </p:nvSpPr>
        <p:spPr>
          <a:xfrm>
            <a:off x="7612737" y="4408646"/>
            <a:ext cx="6025515" cy="317540"/>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Amaliy ta'sirlar va baholash mezonlari</a:t>
            </a:r>
            <a:endParaRPr lang="en-US" sz="1550" dirty="0"/>
          </a:p>
        </p:txBody>
      </p:sp>
      <p:sp>
        <p:nvSpPr>
          <p:cNvPr id="15" name="Shape 13"/>
          <p:cNvSpPr/>
          <p:nvPr/>
        </p:nvSpPr>
        <p:spPr>
          <a:xfrm>
            <a:off x="793790" y="5122902"/>
            <a:ext cx="13042821" cy="1143476"/>
          </a:xfrm>
          <a:prstGeom prst="roundRect">
            <a:avLst>
              <a:gd name="adj" fmla="val 2604"/>
            </a:avLst>
          </a:prstGeom>
          <a:solidFill>
            <a:srgbClr val="EEE8DD"/>
          </a:solidFill>
        </p:spPr>
      </p:sp>
      <p:sp>
        <p:nvSpPr>
          <p:cNvPr id="16" name="Text 14"/>
          <p:cNvSpPr/>
          <p:nvPr/>
        </p:nvSpPr>
        <p:spPr>
          <a:xfrm>
            <a:off x="992148" y="5321260"/>
            <a:ext cx="3670221"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5. Jag' bo'g'imlari va protetika</a:t>
            </a:r>
            <a:endParaRPr lang="en-US" sz="1950" dirty="0"/>
          </a:p>
        </p:txBody>
      </p:sp>
      <p:sp>
        <p:nvSpPr>
          <p:cNvPr id="17" name="Text 15"/>
          <p:cNvSpPr/>
          <p:nvPr/>
        </p:nvSpPr>
        <p:spPr>
          <a:xfrm>
            <a:off x="992148" y="5750481"/>
            <a:ext cx="12646104" cy="317540"/>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Tish yo'qolishi bilan bog'liq kondilar o'zgarishlari</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9144000" y="0"/>
            <a:ext cx="5486400" cy="8229600"/>
          </a:xfrm>
          <a:prstGeom prst="rect">
            <a:avLst/>
          </a:prstGeom>
        </p:spPr>
      </p:pic>
      <p:sp>
        <p:nvSpPr>
          <p:cNvPr id="3" name="Shape 0"/>
          <p:cNvSpPr/>
          <p:nvPr/>
        </p:nvSpPr>
        <p:spPr>
          <a:xfrm>
            <a:off x="9144000" y="0"/>
            <a:ext cx="5486400" cy="8229600"/>
          </a:xfrm>
          <a:prstGeom prst="rect">
            <a:avLst/>
          </a:prstGeom>
          <a:solidFill>
            <a:srgbClr val="DFDFE0"/>
          </a:solidFill>
        </p:spPr>
      </p:sp>
      <p:sp>
        <p:nvSpPr>
          <p:cNvPr id="5" name="Text 1"/>
          <p:cNvSpPr/>
          <p:nvPr/>
        </p:nvSpPr>
        <p:spPr>
          <a:xfrm>
            <a:off x="793790" y="1113234"/>
            <a:ext cx="7556421" cy="1240155"/>
          </a:xfrm>
          <a:prstGeom prst="rect">
            <a:avLst/>
          </a:prstGeom>
          <a:noFill/>
        </p:spPr>
        <p:txBody>
          <a:bodyPr wrap="square" lIns="0" tIns="0" rIns="0" bIns="0" rtlCol="0" anchor="t"/>
          <a:lstStyle/>
          <a:p>
            <a:pPr marL="0" indent="0" algn="l">
              <a:lnSpc>
                <a:spcPts val="4850"/>
              </a:lnSpc>
              <a:buNone/>
            </a:pPr>
            <a:r>
              <a:rPr lang="en-US" sz="3900" dirty="0">
                <a:solidFill>
                  <a:srgbClr val="484237"/>
                </a:solidFill>
                <a:latin typeface="Gelasio Semi Bold" pitchFamily="34" charset="0"/>
                <a:ea typeface="Gelasio Semi Bold" pitchFamily="34" charset="0"/>
                <a:cs typeface="Gelasio Semi Bold" pitchFamily="34" charset="0"/>
              </a:rPr>
              <a:t>1. Tashxis va tasnif: qisman nuqsonlarning asosiy turlari</a:t>
            </a:r>
            <a:endParaRPr lang="en-US" sz="3900" dirty="0"/>
          </a:p>
        </p:txBody>
      </p:sp>
      <p:sp>
        <p:nvSpPr>
          <p:cNvPr id="6" name="Text 2"/>
          <p:cNvSpPr/>
          <p:nvPr/>
        </p:nvSpPr>
        <p:spPr>
          <a:xfrm>
            <a:off x="793790" y="2651046"/>
            <a:ext cx="7556421"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Qisman nuqsonlar morfologik va funktsional asosda tasniflanadi. Klinik amaliyotda quyidagi asosiy turlarni ajratamiz:</a:t>
            </a:r>
            <a:endParaRPr lang="en-US" sz="1550" dirty="0"/>
          </a:p>
        </p:txBody>
      </p:sp>
      <p:sp>
        <p:nvSpPr>
          <p:cNvPr id="7" name="Text 3"/>
          <p:cNvSpPr/>
          <p:nvPr/>
        </p:nvSpPr>
        <p:spPr>
          <a:xfrm>
            <a:off x="793790" y="3509367"/>
            <a:ext cx="7556421" cy="2431018"/>
          </a:xfrm>
          <a:prstGeom prst="rect">
            <a:avLst/>
          </a:prstGeom>
          <a:noFill/>
        </p:spPr>
        <p:txBody>
          <a:bodyPr wrap="square" lIns="0" tIns="0" rIns="0" bIns="0" rtlCol="0" anchor="t"/>
          <a:lstStyle/>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Segmental yo'qolish (single/multiple tish yo'qolishi) — bitta yoki bir nechta tishlar tanlangan segmentda yo'qolgan holat;</a:t>
            </a:r>
            <a:endParaRPr lang="en-US" sz="1550" dirty="0"/>
          </a:p>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Intermittent uzilishlar — mantiqiy ravishda uzilgan, ammo umumiy o'qqa bog'langan qator bo'limlari;</a:t>
            </a:r>
            <a:endParaRPr lang="en-US" sz="1550" dirty="0"/>
          </a:p>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Atrofik nuqsonlar — alveolyar to'shak atrofiya bilan birga keladi;</a:t>
            </a:r>
            <a:endParaRPr lang="en-US" sz="1550" dirty="0"/>
          </a:p>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Konjenital yoki rivojlanish nuqsonlari — agenesiya, hipoplaziya yoki erupsiya muammolari.</a:t>
            </a:r>
            <a:endParaRPr lang="en-US" sz="1550" dirty="0"/>
          </a:p>
        </p:txBody>
      </p:sp>
      <p:sp>
        <p:nvSpPr>
          <p:cNvPr id="8" name="Text 4"/>
          <p:cNvSpPr/>
          <p:nvPr/>
        </p:nvSpPr>
        <p:spPr>
          <a:xfrm>
            <a:off x="793790" y="6163628"/>
            <a:ext cx="7556421" cy="95261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Har bir tip uchun klinik belgilarga: tish pozitsiyasining o'zgarishi, kontakt nuqtalarining yo'qolishi, okluzal suhbat va estetik defektlar kiradi. Diagnostika: intraoral suratlar, periapikal va panoramik rentgen, CBCT zarur bo'lsa — 3D baholash.</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1155502"/>
            <a:ext cx="7556421" cy="1860233"/>
          </a:xfrm>
          <a:prstGeom prst="rect">
            <a:avLst/>
          </a:prstGeom>
          <a:noFill/>
        </p:spPr>
        <p:txBody>
          <a:bodyPr wrap="square" lIns="0" tIns="0" rIns="0" bIns="0" rtlCol="0" anchor="t"/>
          <a:lstStyle/>
          <a:p>
            <a:pPr marL="0" indent="0" algn="l">
              <a:lnSpc>
                <a:spcPts val="4850"/>
              </a:lnSpc>
              <a:buNone/>
            </a:pPr>
            <a:r>
              <a:rPr lang="en-US" sz="3900" dirty="0">
                <a:solidFill>
                  <a:srgbClr val="484237"/>
                </a:solidFill>
                <a:latin typeface="Gelasio Semi Bold" pitchFamily="34" charset="0"/>
                <a:ea typeface="Gelasio Semi Bold" pitchFamily="34" charset="0"/>
                <a:cs typeface="Gelasio Semi Bold" pitchFamily="34" charset="0"/>
              </a:rPr>
              <a:t>2. Tish qatorining uzluksizligini buzilishi va segmentatsiya</a:t>
            </a:r>
            <a:endParaRPr lang="en-US" sz="3900" dirty="0"/>
          </a:p>
        </p:txBody>
      </p:sp>
      <p:sp>
        <p:nvSpPr>
          <p:cNvPr id="4" name="Text 1"/>
          <p:cNvSpPr/>
          <p:nvPr/>
        </p:nvSpPr>
        <p:spPr>
          <a:xfrm>
            <a:off x="6280190" y="3313390"/>
            <a:ext cx="7556421"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Uzluksizlik — tish qatoridagi mantiqiy ketma-ketlikning to'xtashi bo'lib, natijada qator mustaqil ishlovchi guruhlarga ajraladi. Bu holatning klinik ahamiyati:</a:t>
            </a:r>
            <a:endParaRPr lang="en-US" sz="1550" dirty="0"/>
          </a:p>
        </p:txBody>
      </p:sp>
      <p:sp>
        <p:nvSpPr>
          <p:cNvPr id="5" name="Text 2"/>
          <p:cNvSpPr/>
          <p:nvPr/>
        </p:nvSpPr>
        <p:spPr>
          <a:xfrm>
            <a:off x="6280190" y="4171712"/>
            <a:ext cx="7556421" cy="2044065"/>
          </a:xfrm>
          <a:prstGeom prst="rect">
            <a:avLst/>
          </a:prstGeom>
          <a:noFill/>
        </p:spPr>
        <p:txBody>
          <a:bodyPr wrap="square" lIns="0" tIns="0" rIns="0" bIns="0" rtlCol="0" anchor="t"/>
          <a:lstStyle/>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Kontakt va okluzal boshqaruvning yo'qolishi → oziq-ovqat yig'ilishi, karies va periodont infektsiya xavfi oshadi;</a:t>
            </a:r>
            <a:endParaRPr lang="en-US" sz="1550" dirty="0"/>
          </a:p>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Mustaqil ishlaydigan guruhlar — har bir segment o'z okluzal qoidalariga ega bo'lib, artifaktsiz reabilitatsiya murakkablashadi;</a:t>
            </a:r>
            <a:endParaRPr lang="en-US" sz="1550" dirty="0"/>
          </a:p>
          <a:p>
            <a:pPr marL="342900" indent="-342900" algn="l">
              <a:lnSpc>
                <a:spcPts val="2500"/>
              </a:lnSpc>
              <a:buSzPct val="100000"/>
              <a:buChar char="•"/>
            </a:pPr>
            <a:r>
              <a:rPr lang="en-US" sz="1550" dirty="0">
                <a:solidFill>
                  <a:srgbClr val="746558"/>
                </a:solidFill>
                <a:latin typeface="Gelasio" pitchFamily="34" charset="0"/>
                <a:ea typeface="Gelasio" pitchFamily="34" charset="0"/>
                <a:cs typeface="Gelasio" pitchFamily="34" charset="0"/>
              </a:rPr>
              <a:t>Yuqori tafovutli yuklanish — ma'lum tishlarga ortiqcha kuch tushishi natijasida mikroharakati va mobilizatsiya yuz beradi.</a:t>
            </a:r>
            <a:endParaRPr lang="en-US" sz="1550" dirty="0"/>
          </a:p>
        </p:txBody>
      </p:sp>
      <p:sp>
        <p:nvSpPr>
          <p:cNvPr id="6" name="Text 3"/>
          <p:cNvSpPr/>
          <p:nvPr/>
        </p:nvSpPr>
        <p:spPr>
          <a:xfrm>
            <a:off x="6280190" y="6439019"/>
            <a:ext cx="7556421"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Klinik baholash: okluzal tahlil, articulatorda model o'rganish, fonetik testlar, fotosurat bilan kontakt nuqtalarini hujjatlashtirish.</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837962"/>
            <a:ext cx="7556421" cy="1860233"/>
          </a:xfrm>
          <a:prstGeom prst="rect">
            <a:avLst/>
          </a:prstGeom>
          <a:noFill/>
        </p:spPr>
        <p:txBody>
          <a:bodyPr wrap="square" lIns="0" tIns="0" rIns="0" bIns="0" rtlCol="0" anchor="t"/>
          <a:lstStyle/>
          <a:p>
            <a:pPr marL="0" indent="0" algn="l">
              <a:lnSpc>
                <a:spcPts val="4850"/>
              </a:lnSpc>
              <a:buNone/>
            </a:pPr>
            <a:r>
              <a:rPr lang="en-US" sz="3900" dirty="0">
                <a:solidFill>
                  <a:srgbClr val="484237"/>
                </a:solidFill>
                <a:latin typeface="Gelasio Semi Bold" pitchFamily="34" charset="0"/>
                <a:ea typeface="Gelasio Semi Bold" pitchFamily="34" charset="0"/>
                <a:cs typeface="Gelasio Semi Bold" pitchFamily="34" charset="0"/>
              </a:rPr>
              <a:t>3. Parodontning funksional yuklanishi va tish qatorining deformatsiyasi</a:t>
            </a:r>
            <a:endParaRPr lang="en-US" sz="3900" dirty="0"/>
          </a:p>
        </p:txBody>
      </p:sp>
      <p:sp>
        <p:nvSpPr>
          <p:cNvPr id="4" name="Text 1"/>
          <p:cNvSpPr/>
          <p:nvPr/>
        </p:nvSpPr>
        <p:spPr>
          <a:xfrm>
            <a:off x="6280190" y="2995851"/>
            <a:ext cx="7556421"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To'liq yoki qisman tish yo'qolishi parodont va qolgan tishlar yuklanishida muhim o'zgarishlarga olib keladi. Asosiy mexanizmlar:</a:t>
            </a:r>
            <a:endParaRPr lang="en-US" sz="1550" dirty="0"/>
          </a:p>
        </p:txBody>
      </p:sp>
      <p:sp>
        <p:nvSpPr>
          <p:cNvPr id="5" name="Text 2"/>
          <p:cNvSpPr/>
          <p:nvPr/>
        </p:nvSpPr>
        <p:spPr>
          <a:xfrm>
            <a:off x="6280190" y="3854172"/>
            <a:ext cx="7556421" cy="2361605"/>
          </a:xfrm>
          <a:prstGeom prst="rect">
            <a:avLst/>
          </a:prstGeom>
          <a:noFill/>
        </p:spPr>
        <p:txBody>
          <a:bodyPr wrap="square" lIns="0" tIns="0" rIns="0" bIns="0" rtlCol="0" anchor="t"/>
          <a:lstStyle/>
          <a:p>
            <a:pPr marL="342900" indent="-342900" algn="l">
              <a:lnSpc>
                <a:spcPts val="2500"/>
              </a:lnSpc>
              <a:buSzPct val="100000"/>
              <a:buFont typeface="+mj-lt"/>
              <a:buAutoNum type="arabicPeriod"/>
            </a:pPr>
            <a:r>
              <a:rPr lang="en-US" sz="1550" dirty="0">
                <a:solidFill>
                  <a:srgbClr val="746558"/>
                </a:solidFill>
                <a:latin typeface="Gelasio" pitchFamily="34" charset="0"/>
                <a:ea typeface="Gelasio" pitchFamily="34" charset="0"/>
                <a:cs typeface="Gelasio" pitchFamily="34" charset="0"/>
              </a:rPr>
              <a:t>Yukni kompenratsiyalash: yaqin tishlar va antagonist tishlar ortiqcha yukni o'z zimmasiga oladi, bu esa periodont tolalarining degeneratsiyasiga olib kelishi mumkin;</a:t>
            </a:r>
            <a:endParaRPr lang="en-US" sz="1550" dirty="0"/>
          </a:p>
          <a:p>
            <a:pPr marL="342900" indent="-342900" algn="l">
              <a:lnSpc>
                <a:spcPts val="2500"/>
              </a:lnSpc>
              <a:buSzPct val="100000"/>
              <a:buFont typeface="+mj-lt"/>
              <a:buAutoNum type="arabicPeriod" startAt="2"/>
            </a:pPr>
            <a:r>
              <a:rPr lang="en-US" sz="1550" dirty="0">
                <a:solidFill>
                  <a:srgbClr val="746558"/>
                </a:solidFill>
                <a:latin typeface="Gelasio" pitchFamily="34" charset="0"/>
                <a:ea typeface="Gelasio" pitchFamily="34" charset="0"/>
                <a:cs typeface="Gelasio" pitchFamily="34" charset="0"/>
              </a:rPr>
              <a:t>Tishlarning mesial/inclayn ko'chishi: bo'shliqga qarab tishlar siljiydi, natijada okluzal avariya, embrasant qochishi va kontakt yo'qoladi;</a:t>
            </a:r>
            <a:endParaRPr lang="en-US" sz="1550" dirty="0"/>
          </a:p>
          <a:p>
            <a:pPr marL="342900" indent="-342900" algn="l">
              <a:lnSpc>
                <a:spcPts val="2500"/>
              </a:lnSpc>
              <a:buSzPct val="100000"/>
              <a:buFont typeface="+mj-lt"/>
              <a:buAutoNum type="arabicPeriod" startAt="3"/>
            </a:pPr>
            <a:r>
              <a:rPr lang="en-US" sz="1550" dirty="0">
                <a:solidFill>
                  <a:srgbClr val="746558"/>
                </a:solidFill>
                <a:latin typeface="Gelasio" pitchFamily="34" charset="0"/>
                <a:ea typeface="Gelasio" pitchFamily="34" charset="0"/>
                <a:cs typeface="Gelasio" pitchFamily="34" charset="0"/>
              </a:rPr>
              <a:t>Alveolyar atrofiya: vaqt o'tishi bilan alveol suyagi hajmi kamayadi va protetik reabilitatsiya qiyinlashadi.</a:t>
            </a:r>
            <a:endParaRPr lang="en-US" sz="1550" dirty="0"/>
          </a:p>
        </p:txBody>
      </p:sp>
      <p:sp>
        <p:nvSpPr>
          <p:cNvPr id="6" name="Text 3"/>
          <p:cNvSpPr/>
          <p:nvPr/>
        </p:nvSpPr>
        <p:spPr>
          <a:xfrm>
            <a:off x="6280190" y="6439019"/>
            <a:ext cx="7556421" cy="95261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Terapevtik yondashuv: yukni qayta taqsimlash (splinting, retentiv protetik konstruksiyalar), periodont terapiyasi, ortodontik qayta joylashtirish va implant-protetik echimlar.</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892373"/>
            <a:ext cx="13042821" cy="1240155"/>
          </a:xfrm>
          <a:prstGeom prst="rect">
            <a:avLst/>
          </a:prstGeom>
          <a:noFill/>
        </p:spPr>
        <p:txBody>
          <a:bodyPr wrap="square" lIns="0" tIns="0" rIns="0" bIns="0" rtlCol="0" anchor="t"/>
          <a:lstStyle/>
          <a:p>
            <a:pPr marL="0" indent="0" algn="l">
              <a:lnSpc>
                <a:spcPts val="4850"/>
              </a:lnSpc>
              <a:buNone/>
            </a:pPr>
            <a:r>
              <a:rPr lang="en-US" sz="4400" dirty="0">
                <a:solidFill>
                  <a:srgbClr val="484237"/>
                </a:solidFill>
                <a:latin typeface="Copperplate" charset="0"/>
                <a:ea typeface="Copperplate" charset="0"/>
                <a:cs typeface="Gelasio Semi Bold" pitchFamily="34" charset="0"/>
              </a:rPr>
              <a:t>4. Chaynash funktsiyasi, nutq va estetik me'yorlarning buzilishi</a:t>
            </a:r>
            <a:endParaRPr lang="en-US" sz="4400" dirty="0">
              <a:solidFill>
                <a:srgbClr val="484237"/>
              </a:solidFill>
              <a:latin typeface="Copperplate" charset="0"/>
              <a:ea typeface="Copperplate" charset="0"/>
              <a:cs typeface="Gelasio Semi Bold" pitchFamily="34" charset="0"/>
            </a:endParaRPr>
          </a:p>
        </p:txBody>
      </p:sp>
      <p:pic>
        <p:nvPicPr>
          <p:cNvPr id="3" name="Image 0" descr="preencoded.png"/>
          <p:cNvPicPr>
            <a:picLocks noChangeAspect="1"/>
          </p:cNvPicPr>
          <p:nvPr/>
        </p:nvPicPr>
        <p:blipFill>
          <a:blip r:embed="rId1"/>
          <a:stretch>
            <a:fillRect/>
          </a:stretch>
        </p:blipFill>
        <p:spPr>
          <a:xfrm>
            <a:off x="849273" y="2653427"/>
            <a:ext cx="6168390" cy="4460438"/>
          </a:xfrm>
          <a:prstGeom prst="rect">
            <a:avLst/>
          </a:prstGeom>
        </p:spPr>
      </p:pic>
      <p:sp>
        <p:nvSpPr>
          <p:cNvPr id="4" name="Text 1"/>
          <p:cNvSpPr/>
          <p:nvPr/>
        </p:nvSpPr>
        <p:spPr>
          <a:xfrm>
            <a:off x="8086090" y="2069465"/>
            <a:ext cx="5758180" cy="1174115"/>
          </a:xfrm>
          <a:prstGeom prst="rect">
            <a:avLst/>
          </a:prstGeom>
          <a:noFill/>
        </p:spPr>
        <p:txBody>
          <a:bodyPr wrap="square" lIns="0" tIns="0" rIns="0" bIns="0" rtlCol="0" anchor="t"/>
          <a:lstStyle/>
          <a:p>
            <a:pPr marL="0" indent="0" algn="l">
              <a:lnSpc>
                <a:spcPts val="2500"/>
              </a:lnSpc>
              <a:buNone/>
            </a:pPr>
            <a:r>
              <a:rPr lang="en-US" sz="2000" dirty="0">
                <a:solidFill>
                  <a:srgbClr val="746558"/>
                </a:solidFill>
                <a:latin typeface="Gelasio" pitchFamily="34" charset="0"/>
                <a:ea typeface="Gelasio" pitchFamily="34" charset="0"/>
                <a:cs typeface="Gelasio" pitchFamily="34" charset="0"/>
              </a:rPr>
              <a:t>Qisman nuqsonlar chaynash samaradorligini pasaytiradi va bu oziq-ovqatni to'g'ri maydalashni buzadi. Boshqa klinik oqibatlar:</a:t>
            </a:r>
            <a:endParaRPr lang="en-US" sz="2000" dirty="0">
              <a:solidFill>
                <a:srgbClr val="746558"/>
              </a:solidFill>
              <a:latin typeface="Gelasio" pitchFamily="34" charset="0"/>
              <a:ea typeface="Gelasio" pitchFamily="34" charset="0"/>
              <a:cs typeface="Gelasio" pitchFamily="34" charset="0"/>
            </a:endParaRPr>
          </a:p>
        </p:txBody>
      </p:sp>
      <p:sp>
        <p:nvSpPr>
          <p:cNvPr id="5" name="Text 2"/>
          <p:cNvSpPr/>
          <p:nvPr/>
        </p:nvSpPr>
        <p:spPr>
          <a:xfrm>
            <a:off x="7234674" y="4490522"/>
            <a:ext cx="6279356" cy="2044065"/>
          </a:xfrm>
          <a:prstGeom prst="rect">
            <a:avLst/>
          </a:prstGeom>
          <a:noFill/>
        </p:spPr>
        <p:txBody>
          <a:bodyPr wrap="square" lIns="0" tIns="0" rIns="0" bIns="0" rtlCol="0" anchor="t"/>
          <a:lstStyle/>
          <a:p>
            <a:pPr marL="342900" indent="-342900" algn="l">
              <a:lnSpc>
                <a:spcPts val="2500"/>
              </a:lnSpc>
              <a:buSzPct val="100000"/>
              <a:buChar char="•"/>
            </a:pPr>
            <a:r>
              <a:rPr lang="en-US" dirty="0">
                <a:solidFill>
                  <a:srgbClr val="746558"/>
                </a:solidFill>
                <a:latin typeface="Gelasio" pitchFamily="34" charset="0"/>
                <a:ea typeface="Gelasio" pitchFamily="34" charset="0"/>
                <a:cs typeface="Gelasio" pitchFamily="34" charset="0"/>
              </a:rPr>
              <a:t>Chaynash samarasi kamayishi → ozuqa sindirishi va gastrointestinal simptomlar;</a:t>
            </a:r>
            <a:endParaRPr lang="en-US" dirty="0"/>
          </a:p>
          <a:p>
            <a:pPr marL="342900" indent="-342900" algn="l">
              <a:lnSpc>
                <a:spcPts val="2500"/>
              </a:lnSpc>
              <a:buSzPct val="100000"/>
              <a:buChar char="•"/>
            </a:pPr>
            <a:r>
              <a:rPr lang="en-US" dirty="0">
                <a:solidFill>
                  <a:srgbClr val="746558"/>
                </a:solidFill>
                <a:latin typeface="Gelasio" pitchFamily="34" charset="0"/>
                <a:ea typeface="Gelasio" pitchFamily="34" charset="0"/>
                <a:cs typeface="Gelasio" pitchFamily="34" charset="0"/>
              </a:rPr>
              <a:t>Nutq buzilishi — ayniqsa old tish segmentining yo'qolishi artikulyatsiyani o'zgartiradi;</a:t>
            </a:r>
            <a:endParaRPr lang="en-US" dirty="0"/>
          </a:p>
          <a:p>
            <a:pPr marL="342900" indent="-342900" algn="l">
              <a:lnSpc>
                <a:spcPts val="2500"/>
              </a:lnSpc>
              <a:buSzPct val="100000"/>
              <a:buChar char="•"/>
            </a:pPr>
            <a:r>
              <a:rPr lang="en-US" dirty="0">
                <a:solidFill>
                  <a:srgbClr val="746558"/>
                </a:solidFill>
                <a:latin typeface="Gelasio" pitchFamily="34" charset="0"/>
                <a:ea typeface="Gelasio" pitchFamily="34" charset="0"/>
                <a:cs typeface="Gelasio" pitchFamily="34" charset="0"/>
              </a:rPr>
              <a:t>Estetik me'yorlarning buzilishi — chekish, yosh taqsimoti va yuz estetikasida o'zgarishlar.</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50" y="283210"/>
            <a:ext cx="7556500" cy="2574290"/>
          </a:xfrm>
          <a:prstGeom prst="rect">
            <a:avLst/>
          </a:prstGeom>
          <a:noFill/>
        </p:spPr>
        <p:txBody>
          <a:bodyPr wrap="square" lIns="0" tIns="0" rIns="0" bIns="0" rtlCol="0" anchor="t"/>
          <a:lstStyle/>
          <a:p>
            <a:pPr marL="0" indent="0" algn="l">
              <a:lnSpc>
                <a:spcPts val="4850"/>
              </a:lnSpc>
              <a:buNone/>
            </a:pPr>
            <a:r>
              <a:rPr lang="en-US" sz="3900" dirty="0">
                <a:solidFill>
                  <a:srgbClr val="484237"/>
                </a:solidFill>
                <a:latin typeface="Copperplate" charset="0"/>
                <a:ea typeface="Copperplate" charset="0"/>
                <a:cs typeface="Gelasio Semi Bold" pitchFamily="34" charset="0"/>
              </a:rPr>
              <a:t>5. Tishlarning yo'qolishi bilan bog'liq chaka va pastki jag' bo'g'imi o'zgarishlari</a:t>
            </a:r>
            <a:endParaRPr lang="en-US" sz="3900" dirty="0">
              <a:solidFill>
                <a:srgbClr val="484237"/>
              </a:solidFill>
              <a:latin typeface="Copperplate" charset="0"/>
              <a:ea typeface="Copperplate" charset="0"/>
              <a:cs typeface="Gelasio Semi Bold" pitchFamily="34" charset="0"/>
            </a:endParaRPr>
          </a:p>
        </p:txBody>
      </p:sp>
      <p:sp>
        <p:nvSpPr>
          <p:cNvPr id="4" name="Text 1"/>
          <p:cNvSpPr/>
          <p:nvPr/>
        </p:nvSpPr>
        <p:spPr>
          <a:xfrm>
            <a:off x="6002695" y="2280166"/>
            <a:ext cx="7556421" cy="635079"/>
          </a:xfrm>
          <a:prstGeom prst="rect">
            <a:avLst/>
          </a:prstGeom>
          <a:noFill/>
        </p:spPr>
        <p:txBody>
          <a:bodyPr wrap="square" lIns="0" tIns="0" rIns="0" bIns="0" rtlCol="0" anchor="t"/>
          <a:lstStyle/>
          <a:p>
            <a:pPr marL="0" indent="0" algn="l">
              <a:lnSpc>
                <a:spcPts val="2500"/>
              </a:lnSpc>
              <a:buNone/>
            </a:pPr>
            <a:r>
              <a:rPr lang="en-US" sz="2000" dirty="0">
                <a:solidFill>
                  <a:srgbClr val="746558"/>
                </a:solidFill>
                <a:latin typeface="Arial" charset="0"/>
                <a:ea typeface="Arial" charset="0"/>
                <a:cs typeface="Gelasio" pitchFamily="34" charset="0"/>
              </a:rPr>
              <a:t>Dental arxitekturadagi uzilishlar kondilar (TMJ) holatiga ta'sir ko'rsatadi. Asosiy kuzatuvlar:</a:t>
            </a:r>
            <a:endParaRPr lang="en-US" sz="2000" dirty="0">
              <a:solidFill>
                <a:srgbClr val="746558"/>
              </a:solidFill>
              <a:latin typeface="Arial" charset="0"/>
              <a:ea typeface="Arial" charset="0"/>
              <a:cs typeface="Gelasio" pitchFamily="34" charset="0"/>
            </a:endParaRPr>
          </a:p>
        </p:txBody>
      </p:sp>
      <p:sp>
        <p:nvSpPr>
          <p:cNvPr id="5" name="Text 2"/>
          <p:cNvSpPr/>
          <p:nvPr/>
        </p:nvSpPr>
        <p:spPr>
          <a:xfrm>
            <a:off x="5555020" y="3415983"/>
            <a:ext cx="7556421" cy="2044065"/>
          </a:xfrm>
          <a:prstGeom prst="rect">
            <a:avLst/>
          </a:prstGeom>
          <a:noFill/>
        </p:spPr>
        <p:txBody>
          <a:bodyPr wrap="square" lIns="0" tIns="0" rIns="0" bIns="0" rtlCol="0" anchor="t"/>
          <a:lstStyle/>
          <a:p>
            <a:pPr marL="342900" indent="-342900" algn="l">
              <a:lnSpc>
                <a:spcPts val="2500"/>
              </a:lnSpc>
              <a:buSzPct val="100000"/>
              <a:buChar char="•"/>
            </a:pPr>
            <a:r>
              <a:rPr lang="en-US" sz="2000" dirty="0">
                <a:solidFill>
                  <a:srgbClr val="746558"/>
                </a:solidFill>
                <a:latin typeface="Gelasio" pitchFamily="34" charset="0"/>
                <a:ea typeface="Gelasio" pitchFamily="34" charset="0"/>
                <a:cs typeface="Gelasio" pitchFamily="34" charset="0"/>
              </a:rPr>
              <a:t>Okluzal balansi buzilganda TMJga nomutanosib yuk tushadi → disfunksiya, og'riq, kliklar;</a:t>
            </a:r>
            <a:endParaRPr lang="en-US" sz="2000" dirty="0"/>
          </a:p>
          <a:p>
            <a:pPr marL="342900" indent="-342900" algn="l">
              <a:lnSpc>
                <a:spcPts val="2500"/>
              </a:lnSpc>
              <a:buSzPct val="100000"/>
              <a:buChar char="•"/>
            </a:pPr>
            <a:r>
              <a:rPr lang="en-US" sz="2000" dirty="0">
                <a:solidFill>
                  <a:srgbClr val="746558"/>
                </a:solidFill>
                <a:latin typeface="Gelasio" pitchFamily="34" charset="0"/>
                <a:ea typeface="Gelasio" pitchFamily="34" charset="0"/>
                <a:cs typeface="Gelasio" pitchFamily="34" charset="0"/>
              </a:rPr>
              <a:t>Vertikal o'lcham kamayishi (loss of vertical dimension) → yuz pastlashishi, estetik va fonetik muammolar;</a:t>
            </a:r>
            <a:endParaRPr lang="en-US" sz="2000" dirty="0"/>
          </a:p>
          <a:p>
            <a:pPr marL="342900" indent="-342900" algn="l">
              <a:lnSpc>
                <a:spcPts val="2500"/>
              </a:lnSpc>
              <a:buSzPct val="100000"/>
              <a:buChar char="•"/>
            </a:pPr>
            <a:r>
              <a:rPr lang="en-US" sz="2000" dirty="0">
                <a:solidFill>
                  <a:srgbClr val="746558"/>
                </a:solidFill>
                <a:latin typeface="Gelasio" pitchFamily="34" charset="0"/>
                <a:ea typeface="Gelasio" pitchFamily="34" charset="0"/>
                <a:cs typeface="Gelasio" pitchFamily="34" charset="0"/>
              </a:rPr>
              <a:t>Maloklyuziya va rahbarlik yo'qolishi → mandibula trayektoriyasining o'zgarmasi kondilar yuzasiga yuqori yuk tushishiga olib keladi.</a:t>
            </a:r>
            <a:endParaRPr lang="en-US" sz="2000" dirty="0"/>
          </a:p>
        </p:txBody>
      </p:sp>
      <p:sp>
        <p:nvSpPr>
          <p:cNvPr id="6" name="Text 3"/>
          <p:cNvSpPr/>
          <p:nvPr/>
        </p:nvSpPr>
        <p:spPr>
          <a:xfrm>
            <a:off x="6280190" y="6280190"/>
            <a:ext cx="7556421" cy="95261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Klinik yondashuv: TMJ palpatsiyasi, maksimal mandibular ochilish va lateral ekskursiyalarni o'lchash, stomatognatik tizimni integratsiyalashgan baholash — protetik reabilitatsiya rejalashtirishda muhim.</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18175" y="414417"/>
            <a:ext cx="10483572" cy="620078"/>
          </a:xfrm>
          <a:prstGeom prst="rect">
            <a:avLst/>
          </a:prstGeom>
          <a:noFill/>
        </p:spPr>
        <p:txBody>
          <a:bodyPr wrap="none" lIns="0" tIns="0" rIns="0" bIns="0" rtlCol="0" anchor="t"/>
          <a:lstStyle/>
          <a:p>
            <a:pPr marL="0" indent="0" algn="l">
              <a:lnSpc>
                <a:spcPts val="4850"/>
              </a:lnSpc>
              <a:buNone/>
            </a:pPr>
            <a:r>
              <a:rPr lang="en-US" sz="4400" dirty="0">
                <a:solidFill>
                  <a:srgbClr val="484237"/>
                </a:solidFill>
                <a:latin typeface="Copperplate" charset="0"/>
                <a:ea typeface="Copperplate" charset="0"/>
                <a:cs typeface="Gelasio Semi Bold" pitchFamily="34" charset="0"/>
              </a:rPr>
              <a:t>6. Klinik baholash va diagnostika protokoli</a:t>
            </a:r>
            <a:endParaRPr lang="en-US" sz="4400" dirty="0">
              <a:solidFill>
                <a:srgbClr val="484237"/>
              </a:solidFill>
              <a:latin typeface="Copperplate" charset="0"/>
              <a:ea typeface="Copperplate" charset="0"/>
              <a:cs typeface="Gelasio Semi Bold" pitchFamily="34" charset="0"/>
            </a:endParaRPr>
          </a:p>
        </p:txBody>
      </p:sp>
      <p:sp>
        <p:nvSpPr>
          <p:cNvPr id="3" name="Text 1"/>
          <p:cNvSpPr/>
          <p:nvPr/>
        </p:nvSpPr>
        <p:spPr>
          <a:xfrm>
            <a:off x="793790" y="2422565"/>
            <a:ext cx="198358" cy="248007"/>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Light" pitchFamily="34" charset="0"/>
                <a:ea typeface="Gelasio Light" pitchFamily="34" charset="0"/>
                <a:cs typeface="Gelasio Light" pitchFamily="34" charset="0"/>
              </a:rPr>
              <a:t>01</a:t>
            </a:r>
            <a:endParaRPr lang="en-US" sz="1550" dirty="0"/>
          </a:p>
        </p:txBody>
      </p:sp>
      <p:sp>
        <p:nvSpPr>
          <p:cNvPr id="4" name="Shape 2"/>
          <p:cNvSpPr/>
          <p:nvPr/>
        </p:nvSpPr>
        <p:spPr>
          <a:xfrm>
            <a:off x="793790" y="2736890"/>
            <a:ext cx="4215289" cy="22860"/>
          </a:xfrm>
          <a:prstGeom prst="rect">
            <a:avLst/>
          </a:prstGeom>
          <a:solidFill>
            <a:srgbClr val="D3C5B6"/>
          </a:solidFill>
        </p:spPr>
      </p:sp>
      <p:sp>
        <p:nvSpPr>
          <p:cNvPr id="5" name="Text 3"/>
          <p:cNvSpPr/>
          <p:nvPr/>
        </p:nvSpPr>
        <p:spPr>
          <a:xfrm>
            <a:off x="793790" y="2881789"/>
            <a:ext cx="2480905"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1. Tarix va anamnez</a:t>
            </a:r>
            <a:endParaRPr lang="en-US" sz="1950" dirty="0"/>
          </a:p>
        </p:txBody>
      </p:sp>
      <p:sp>
        <p:nvSpPr>
          <p:cNvPr id="6" name="Text 4"/>
          <p:cNvSpPr/>
          <p:nvPr/>
        </p:nvSpPr>
        <p:spPr>
          <a:xfrm>
            <a:off x="793790" y="3311009"/>
            <a:ext cx="4215289"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Og'riq, estetik va funksional shikoyatlar, o'tgan terapiyalar va traumas tarixini o'rganish.</a:t>
            </a:r>
            <a:endParaRPr lang="en-US" sz="1550" dirty="0"/>
          </a:p>
        </p:txBody>
      </p:sp>
      <p:sp>
        <p:nvSpPr>
          <p:cNvPr id="7" name="Text 5"/>
          <p:cNvSpPr/>
          <p:nvPr/>
        </p:nvSpPr>
        <p:spPr>
          <a:xfrm>
            <a:off x="5207437" y="2422565"/>
            <a:ext cx="198358" cy="248007"/>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Light" pitchFamily="34" charset="0"/>
                <a:ea typeface="Gelasio Light" pitchFamily="34" charset="0"/>
                <a:cs typeface="Gelasio Light" pitchFamily="34" charset="0"/>
              </a:rPr>
              <a:t>02</a:t>
            </a:r>
            <a:endParaRPr lang="en-US" sz="1550" dirty="0"/>
          </a:p>
        </p:txBody>
      </p:sp>
      <p:sp>
        <p:nvSpPr>
          <p:cNvPr id="8" name="Shape 6"/>
          <p:cNvSpPr/>
          <p:nvPr/>
        </p:nvSpPr>
        <p:spPr>
          <a:xfrm>
            <a:off x="5207437" y="2736890"/>
            <a:ext cx="4215408" cy="22860"/>
          </a:xfrm>
          <a:prstGeom prst="rect">
            <a:avLst/>
          </a:prstGeom>
          <a:solidFill>
            <a:srgbClr val="D3C5B6"/>
          </a:solidFill>
        </p:spPr>
      </p:sp>
      <p:sp>
        <p:nvSpPr>
          <p:cNvPr id="9" name="Text 7"/>
          <p:cNvSpPr/>
          <p:nvPr/>
        </p:nvSpPr>
        <p:spPr>
          <a:xfrm>
            <a:off x="5207437" y="2881789"/>
            <a:ext cx="3844528"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2. Vizyon va intraoral tekshiruv</a:t>
            </a:r>
            <a:endParaRPr lang="en-US" sz="1950" dirty="0"/>
          </a:p>
        </p:txBody>
      </p:sp>
      <p:sp>
        <p:nvSpPr>
          <p:cNvPr id="10" name="Text 8"/>
          <p:cNvSpPr/>
          <p:nvPr/>
        </p:nvSpPr>
        <p:spPr>
          <a:xfrm>
            <a:off x="5207437" y="3311009"/>
            <a:ext cx="4215408"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Tish pozitsiyasi, kontaktlar, periodont holati va mukoza bahosi.</a:t>
            </a:r>
            <a:endParaRPr lang="en-US" sz="1550" dirty="0"/>
          </a:p>
        </p:txBody>
      </p:sp>
      <p:sp>
        <p:nvSpPr>
          <p:cNvPr id="11" name="Text 9"/>
          <p:cNvSpPr/>
          <p:nvPr/>
        </p:nvSpPr>
        <p:spPr>
          <a:xfrm>
            <a:off x="9621203" y="2422565"/>
            <a:ext cx="198358" cy="248007"/>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Light" pitchFamily="34" charset="0"/>
                <a:ea typeface="Gelasio Light" pitchFamily="34" charset="0"/>
                <a:cs typeface="Gelasio Light" pitchFamily="34" charset="0"/>
              </a:rPr>
              <a:t>03</a:t>
            </a:r>
            <a:endParaRPr lang="en-US" sz="1550" dirty="0"/>
          </a:p>
        </p:txBody>
      </p:sp>
      <p:sp>
        <p:nvSpPr>
          <p:cNvPr id="12" name="Shape 10"/>
          <p:cNvSpPr/>
          <p:nvPr/>
        </p:nvSpPr>
        <p:spPr>
          <a:xfrm>
            <a:off x="9621203" y="2736890"/>
            <a:ext cx="4215289" cy="22860"/>
          </a:xfrm>
          <a:prstGeom prst="rect">
            <a:avLst/>
          </a:prstGeom>
          <a:solidFill>
            <a:srgbClr val="D3C5B6"/>
          </a:solidFill>
        </p:spPr>
      </p:sp>
      <p:sp>
        <p:nvSpPr>
          <p:cNvPr id="13" name="Text 11"/>
          <p:cNvSpPr/>
          <p:nvPr/>
        </p:nvSpPr>
        <p:spPr>
          <a:xfrm>
            <a:off x="9621203" y="2881789"/>
            <a:ext cx="2835473"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3. Radiologik tekshiruv</a:t>
            </a:r>
            <a:endParaRPr lang="en-US" sz="1950" dirty="0"/>
          </a:p>
        </p:txBody>
      </p:sp>
      <p:sp>
        <p:nvSpPr>
          <p:cNvPr id="14" name="Text 12"/>
          <p:cNvSpPr/>
          <p:nvPr/>
        </p:nvSpPr>
        <p:spPr>
          <a:xfrm>
            <a:off x="9621203" y="3311009"/>
            <a:ext cx="4215289" cy="95261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Panoramik, periapikal, va CBCT (kerak bo'lsa) — alveolyar suyagi va kondilar holatini baholash.</a:t>
            </a:r>
            <a:endParaRPr lang="en-US" sz="1550" dirty="0"/>
          </a:p>
        </p:txBody>
      </p:sp>
      <p:sp>
        <p:nvSpPr>
          <p:cNvPr id="15" name="Text 13"/>
          <p:cNvSpPr/>
          <p:nvPr/>
        </p:nvSpPr>
        <p:spPr>
          <a:xfrm>
            <a:off x="793790" y="4610814"/>
            <a:ext cx="198358" cy="248007"/>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Light" pitchFamily="34" charset="0"/>
                <a:ea typeface="Gelasio Light" pitchFamily="34" charset="0"/>
                <a:cs typeface="Gelasio Light" pitchFamily="34" charset="0"/>
              </a:rPr>
              <a:t>04</a:t>
            </a:r>
            <a:endParaRPr lang="en-US" sz="1550" dirty="0"/>
          </a:p>
        </p:txBody>
      </p:sp>
      <p:sp>
        <p:nvSpPr>
          <p:cNvPr id="16" name="Shape 14"/>
          <p:cNvSpPr/>
          <p:nvPr/>
        </p:nvSpPr>
        <p:spPr>
          <a:xfrm>
            <a:off x="793790" y="4925139"/>
            <a:ext cx="6422112" cy="22860"/>
          </a:xfrm>
          <a:prstGeom prst="rect">
            <a:avLst/>
          </a:prstGeom>
          <a:solidFill>
            <a:srgbClr val="D3C5B6"/>
          </a:solidFill>
        </p:spPr>
      </p:sp>
      <p:sp>
        <p:nvSpPr>
          <p:cNvPr id="17" name="Text 15"/>
          <p:cNvSpPr/>
          <p:nvPr/>
        </p:nvSpPr>
        <p:spPr>
          <a:xfrm>
            <a:off x="793790" y="5070038"/>
            <a:ext cx="2517815"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4. Funksional testlar</a:t>
            </a:r>
            <a:endParaRPr lang="en-US" sz="1950" dirty="0"/>
          </a:p>
        </p:txBody>
      </p:sp>
      <p:sp>
        <p:nvSpPr>
          <p:cNvPr id="18" name="Text 16"/>
          <p:cNvSpPr/>
          <p:nvPr/>
        </p:nvSpPr>
        <p:spPr>
          <a:xfrm>
            <a:off x="793790" y="5499259"/>
            <a:ext cx="6422112" cy="317540"/>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Chewing performance, fonetik test, artikulyator tahlili, occlusal analysis.</a:t>
            </a:r>
            <a:endParaRPr lang="en-US" sz="1550" dirty="0"/>
          </a:p>
        </p:txBody>
      </p:sp>
      <p:sp>
        <p:nvSpPr>
          <p:cNvPr id="19" name="Text 17"/>
          <p:cNvSpPr/>
          <p:nvPr/>
        </p:nvSpPr>
        <p:spPr>
          <a:xfrm>
            <a:off x="7414260" y="4610814"/>
            <a:ext cx="198358" cy="248007"/>
          </a:xfrm>
          <a:prstGeom prst="rect">
            <a:avLst/>
          </a:prstGeom>
          <a:noFill/>
        </p:spPr>
        <p:txBody>
          <a:bodyPr wrap="none" lIns="0" tIns="0" rIns="0" bIns="0" rtlCol="0" anchor="t"/>
          <a:lstStyle/>
          <a:p>
            <a:pPr marL="0" indent="0" algn="l">
              <a:lnSpc>
                <a:spcPts val="2500"/>
              </a:lnSpc>
              <a:buNone/>
            </a:pPr>
            <a:r>
              <a:rPr lang="en-US" sz="1550" dirty="0">
                <a:solidFill>
                  <a:srgbClr val="746558"/>
                </a:solidFill>
                <a:latin typeface="Gelasio Light" pitchFamily="34" charset="0"/>
                <a:ea typeface="Gelasio Light" pitchFamily="34" charset="0"/>
                <a:cs typeface="Gelasio Light" pitchFamily="34" charset="0"/>
              </a:rPr>
              <a:t>05</a:t>
            </a:r>
            <a:endParaRPr lang="en-US" sz="1550" dirty="0"/>
          </a:p>
        </p:txBody>
      </p:sp>
      <p:sp>
        <p:nvSpPr>
          <p:cNvPr id="20" name="Shape 18"/>
          <p:cNvSpPr/>
          <p:nvPr/>
        </p:nvSpPr>
        <p:spPr>
          <a:xfrm>
            <a:off x="7414260" y="4925139"/>
            <a:ext cx="6422231" cy="22860"/>
          </a:xfrm>
          <a:prstGeom prst="rect">
            <a:avLst/>
          </a:prstGeom>
          <a:solidFill>
            <a:srgbClr val="D3C5B6"/>
          </a:solidFill>
        </p:spPr>
      </p:sp>
      <p:sp>
        <p:nvSpPr>
          <p:cNvPr id="21" name="Text 19"/>
          <p:cNvSpPr/>
          <p:nvPr/>
        </p:nvSpPr>
        <p:spPr>
          <a:xfrm>
            <a:off x="7414260" y="5070038"/>
            <a:ext cx="3066098" cy="310158"/>
          </a:xfrm>
          <a:prstGeom prst="rect">
            <a:avLst/>
          </a:prstGeom>
          <a:noFill/>
        </p:spPr>
        <p:txBody>
          <a:bodyPr wrap="none" lIns="0" tIns="0" rIns="0" bIns="0" rtlCol="0" anchor="t"/>
          <a:lstStyle/>
          <a:p>
            <a:pPr marL="0" indent="0" algn="l">
              <a:lnSpc>
                <a:spcPts val="2400"/>
              </a:lnSpc>
              <a:buNone/>
            </a:pPr>
            <a:r>
              <a:rPr lang="en-US" sz="1950" dirty="0">
                <a:solidFill>
                  <a:srgbClr val="746558"/>
                </a:solidFill>
                <a:latin typeface="Gelasio Semi Bold" pitchFamily="34" charset="0"/>
                <a:ea typeface="Gelasio Semi Bold" pitchFamily="34" charset="0"/>
                <a:cs typeface="Gelasio Semi Bold" pitchFamily="34" charset="0"/>
              </a:rPr>
              <a:t>5. Terapiya rejalashtirish</a:t>
            </a:r>
            <a:endParaRPr lang="en-US" sz="1950" dirty="0"/>
          </a:p>
        </p:txBody>
      </p:sp>
      <p:sp>
        <p:nvSpPr>
          <p:cNvPr id="22" name="Text 20"/>
          <p:cNvSpPr/>
          <p:nvPr/>
        </p:nvSpPr>
        <p:spPr>
          <a:xfrm>
            <a:off x="7414260" y="5499259"/>
            <a:ext cx="6422231"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Periodontal, ortodontik, protetik va jarrohlik komponentlarni integratsiyalash.</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230035" y="738981"/>
            <a:ext cx="9820513" cy="620078"/>
          </a:xfrm>
          <a:prstGeom prst="rect">
            <a:avLst/>
          </a:prstGeom>
          <a:noFill/>
        </p:spPr>
        <p:txBody>
          <a:bodyPr wrap="none" lIns="0" tIns="0" rIns="0" bIns="0" rtlCol="0" anchor="t"/>
          <a:lstStyle/>
          <a:p>
            <a:pPr marL="0" indent="0" algn="l">
              <a:lnSpc>
                <a:spcPts val="4850"/>
              </a:lnSpc>
              <a:buNone/>
            </a:pPr>
            <a:r>
              <a:rPr lang="en-US" sz="4400" dirty="0">
                <a:solidFill>
                  <a:srgbClr val="484237"/>
                </a:solidFill>
                <a:latin typeface="Copperplate" charset="0"/>
                <a:ea typeface="Copperplate" charset="0"/>
                <a:cs typeface="Gelasio Semi Bold" pitchFamily="34" charset="0"/>
              </a:rPr>
              <a:t>7. Terapevtik yondashuvlar va tavsiyalar</a:t>
            </a:r>
            <a:endParaRPr lang="en-US" sz="4400" dirty="0">
              <a:solidFill>
                <a:srgbClr val="484237"/>
              </a:solidFill>
              <a:latin typeface="Copperplate" charset="0"/>
              <a:ea typeface="Copperplate" charset="0"/>
              <a:cs typeface="Gelasio Semi Bold" pitchFamily="34" charset="0"/>
            </a:endParaRPr>
          </a:p>
        </p:txBody>
      </p:sp>
      <p:pic>
        <p:nvPicPr>
          <p:cNvPr id="3" name="Image 0" descr="preencoded.png"/>
          <p:cNvPicPr>
            <a:picLocks noChangeAspect="1"/>
          </p:cNvPicPr>
          <p:nvPr/>
        </p:nvPicPr>
        <p:blipFill>
          <a:blip r:embed="rId1"/>
          <a:stretch>
            <a:fillRect/>
          </a:stretch>
        </p:blipFill>
        <p:spPr>
          <a:xfrm>
            <a:off x="849273" y="2236827"/>
            <a:ext cx="4815602" cy="3210401"/>
          </a:xfrm>
          <a:prstGeom prst="rect">
            <a:avLst/>
          </a:prstGeom>
        </p:spPr>
      </p:pic>
      <p:sp>
        <p:nvSpPr>
          <p:cNvPr id="4" name="Text 1"/>
          <p:cNvSpPr/>
          <p:nvPr/>
        </p:nvSpPr>
        <p:spPr>
          <a:xfrm>
            <a:off x="6012696" y="1660049"/>
            <a:ext cx="7632025" cy="635079"/>
          </a:xfrm>
          <a:prstGeom prst="rect">
            <a:avLst/>
          </a:prstGeom>
          <a:noFill/>
        </p:spPr>
        <p:txBody>
          <a:bodyPr wrap="square" lIns="0" tIns="0" rIns="0" bIns="0" rtlCol="0" anchor="t"/>
          <a:lstStyle/>
          <a:p>
            <a:pPr marL="0" indent="0" algn="l">
              <a:lnSpc>
                <a:spcPts val="2500"/>
              </a:lnSpc>
              <a:buNone/>
            </a:pPr>
            <a:r>
              <a:rPr lang="en-US" sz="2000" dirty="0">
                <a:solidFill>
                  <a:srgbClr val="746558"/>
                </a:solidFill>
                <a:latin typeface="Gelasio" pitchFamily="34" charset="0"/>
                <a:ea typeface="Gelasio" pitchFamily="34" charset="0"/>
                <a:cs typeface="Gelasio" pitchFamily="34" charset="0"/>
              </a:rPr>
              <a:t>Muolajalar kombinatsiyasi bemorning holati va resurslariga bog'liq. Eng ko'p qo'llaniladigan echimlar:</a:t>
            </a:r>
            <a:endParaRPr lang="en-US" sz="2000" dirty="0">
              <a:solidFill>
                <a:srgbClr val="746558"/>
              </a:solidFill>
              <a:latin typeface="Gelasio" pitchFamily="34" charset="0"/>
              <a:ea typeface="Gelasio" pitchFamily="34" charset="0"/>
              <a:cs typeface="Gelasio" pitchFamily="34" charset="0"/>
            </a:endParaRPr>
          </a:p>
        </p:txBody>
      </p:sp>
      <p:sp>
        <p:nvSpPr>
          <p:cNvPr id="5" name="Text 2"/>
          <p:cNvSpPr/>
          <p:nvPr/>
        </p:nvSpPr>
        <p:spPr>
          <a:xfrm>
            <a:off x="6212205" y="2673985"/>
            <a:ext cx="7632065" cy="3467735"/>
          </a:xfrm>
          <a:prstGeom prst="rect">
            <a:avLst/>
          </a:prstGeom>
          <a:noFill/>
        </p:spPr>
        <p:txBody>
          <a:bodyPr wrap="square" lIns="0" tIns="0" rIns="0" bIns="0" rtlCol="0" anchor="t"/>
          <a:lstStyle/>
          <a:p>
            <a:pPr marL="342900" indent="-342900" algn="l">
              <a:lnSpc>
                <a:spcPts val="2500"/>
              </a:lnSpc>
              <a:buSzPct val="100000"/>
              <a:buChar char="•"/>
            </a:pPr>
            <a:r>
              <a:rPr lang="en-US" sz="2000" dirty="0">
                <a:solidFill>
                  <a:srgbClr val="746558"/>
                </a:solidFill>
                <a:latin typeface="Gelasio" pitchFamily="34" charset="0"/>
                <a:ea typeface="Gelasio" pitchFamily="34" charset="0"/>
                <a:cs typeface="Gelasio" pitchFamily="34" charset="0"/>
              </a:rPr>
              <a:t>Konservativ: kontaktni tiklash uchun kompozit build-up, okluzal adjust va splinting;</a:t>
            </a:r>
            <a:endParaRPr lang="en-US" sz="2000" dirty="0"/>
          </a:p>
          <a:p>
            <a:pPr marL="342900" indent="-342900" algn="l">
              <a:lnSpc>
                <a:spcPts val="2500"/>
              </a:lnSpc>
              <a:buSzPct val="100000"/>
              <a:buChar char="•"/>
            </a:pPr>
            <a:r>
              <a:rPr lang="en-US" sz="2000" dirty="0">
                <a:solidFill>
                  <a:srgbClr val="746558"/>
                </a:solidFill>
                <a:latin typeface="Gelasio" pitchFamily="34" charset="0"/>
                <a:ea typeface="Gelasio" pitchFamily="34" charset="0"/>
                <a:cs typeface="Gelasio" pitchFamily="34" charset="0"/>
              </a:rPr>
              <a:t>Protetik: ko'priklar, RPD (removable partial denture), implant orqali individual yoki ko'prikli reabilitatsiya;</a:t>
            </a:r>
            <a:endParaRPr lang="en-US" sz="2000" dirty="0"/>
          </a:p>
          <a:p>
            <a:pPr marL="342900" indent="-342900" algn="l">
              <a:lnSpc>
                <a:spcPts val="2500"/>
              </a:lnSpc>
              <a:buSzPct val="100000"/>
              <a:buChar char="•"/>
            </a:pPr>
            <a:r>
              <a:rPr lang="en-US" sz="2000" dirty="0">
                <a:solidFill>
                  <a:srgbClr val="746558"/>
                </a:solidFill>
                <a:latin typeface="Gelasio" pitchFamily="34" charset="0"/>
                <a:ea typeface="Gelasio" pitchFamily="34" charset="0"/>
                <a:cs typeface="Gelasio" pitchFamily="34" charset="0"/>
              </a:rPr>
              <a:t>Ortodontik: segmentlarni qayta joylashtirish orqali okluzal ketma-ketlikni tiklash;</a:t>
            </a:r>
            <a:endParaRPr lang="en-US" sz="2000" dirty="0"/>
          </a:p>
          <a:p>
            <a:pPr marL="342900" indent="-342900" algn="l">
              <a:lnSpc>
                <a:spcPts val="2500"/>
              </a:lnSpc>
              <a:buSzPct val="100000"/>
              <a:buChar char="•"/>
            </a:pPr>
            <a:r>
              <a:rPr lang="en-US" sz="2000" dirty="0">
                <a:solidFill>
                  <a:srgbClr val="746558"/>
                </a:solidFill>
                <a:latin typeface="Gelasio" pitchFamily="34" charset="0"/>
                <a:ea typeface="Gelasio" pitchFamily="34" charset="0"/>
                <a:cs typeface="Gelasio" pitchFamily="34" charset="0"/>
              </a:rPr>
              <a:t>Periodontal jarrohlik: alveolyar hajmni tiklash (bone grafting) va yumshoq to'qima korreksiyasi;</a:t>
            </a:r>
            <a:endParaRPr lang="en-US" sz="2000" dirty="0"/>
          </a:p>
          <a:p>
            <a:pPr marL="342900" indent="-342900" algn="l">
              <a:lnSpc>
                <a:spcPts val="2500"/>
              </a:lnSpc>
              <a:buSzPct val="100000"/>
              <a:buChar char="•"/>
            </a:pPr>
            <a:r>
              <a:rPr lang="en-US" sz="2000" dirty="0"/>
              <a:t>Multidisipliner yondashuv:</a:t>
            </a:r>
            <a:endParaRPr lang="en-US" sz="2000" dirty="0"/>
          </a:p>
          <a:p>
            <a:pPr marL="342900" indent="-342900" algn="l">
              <a:lnSpc>
                <a:spcPts val="2500"/>
              </a:lnSpc>
              <a:buSzPct val="100000"/>
              <a:buChar char="•"/>
            </a:pPr>
            <a:r>
              <a:rPr lang="en-US" sz="2000" dirty="0"/>
              <a:t>TMJ (chakka-jag‘ bo‘g‘imi) disfunktsiyasini kamaytirish uchun tishlarning tishlashini to‘g‘rilash (okluzal reequilibration) va fizioterapiya qo‘llaniladi.</a:t>
            </a:r>
            <a:endParaRPr lang="en-US" sz="2000" dirty="0"/>
          </a:p>
        </p:txBody>
      </p:sp>
      <p:sp>
        <p:nvSpPr>
          <p:cNvPr id="6" name="Text 3"/>
          <p:cNvSpPr/>
          <p:nvPr/>
        </p:nvSpPr>
        <p:spPr>
          <a:xfrm>
            <a:off x="6189861" y="6874312"/>
            <a:ext cx="7632025" cy="635079"/>
          </a:xfrm>
          <a:prstGeom prst="rect">
            <a:avLst/>
          </a:prstGeom>
          <a:noFill/>
        </p:spPr>
        <p:txBody>
          <a:bodyPr wrap="square" lIns="0" tIns="0" rIns="0" bIns="0" rtlCol="0" anchor="t"/>
          <a:lstStyle/>
          <a:p>
            <a:pPr marL="0" indent="0" algn="l">
              <a:lnSpc>
                <a:spcPts val="2500"/>
              </a:lnSpc>
              <a:buNone/>
            </a:pPr>
            <a:r>
              <a:rPr lang="en-US" sz="1550" dirty="0">
                <a:solidFill>
                  <a:srgbClr val="746558"/>
                </a:solidFill>
                <a:latin typeface="Gelasio" pitchFamily="34" charset="0"/>
                <a:ea typeface="Gelasio" pitchFamily="34" charset="0"/>
                <a:cs typeface="Gelasio" pitchFamily="34" charset="0"/>
              </a:rPr>
              <a:t>Terapiya rejasini tanlashda bemorning funktsional ehtiyojlari, estetik talablar, moliyaviy imkoniyatlari va umumiy tibbiy holat hisobga olinadi.</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
  <PresentationFormat>On-screen Show (16:9)</PresentationFormat>
  <Paragraphs>0</Paragraphs>
  <Slides>10</Slides>
  <Notes>10</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10</vt:i4>
      </vt:variant>
    </vt:vector>
  </HeadingPairs>
  <TitlesOfParts>
    <vt:vector size="32" baseType="lpstr">
      <vt:lpstr>Arial</vt:lpstr>
      <vt:lpstr>SimSun</vt:lpstr>
      <vt:lpstr>Wingdings</vt:lpstr>
      <vt:lpstr>Gelasio Semi Bold</vt:lpstr>
      <vt:lpstr>Gelasio</vt:lpstr>
      <vt:lpstr>Gelasio Light</vt:lpstr>
      <vt:lpstr>Calibri</vt:lpstr>
      <vt:lpstr>Apple Symbols</vt:lpstr>
      <vt:lpstr>Futura</vt:lpstr>
      <vt:lpstr>Georgia</vt:lpstr>
      <vt:lpstr>Helvetica</vt:lpstr>
      <vt:lpstr>Papyrus</vt:lpstr>
      <vt:lpstr>Verdana</vt:lpstr>
      <vt:lpstr>American Typewriter</vt:lpstr>
      <vt:lpstr>Bodoni 72</vt:lpstr>
      <vt:lpstr>Chalkboard SE</vt:lpstr>
      <vt:lpstr>Bradley Hand</vt:lpstr>
      <vt:lpstr>Copperplate</vt:lpstr>
      <vt:lpstr>Avenir Next</vt:lpstr>
      <vt:lpstr>Baskerville</vt:lpstr>
      <vt:lpstr>Academy Engraved LET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iPhone</cp:lastModifiedBy>
  <cp:revision>1</cp:revision>
  <dcterms:created xsi:type="dcterms:W3CDTF">1900-01-01T00:00:00Z</dcterms:created>
  <dcterms:modified xsi:type="dcterms:W3CDTF">1900-01-01T00:00:00Z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5F4D6B127F1E90043926AA690ED121E1_32</vt:lpwstr>
  </property>
  <property fmtid="{D5CDD505-2E9C-101B-9397-08002B2CF9AE}" pid="3" name="KSOProductBuildVer">
    <vt:lpwstr>2052-11.37.30</vt:lpwstr>
  </property>
</Properties>
</file>