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7556480" cy="9875520"/>
  <p:notesSz cx="9875520" cy="1755648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A) Коммутативное свойство
Коммутативное свойство сложения гласит, что порядок слагаемых не влияет на сумму, что наглядно демонстрируется на примере 5 + 3 = 3 + 5.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A) Ассоциативное свойство
Ассоциативное свойство сложения утверждает, что при сложении трех или более чисел можно изменять их группировку, не изменяя итоговый результат, что показано на примере (2 + 3) + 4 = 2 + (3 + 4).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A) Коммутативное свойство
Коммутативное свойство сложения гласит, что a + b = b + a, что означает, что порядок слагаемых не имеет значения для конечного результата.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B) (2 + 3) + 4 = 2 + (3 + 4)
Ассоциативное свойство сложения позволяет изменять группировку слагаемых без изменения суммы, что демонстрируется как (a + b) + c = a + (b + 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B+A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A+(B+C)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Правильный ответ:
СУММА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4471416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>
            <a:off x="969264" y="6940296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 rot="150000">
            <a:off x="10030968" y="4517136"/>
            <a:ext cx="6556248" cy="4471416"/>
          </a:xfrm>
          <a:prstGeom prst="roundRect">
            <a:avLst>
              <a:gd name="adj" fmla="val 9816"/>
            </a:avLst>
          </a:prstGeom>
          <a:solidFill>
            <a:srgbClr val="10837D"/>
          </a:solidFill>
          <a:ln/>
        </p:spPr>
      </p:sp>
      <p:sp>
        <p:nvSpPr>
          <p:cNvPr id="6" name="Shape 4"/>
          <p:cNvSpPr/>
          <p:nvPr/>
        </p:nvSpPr>
        <p:spPr>
          <a:xfrm>
            <a:off x="969264" y="4361688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9264" y="6830568"/>
            <a:ext cx="8586216" cy="2103120"/>
          </a:xfrm>
          <a:prstGeom prst="roundRect">
            <a:avLst>
              <a:gd name="adj" fmla="val 19130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150000">
            <a:off x="10030968" y="4407408"/>
            <a:ext cx="6556248" cy="4471416"/>
          </a:xfrm>
          <a:prstGeom prst="roundRect">
            <a:avLst>
              <a:gd name="adj" fmla="val 9816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9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50000">
            <a:off x="10177272" y="4553712"/>
            <a:ext cx="6263640" cy="4178808"/>
          </a:xfrm>
          <a:prstGeom prst="roundRect">
            <a:avLst>
              <a:gd name="adj" fmla="val 7002"/>
            </a:avLst>
          </a:prstGeom>
        </p:spPr>
      </p:pic>
      <p:sp>
        <p:nvSpPr>
          <p:cNvPr id="10" name="Shape 7"/>
          <p:cNvSpPr/>
          <p:nvPr/>
        </p:nvSpPr>
        <p:spPr>
          <a:xfrm>
            <a:off x="1298448" y="4864608"/>
            <a:ext cx="1097280" cy="1097280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98448" y="7333488"/>
            <a:ext cx="1097280" cy="1097280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60000">
            <a:off x="1435608" y="5001768"/>
            <a:ext cx="832104" cy="832104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0000">
            <a:off x="1435608" y="7470648"/>
            <a:ext cx="832104" cy="832104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969264" y="841248"/>
            <a:ext cx="3474720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15" name="Text 10"/>
          <p:cNvSpPr/>
          <p:nvPr/>
        </p:nvSpPr>
        <p:spPr>
          <a:xfrm>
            <a:off x="969264" y="1417320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</a:t>
            </a:r>
            <a:endParaRPr lang="en-US" sz="5328" dirty="0"/>
          </a:p>
        </p:txBody>
      </p:sp>
      <p:sp>
        <p:nvSpPr>
          <p:cNvPr id="16" name="Text 11"/>
          <p:cNvSpPr/>
          <p:nvPr/>
        </p:nvSpPr>
        <p:spPr>
          <a:xfrm>
            <a:off x="969264" y="2313432"/>
            <a:ext cx="15316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узнаем, как числа дружат при сложении. Это поможет решать примеры </a:t>
            </a:r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</a:t>
            </a:r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</a:t>
            </a:r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</a:t>
            </a:r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№5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1536</a:t>
            </a:r>
            <a:endParaRPr lang="en-US" sz="1944" dirty="0"/>
          </a:p>
          <a:p>
            <a:pPr algn="l" indent="0" marL="0">
              <a:lnSpc>
                <a:spcPts val="2624"/>
              </a:lnSpc>
              <a:buNone/>
            </a:pPr>
            <a:r>
              <a:rPr lang="en-US" sz="1944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1944" dirty="0"/>
          </a:p>
        </p:txBody>
      </p:sp>
      <p:sp>
        <p:nvSpPr>
          <p:cNvPr id="17" name="Shape 12"/>
          <p:cNvSpPr/>
          <p:nvPr/>
        </p:nvSpPr>
        <p:spPr>
          <a:xfrm>
            <a:off x="969264" y="3831336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8" name="Shape 13"/>
          <p:cNvSpPr/>
          <p:nvPr/>
        </p:nvSpPr>
        <p:spPr>
          <a:xfrm>
            <a:off x="1243584" y="3831336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9" name="Shape 14"/>
          <p:cNvSpPr/>
          <p:nvPr/>
        </p:nvSpPr>
        <p:spPr>
          <a:xfrm>
            <a:off x="1517904" y="3831336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0" name="Text 15"/>
          <p:cNvSpPr/>
          <p:nvPr/>
        </p:nvSpPr>
        <p:spPr>
          <a:xfrm>
            <a:off x="2660904" y="4937760"/>
            <a:ext cx="65653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класс</a:t>
            </a:r>
            <a:endParaRPr lang="en-US" sz="3024" dirty="0"/>
          </a:p>
        </p:txBody>
      </p:sp>
      <p:sp>
        <p:nvSpPr>
          <p:cNvPr id="21" name="Text 16"/>
          <p:cNvSpPr/>
          <p:nvPr/>
        </p:nvSpPr>
        <p:spPr>
          <a:xfrm>
            <a:off x="2660904" y="5495544"/>
            <a:ext cx="6565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</a:t>
            </a:r>
            <a:endParaRPr lang="en-US" sz="2232" dirty="0"/>
          </a:p>
        </p:txBody>
      </p:sp>
      <p:sp>
        <p:nvSpPr>
          <p:cNvPr id="22" name="Text 17"/>
          <p:cNvSpPr/>
          <p:nvPr/>
        </p:nvSpPr>
        <p:spPr>
          <a:xfrm>
            <a:off x="2660904" y="7406640"/>
            <a:ext cx="65653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</a:t>
            </a:r>
            <a:endParaRPr lang="en-US" sz="3024" dirty="0"/>
          </a:p>
        </p:txBody>
      </p:sp>
      <p:sp>
        <p:nvSpPr>
          <p:cNvPr id="23" name="Text 18"/>
          <p:cNvSpPr/>
          <p:nvPr/>
        </p:nvSpPr>
        <p:spPr>
          <a:xfrm>
            <a:off x="2660904" y="7964424"/>
            <a:ext cx="6565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</a:t>
            </a:r>
            <a:endParaRPr lang="en-US" sz="2232" dirty="0"/>
          </a:p>
        </p:txBody>
      </p:sp>
      <p:sp>
        <p:nvSpPr>
          <p:cNvPr id="24" name="Text 19"/>
          <p:cNvSpPr/>
          <p:nvPr/>
        </p:nvSpPr>
        <p:spPr>
          <a:xfrm>
            <a:off x="1152144" y="932688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14"/>
              </a:lnSpc>
              <a:buNone/>
            </a:pPr>
            <a:r>
              <a:rPr lang="en-US" sz="1512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</a:t>
            </a:r>
            <a:pPr algn="l" indent="0" marL="0">
              <a:lnSpc>
                <a:spcPts val="1814"/>
              </a:lnSpc>
              <a:buNone/>
            </a:pPr>
            <a:r>
              <a:rPr lang="en-US" sz="1512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</a:t>
            </a:r>
            <a:pPr algn="l" indent="0" marL="0">
              <a:lnSpc>
                <a:spcPts val="1814"/>
              </a:lnSpc>
              <a:buNone/>
            </a:pPr>
            <a:r>
              <a:rPr lang="en-US" sz="1512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по-новому</a:t>
            </a:r>
            <a:endParaRPr lang="en-US" sz="1512" dirty="0"/>
          </a:p>
        </p:txBody>
      </p:sp>
      <p:sp>
        <p:nvSpPr>
          <p:cNvPr id="25" name="Shape 20"/>
          <p:cNvSpPr/>
          <p:nvPr/>
        </p:nvSpPr>
        <p:spPr>
          <a:xfrm>
            <a:off x="1152144" y="4718304"/>
            <a:ext cx="457200" cy="457200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1152144" y="7187184"/>
            <a:ext cx="457200" cy="457200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1152144" y="481888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6" dirty="0"/>
          </a:p>
        </p:txBody>
      </p:sp>
      <p:sp>
        <p:nvSpPr>
          <p:cNvPr id="28" name="Text 23"/>
          <p:cNvSpPr/>
          <p:nvPr/>
        </p:nvSpPr>
        <p:spPr>
          <a:xfrm>
            <a:off x="1152144" y="72877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87"/>
              </a:lnSpc>
              <a:buNone/>
            </a:pPr>
            <a:r>
              <a:rPr lang="en-US" sz="165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6" dirty="0"/>
          </a:p>
        </p:txBody>
      </p:sp>
      <p:sp>
        <p:nvSpPr>
          <p:cNvPr id="29" name="Shape 24"/>
          <p:cNvSpPr/>
          <p:nvPr/>
        </p:nvSpPr>
        <p:spPr>
          <a:xfrm>
            <a:off x="-69635" y="335514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749040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639312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3968496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087368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2267712"/>
            <a:ext cx="69220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782"/>
              </a:lnSpc>
              <a:buNone/>
            </a:pPr>
            <a:r>
              <a:rPr lang="en-US" sz="5256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</a:t>
            </a:r>
            <a:pPr algn="l" indent="0" marL="0">
              <a:lnSpc>
                <a:spcPts val="5782"/>
              </a:lnSpc>
              <a:buNone/>
            </a:pPr>
            <a:r>
              <a:rPr lang="en-US" sz="5256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сложения</a:t>
            </a:r>
            <a:endParaRPr lang="en-US" sz="5256" dirty="0"/>
          </a:p>
        </p:txBody>
      </p:sp>
      <p:sp>
        <p:nvSpPr>
          <p:cNvPr id="11" name="Shape 7"/>
          <p:cNvSpPr/>
          <p:nvPr/>
        </p:nvSpPr>
        <p:spPr>
          <a:xfrm>
            <a:off x="9363456" y="3255264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255264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255264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041648"/>
            <a:ext cx="53126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— это просто и интересно!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687568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узнаем, как складывать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легко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быстро. Это поможет нам в учебе и в жизни.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959352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849624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4178808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297680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2057400"/>
            <a:ext cx="692200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94"/>
              </a:lnSpc>
              <a:buNone/>
            </a:pPr>
            <a:r>
              <a:rPr lang="en-US" sz="4176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</a:t>
            </a:r>
            <a:pPr algn="l" indent="0" marL="0">
              <a:lnSpc>
                <a:spcPts val="4594"/>
              </a:lnSpc>
              <a:buNone/>
            </a:pPr>
            <a:r>
              <a:rPr lang="en-US" sz="4176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Сложения: </a:t>
            </a:r>
            <a:pPr algn="l" indent="0" marL="0">
              <a:lnSpc>
                <a:spcPts val="4594"/>
              </a:lnSpc>
              <a:buNone/>
            </a:pPr>
            <a:r>
              <a:rPr lang="en-US" sz="4176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</a:t>
            </a:r>
            <a:pPr algn="l" indent="0" marL="0">
              <a:lnSpc>
                <a:spcPts val="4594"/>
              </a:lnSpc>
              <a:buNone/>
            </a:pPr>
            <a:r>
              <a:rPr lang="en-US" sz="4176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Арифметики</a:t>
            </a:r>
            <a:endParaRPr lang="en-US" sz="4176" dirty="0"/>
          </a:p>
        </p:txBody>
      </p:sp>
      <p:sp>
        <p:nvSpPr>
          <p:cNvPr id="11" name="Shape 7"/>
          <p:cNvSpPr/>
          <p:nvPr/>
        </p:nvSpPr>
        <p:spPr>
          <a:xfrm>
            <a:off x="9363456" y="3465576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465576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465576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251960"/>
            <a:ext cx="53126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— это как игра с кубиками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897880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узнаем, как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дружат друг с другом при сложении. Это поможет решать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быстрее.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4105656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2340864"/>
            <a:ext cx="7808976" cy="5303520"/>
          </a:xfrm>
          <a:prstGeom prst="roundRect">
            <a:avLst>
              <a:gd name="adj" fmla="val 8276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995928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2231136"/>
            <a:ext cx="7808976" cy="530352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2377440"/>
            <a:ext cx="7516368" cy="5010912"/>
          </a:xfrm>
          <a:prstGeom prst="roundRect">
            <a:avLst>
              <a:gd name="adj" fmla="val 5839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4325112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443984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1920240"/>
            <a:ext cx="6922008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702"/>
              </a:lnSpc>
              <a:buNone/>
            </a:pPr>
            <a:r>
              <a:rPr lang="en-US" sz="5184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</a:t>
            </a:r>
            <a:pPr algn="l" indent="0" marL="0">
              <a:lnSpc>
                <a:spcPts val="5702"/>
              </a:lnSpc>
              <a:buNone/>
            </a:pPr>
            <a:r>
              <a:rPr lang="en-US" sz="5184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</a:t>
            </a:r>
            <a:pPr algn="l" indent="0" marL="0">
              <a:lnSpc>
                <a:spcPts val="5702"/>
              </a:lnSpc>
              <a:buNone/>
            </a:pPr>
            <a:r>
              <a:rPr lang="en-US" sz="5184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</a:t>
            </a:r>
            <a:pPr algn="l" indent="0" marL="0">
              <a:lnSpc>
                <a:spcPts val="5702"/>
              </a:lnSpc>
              <a:buNone/>
            </a:pPr>
            <a:r>
              <a:rPr lang="en-US" sz="5184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</a:t>
            </a:r>
            <a:endParaRPr lang="en-US" sz="5184" dirty="0"/>
          </a:p>
        </p:txBody>
      </p:sp>
      <p:sp>
        <p:nvSpPr>
          <p:cNvPr id="11" name="Shape 7"/>
          <p:cNvSpPr/>
          <p:nvPr/>
        </p:nvSpPr>
        <p:spPr>
          <a:xfrm>
            <a:off x="9363456" y="3611880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611880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611880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398264"/>
            <a:ext cx="53126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можно складывать по-разному, ответ будет тот же!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6044184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 числа дружат друг с другом при сложении. Это как строить башню из кубиков.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1536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6309360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4123944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4014216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4343400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462272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1901952"/>
            <a:ext cx="692200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</a:t>
            </a:r>
            <a:endParaRPr lang="en-US" sz="5328" dirty="0"/>
          </a:p>
        </p:txBody>
      </p:sp>
      <p:sp>
        <p:nvSpPr>
          <p:cNvPr id="11" name="Shape 7"/>
          <p:cNvSpPr/>
          <p:nvPr/>
        </p:nvSpPr>
        <p:spPr>
          <a:xfrm>
            <a:off x="9363456" y="3630168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630168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630168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626864"/>
            <a:ext cx="5312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не важен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6062472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</a:t>
            </a:r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яблока и 5 яблок — то же самое, что 5 яблок и 3 яблока. Получится 8 яблок.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557016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2340864"/>
            <a:ext cx="7808976" cy="5303520"/>
          </a:xfrm>
          <a:prstGeom prst="roundRect">
            <a:avLst>
              <a:gd name="adj" fmla="val 8276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447288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2231136"/>
            <a:ext cx="7808976" cy="530352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2377440"/>
            <a:ext cx="7516368" cy="5010912"/>
          </a:xfrm>
          <a:prstGeom prst="roundRect">
            <a:avLst>
              <a:gd name="adj" fmla="val 5839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3776472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3895344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2075688"/>
            <a:ext cx="69220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E83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A067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328" dirty="0"/>
          </a:p>
        </p:txBody>
      </p:sp>
      <p:sp>
        <p:nvSpPr>
          <p:cNvPr id="11" name="Shape 7"/>
          <p:cNvSpPr/>
          <p:nvPr/>
        </p:nvSpPr>
        <p:spPr>
          <a:xfrm>
            <a:off x="9363456" y="3063240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063240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063240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059936"/>
            <a:ext cx="5312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56"/>
              </a:lnSpc>
              <a:buNone/>
            </a:pPr>
            <a:r>
              <a:rPr lang="en-US" sz="2412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не меняет сумму!</a:t>
            </a:r>
            <a:endParaRPr lang="en-US" sz="2412" dirty="0"/>
          </a:p>
        </p:txBody>
      </p:sp>
      <p:sp>
        <p:nvSpPr>
          <p:cNvPr id="15" name="Text 11"/>
          <p:cNvSpPr/>
          <p:nvPr/>
        </p:nvSpPr>
        <p:spPr>
          <a:xfrm>
            <a:off x="9363456" y="5495544"/>
            <a:ext cx="7223760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мы складываем игрушки. Сначала 3 машинки, потом 5. Всего 8. Если сначала 5, потом 3, опять 8. Результат тот же!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1536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6309360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3721608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1088136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611880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978408"/>
            <a:ext cx="7808976" cy="7808976"/>
          </a:xfrm>
          <a:prstGeom prst="roundRect">
            <a:avLst>
              <a:gd name="adj" fmla="val 5621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1124712"/>
            <a:ext cx="7516368" cy="7516368"/>
          </a:xfrm>
          <a:prstGeom prst="roundRect">
            <a:avLst>
              <a:gd name="adj" fmla="val 389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3941064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059936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1499616"/>
            <a:ext cx="692200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Ассоциативное свойство</a:t>
            </a:r>
            <a:endParaRPr lang="en-US" sz="5328" dirty="0"/>
          </a:p>
        </p:txBody>
      </p:sp>
      <p:sp>
        <p:nvSpPr>
          <p:cNvPr id="11" name="Shape 7"/>
          <p:cNvSpPr/>
          <p:nvPr/>
        </p:nvSpPr>
        <p:spPr>
          <a:xfrm>
            <a:off x="9363456" y="3227832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227832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22783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014216"/>
            <a:ext cx="53126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Группируй как хочешь, ответ тот же!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660136"/>
            <a:ext cx="72237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3"/>
              </a:lnSpc>
              <a:buNone/>
            </a:pPr>
            <a:r>
              <a:rPr lang="en-US" sz="205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052" dirty="0"/>
          </a:p>
          <a:p>
            <a:pPr algn="l" indent="0" marL="0">
              <a:lnSpc>
                <a:spcPts val="2873"/>
              </a:lnSpc>
              <a:buNone/>
            </a:pPr>
            <a:r>
              <a:rPr lang="en-US" sz="205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052" dirty="0"/>
          </a:p>
          <a:p>
            <a:pPr algn="l" indent="0" marL="0">
              <a:lnSpc>
                <a:spcPts val="2873"/>
              </a:lnSpc>
              <a:buNone/>
            </a:pPr>
            <a:r>
              <a:rPr lang="en-US" sz="205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складываешь три числа, можно сначала сложить первые два, а потом добавить третье. Или можно сначала сложить второго и третьего, а потом добавить первого. </a:t>
            </a:r>
            <a:pPr algn="l" indent="0" marL="0">
              <a:lnSpc>
                <a:spcPts val="2873"/>
              </a:lnSpc>
              <a:buNone/>
            </a:pPr>
            <a:r>
              <a:rPr lang="en-US" sz="2052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</a:t>
            </a:r>
            <a:pPr algn="l" indent="0" marL="0">
              <a:lnSpc>
                <a:spcPts val="2873"/>
              </a:lnSpc>
              <a:buNone/>
            </a:pPr>
            <a:r>
              <a:rPr lang="en-US" sz="205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одинаковым!</a:t>
            </a:r>
            <a:endParaRPr lang="en-US" sz="205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7562088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63456" y="4023360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 rot="-150000">
            <a:off x="969264" y="2340864"/>
            <a:ext cx="7808976" cy="5303520"/>
          </a:xfrm>
          <a:prstGeom prst="roundRect">
            <a:avLst>
              <a:gd name="adj" fmla="val 8276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9363456" y="3913632"/>
            <a:ext cx="7223760" cy="1645920"/>
          </a:xfrm>
          <a:prstGeom prst="roundRect">
            <a:avLst>
              <a:gd name="adj" fmla="val 24444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50000">
            <a:off x="969264" y="2231136"/>
            <a:ext cx="7808976" cy="530352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pic>
        <p:nvPicPr>
          <p:cNvPr id="7" name="Pictur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50000">
            <a:off x="1115568" y="2377440"/>
            <a:ext cx="7516368" cy="5010912"/>
          </a:xfrm>
          <a:prstGeom prst="roundRect">
            <a:avLst>
              <a:gd name="adj" fmla="val 5839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692640" y="4242816"/>
            <a:ext cx="987552" cy="987552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9811512" y="4361688"/>
            <a:ext cx="749808" cy="7498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63456" y="2002536"/>
            <a:ext cx="692200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990"/>
              </a:lnSpc>
              <a:buNone/>
            </a:pPr>
            <a:r>
              <a:rPr lang="en-US" sz="4536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</a:t>
            </a:r>
            <a:pPr algn="l" indent="0" marL="0">
              <a:lnSpc>
                <a:spcPts val="4990"/>
              </a:lnSpc>
              <a:buNone/>
            </a:pPr>
            <a:r>
              <a:rPr lang="en-US" sz="4536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Группируем </a:t>
            </a:r>
            <a:pPr algn="l" indent="0" marL="0">
              <a:lnSpc>
                <a:spcPts val="4990"/>
              </a:lnSpc>
              <a:buNone/>
            </a:pPr>
            <a:r>
              <a:rPr lang="en-US" sz="4536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по-разному</a:t>
            </a:r>
            <a:endParaRPr lang="en-US" sz="4536" dirty="0"/>
          </a:p>
        </p:txBody>
      </p:sp>
      <p:sp>
        <p:nvSpPr>
          <p:cNvPr id="11" name="Shape 7"/>
          <p:cNvSpPr/>
          <p:nvPr/>
        </p:nvSpPr>
        <p:spPr>
          <a:xfrm>
            <a:off x="9363456" y="3529584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2" name="Shape 8"/>
          <p:cNvSpPr/>
          <p:nvPr/>
        </p:nvSpPr>
        <p:spPr>
          <a:xfrm>
            <a:off x="9637776" y="3529584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3" name="Shape 9"/>
          <p:cNvSpPr/>
          <p:nvPr/>
        </p:nvSpPr>
        <p:spPr>
          <a:xfrm>
            <a:off x="9912096" y="3529584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4" name="Text 10"/>
          <p:cNvSpPr/>
          <p:nvPr/>
        </p:nvSpPr>
        <p:spPr>
          <a:xfrm>
            <a:off x="10945368" y="4315968"/>
            <a:ext cx="53126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C044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Группируй числа как хочешь, сумма останется той же!</a:t>
            </a:r>
            <a:endParaRPr lang="en-US" sz="2448" dirty="0"/>
          </a:p>
        </p:txBody>
      </p:sp>
      <p:sp>
        <p:nvSpPr>
          <p:cNvPr id="15" name="Text 11"/>
          <p:cNvSpPr/>
          <p:nvPr/>
        </p:nvSpPr>
        <p:spPr>
          <a:xfrm>
            <a:off x="9363456" y="5961888"/>
            <a:ext cx="72237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числа вместе. Можно брать разные пары первыми. Ответ всегда одинаковый!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1536</a:t>
            </a:r>
            <a:endParaRPr lang="en-US" sz="2232" dirty="0"/>
          </a:p>
          <a:p>
            <a:pPr algn="l" indent="0" marL="0">
              <a:lnSpc>
                <a:spcPts val="3125"/>
              </a:lnSpc>
              <a:buNone/>
            </a:pPr>
            <a:r>
              <a:rPr lang="en-US" sz="2232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</a:t>
            </a:r>
            <a:endParaRPr lang="en-US" sz="2232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0000">
            <a:off x="7863840" y="6309360"/>
            <a:ext cx="1481328" cy="1481328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66444" y="1879092"/>
            <a:ext cx="6117336" cy="6117336"/>
          </a:xfrm>
          <a:prstGeom prst="ellipse">
            <a:avLst/>
          </a:prstGeom>
          <a:solidFill>
            <a:srgbClr val="FEF0EA"/>
          </a:solidFill>
          <a:ln/>
        </p:spPr>
      </p:sp>
      <p:sp>
        <p:nvSpPr>
          <p:cNvPr id="4" name="Shape 2"/>
          <p:cNvSpPr/>
          <p:nvPr/>
        </p:nvSpPr>
        <p:spPr>
          <a:xfrm>
            <a:off x="8266176" y="3639312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10837D"/>
          </a:solidFill>
          <a:ln/>
        </p:spPr>
      </p:sp>
      <p:sp>
        <p:nvSpPr>
          <p:cNvPr id="5" name="Shape 3"/>
          <p:cNvSpPr/>
          <p:nvPr/>
        </p:nvSpPr>
        <p:spPr>
          <a:xfrm>
            <a:off x="8266176" y="5550408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724BCA"/>
          </a:solidFill>
          <a:ln/>
        </p:spPr>
      </p:sp>
      <p:sp>
        <p:nvSpPr>
          <p:cNvPr id="6" name="Shape 4"/>
          <p:cNvSpPr/>
          <p:nvPr/>
        </p:nvSpPr>
        <p:spPr>
          <a:xfrm>
            <a:off x="8266176" y="7461504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BB3E6C"/>
          </a:solidFill>
          <a:ln/>
        </p:spPr>
      </p:sp>
      <p:sp>
        <p:nvSpPr>
          <p:cNvPr id="7" name="Shape 5"/>
          <p:cNvSpPr/>
          <p:nvPr/>
        </p:nvSpPr>
        <p:spPr>
          <a:xfrm>
            <a:off x="1504188" y="2116836"/>
            <a:ext cx="5641848" cy="5641848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66176" y="3529584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66176" y="5440680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F1EBFE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66176" y="7351776"/>
            <a:ext cx="8321040" cy="1581912"/>
          </a:xfrm>
          <a:prstGeom prst="roundRect">
            <a:avLst>
              <a:gd name="adj" fmla="val 25434"/>
            </a:avLst>
          </a:prstGeom>
          <a:solidFill>
            <a:srgbClr val="F0508A"/>
          </a:solidFill>
          <a:ln w="45720">
            <a:solidFill>
              <a:srgbClr val="D8487C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2185416" y="2798064"/>
            <a:ext cx="4288536" cy="4288536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8595360" y="3785616"/>
            <a:ext cx="1069848" cy="1069848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595360" y="5696712"/>
            <a:ext cx="1069848" cy="1069848"/>
          </a:xfrm>
          <a:prstGeom prst="ellipse">
            <a:avLst/>
          </a:prstGeom>
          <a:solidFill>
            <a:srgbClr val="DCCEF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595360" y="7607808"/>
            <a:ext cx="1069848" cy="1069848"/>
          </a:xfrm>
          <a:prstGeom prst="ellipse">
            <a:avLst/>
          </a:prstGeom>
          <a:solidFill>
            <a:srgbClr val="FBCBDC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8723376" y="3913632"/>
            <a:ext cx="813816" cy="813816"/>
          </a:xfrm>
          <a:prstGeom prst="rect">
            <a:avLst/>
          </a:prstGeom>
        </p:spPr>
      </p:pic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60000">
            <a:off x="8723376" y="5824728"/>
            <a:ext cx="813816" cy="813816"/>
          </a:xfrm>
          <a:prstGeom prst="rect">
            <a:avLst/>
          </a:prstGeom>
        </p:spPr>
      </p:pic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8723376" y="7735824"/>
            <a:ext cx="813816" cy="813816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8266176" y="841248"/>
            <a:ext cx="1216152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19" name="Text 13"/>
          <p:cNvSpPr/>
          <p:nvPr/>
        </p:nvSpPr>
        <p:spPr>
          <a:xfrm>
            <a:off x="8266176" y="1417320"/>
            <a:ext cx="801928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14A0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E83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жизни?</a:t>
            </a:r>
            <a:endParaRPr lang="en-US" sz="5328" dirty="0"/>
          </a:p>
        </p:txBody>
      </p:sp>
      <p:sp>
        <p:nvSpPr>
          <p:cNvPr id="20" name="Shape 14"/>
          <p:cNvSpPr/>
          <p:nvPr/>
        </p:nvSpPr>
        <p:spPr>
          <a:xfrm>
            <a:off x="8266176" y="3145536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1" name="Shape 15"/>
          <p:cNvSpPr/>
          <p:nvPr/>
        </p:nvSpPr>
        <p:spPr>
          <a:xfrm>
            <a:off x="8540496" y="3145536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2" name="Shape 16"/>
          <p:cNvSpPr/>
          <p:nvPr/>
        </p:nvSpPr>
        <p:spPr>
          <a:xfrm>
            <a:off x="8814816" y="3145536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3" name="Text 17"/>
          <p:cNvSpPr/>
          <p:nvPr/>
        </p:nvSpPr>
        <p:spPr>
          <a:xfrm>
            <a:off x="9930384" y="3785616"/>
            <a:ext cx="6327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4"/>
              </a:lnSpc>
              <a:buNone/>
            </a:pPr>
            <a:r>
              <a:rPr lang="en-US" sz="2736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</a:t>
            </a:r>
            <a:endParaRPr lang="en-US" sz="2736" dirty="0"/>
          </a:p>
        </p:txBody>
      </p:sp>
      <p:sp>
        <p:nvSpPr>
          <p:cNvPr id="24" name="Text 18"/>
          <p:cNvSpPr/>
          <p:nvPr/>
        </p:nvSpPr>
        <p:spPr>
          <a:xfrm>
            <a:off x="9930384" y="4306824"/>
            <a:ext cx="6327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14"/>
              </a:lnSpc>
              <a:buNone/>
            </a:pPr>
            <a:r>
              <a:rPr lang="en-US" sz="1224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ты собираешь игрушки. Сначала ты сложил машинки, потом кубики. Потом ты сложил машинки и кубики вместе. Порядок не важен!</a:t>
            </a:r>
            <a:endParaRPr lang="en-US" sz="1224" dirty="0"/>
          </a:p>
        </p:txBody>
      </p:sp>
      <p:sp>
        <p:nvSpPr>
          <p:cNvPr id="25" name="Text 19"/>
          <p:cNvSpPr/>
          <p:nvPr/>
        </p:nvSpPr>
        <p:spPr>
          <a:xfrm>
            <a:off x="9930384" y="5733288"/>
            <a:ext cx="6327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4"/>
              </a:lnSpc>
              <a:buNone/>
            </a:pPr>
            <a:r>
              <a:rPr lang="en-US" sz="2736" b="1" dirty="0">
                <a:solidFill>
                  <a:srgbClr val="7B4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</a:t>
            </a:r>
            <a:endParaRPr lang="en-US" sz="2736" dirty="0"/>
          </a:p>
        </p:txBody>
      </p:sp>
      <p:sp>
        <p:nvSpPr>
          <p:cNvPr id="26" name="Text 20"/>
          <p:cNvSpPr/>
          <p:nvPr/>
        </p:nvSpPr>
        <p:spPr>
          <a:xfrm>
            <a:off x="9930384" y="6245352"/>
            <a:ext cx="6327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14"/>
              </a:lnSpc>
              <a:buNone/>
            </a:pPr>
            <a:r>
              <a:rPr lang="en-US" sz="1296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складываем числа, как и игрушки, порядок не имеет значения. 3 яблока плюс 5 яблок — это то же самое, что 5 яблок плюс 3 яблока.</a:t>
            </a:r>
            <a:endParaRPr lang="en-US" sz="1296" dirty="0"/>
          </a:p>
        </p:txBody>
      </p:sp>
      <p:sp>
        <p:nvSpPr>
          <p:cNvPr id="27" name="Text 21"/>
          <p:cNvSpPr/>
          <p:nvPr/>
        </p:nvSpPr>
        <p:spPr>
          <a:xfrm>
            <a:off x="9930384" y="7644384"/>
            <a:ext cx="6327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4"/>
              </a:lnSpc>
              <a:buNone/>
            </a:pPr>
            <a:r>
              <a:rPr lang="en-US" sz="273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</a:t>
            </a:r>
            <a:endParaRPr lang="en-US" sz="2736" dirty="0"/>
          </a:p>
        </p:txBody>
      </p:sp>
      <p:sp>
        <p:nvSpPr>
          <p:cNvPr id="28" name="Text 22"/>
          <p:cNvSpPr/>
          <p:nvPr/>
        </p:nvSpPr>
        <p:spPr>
          <a:xfrm>
            <a:off x="9930384" y="8156448"/>
            <a:ext cx="6327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15"/>
              </a:lnSpc>
              <a:buNone/>
            </a:pPr>
            <a:r>
              <a:rPr lang="en-US" sz="1368" dirty="0">
                <a:solidFill>
                  <a:srgbClr val="15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работает одинаково, даже если числа стоят по-разному. Это помогает нам считать быстрее и проще.</a:t>
            </a:r>
            <a:endParaRPr lang="en-US" sz="1368" dirty="0"/>
          </a:p>
        </p:txBody>
      </p:sp>
      <p:sp>
        <p:nvSpPr>
          <p:cNvPr id="29" name="Text 23"/>
          <p:cNvSpPr/>
          <p:nvPr/>
        </p:nvSpPr>
        <p:spPr>
          <a:xfrm>
            <a:off x="8449056" y="93268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1"/>
              </a:lnSpc>
              <a:buNone/>
            </a:pPr>
            <a:r>
              <a:rPr lang="en-US" sz="1584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</a:t>
            </a:r>
            <a:endParaRPr lang="en-US" sz="1584" dirty="0"/>
          </a:p>
        </p:txBody>
      </p:sp>
      <p:sp>
        <p:nvSpPr>
          <p:cNvPr id="30" name="Shape 24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3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8147304"/>
            <a:ext cx="15617952" cy="886968"/>
          </a:xfrm>
          <a:prstGeom prst="roundRect">
            <a:avLst>
              <a:gd name="adj" fmla="val 24742"/>
            </a:avLst>
          </a:prstGeom>
          <a:solidFill>
            <a:srgbClr val="FFFFFF">
              <a:alpha val="85000"/>
            </a:srgbClr>
          </a:solidFill>
          <a:ln w="18288">
            <a:solidFill>
              <a:srgbClr val="5E527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969264" y="3044952"/>
            <a:ext cx="15617952" cy="1682496"/>
          </a:xfrm>
          <a:prstGeom prst="roundRect">
            <a:avLst>
              <a:gd name="adj" fmla="val 23913"/>
            </a:avLst>
          </a:prstGeom>
          <a:solidFill>
            <a:srgbClr val="C65522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" y="5202936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10837D"/>
          </a:solidFill>
          <a:ln/>
        </p:spPr>
      </p:sp>
      <p:sp>
        <p:nvSpPr>
          <p:cNvPr id="6" name="Shape 4"/>
          <p:cNvSpPr/>
          <p:nvPr/>
        </p:nvSpPr>
        <p:spPr>
          <a:xfrm>
            <a:off x="8961120" y="5202936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724BCA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" y="6675120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C54271"/>
          </a:solidFill>
          <a:ln/>
        </p:spPr>
      </p:sp>
      <p:sp>
        <p:nvSpPr>
          <p:cNvPr id="8" name="Shape 6"/>
          <p:cNvSpPr/>
          <p:nvPr/>
        </p:nvSpPr>
        <p:spPr>
          <a:xfrm>
            <a:off x="8961120" y="6675120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307FD1"/>
          </a:solidFill>
          <a:ln/>
        </p:spPr>
      </p:sp>
      <p:sp>
        <p:nvSpPr>
          <p:cNvPr id="9" name="Shape 7"/>
          <p:cNvSpPr/>
          <p:nvPr/>
        </p:nvSpPr>
        <p:spPr>
          <a:xfrm>
            <a:off x="969264" y="2935224"/>
            <a:ext cx="15617952" cy="1682496"/>
          </a:xfrm>
          <a:prstGeom prst="roundRect">
            <a:avLst>
              <a:gd name="adj" fmla="val 23913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9264" y="5093208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E3F4F3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61120" y="5093208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F1EBFE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" y="6565392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FDEAF1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61120" y="6565392"/>
            <a:ext cx="7626096" cy="1106424"/>
          </a:xfrm>
          <a:prstGeom prst="roundRect">
            <a:avLst>
              <a:gd name="adj" fmla="val 36364"/>
            </a:avLst>
          </a:prstGeom>
          <a:solidFill>
            <a:srgbClr val="E7F3FF"/>
          </a:solidFill>
          <a:ln w="45720">
            <a:solidFill>
              <a:srgbClr val="3B9B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98448" y="3200400"/>
            <a:ext cx="1152144" cy="1152144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98448" y="5266944"/>
            <a:ext cx="758952" cy="758952"/>
          </a:xfrm>
          <a:prstGeom prst="ellipse">
            <a:avLst/>
          </a:prstGeom>
          <a:solidFill>
            <a:srgbClr val="B9E3E0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290304" y="5266944"/>
            <a:ext cx="758952" cy="758952"/>
          </a:xfrm>
          <a:prstGeom prst="ellipse">
            <a:avLst/>
          </a:prstGeom>
          <a:solidFill>
            <a:srgbClr val="DCCEF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298448" y="6739128"/>
            <a:ext cx="758952" cy="758952"/>
          </a:xfrm>
          <a:prstGeom prst="ellipse">
            <a:avLst/>
          </a:prstGeom>
          <a:solidFill>
            <a:srgbClr val="FBCBDC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290304" y="6739128"/>
            <a:ext cx="758952" cy="758952"/>
          </a:xfrm>
          <a:prstGeom prst="ellipse">
            <a:avLst/>
          </a:prstGeom>
          <a:solidFill>
            <a:srgbClr val="C4E1F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1435608" y="3337560"/>
            <a:ext cx="877824" cy="877824"/>
          </a:xfrm>
          <a:prstGeom prst="rect">
            <a:avLst/>
          </a:prstGeom>
        </p:spPr>
      </p:pic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1389888" y="5358384"/>
            <a:ext cx="576072" cy="576072"/>
          </a:xfrm>
          <a:prstGeom prst="rect">
            <a:avLst/>
          </a:prstGeom>
        </p:spPr>
      </p:pic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60000">
            <a:off x="9381744" y="5358384"/>
            <a:ext cx="576072" cy="576072"/>
          </a:xfrm>
          <a:prstGeom prst="rect">
            <a:avLst/>
          </a:prstGeom>
        </p:spPr>
      </p:pic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1389888" y="6830568"/>
            <a:ext cx="576072" cy="576072"/>
          </a:xfrm>
          <a:prstGeom prst="rect">
            <a:avLst/>
          </a:prstGeom>
        </p:spPr>
      </p:pic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60000">
            <a:off x="9381744" y="6830568"/>
            <a:ext cx="576072" cy="576072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969264" y="841248"/>
            <a:ext cx="1252728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25" name="Text 18"/>
          <p:cNvSpPr/>
          <p:nvPr/>
        </p:nvSpPr>
        <p:spPr>
          <a:xfrm>
            <a:off x="969264" y="1417320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</a:t>
            </a:r>
            <a:endParaRPr lang="en-US" sz="5328" dirty="0"/>
          </a:p>
        </p:txBody>
      </p:sp>
      <p:sp>
        <p:nvSpPr>
          <p:cNvPr id="26" name="Shape 19"/>
          <p:cNvSpPr/>
          <p:nvPr/>
        </p:nvSpPr>
        <p:spPr>
          <a:xfrm>
            <a:off x="969264" y="2404872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7" name="Shape 20"/>
          <p:cNvSpPr/>
          <p:nvPr/>
        </p:nvSpPr>
        <p:spPr>
          <a:xfrm>
            <a:off x="1243584" y="2404872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8" name="Shape 21"/>
          <p:cNvSpPr/>
          <p:nvPr/>
        </p:nvSpPr>
        <p:spPr>
          <a:xfrm>
            <a:off x="1517904" y="240487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856" y="8339328"/>
            <a:ext cx="512064" cy="51206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773936" y="8275320"/>
            <a:ext cx="143195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1728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 для учителя</a:t>
            </a:r>
            <a:endParaRPr lang="en-US" sz="1728" dirty="0"/>
          </a:p>
        </p:txBody>
      </p:sp>
      <p:sp>
        <p:nvSpPr>
          <p:cNvPr id="31" name="Text 23"/>
          <p:cNvSpPr/>
          <p:nvPr/>
        </p:nvSpPr>
        <p:spPr>
          <a:xfrm>
            <a:off x="1773936" y="8577072"/>
            <a:ext cx="14319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1728" b="1" dirty="0">
                <a:solidFill>
                  <a:srgbClr val="5E52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примеры, связанные с порядком и группировкой при сложении в повседневной жизни.</a:t>
            </a:r>
            <a:endParaRPr lang="en-US" sz="1728" dirty="0"/>
          </a:p>
        </p:txBody>
      </p:sp>
      <p:sp>
        <p:nvSpPr>
          <p:cNvPr id="32" name="Text 24"/>
          <p:cNvSpPr/>
          <p:nvPr/>
        </p:nvSpPr>
        <p:spPr>
          <a:xfrm>
            <a:off x="2779776" y="3557016"/>
            <a:ext cx="1347825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024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еще в жизни мы используем эти свойства?</a:t>
            </a:r>
            <a:endParaRPr lang="en-US" sz="3024" dirty="0"/>
          </a:p>
        </p:txBody>
      </p:sp>
      <p:sp>
        <p:nvSpPr>
          <p:cNvPr id="33" name="Text 25"/>
          <p:cNvSpPr/>
          <p:nvPr/>
        </p:nvSpPr>
        <p:spPr>
          <a:xfrm>
            <a:off x="2322576" y="5276088"/>
            <a:ext cx="5943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3"/>
              </a:lnSpc>
              <a:buNone/>
            </a:pPr>
            <a:r>
              <a:rPr lang="en-US" sz="2592" b="1" dirty="0">
                <a:solidFill>
                  <a:srgbClr val="0F7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считаем конфеты для друзей.</a:t>
            </a:r>
            <a:endParaRPr lang="en-US" sz="2592" dirty="0"/>
          </a:p>
        </p:txBody>
      </p:sp>
      <p:sp>
        <p:nvSpPr>
          <p:cNvPr id="34" name="Text 26"/>
          <p:cNvSpPr/>
          <p:nvPr/>
        </p:nvSpPr>
        <p:spPr>
          <a:xfrm>
            <a:off x="10314432" y="5276088"/>
            <a:ext cx="5943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3"/>
              </a:lnSpc>
              <a:buNone/>
            </a:pPr>
            <a:r>
              <a:rPr lang="en-US" sz="2592" b="1" dirty="0">
                <a:solidFill>
                  <a:srgbClr val="7B4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складываем игрушки в коробки.</a:t>
            </a:r>
            <a:endParaRPr lang="en-US" sz="2592" dirty="0"/>
          </a:p>
        </p:txBody>
      </p:sp>
      <p:sp>
        <p:nvSpPr>
          <p:cNvPr id="35" name="Text 27"/>
          <p:cNvSpPr/>
          <p:nvPr/>
        </p:nvSpPr>
        <p:spPr>
          <a:xfrm>
            <a:off x="2322576" y="6748272"/>
            <a:ext cx="5943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3"/>
              </a:lnSpc>
              <a:buNone/>
            </a:pPr>
            <a:r>
              <a:rPr lang="en-US" sz="2592" b="1" dirty="0">
                <a:solidFill>
                  <a:srgbClr val="D41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делимся фруктами с одноклассниками.</a:t>
            </a:r>
            <a:endParaRPr lang="en-US" sz="2592" dirty="0"/>
          </a:p>
        </p:txBody>
      </p:sp>
      <p:sp>
        <p:nvSpPr>
          <p:cNvPr id="36" name="Text 28"/>
          <p:cNvSpPr/>
          <p:nvPr/>
        </p:nvSpPr>
        <p:spPr>
          <a:xfrm>
            <a:off x="10314432" y="6748272"/>
            <a:ext cx="59436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3"/>
              </a:lnSpc>
              <a:buNone/>
            </a:pPr>
            <a:r>
              <a:rPr lang="en-US" sz="2592" b="1" dirty="0">
                <a:solidFill>
                  <a:srgbClr val="006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считаем шаги на площадке.</a:t>
            </a:r>
            <a:endParaRPr lang="en-US" sz="2592" dirty="0"/>
          </a:p>
        </p:txBody>
      </p:sp>
      <p:sp>
        <p:nvSpPr>
          <p:cNvPr id="37" name="Text 29"/>
          <p:cNvSpPr/>
          <p:nvPr/>
        </p:nvSpPr>
        <p:spPr>
          <a:xfrm>
            <a:off x="1152144" y="932688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14"/>
              </a:lnSpc>
              <a:buNone/>
            </a:pPr>
            <a:r>
              <a:rPr lang="en-US" sz="1512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</a:t>
            </a:r>
            <a:endParaRPr lang="en-US" sz="1512" dirty="0"/>
          </a:p>
        </p:txBody>
      </p:sp>
      <p:sp>
        <p:nvSpPr>
          <p:cNvPr id="38" name="Shape 30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4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3044952"/>
            <a:ext cx="15617952" cy="1682496"/>
          </a:xfrm>
          <a:prstGeom prst="roundRect">
            <a:avLst>
              <a:gd name="adj" fmla="val 23913"/>
            </a:avLst>
          </a:prstGeom>
          <a:solidFill>
            <a:srgbClr val="C65522"/>
          </a:solidFill>
          <a:ln/>
        </p:spPr>
      </p:sp>
      <p:sp>
        <p:nvSpPr>
          <p:cNvPr id="4" name="Shape 2"/>
          <p:cNvSpPr/>
          <p:nvPr/>
        </p:nvSpPr>
        <p:spPr>
          <a:xfrm>
            <a:off x="969264" y="5202936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C65522"/>
          </a:solidFill>
          <a:ln/>
        </p:spPr>
      </p:sp>
      <p:sp>
        <p:nvSpPr>
          <p:cNvPr id="5" name="Shape 3"/>
          <p:cNvSpPr/>
          <p:nvPr/>
        </p:nvSpPr>
        <p:spPr>
          <a:xfrm>
            <a:off x="8961120" y="5202936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10837D"/>
          </a:solidFill>
          <a:ln/>
        </p:spPr>
      </p:sp>
      <p:sp>
        <p:nvSpPr>
          <p:cNvPr id="6" name="Shape 4"/>
          <p:cNvSpPr/>
          <p:nvPr/>
        </p:nvSpPr>
        <p:spPr>
          <a:xfrm>
            <a:off x="969264" y="7251192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724BCA"/>
          </a:solidFill>
          <a:ln/>
        </p:spPr>
      </p:sp>
      <p:sp>
        <p:nvSpPr>
          <p:cNvPr id="7" name="Shape 5"/>
          <p:cNvSpPr/>
          <p:nvPr/>
        </p:nvSpPr>
        <p:spPr>
          <a:xfrm>
            <a:off x="8961120" y="7251192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C54271"/>
          </a:solidFill>
          <a:ln/>
        </p:spPr>
      </p:sp>
      <p:sp>
        <p:nvSpPr>
          <p:cNvPr id="8" name="Shape 6"/>
          <p:cNvSpPr/>
          <p:nvPr/>
        </p:nvSpPr>
        <p:spPr>
          <a:xfrm>
            <a:off x="969264" y="2935224"/>
            <a:ext cx="15617952" cy="1682496"/>
          </a:xfrm>
          <a:prstGeom prst="roundRect">
            <a:avLst>
              <a:gd name="adj" fmla="val 23913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9264" y="5093208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FFFFFF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0" y="5093208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9264" y="7141464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FFFFFF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61120" y="7141464"/>
            <a:ext cx="7626096" cy="1792224"/>
          </a:xfrm>
          <a:prstGeom prst="roundRect">
            <a:avLst>
              <a:gd name="adj" fmla="val 22449"/>
            </a:avLst>
          </a:prstGeom>
          <a:solidFill>
            <a:srgbClr val="FFFFFF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98448" y="3200400"/>
            <a:ext cx="1152144" cy="1152144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300000">
            <a:off x="1435608" y="3337560"/>
            <a:ext cx="877824" cy="877824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969264" y="841248"/>
            <a:ext cx="1106424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16" name="Text 13"/>
          <p:cNvSpPr/>
          <p:nvPr/>
        </p:nvSpPr>
        <p:spPr>
          <a:xfrm>
            <a:off x="969264" y="1417320"/>
            <a:ext cx="1531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</a:t>
            </a:r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CB47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себя</a:t>
            </a:r>
            <a:endParaRPr lang="en-US" sz="5328" dirty="0"/>
          </a:p>
        </p:txBody>
      </p:sp>
      <p:sp>
        <p:nvSpPr>
          <p:cNvPr id="17" name="Shape 14"/>
          <p:cNvSpPr/>
          <p:nvPr/>
        </p:nvSpPr>
        <p:spPr>
          <a:xfrm>
            <a:off x="969264" y="2404872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18" name="Shape 15"/>
          <p:cNvSpPr/>
          <p:nvPr/>
        </p:nvSpPr>
        <p:spPr>
          <a:xfrm>
            <a:off x="1243584" y="2404872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19" name="Shape 16"/>
          <p:cNvSpPr/>
          <p:nvPr/>
        </p:nvSpPr>
        <p:spPr>
          <a:xfrm>
            <a:off x="1517904" y="240487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0" name="Text 17"/>
          <p:cNvSpPr/>
          <p:nvPr/>
        </p:nvSpPr>
        <p:spPr>
          <a:xfrm>
            <a:off x="2779776" y="3557016"/>
            <a:ext cx="1347825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6"/>
              </a:lnSpc>
              <a:buNone/>
            </a:pPr>
            <a:r>
              <a:rPr lang="en-US" sz="2880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свойство сложения мы использовали, когда считали конфеты?</a:t>
            </a:r>
            <a:endParaRPr lang="en-US" sz="2880" dirty="0"/>
          </a:p>
        </p:txBody>
      </p:sp>
      <p:sp>
        <p:nvSpPr>
          <p:cNvPr id="21" name="Text 18"/>
          <p:cNvSpPr/>
          <p:nvPr/>
        </p:nvSpPr>
        <p:spPr>
          <a:xfrm>
            <a:off x="1984248" y="5779008"/>
            <a:ext cx="6345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</a:t>
            </a:r>
            <a:endParaRPr lang="en-US" sz="2448" dirty="0"/>
          </a:p>
        </p:txBody>
      </p:sp>
      <p:sp>
        <p:nvSpPr>
          <p:cNvPr id="22" name="Text 19"/>
          <p:cNvSpPr/>
          <p:nvPr/>
        </p:nvSpPr>
        <p:spPr>
          <a:xfrm>
            <a:off x="9976104" y="5779008"/>
            <a:ext cx="6345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</a:t>
            </a:r>
            <a:endParaRPr lang="en-US" sz="2448" dirty="0"/>
          </a:p>
        </p:txBody>
      </p:sp>
      <p:sp>
        <p:nvSpPr>
          <p:cNvPr id="23" name="Text 20"/>
          <p:cNvSpPr/>
          <p:nvPr/>
        </p:nvSpPr>
        <p:spPr>
          <a:xfrm>
            <a:off x="1984248" y="7827264"/>
            <a:ext cx="6345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нуля</a:t>
            </a:r>
            <a:endParaRPr lang="en-US" sz="2448" dirty="0"/>
          </a:p>
        </p:txBody>
      </p:sp>
      <p:sp>
        <p:nvSpPr>
          <p:cNvPr id="24" name="Text 21"/>
          <p:cNvSpPr/>
          <p:nvPr/>
        </p:nvSpPr>
        <p:spPr>
          <a:xfrm>
            <a:off x="9976104" y="7827264"/>
            <a:ext cx="6345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сразу</a:t>
            </a:r>
            <a:endParaRPr lang="en-US" sz="2448" dirty="0"/>
          </a:p>
        </p:txBody>
      </p:sp>
      <p:sp>
        <p:nvSpPr>
          <p:cNvPr id="25" name="Text 22"/>
          <p:cNvSpPr/>
          <p:nvPr/>
        </p:nvSpPr>
        <p:spPr>
          <a:xfrm>
            <a:off x="1152144" y="932688"/>
            <a:ext cx="758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8"/>
              </a:lnSpc>
              <a:buNone/>
            </a:pPr>
            <a:r>
              <a:rPr lang="en-US" sz="1548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</a:t>
            </a:r>
            <a:endParaRPr lang="en-US" sz="1548" dirty="0"/>
          </a:p>
        </p:txBody>
      </p:sp>
      <p:sp>
        <p:nvSpPr>
          <p:cNvPr id="26" name="Shape 23"/>
          <p:cNvSpPr/>
          <p:nvPr/>
        </p:nvSpPr>
        <p:spPr>
          <a:xfrm>
            <a:off x="1166774" y="5676138"/>
            <a:ext cx="621792" cy="621792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158630" y="5676138"/>
            <a:ext cx="621792" cy="621792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166774" y="7724394"/>
            <a:ext cx="621792" cy="621792"/>
          </a:xfrm>
          <a:prstGeom prst="ellipse">
            <a:avLst/>
          </a:prstGeom>
          <a:solidFill>
            <a:srgbClr val="8B5CF6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158630" y="7724394"/>
            <a:ext cx="621792" cy="621792"/>
          </a:xfrm>
          <a:prstGeom prst="ellipse">
            <a:avLst/>
          </a:prstGeom>
          <a:solidFill>
            <a:srgbClr val="F0508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170432" y="5815584"/>
            <a:ext cx="621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78"/>
              </a:lnSpc>
              <a:buNone/>
            </a:pPr>
            <a:r>
              <a:rPr lang="en-US" sz="223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232" dirty="0"/>
          </a:p>
        </p:txBody>
      </p:sp>
      <p:sp>
        <p:nvSpPr>
          <p:cNvPr id="31" name="Text 28"/>
          <p:cNvSpPr/>
          <p:nvPr/>
        </p:nvSpPr>
        <p:spPr>
          <a:xfrm>
            <a:off x="9162288" y="5815584"/>
            <a:ext cx="621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78"/>
              </a:lnSpc>
              <a:buNone/>
            </a:pPr>
            <a:r>
              <a:rPr lang="en-US" sz="223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232" dirty="0"/>
          </a:p>
        </p:txBody>
      </p:sp>
      <p:sp>
        <p:nvSpPr>
          <p:cNvPr id="32" name="Text 29"/>
          <p:cNvSpPr/>
          <p:nvPr/>
        </p:nvSpPr>
        <p:spPr>
          <a:xfrm>
            <a:off x="1170432" y="7863840"/>
            <a:ext cx="621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78"/>
              </a:lnSpc>
              <a:buNone/>
            </a:pPr>
            <a:r>
              <a:rPr lang="en-US" sz="2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232" dirty="0"/>
          </a:p>
        </p:txBody>
      </p:sp>
      <p:sp>
        <p:nvSpPr>
          <p:cNvPr id="33" name="Text 30"/>
          <p:cNvSpPr/>
          <p:nvPr/>
        </p:nvSpPr>
        <p:spPr>
          <a:xfrm>
            <a:off x="9162288" y="7863840"/>
            <a:ext cx="621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78"/>
              </a:lnSpc>
              <a:buNone/>
            </a:pPr>
            <a:r>
              <a:rPr lang="en-US" sz="223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232" dirty="0"/>
          </a:p>
        </p:txBody>
      </p:sp>
      <p:sp>
        <p:nvSpPr>
          <p:cNvPr id="34" name="Shape 31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3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310896"/>
            <a:ext cx="16934688" cy="9253728"/>
          </a:xfrm>
          <a:prstGeom prst="roundRect">
            <a:avLst>
              <a:gd name="adj" fmla="val 5138"/>
            </a:avLst>
          </a:prstGeom>
          <a:solidFill>
            <a:srgbClr val="FFF9EF"/>
          </a:solidFill>
          <a:ln w="54864">
            <a:solidFill>
              <a:srgbClr val="FFFFFF">
                <a:alpha val="9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" y="7644384"/>
            <a:ext cx="15617952" cy="1389888"/>
          </a:xfrm>
          <a:prstGeom prst="roundRect">
            <a:avLst>
              <a:gd name="adj" fmla="val 28947"/>
            </a:avLst>
          </a:prstGeom>
          <a:solidFill>
            <a:srgbClr val="6C48C0"/>
          </a:solidFill>
          <a:ln/>
        </p:spPr>
      </p:sp>
      <p:sp>
        <p:nvSpPr>
          <p:cNvPr id="4" name="Shape 2"/>
          <p:cNvSpPr/>
          <p:nvPr/>
        </p:nvSpPr>
        <p:spPr>
          <a:xfrm>
            <a:off x="969264" y="3044952"/>
            <a:ext cx="15617952" cy="1554480"/>
          </a:xfrm>
          <a:prstGeom prst="roundRect">
            <a:avLst>
              <a:gd name="adj" fmla="val 25882"/>
            </a:avLst>
          </a:prstGeom>
          <a:solidFill>
            <a:srgbClr val="C65522"/>
          </a:solidFill>
          <a:ln/>
        </p:spPr>
      </p:sp>
      <p:sp>
        <p:nvSpPr>
          <p:cNvPr id="5" name="Shape 3"/>
          <p:cNvSpPr/>
          <p:nvPr/>
        </p:nvSpPr>
        <p:spPr>
          <a:xfrm>
            <a:off x="969264" y="50749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C65522"/>
          </a:solidFill>
          <a:ln/>
        </p:spPr>
      </p:sp>
      <p:sp>
        <p:nvSpPr>
          <p:cNvPr id="6" name="Shape 4"/>
          <p:cNvSpPr/>
          <p:nvPr/>
        </p:nvSpPr>
        <p:spPr>
          <a:xfrm>
            <a:off x="969264" y="5641848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10837D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" y="62179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724BCA"/>
          </a:solidFill>
          <a:ln/>
        </p:spPr>
      </p:sp>
      <p:sp>
        <p:nvSpPr>
          <p:cNvPr id="8" name="Shape 6"/>
          <p:cNvSpPr/>
          <p:nvPr/>
        </p:nvSpPr>
        <p:spPr>
          <a:xfrm>
            <a:off x="969264" y="6784848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C54271"/>
          </a:solidFill>
          <a:ln/>
        </p:spPr>
      </p:sp>
      <p:sp>
        <p:nvSpPr>
          <p:cNvPr id="9" name="Shape 7"/>
          <p:cNvSpPr/>
          <p:nvPr/>
        </p:nvSpPr>
        <p:spPr>
          <a:xfrm>
            <a:off x="969264" y="7534656"/>
            <a:ext cx="15617952" cy="1389888"/>
          </a:xfrm>
          <a:prstGeom prst="roundRect">
            <a:avLst>
              <a:gd name="adj" fmla="val 28947"/>
            </a:avLst>
          </a:prstGeom>
          <a:solidFill>
            <a:srgbClr val="8B5CF6"/>
          </a:solidFill>
          <a:ln w="45720">
            <a:solidFill>
              <a:srgbClr val="7D53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9264" y="2935224"/>
            <a:ext cx="15617952" cy="1554480"/>
          </a:xfrm>
          <a:prstGeom prst="roundRect">
            <a:avLst>
              <a:gd name="adj" fmla="val 25882"/>
            </a:avLst>
          </a:prstGeom>
          <a:solidFill>
            <a:srgbClr val="FDEDE5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9264" y="4965192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F2682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" y="55321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14A09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9264" y="6108192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8B5C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9264" y="6675120"/>
            <a:ext cx="15617952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45720">
            <a:solidFill>
              <a:srgbClr val="F0508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98448" y="7763256"/>
            <a:ext cx="932688" cy="932688"/>
          </a:xfrm>
          <a:prstGeom prst="ellipse">
            <a:avLst/>
          </a:prstGeom>
          <a:solidFill>
            <a:srgbClr val="FFFFFF"/>
          </a:solidFill>
          <a:ln w="4572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98448" y="3163824"/>
            <a:ext cx="1097280" cy="1097280"/>
          </a:xfrm>
          <a:prstGeom prst="ellipse">
            <a:avLst/>
          </a:prstGeom>
          <a:solidFill>
            <a:srgbClr val="FBD2BF"/>
          </a:solidFill>
          <a:ln w="45720">
            <a:solidFill>
              <a:srgbClr val="FFFFFF"/>
            </a:solidFill>
            <a:prstDash val="solid"/>
          </a:ln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00000">
            <a:off x="1408176" y="7872984"/>
            <a:ext cx="713232" cy="713232"/>
          </a:xfrm>
          <a:prstGeom prst="rect">
            <a:avLst/>
          </a:prstGeom>
        </p:spPr>
      </p:pic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0000">
            <a:off x="1435608" y="3300984"/>
            <a:ext cx="832104" cy="832104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15222017" y="841248"/>
            <a:ext cx="1060704" cy="429768"/>
          </a:xfrm>
          <a:prstGeom prst="roundRect">
            <a:avLst>
              <a:gd name="adj" fmla="val 50000"/>
            </a:avLst>
          </a:prstGeom>
          <a:solidFill>
            <a:srgbClr val="14A098"/>
          </a:solidFill>
          <a:ln/>
        </p:spPr>
      </p:sp>
      <p:sp>
        <p:nvSpPr>
          <p:cNvPr id="20" name="Shape 16"/>
          <p:cNvSpPr/>
          <p:nvPr/>
        </p:nvSpPr>
        <p:spPr>
          <a:xfrm>
            <a:off x="969264" y="841248"/>
            <a:ext cx="1216152" cy="429768"/>
          </a:xfrm>
          <a:prstGeom prst="roundRect">
            <a:avLst>
              <a:gd name="adj" fmla="val 50000"/>
            </a:avLst>
          </a:prstGeom>
          <a:solidFill>
            <a:srgbClr val="FDE7DD"/>
          </a:solidFill>
          <a:ln/>
        </p:spPr>
      </p:sp>
      <p:sp>
        <p:nvSpPr>
          <p:cNvPr id="21" name="Text 17"/>
          <p:cNvSpPr/>
          <p:nvPr/>
        </p:nvSpPr>
        <p:spPr>
          <a:xfrm>
            <a:off x="969264" y="1417320"/>
            <a:ext cx="135148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61"/>
              </a:lnSpc>
              <a:buNone/>
            </a:pPr>
            <a:r>
              <a:rPr lang="en-US" sz="532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</a:t>
            </a:r>
            <a:endParaRPr lang="en-US" sz="5328" dirty="0"/>
          </a:p>
        </p:txBody>
      </p:sp>
      <p:sp>
        <p:nvSpPr>
          <p:cNvPr id="22" name="Shape 18"/>
          <p:cNvSpPr/>
          <p:nvPr/>
        </p:nvSpPr>
        <p:spPr>
          <a:xfrm>
            <a:off x="969264" y="2404872"/>
            <a:ext cx="164592" cy="164592"/>
          </a:xfrm>
          <a:prstGeom prst="ellipse">
            <a:avLst/>
          </a:prstGeom>
          <a:solidFill>
            <a:srgbClr val="F2682A"/>
          </a:solidFill>
          <a:ln/>
        </p:spPr>
      </p:sp>
      <p:sp>
        <p:nvSpPr>
          <p:cNvPr id="23" name="Shape 19"/>
          <p:cNvSpPr/>
          <p:nvPr/>
        </p:nvSpPr>
        <p:spPr>
          <a:xfrm>
            <a:off x="1243584" y="2404872"/>
            <a:ext cx="164592" cy="164592"/>
          </a:xfrm>
          <a:prstGeom prst="ellipse">
            <a:avLst/>
          </a:prstGeom>
          <a:solidFill>
            <a:srgbClr val="14A098"/>
          </a:solidFill>
          <a:ln/>
        </p:spPr>
      </p:sp>
      <p:sp>
        <p:nvSpPr>
          <p:cNvPr id="24" name="Shape 20"/>
          <p:cNvSpPr/>
          <p:nvPr/>
        </p:nvSpPr>
        <p:spPr>
          <a:xfrm>
            <a:off x="1517904" y="2404872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25" name="Text 21"/>
          <p:cNvSpPr/>
          <p:nvPr/>
        </p:nvSpPr>
        <p:spPr>
          <a:xfrm>
            <a:off x="2496312" y="7845552"/>
            <a:ext cx="137617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1728" b="1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</a:t>
            </a:r>
            <a:endParaRPr lang="en-US" sz="1728" dirty="0"/>
          </a:p>
        </p:txBody>
      </p:sp>
      <p:sp>
        <p:nvSpPr>
          <p:cNvPr id="26" name="Text 22"/>
          <p:cNvSpPr/>
          <p:nvPr/>
        </p:nvSpPr>
        <p:spPr>
          <a:xfrm>
            <a:off x="2496312" y="8193024"/>
            <a:ext cx="1376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нашли и записали два примера сложения.</a:t>
            </a:r>
            <a:endParaRPr lang="en-US" sz="2448" dirty="0"/>
          </a:p>
        </p:txBody>
      </p:sp>
      <p:sp>
        <p:nvSpPr>
          <p:cNvPr id="27" name="Text 23"/>
          <p:cNvSpPr/>
          <p:nvPr/>
        </p:nvSpPr>
        <p:spPr>
          <a:xfrm>
            <a:off x="2724912" y="3502152"/>
            <a:ext cx="1353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5"/>
              </a:lnSpc>
              <a:buNone/>
            </a:pPr>
            <a:r>
              <a:rPr lang="en-US" sz="2448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примеры сложения в жизни. Записать два примера.</a:t>
            </a:r>
            <a:endParaRPr lang="en-US" sz="2448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00000">
            <a:off x="16358616" y="5129784"/>
            <a:ext cx="64008" cy="6400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426464" y="5038344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 вы складываете игрушки.</a:t>
            </a:r>
            <a:endParaRPr lang="en-US" sz="1512" dirty="0"/>
          </a:p>
        </p:txBody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0000">
            <a:off x="16358616" y="5696712"/>
            <a:ext cx="64008" cy="6400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1426464" y="5605272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как вы складываете фрукты.</a:t>
            </a:r>
            <a:endParaRPr lang="en-US" sz="1512" dirty="0"/>
          </a:p>
        </p:txBody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00000">
            <a:off x="16358616" y="6263640"/>
            <a:ext cx="64008" cy="6400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426464" y="6181344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два примера сложения в тетрадь.</a:t>
            </a:r>
            <a:endParaRPr lang="en-US" sz="1512" dirty="0"/>
          </a:p>
        </p:txBody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0000">
            <a:off x="16358616" y="6830568"/>
            <a:ext cx="64008" cy="6400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426464" y="6748272"/>
            <a:ext cx="1476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1"/>
              </a:lnSpc>
              <a:buNone/>
            </a:pPr>
            <a:r>
              <a:rPr lang="en-US" sz="1512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Приведите примеры, где порядок не важен.</a:t>
            </a:r>
            <a:endParaRPr lang="en-US" sz="1512" dirty="0"/>
          </a:p>
        </p:txBody>
      </p:sp>
      <p:sp>
        <p:nvSpPr>
          <p:cNvPr id="36" name="Text 28"/>
          <p:cNvSpPr/>
          <p:nvPr/>
        </p:nvSpPr>
        <p:spPr>
          <a:xfrm>
            <a:off x="15407640" y="932688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1"/>
              </a:lnSpc>
              <a:buNone/>
            </a:pPr>
            <a:r>
              <a:rPr lang="en-US" sz="1584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мин</a:t>
            </a:r>
            <a:endParaRPr lang="en-US" sz="1584" dirty="0"/>
          </a:p>
        </p:txBody>
      </p:sp>
      <p:sp>
        <p:nvSpPr>
          <p:cNvPr id="37" name="Text 29"/>
          <p:cNvSpPr/>
          <p:nvPr/>
        </p:nvSpPr>
        <p:spPr>
          <a:xfrm>
            <a:off x="1152144" y="93268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8"/>
              </a:lnSpc>
              <a:buNone/>
            </a:pPr>
            <a:r>
              <a:rPr lang="en-US" sz="1548" b="1" dirty="0">
                <a:solidFill>
                  <a:srgbClr val="BC42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</a:t>
            </a:r>
            <a:endParaRPr lang="en-US" sz="1548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50000">
            <a:off x="14822424" y="777240"/>
            <a:ext cx="557784" cy="557784"/>
          </a:xfrm>
          <a:prstGeom prst="rect">
            <a:avLst/>
          </a:prstGeom>
        </p:spPr>
      </p:pic>
      <p:sp>
        <p:nvSpPr>
          <p:cNvPr id="39" name="Shape 30"/>
          <p:cNvSpPr/>
          <p:nvPr/>
        </p:nvSpPr>
        <p:spPr>
          <a:xfrm>
            <a:off x="1170432" y="5130927"/>
            <a:ext cx="54864" cy="54864"/>
          </a:xfrm>
          <a:prstGeom prst="ellipse">
            <a:avLst/>
          </a:prstGeom>
          <a:solidFill>
            <a:srgbClr val="F2682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0" name="Shape 31"/>
          <p:cNvSpPr/>
          <p:nvPr/>
        </p:nvSpPr>
        <p:spPr>
          <a:xfrm>
            <a:off x="1170432" y="5700141"/>
            <a:ext cx="54864" cy="54864"/>
          </a:xfrm>
          <a:prstGeom prst="ellipse">
            <a:avLst/>
          </a:prstGeom>
          <a:solidFill>
            <a:srgbClr val="14A098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1" name="Shape 32"/>
          <p:cNvSpPr/>
          <p:nvPr/>
        </p:nvSpPr>
        <p:spPr>
          <a:xfrm>
            <a:off x="1170432" y="6269355"/>
            <a:ext cx="54864" cy="54864"/>
          </a:xfrm>
          <a:prstGeom prst="ellipse">
            <a:avLst/>
          </a:prstGeom>
          <a:solidFill>
            <a:srgbClr val="8B5CF6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1170432" y="6838569"/>
            <a:ext cx="54864" cy="54864"/>
          </a:xfrm>
          <a:prstGeom prst="ellipse">
            <a:avLst/>
          </a:prstGeom>
          <a:solidFill>
            <a:srgbClr val="F0508A"/>
          </a:solidFill>
          <a:ln w="36576">
            <a:solidFill>
              <a:srgbClr val="FFFFFF"/>
            </a:solidFill>
            <a:prstDash val="solid"/>
          </a:ln>
        </p:spPr>
      </p:sp>
      <p:sp>
        <p:nvSpPr>
          <p:cNvPr id="43" name="Text 34"/>
          <p:cNvSpPr/>
          <p:nvPr/>
        </p:nvSpPr>
        <p:spPr>
          <a:xfrm>
            <a:off x="1170432" y="5138928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16" dirty="0"/>
          </a:p>
        </p:txBody>
      </p:sp>
      <p:sp>
        <p:nvSpPr>
          <p:cNvPr id="44" name="Text 35"/>
          <p:cNvSpPr/>
          <p:nvPr/>
        </p:nvSpPr>
        <p:spPr>
          <a:xfrm>
            <a:off x="1170432" y="5715000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2B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6" dirty="0"/>
          </a:p>
        </p:txBody>
      </p:sp>
      <p:sp>
        <p:nvSpPr>
          <p:cNvPr id="45" name="Text 36"/>
          <p:cNvSpPr/>
          <p:nvPr/>
        </p:nvSpPr>
        <p:spPr>
          <a:xfrm>
            <a:off x="1170432" y="6281928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6" dirty="0"/>
          </a:p>
        </p:txBody>
      </p:sp>
      <p:sp>
        <p:nvSpPr>
          <p:cNvPr id="46" name="Text 37"/>
          <p:cNvSpPr/>
          <p:nvPr/>
        </p:nvSpPr>
        <p:spPr>
          <a:xfrm>
            <a:off x="1170432" y="6848856"/>
            <a:ext cx="54864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9"/>
              </a:lnSpc>
              <a:buNone/>
            </a:pPr>
            <a:r>
              <a:rPr lang="en-US" sz="216" b="1" dirty="0">
                <a:solidFill>
                  <a:srgbClr val="15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6" dirty="0"/>
          </a:p>
        </p:txBody>
      </p:sp>
      <p:sp>
        <p:nvSpPr>
          <p:cNvPr id="47" name="Shape 38"/>
          <p:cNvSpPr/>
          <p:nvPr/>
        </p:nvSpPr>
        <p:spPr>
          <a:xfrm>
            <a:off x="155448" y="155448"/>
            <a:ext cx="17245584" cy="9564624"/>
          </a:xfrm>
          <a:prstGeom prst="roundRect">
            <a:avLst>
              <a:gd name="adj" fmla="val 6597"/>
            </a:avLst>
          </a:prstGeom>
          <a:noFill/>
          <a:ln w="100584">
            <a:solidFill>
              <a:srgbClr val="FFFFFF">
                <a:alpha val="75000"/>
              </a:srgbClr>
            </a:solidFill>
            <a:prstDash val="sysDot"/>
          </a:ln>
        </p:spPr>
      </p:sp>
      <p:pic>
        <p:nvPicPr>
          <p:cNvPr id="4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480000">
            <a:off x="-160934" y="8427110"/>
            <a:ext cx="1609344" cy="1609344"/>
          </a:xfrm>
          <a:prstGeom prst="rect">
            <a:avLst/>
          </a:prstGeom>
        </p:spPr>
      </p:pic>
      <p:pic>
        <p:nvPicPr>
          <p:cNvPr id="4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60000">
            <a:off x="16108070" y="8427110"/>
            <a:ext cx="1609344" cy="1609344"/>
          </a:xfrm>
          <a:prstGeom prst="rect">
            <a:avLst/>
          </a:prstGeom>
        </p:spPr>
      </p:pic>
      <p:pic>
        <p:nvPicPr>
          <p:cNvPr id="5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720000">
            <a:off x="16429025" y="-75164"/>
            <a:ext cx="1252728" cy="12527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свойство сложения иллюстрирует равенство 5 + 3 = 3 + 5?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Коммутативное свойство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Ассоциативное свойство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нуля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</a:t>
            </a:r>
            <a:endParaRPr lang="en-US" sz="24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свойство сложения позволяет изменить группировку слагаемых без изменения суммы, например, (2 + 3) + 4 = 2 + (3 + 4)?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Ассоциативное свойство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Коммутативное свойство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единицы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противоположных чисел</a:t>
            </a:r>
            <a:endParaRPr lang="en-US" sz="24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свойство сложения утверждает, что порядок слагаемых не влияет на сумму?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Коммутативное свойство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Ассоциативное свойство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нуля</a:t>
            </a:r>
            <a:endParaRPr lang="en-US" sz="24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ответ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пример, иллюстрирующий ассоциативное свойство сложения:</a:t>
            </a:r>
            <a:endParaRPr lang="en-US" sz="4608" dirty="0"/>
          </a:p>
        </p:txBody>
      </p:sp>
      <p:sp>
        <p:nvSpPr>
          <p:cNvPr id="7" name="Shape 5"/>
          <p:cNvSpPr/>
          <p:nvPr/>
        </p:nvSpPr>
        <p:spPr>
          <a:xfrm>
            <a:off x="1060704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E11D48"/>
          </a:solidFill>
          <a:ln/>
        </p:spPr>
      </p:sp>
      <p:sp>
        <p:nvSpPr>
          <p:cNvPr id="8" name="Shape 6"/>
          <p:cNvSpPr/>
          <p:nvPr/>
        </p:nvSpPr>
        <p:spPr>
          <a:xfrm>
            <a:off x="1280160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280160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2048256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+ 5 = 5 + 3</a:t>
            </a:r>
            <a:endParaRPr lang="en-US" sz="2448" dirty="0"/>
          </a:p>
        </p:txBody>
      </p:sp>
      <p:sp>
        <p:nvSpPr>
          <p:cNvPr id="11" name="Shape 9"/>
          <p:cNvSpPr/>
          <p:nvPr/>
        </p:nvSpPr>
        <p:spPr>
          <a:xfrm>
            <a:off x="8906256" y="4910328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2563EB"/>
          </a:solidFill>
          <a:ln/>
        </p:spPr>
      </p:sp>
      <p:sp>
        <p:nvSpPr>
          <p:cNvPr id="12" name="Shape 10"/>
          <p:cNvSpPr/>
          <p:nvPr/>
        </p:nvSpPr>
        <p:spPr>
          <a:xfrm>
            <a:off x="9125712" y="5504688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125712" y="5504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60" dirty="0"/>
          </a:p>
        </p:txBody>
      </p:sp>
      <p:sp>
        <p:nvSpPr>
          <p:cNvPr id="14" name="Text 12"/>
          <p:cNvSpPr/>
          <p:nvPr/>
        </p:nvSpPr>
        <p:spPr>
          <a:xfrm>
            <a:off x="9893808" y="5020056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 + 3) + 4 = 2 + (3 + 4)</a:t>
            </a:r>
            <a:endParaRPr lang="en-US" sz="2448" dirty="0"/>
          </a:p>
        </p:txBody>
      </p:sp>
      <p:sp>
        <p:nvSpPr>
          <p:cNvPr id="15" name="Shape 13"/>
          <p:cNvSpPr/>
          <p:nvPr/>
        </p:nvSpPr>
        <p:spPr>
          <a:xfrm>
            <a:off x="1060704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0160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280160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60" dirty="0"/>
          </a:p>
        </p:txBody>
      </p:sp>
      <p:sp>
        <p:nvSpPr>
          <p:cNvPr id="18" name="Text 16"/>
          <p:cNvSpPr/>
          <p:nvPr/>
        </p:nvSpPr>
        <p:spPr>
          <a:xfrm>
            <a:off x="2048256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+ 0 = 7</a:t>
            </a:r>
            <a:endParaRPr lang="en-US" sz="2448" dirty="0"/>
          </a:p>
        </p:txBody>
      </p:sp>
      <p:sp>
        <p:nvSpPr>
          <p:cNvPr id="19" name="Shape 17"/>
          <p:cNvSpPr/>
          <p:nvPr/>
        </p:nvSpPr>
        <p:spPr>
          <a:xfrm>
            <a:off x="8906256" y="6903720"/>
            <a:ext cx="7589520" cy="1737360"/>
          </a:xfrm>
          <a:prstGeom prst="roundRect">
            <a:avLst>
              <a:gd name="adj" fmla="val 9474"/>
            </a:avLst>
          </a:prstGeom>
          <a:solidFill>
            <a:srgbClr val="10B981"/>
          </a:solidFill>
          <a:ln/>
        </p:spPr>
      </p:sp>
      <p:sp>
        <p:nvSpPr>
          <p:cNvPr id="20" name="Shape 18"/>
          <p:cNvSpPr/>
          <p:nvPr/>
        </p:nvSpPr>
        <p:spPr>
          <a:xfrm>
            <a:off x="9125712" y="74980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125712" y="7498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92"/>
              </a:lnSpc>
              <a:buNone/>
            </a:pPr>
            <a:r>
              <a:rPr lang="en-US" sz="216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60" dirty="0"/>
          </a:p>
        </p:txBody>
      </p:sp>
      <p:sp>
        <p:nvSpPr>
          <p:cNvPr id="22" name="Text 20"/>
          <p:cNvSpPr/>
          <p:nvPr/>
        </p:nvSpPr>
        <p:spPr>
          <a:xfrm>
            <a:off x="9893808" y="7013448"/>
            <a:ext cx="6382512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+ 2 = 8</a:t>
            </a:r>
            <a:endParaRPr lang="en-US" sz="24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слова (Анаграмма)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 переместительное свойство сложения: a + b = ?</a:t>
            </a:r>
            <a:endParaRPr lang="en-US" sz="4608" dirty="0"/>
          </a:p>
        </p:txBody>
      </p:sp>
      <p:sp>
        <p:nvSpPr>
          <p:cNvPr id="7" name="Text 5"/>
          <p:cNvSpPr/>
          <p:nvPr/>
        </p:nvSpPr>
        <p:spPr>
          <a:xfrm>
            <a:off x="1060704" y="4517136"/>
            <a:ext cx="1543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246"/>
              </a:lnSpc>
              <a:buNone/>
            </a:pPr>
            <a:r>
              <a:rPr lang="en-US" sz="1872" dirty="0">
                <a:solidFill>
                  <a:srgbClr val="5B65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видит ученик (перемешаны):</a:t>
            </a:r>
            <a:endParaRPr lang="en-US" sz="1872" dirty="0"/>
          </a:p>
        </p:txBody>
      </p:sp>
      <p:sp>
        <p:nvSpPr>
          <p:cNvPr id="8" name="Shape 6"/>
          <p:cNvSpPr/>
          <p:nvPr/>
        </p:nvSpPr>
        <p:spPr>
          <a:xfrm>
            <a:off x="6848856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848856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4680" dirty="0"/>
          </a:p>
        </p:txBody>
      </p:sp>
      <p:sp>
        <p:nvSpPr>
          <p:cNvPr id="10" name="Shape 8"/>
          <p:cNvSpPr/>
          <p:nvPr/>
        </p:nvSpPr>
        <p:spPr>
          <a:xfrm>
            <a:off x="8183880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8183880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4680" dirty="0"/>
          </a:p>
        </p:txBody>
      </p:sp>
      <p:sp>
        <p:nvSpPr>
          <p:cNvPr id="12" name="Shape 10"/>
          <p:cNvSpPr/>
          <p:nvPr/>
        </p:nvSpPr>
        <p:spPr>
          <a:xfrm>
            <a:off x="9518904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518904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46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слова (Анаграмма)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сложения, когда порядок чисел не имеет значения: (a + b) + c = ?</a:t>
            </a:r>
            <a:endParaRPr lang="en-US" sz="4608" dirty="0"/>
          </a:p>
        </p:txBody>
      </p:sp>
      <p:sp>
        <p:nvSpPr>
          <p:cNvPr id="7" name="Text 5"/>
          <p:cNvSpPr/>
          <p:nvPr/>
        </p:nvSpPr>
        <p:spPr>
          <a:xfrm>
            <a:off x="1060704" y="4517136"/>
            <a:ext cx="1543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246"/>
              </a:lnSpc>
              <a:buNone/>
            </a:pPr>
            <a:r>
              <a:rPr lang="en-US" sz="1872" dirty="0">
                <a:solidFill>
                  <a:srgbClr val="5B65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видит ученик (перемешаны):</a:t>
            </a:r>
            <a:endParaRPr lang="en-US" sz="1872" dirty="0"/>
          </a:p>
        </p:txBody>
      </p:sp>
      <p:sp>
        <p:nvSpPr>
          <p:cNvPr id="8" name="Shape 6"/>
          <p:cNvSpPr/>
          <p:nvPr/>
        </p:nvSpPr>
        <p:spPr>
          <a:xfrm>
            <a:off x="4178808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4178808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4680" dirty="0"/>
          </a:p>
        </p:txBody>
      </p:sp>
      <p:sp>
        <p:nvSpPr>
          <p:cNvPr id="10" name="Shape 8"/>
          <p:cNvSpPr/>
          <p:nvPr/>
        </p:nvSpPr>
        <p:spPr>
          <a:xfrm>
            <a:off x="5513832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513832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4680" dirty="0"/>
          </a:p>
        </p:txBody>
      </p:sp>
      <p:sp>
        <p:nvSpPr>
          <p:cNvPr id="12" name="Shape 10"/>
          <p:cNvSpPr/>
          <p:nvPr/>
        </p:nvSpPr>
        <p:spPr>
          <a:xfrm>
            <a:off x="6848856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848856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</a:t>
            </a:r>
            <a:endParaRPr lang="en-US" sz="4680" dirty="0"/>
          </a:p>
        </p:txBody>
      </p:sp>
      <p:sp>
        <p:nvSpPr>
          <p:cNvPr id="14" name="Shape 12"/>
          <p:cNvSpPr/>
          <p:nvPr/>
        </p:nvSpPr>
        <p:spPr>
          <a:xfrm>
            <a:off x="8183880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8183880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4680" dirty="0"/>
          </a:p>
        </p:txBody>
      </p:sp>
      <p:sp>
        <p:nvSpPr>
          <p:cNvPr id="16" name="Shape 14"/>
          <p:cNvSpPr/>
          <p:nvPr/>
        </p:nvSpPr>
        <p:spPr>
          <a:xfrm>
            <a:off x="9518904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518904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4680" dirty="0"/>
          </a:p>
        </p:txBody>
      </p:sp>
      <p:sp>
        <p:nvSpPr>
          <p:cNvPr id="18" name="Shape 16"/>
          <p:cNvSpPr/>
          <p:nvPr/>
        </p:nvSpPr>
        <p:spPr>
          <a:xfrm>
            <a:off x="10853928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0853928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4680" dirty="0"/>
          </a:p>
        </p:txBody>
      </p:sp>
      <p:sp>
        <p:nvSpPr>
          <p:cNvPr id="20" name="Shape 18"/>
          <p:cNvSpPr/>
          <p:nvPr/>
        </p:nvSpPr>
        <p:spPr>
          <a:xfrm>
            <a:off x="12188952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12188952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46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C5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2336" y="402336"/>
            <a:ext cx="16751808" cy="9070848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9050">
            <a:solidFill>
              <a:srgbClr val="E2E8F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60704" y="7132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2880" b="1" dirty="0">
                <a:solidFill>
                  <a:srgbClr val="00C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слова (Анаграмма)</a:t>
            </a:r>
            <a:endParaRPr lang="en-US" sz="2880" dirty="0"/>
          </a:p>
        </p:txBody>
      </p:sp>
      <p:sp>
        <p:nvSpPr>
          <p:cNvPr id="4" name="Text 2"/>
          <p:cNvSpPr/>
          <p:nvPr/>
        </p:nvSpPr>
        <p:spPr>
          <a:xfrm>
            <a:off x="13752576" y="7132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38"/>
              </a:lnSpc>
              <a:buNone/>
            </a:pPr>
            <a:r>
              <a:rPr lang="en-US" sz="244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ball</a:t>
            </a:r>
            <a:endParaRPr lang="en-US" sz="2448" dirty="0"/>
          </a:p>
        </p:txBody>
      </p:sp>
      <p:sp>
        <p:nvSpPr>
          <p:cNvPr id="5" name="Shape 3"/>
          <p:cNvSpPr/>
          <p:nvPr/>
        </p:nvSpPr>
        <p:spPr>
          <a:xfrm>
            <a:off x="402336" y="1591056"/>
            <a:ext cx="16751808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1956816"/>
            <a:ext cx="15435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30"/>
              </a:lnSpc>
              <a:buNone/>
            </a:pPr>
            <a:r>
              <a:rPr lang="en-US" sz="4608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сложения двух чисел называется:</a:t>
            </a:r>
            <a:endParaRPr lang="en-US" sz="4608" dirty="0"/>
          </a:p>
        </p:txBody>
      </p:sp>
      <p:sp>
        <p:nvSpPr>
          <p:cNvPr id="7" name="Text 5"/>
          <p:cNvSpPr/>
          <p:nvPr/>
        </p:nvSpPr>
        <p:spPr>
          <a:xfrm>
            <a:off x="1060704" y="4517136"/>
            <a:ext cx="1543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246"/>
              </a:lnSpc>
              <a:buNone/>
            </a:pPr>
            <a:r>
              <a:rPr lang="en-US" sz="1872" dirty="0">
                <a:solidFill>
                  <a:srgbClr val="5B65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видит ученик (перемешаны):</a:t>
            </a:r>
            <a:endParaRPr lang="en-US" sz="1872" dirty="0"/>
          </a:p>
        </p:txBody>
      </p:sp>
      <p:sp>
        <p:nvSpPr>
          <p:cNvPr id="8" name="Shape 6"/>
          <p:cNvSpPr/>
          <p:nvPr/>
        </p:nvSpPr>
        <p:spPr>
          <a:xfrm>
            <a:off x="5513832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5513832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</a:t>
            </a:r>
            <a:endParaRPr lang="en-US" sz="4680" dirty="0"/>
          </a:p>
        </p:txBody>
      </p:sp>
      <p:sp>
        <p:nvSpPr>
          <p:cNvPr id="10" name="Shape 8"/>
          <p:cNvSpPr/>
          <p:nvPr/>
        </p:nvSpPr>
        <p:spPr>
          <a:xfrm>
            <a:off x="6848856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848856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</a:t>
            </a:r>
            <a:endParaRPr lang="en-US" sz="4680" dirty="0"/>
          </a:p>
        </p:txBody>
      </p:sp>
      <p:sp>
        <p:nvSpPr>
          <p:cNvPr id="12" name="Shape 10"/>
          <p:cNvSpPr/>
          <p:nvPr/>
        </p:nvSpPr>
        <p:spPr>
          <a:xfrm>
            <a:off x="8183880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8183880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</a:t>
            </a:r>
            <a:endParaRPr lang="en-US" sz="4680" dirty="0"/>
          </a:p>
        </p:txBody>
      </p:sp>
      <p:sp>
        <p:nvSpPr>
          <p:cNvPr id="14" name="Shape 12"/>
          <p:cNvSpPr/>
          <p:nvPr/>
        </p:nvSpPr>
        <p:spPr>
          <a:xfrm>
            <a:off x="9518904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9518904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</a:t>
            </a:r>
            <a:endParaRPr lang="en-US" sz="4680" dirty="0"/>
          </a:p>
        </p:txBody>
      </p:sp>
      <p:sp>
        <p:nvSpPr>
          <p:cNvPr id="16" name="Shape 14"/>
          <p:cNvSpPr/>
          <p:nvPr/>
        </p:nvSpPr>
        <p:spPr>
          <a:xfrm>
            <a:off x="10853928" y="6501384"/>
            <a:ext cx="1188720" cy="1188720"/>
          </a:xfrm>
          <a:prstGeom prst="roundRect">
            <a:avLst>
              <a:gd name="adj" fmla="val 13846"/>
            </a:avLst>
          </a:prstGeom>
          <a:solidFill>
            <a:srgbClr val="00CC62">
              <a:alpha val="12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853928" y="6501384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616"/>
              </a:lnSpc>
              <a:buNone/>
            </a:pPr>
            <a:r>
              <a:rPr lang="en-US" sz="4680" b="1" dirty="0">
                <a:solidFill>
                  <a:srgbClr val="00A8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</a:t>
            </a:r>
            <a:endParaRPr lang="en-US" sz="4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сложения</dc:title>
  <dc:subject>PptxGenJS Presentation</dc:subject>
  <dc:creator>PptxGenJS</dc:creator>
  <cp:lastModifiedBy>PptxGenJS</cp:lastModifiedBy>
  <cp:revision>1</cp:revision>
  <dcterms:created xsi:type="dcterms:W3CDTF">2026-10-06T16:34:12Z</dcterms:created>
  <dcterms:modified xsi:type="dcterms:W3CDTF">2026-10-06T16:34:12Z</dcterms:modified>
</cp:coreProperties>
</file>