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79" d="100"/>
          <a:sy n="79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" TargetMode="External"/><Relationship Id="rId2" Type="http://schemas.openxmlformats.org/officeDocument/2006/relationships/hyperlink" Target="https://infoscience.epfl.ch/bitstreams/3d3f8286-4294-4f96-a7fc-99a664e64be8/download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n.m.wikipedia.org/wiki/Fano_plan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25754-87BF-AB42-D615-20A50398B7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Fano </a:t>
            </a:r>
            <a:r>
              <a:rPr lang="en-US" dirty="0" err="1"/>
              <a:t>teoremasi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F80BC-1108-1BF4-5A72-2054BC1DC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Iskandarova Aziza</a:t>
            </a:r>
          </a:p>
          <a:p>
            <a:r>
              <a:rPr lang="en-US" dirty="0" err="1"/>
              <a:t>Ergashova</a:t>
            </a:r>
            <a:r>
              <a:rPr lang="en-US" dirty="0"/>
              <a:t> </a:t>
            </a:r>
            <a:r>
              <a:rPr lang="en-US" dirty="0" err="1"/>
              <a:t>SHaxlo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274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5B661-A863-F70E-5FED-43054991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275" y="74307"/>
            <a:ext cx="8915399" cy="1468800"/>
          </a:xfrm>
        </p:spPr>
        <p:txBody>
          <a:bodyPr/>
          <a:lstStyle/>
          <a:p>
            <a:r>
              <a:rPr lang="en-US" dirty="0"/>
              <a:t>Fano </a:t>
            </a:r>
            <a:r>
              <a:rPr lang="en-US" dirty="0" err="1"/>
              <a:t>teoremasining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61120B-867D-1C5E-269E-7D5703502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8275" y="2148802"/>
            <a:ext cx="8915399" cy="860400"/>
          </a:xfrm>
        </p:spPr>
        <p:txBody>
          <a:bodyPr>
            <a:noAutofit/>
          </a:bodyPr>
          <a:lstStyle/>
          <a:p>
            <a:r>
              <a:rPr lang="en-US" sz="2800" dirty="0" err="1"/>
              <a:t>Ko’p</a:t>
            </a:r>
            <a:r>
              <a:rPr lang="en-US" sz="2800" dirty="0"/>
              <a:t> </a:t>
            </a:r>
            <a:r>
              <a:rPr lang="en-US" sz="2800" dirty="0" err="1"/>
              <a:t>gipotezali</a:t>
            </a:r>
            <a:r>
              <a:rPr lang="en-US" sz="2800" dirty="0"/>
              <a:t> test </a:t>
            </a:r>
            <a:r>
              <a:rPr lang="en-US" sz="2800" dirty="0" err="1"/>
              <a:t>o’rnatilgandan</a:t>
            </a:r>
            <a:r>
              <a:rPr lang="en-US" sz="2800" dirty="0"/>
              <a:t> </a:t>
            </a:r>
            <a:r>
              <a:rPr lang="en-US" sz="2800" dirty="0" err="1"/>
              <a:t>so’ng</a:t>
            </a:r>
            <a:r>
              <a:rPr lang="en-US" sz="2800" dirty="0"/>
              <a:t>, Fano </a:t>
            </a:r>
            <a:r>
              <a:rPr lang="en-US" sz="2800" dirty="0" err="1"/>
              <a:t>tengsizligi</a:t>
            </a:r>
            <a:r>
              <a:rPr lang="en-US" sz="2800" dirty="0"/>
              <a:t>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xatolik</a:t>
            </a:r>
            <a:r>
              <a:rPr lang="en-US" sz="2800" dirty="0"/>
              <a:t> </a:t>
            </a:r>
            <a:r>
              <a:rPr lang="en-US" sz="2800" dirty="0" err="1"/>
              <a:t>ehtimolining</a:t>
            </a:r>
            <a:r>
              <a:rPr lang="en-US" sz="2800" dirty="0"/>
              <a:t> </a:t>
            </a:r>
            <a:r>
              <a:rPr lang="en-US" sz="2800" dirty="0" err="1"/>
              <a:t>quyi</a:t>
            </a:r>
            <a:r>
              <a:rPr lang="en-US" sz="2800" dirty="0"/>
              <a:t> </a:t>
            </a:r>
            <a:r>
              <a:rPr lang="en-US" sz="2800" dirty="0" err="1"/>
              <a:t>chegarasini</a:t>
            </a:r>
            <a:r>
              <a:rPr lang="en-US" sz="2800" dirty="0"/>
              <a:t> </a:t>
            </a:r>
            <a:r>
              <a:rPr lang="en-US" sz="2800" dirty="0" err="1"/>
              <a:t>o’zaro</a:t>
            </a:r>
            <a:r>
              <a:rPr lang="en-US" sz="2800" dirty="0"/>
              <a:t> </a:t>
            </a:r>
            <a:r>
              <a:rPr lang="en-US" sz="2800" dirty="0" err="1"/>
              <a:t>axborot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ta’minlaydi</a:t>
            </a:r>
            <a:r>
              <a:rPr lang="en-US" sz="2800" dirty="0"/>
              <a:t>. Bu </a:t>
            </a:r>
            <a:r>
              <a:rPr lang="en-US" sz="2800" dirty="0" err="1"/>
              <a:t>eng</a:t>
            </a:r>
            <a:r>
              <a:rPr lang="en-US" sz="2800" dirty="0"/>
              <a:t> fundamental </a:t>
            </a:r>
            <a:r>
              <a:rPr lang="en-US" sz="2800" dirty="0" err="1"/>
              <a:t>axborot-nazariy</a:t>
            </a:r>
            <a:r>
              <a:rPr lang="en-US" sz="2800" dirty="0"/>
              <a:t> </a:t>
            </a:r>
            <a:r>
              <a:rPr lang="en-US" sz="2800" dirty="0" err="1"/>
              <a:t>natijalardan</a:t>
            </a:r>
            <a:r>
              <a:rPr lang="en-US" sz="2800" dirty="0"/>
              <a:t> </a:t>
            </a:r>
            <a:r>
              <a:rPr lang="en-US" sz="2800" dirty="0" err="1"/>
              <a:t>biri</a:t>
            </a:r>
            <a:r>
              <a:rPr lang="en-US" sz="2800" dirty="0"/>
              <a:t> </a:t>
            </a:r>
            <a:r>
              <a:rPr lang="en-US" sz="2800" dirty="0" err="1"/>
              <a:t>bo’lganligi</a:t>
            </a:r>
            <a:r>
              <a:rPr lang="en-US" sz="2800" dirty="0"/>
              <a:t> </a:t>
            </a:r>
            <a:r>
              <a:rPr lang="en-US" sz="2800" dirty="0" err="1"/>
              <a:t>sababli</a:t>
            </a:r>
            <a:r>
              <a:rPr lang="en-US" sz="2800" dirty="0"/>
              <a:t>, </a:t>
            </a:r>
            <a:r>
              <a:rPr lang="en-US" sz="2800" dirty="0" err="1"/>
              <a:t>axborot</a:t>
            </a:r>
            <a:r>
              <a:rPr lang="en-US" sz="2800" dirty="0"/>
              <a:t> </a:t>
            </a:r>
            <a:r>
              <a:rPr lang="en-US" sz="2800" dirty="0" err="1"/>
              <a:t>nazariyasi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statistic </a:t>
            </a:r>
            <a:r>
              <a:rPr lang="en-US" sz="2800" dirty="0" err="1"/>
              <a:t>xulosa</a:t>
            </a:r>
            <a:r>
              <a:rPr lang="en-US" sz="2800" dirty="0"/>
              <a:t> </a:t>
            </a:r>
            <a:r>
              <a:rPr lang="en-US" sz="2800" dirty="0" err="1"/>
              <a:t>chuqur</a:t>
            </a:r>
            <a:r>
              <a:rPr lang="en-US" sz="2800" dirty="0"/>
              <a:t> </a:t>
            </a:r>
            <a:r>
              <a:rPr lang="en-US" sz="2800" dirty="0" err="1"/>
              <a:t>bog’langan</a:t>
            </a:r>
            <a:r>
              <a:rPr lang="en-US" sz="2800" dirty="0"/>
              <a:t> 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fano</a:t>
            </a:r>
            <a:r>
              <a:rPr lang="en-US" sz="2800" dirty="0"/>
              <a:t> </a:t>
            </a:r>
            <a:r>
              <a:rPr lang="en-US" sz="2800" dirty="0" err="1"/>
              <a:t>tengsizligi</a:t>
            </a:r>
            <a:r>
              <a:rPr lang="en-US" sz="2800" dirty="0"/>
              <a:t> </a:t>
            </a:r>
            <a:r>
              <a:rPr lang="en-US" sz="2800" dirty="0" err="1"/>
              <a:t>muammolarni</a:t>
            </a:r>
            <a:r>
              <a:rPr lang="en-US" sz="2800" dirty="0"/>
              <a:t> </a:t>
            </a:r>
            <a:r>
              <a:rPr lang="en-US" sz="2800" dirty="0" err="1"/>
              <a:t>shakllantirishda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unga</a:t>
            </a:r>
            <a:r>
              <a:rPr lang="en-US" sz="2800" dirty="0"/>
              <a:t> </a:t>
            </a:r>
            <a:r>
              <a:rPr lang="en-US" sz="2800" dirty="0" err="1"/>
              <a:t>bog’liq</a:t>
            </a:r>
            <a:r>
              <a:rPr lang="en-US" sz="2800" dirty="0"/>
              <a:t> </a:t>
            </a:r>
            <a:r>
              <a:rPr lang="en-US" sz="2800" dirty="0" err="1"/>
              <a:t>turli</a:t>
            </a:r>
            <a:r>
              <a:rPr lang="en-US" sz="2800" dirty="0"/>
              <a:t> </a:t>
            </a:r>
            <a:r>
              <a:rPr lang="en-US" sz="2800" dirty="0" err="1"/>
              <a:t>xil</a:t>
            </a:r>
            <a:r>
              <a:rPr lang="en-US" sz="2800" dirty="0"/>
              <a:t> </a:t>
            </a:r>
            <a:r>
              <a:rPr lang="en-US" sz="2800" dirty="0" err="1"/>
              <a:t>xususiyatlar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tanishishda</a:t>
            </a:r>
            <a:r>
              <a:rPr lang="en-US" sz="2800" dirty="0"/>
              <a:t>  </a:t>
            </a:r>
            <a:r>
              <a:rPr lang="en-US" sz="2800" dirty="0" err="1"/>
              <a:t>muhim</a:t>
            </a:r>
            <a:r>
              <a:rPr lang="en-US" sz="2800" dirty="0"/>
              <a:t> </a:t>
            </a:r>
            <a:r>
              <a:rPr lang="en-US" sz="2800" dirty="0" err="1"/>
              <a:t>rol</a:t>
            </a:r>
            <a:r>
              <a:rPr lang="en-US" sz="2800" dirty="0"/>
              <a:t> </a:t>
            </a:r>
            <a:r>
              <a:rPr lang="en-US" sz="2800" dirty="0" err="1"/>
              <a:t>o’ynagan</a:t>
            </a:r>
            <a:r>
              <a:rPr lang="en-US" sz="2800" dirty="0"/>
              <a:t>,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05907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6964D-73DB-C984-B0A0-374ACCB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Qo’llanilish</a:t>
            </a:r>
            <a:r>
              <a:rPr lang="en-US" dirty="0"/>
              <a:t> </a:t>
            </a:r>
            <a:r>
              <a:rPr lang="en-US" dirty="0" err="1"/>
              <a:t>sohalari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F3645-BD61-2A3E-5E77-A41C09912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553" y="1442936"/>
            <a:ext cx="8915400" cy="3777622"/>
          </a:xfrm>
        </p:spPr>
        <p:txBody>
          <a:bodyPr>
            <a:noAutofit/>
          </a:bodyPr>
          <a:lstStyle/>
          <a:p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uzatish</a:t>
            </a:r>
            <a:r>
              <a:rPr lang="en-US" dirty="0"/>
              <a:t> </a:t>
            </a:r>
            <a:r>
              <a:rPr lang="en-US" dirty="0" err="1"/>
              <a:t>tizimlarida</a:t>
            </a:r>
            <a:r>
              <a:rPr lang="en-US" dirty="0"/>
              <a:t>(</a:t>
            </a:r>
            <a:r>
              <a:rPr lang="en-US" dirty="0" err="1"/>
              <a:t>radiouzatgichlar</a:t>
            </a:r>
            <a:r>
              <a:rPr lang="en-US" dirty="0"/>
              <a:t>, </a:t>
            </a:r>
            <a:r>
              <a:rPr lang="en-US" dirty="0" err="1"/>
              <a:t>sun’iy</a:t>
            </a:r>
            <a:r>
              <a:rPr lang="en-US" dirty="0"/>
              <a:t> </a:t>
            </a:r>
            <a:r>
              <a:rPr lang="en-US" dirty="0" err="1"/>
              <a:t>yo’dosh</a:t>
            </a:r>
            <a:r>
              <a:rPr lang="en-US" dirty="0"/>
              <a:t>, wi-fi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mobil</a:t>
            </a:r>
            <a:r>
              <a:rPr lang="en-US" dirty="0"/>
              <a:t> </a:t>
            </a:r>
            <a:r>
              <a:rPr lang="en-US" dirty="0" err="1"/>
              <a:t>aloqa</a:t>
            </a:r>
            <a:r>
              <a:rPr lang="en-US" dirty="0"/>
              <a:t> </a:t>
            </a:r>
            <a:r>
              <a:rPr lang="en-US" dirty="0" err="1"/>
              <a:t>tarmoqlarida</a:t>
            </a:r>
            <a:r>
              <a:rPr lang="en-US" dirty="0"/>
              <a:t> </a:t>
            </a:r>
            <a:r>
              <a:rPr lang="en-US" dirty="0" err="1"/>
              <a:t>xatoliklarni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)</a:t>
            </a:r>
          </a:p>
          <a:p>
            <a:r>
              <a:rPr lang="en-US" dirty="0" err="1"/>
              <a:t>Ma’lumotlarni</a:t>
            </a:r>
            <a:r>
              <a:rPr lang="en-US" dirty="0"/>
              <a:t> </a:t>
            </a:r>
            <a:r>
              <a:rPr lang="en-US" dirty="0" err="1"/>
              <a:t>kompressiya</a:t>
            </a:r>
            <a:r>
              <a:rPr lang="en-US" dirty="0"/>
              <a:t>  </a:t>
            </a:r>
            <a:r>
              <a:rPr lang="en-US" dirty="0" err="1"/>
              <a:t>qilishda</a:t>
            </a:r>
            <a:r>
              <a:rPr lang="en-US" dirty="0"/>
              <a:t>(</a:t>
            </a:r>
            <a:r>
              <a:rPr lang="en-US" dirty="0" err="1"/>
              <a:t>kodlashni</a:t>
            </a:r>
            <a:r>
              <a:rPr lang="en-US" dirty="0"/>
              <a:t> </a:t>
            </a:r>
            <a:r>
              <a:rPr lang="en-US" dirty="0" err="1"/>
              <a:t>optimallashtirish</a:t>
            </a:r>
            <a:r>
              <a:rPr lang="en-US" dirty="0"/>
              <a:t> minimal </a:t>
            </a:r>
            <a:r>
              <a:rPr lang="en-US" dirty="0" err="1"/>
              <a:t>uzunlikda</a:t>
            </a:r>
            <a:r>
              <a:rPr lang="en-US" dirty="0"/>
              <a:t>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aniqligi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)</a:t>
            </a:r>
          </a:p>
          <a:p>
            <a:r>
              <a:rPr lang="en-US" dirty="0">
                <a:solidFill>
                  <a:srgbClr val="FF0000"/>
                </a:solidFill>
              </a:rPr>
              <a:t>H(X|Y) ≤ h(Pe) + Pe * log(|X| - 1)</a:t>
            </a:r>
          </a:p>
          <a:p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yerda</a:t>
            </a:r>
            <a:r>
              <a:rPr lang="en-US" dirty="0"/>
              <a:t>:</a:t>
            </a:r>
          </a:p>
          <a:p>
            <a:r>
              <a:rPr lang="en-US" dirty="0"/>
              <a:t>H(X|Y) – </a:t>
            </a:r>
            <a:r>
              <a:rPr lang="en-US" dirty="0" err="1"/>
              <a:t>Shartli</a:t>
            </a:r>
            <a:r>
              <a:rPr lang="en-US" dirty="0"/>
              <a:t> </a:t>
            </a:r>
            <a:r>
              <a:rPr lang="en-US" dirty="0" err="1"/>
              <a:t>entropiya</a:t>
            </a:r>
            <a:r>
              <a:rPr lang="en-US" dirty="0"/>
              <a:t> (Y </a:t>
            </a:r>
            <a:r>
              <a:rPr lang="en-US" dirty="0" err="1"/>
              <a:t>ma’lumotga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X </a:t>
            </a:r>
            <a:r>
              <a:rPr lang="en-US" dirty="0" err="1"/>
              <a:t>haqidagi</a:t>
            </a:r>
            <a:r>
              <a:rPr lang="en-US" dirty="0"/>
              <a:t> </a:t>
            </a:r>
            <a:r>
              <a:rPr lang="en-US" dirty="0" err="1"/>
              <a:t>noaniqlik</a:t>
            </a:r>
            <a:r>
              <a:rPr lang="en-US" dirty="0"/>
              <a:t>),</a:t>
            </a:r>
          </a:p>
          <a:p>
            <a:r>
              <a:rPr lang="en-US" dirty="0"/>
              <a:t>Pe – </a:t>
            </a:r>
            <a:r>
              <a:rPr lang="en-US" dirty="0" err="1"/>
              <a:t>Xatolik</a:t>
            </a:r>
            <a:r>
              <a:rPr lang="en-US" dirty="0"/>
              <a:t> </a:t>
            </a:r>
            <a:r>
              <a:rPr lang="en-US" dirty="0" err="1"/>
              <a:t>ehtimoli</a:t>
            </a:r>
            <a:r>
              <a:rPr lang="en-US" dirty="0"/>
              <a:t> (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bashoratdagi</a:t>
            </a:r>
            <a:r>
              <a:rPr lang="en-US" dirty="0"/>
              <a:t> minimal </a:t>
            </a:r>
            <a:r>
              <a:rPr lang="en-US" dirty="0" err="1"/>
              <a:t>xatolik</a:t>
            </a:r>
            <a:r>
              <a:rPr lang="en-US" dirty="0"/>
              <a:t>),</a:t>
            </a:r>
          </a:p>
          <a:p>
            <a:r>
              <a:rPr lang="en-US" dirty="0"/>
              <a:t>h(Pe) – Pe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binar</a:t>
            </a:r>
            <a:r>
              <a:rPr lang="en-US" dirty="0"/>
              <a:t> </a:t>
            </a:r>
            <a:r>
              <a:rPr lang="en-US" dirty="0" err="1"/>
              <a:t>entropiya</a:t>
            </a:r>
            <a:r>
              <a:rPr lang="en-US" dirty="0"/>
              <a:t> </a:t>
            </a:r>
            <a:r>
              <a:rPr lang="en-US" dirty="0" err="1"/>
              <a:t>funksiyasi</a:t>
            </a:r>
            <a:r>
              <a:rPr lang="en-US" dirty="0"/>
              <a:t>,</a:t>
            </a:r>
          </a:p>
          <a:p>
            <a:r>
              <a:rPr lang="en-US" dirty="0"/>
              <a:t>|X| – X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qiymatlar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.</a:t>
            </a:r>
          </a:p>
          <a:p>
            <a:r>
              <a:rPr lang="en-US" dirty="0" err="1"/>
              <a:t>Xatolik</a:t>
            </a:r>
            <a:r>
              <a:rPr lang="en-US" dirty="0"/>
              <a:t> </a:t>
            </a:r>
            <a:r>
              <a:rPr lang="en-US" dirty="0" err="1"/>
              <a:t>ehtimolligi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, </a:t>
            </a:r>
            <a:r>
              <a:rPr lang="en-US" dirty="0" err="1"/>
              <a:t>shartli</a:t>
            </a:r>
            <a:r>
              <a:rPr lang="en-US" dirty="0"/>
              <a:t> </a:t>
            </a:r>
            <a:r>
              <a:rPr lang="en-US" dirty="0" err="1"/>
              <a:t>entropiya</a:t>
            </a:r>
            <a:r>
              <a:rPr lang="en-US" dirty="0"/>
              <a:t>(</a:t>
            </a:r>
            <a:r>
              <a:rPr lang="en-US" dirty="0" err="1"/>
              <a:t>noaniqlik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miqdori</a:t>
            </a:r>
            <a:r>
              <a:rPr lang="en-US" dirty="0"/>
              <a:t> </a:t>
            </a:r>
            <a:r>
              <a:rPr lang="en-US" dirty="0" err="1"/>
              <a:t>o’lchovi</a:t>
            </a:r>
            <a:r>
              <a:rPr lang="en-US" dirty="0"/>
              <a:t>) ham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10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78C93-5518-2F2E-9A86-FE462855D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Fano </a:t>
            </a:r>
            <a:r>
              <a:rPr lang="en-US" dirty="0" err="1"/>
              <a:t>bo’shlig’ini</a:t>
            </a:r>
            <a:r>
              <a:rPr lang="en-US" dirty="0"/>
              <a:t> </a:t>
            </a:r>
            <a:r>
              <a:rPr lang="en-US" dirty="0" err="1"/>
              <a:t>o’rnatish</a:t>
            </a:r>
            <a:r>
              <a:rPr lang="en-US" dirty="0"/>
              <a:t> 1.25 MeV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nurlari</a:t>
            </a:r>
            <a:endParaRPr lang="ru-RU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6B9470-7CE5-6D6E-8A80-E843E1BDF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715" y="2033080"/>
            <a:ext cx="8715983" cy="4824919"/>
          </a:xfrm>
        </p:spPr>
      </p:pic>
    </p:spTree>
    <p:extLst>
      <p:ext uri="{BB962C8B-B14F-4D97-AF65-F5344CB8AC3E}">
        <p14:creationId xmlns:p14="http://schemas.microsoft.com/office/powerpoint/2010/main" val="3408621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40C94-2DCE-35AF-8A2E-653531E7B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Fano </a:t>
            </a:r>
            <a:r>
              <a:rPr lang="en-US" dirty="0" err="1"/>
              <a:t>teoremasining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dozimetriyadagi</a:t>
            </a:r>
            <a:r>
              <a:rPr lang="en-US" dirty="0"/>
              <a:t> </a:t>
            </a:r>
            <a:r>
              <a:rPr lang="en-US" dirty="0" err="1"/>
              <a:t>ahamiyati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82A7D-7C9B-AC4F-4C8A-DB93F7CA1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Asosiy</a:t>
            </a:r>
            <a:r>
              <a:rPr lang="en-US" sz="2800" dirty="0"/>
              <a:t> </a:t>
            </a:r>
            <a:r>
              <a:rPr lang="en-US" sz="2800" dirty="0" err="1"/>
              <a:t>maqsadi</a:t>
            </a:r>
            <a:r>
              <a:rPr lang="en-US" sz="2800" dirty="0"/>
              <a:t>- </a:t>
            </a:r>
            <a:r>
              <a:rPr lang="en-US" sz="2800" dirty="0" err="1"/>
              <a:t>nurlanish</a:t>
            </a:r>
            <a:r>
              <a:rPr lang="en-US" sz="2800" dirty="0"/>
              <a:t> </a:t>
            </a:r>
            <a:r>
              <a:rPr lang="en-US" sz="2800" dirty="0" err="1"/>
              <a:t>dozasini</a:t>
            </a:r>
            <a:r>
              <a:rPr lang="en-US" sz="2800" dirty="0"/>
              <a:t> </a:t>
            </a:r>
            <a:r>
              <a:rPr lang="en-US" sz="2800" dirty="0" err="1"/>
              <a:t>iloji</a:t>
            </a:r>
            <a:r>
              <a:rPr lang="en-US" sz="2800" dirty="0"/>
              <a:t> </a:t>
            </a:r>
            <a:r>
              <a:rPr lang="en-US" sz="2800" dirty="0" err="1"/>
              <a:t>boricha</a:t>
            </a:r>
            <a:r>
              <a:rPr lang="en-US" sz="2800" dirty="0"/>
              <a:t> </a:t>
            </a:r>
            <a:r>
              <a:rPr lang="en-US" sz="2800" dirty="0" err="1"/>
              <a:t>aniqlik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o’lchash</a:t>
            </a:r>
            <a:r>
              <a:rPr lang="en-US" sz="2800" dirty="0"/>
              <a:t>. Bunda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o’lchov</a:t>
            </a:r>
            <a:r>
              <a:rPr lang="en-US" sz="2800" dirty="0"/>
              <a:t> </a:t>
            </a:r>
            <a:r>
              <a:rPr lang="en-US" sz="2800" dirty="0" err="1"/>
              <a:t>noaniqlik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bog’liq</a:t>
            </a:r>
            <a:r>
              <a:rPr lang="en-US" sz="2800" dirty="0"/>
              <a:t>. Bu </a:t>
            </a:r>
            <a:r>
              <a:rPr lang="en-US" sz="2800" dirty="0" err="1"/>
              <a:t>noaniqlik</a:t>
            </a:r>
            <a:r>
              <a:rPr lang="en-US" sz="2800" dirty="0"/>
              <a:t> </a:t>
            </a:r>
            <a:r>
              <a:rPr lang="en-US" sz="2800" dirty="0" err="1"/>
              <a:t>detektorlardagi</a:t>
            </a:r>
            <a:r>
              <a:rPr lang="en-US" sz="2800" dirty="0"/>
              <a:t> </a:t>
            </a:r>
            <a:r>
              <a:rPr lang="en-US" sz="2800" dirty="0" err="1"/>
              <a:t>hisoblar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ifodalanadi</a:t>
            </a:r>
            <a:r>
              <a:rPr lang="en-US" sz="2800" dirty="0"/>
              <a:t>. Fano </a:t>
            </a:r>
            <a:r>
              <a:rPr lang="en-US" sz="2800" dirty="0" err="1"/>
              <a:t>teoremasi</a:t>
            </a:r>
            <a:r>
              <a:rPr lang="en-US" sz="2800" dirty="0"/>
              <a:t> </a:t>
            </a:r>
            <a:r>
              <a:rPr lang="en-US" sz="2800" dirty="0" err="1"/>
              <a:t>xatolik</a:t>
            </a:r>
            <a:r>
              <a:rPr lang="en-US" sz="2800" dirty="0"/>
              <a:t> </a:t>
            </a:r>
            <a:r>
              <a:rPr lang="en-US" sz="2800" dirty="0" err="1"/>
              <a:t>ehtimoli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noaniqlik</a:t>
            </a:r>
            <a:r>
              <a:rPr lang="en-US" sz="2800" dirty="0"/>
              <a:t> </a:t>
            </a:r>
            <a:r>
              <a:rPr lang="en-US" sz="2800" dirty="0" err="1"/>
              <a:t>o’rtasidagi</a:t>
            </a:r>
            <a:r>
              <a:rPr lang="en-US" sz="2800" dirty="0"/>
              <a:t> </a:t>
            </a:r>
            <a:r>
              <a:rPr lang="en-US" sz="2800" dirty="0" err="1"/>
              <a:t>chegarani</a:t>
            </a:r>
            <a:r>
              <a:rPr lang="en-US" sz="2800" dirty="0"/>
              <a:t> </a:t>
            </a:r>
            <a:r>
              <a:rPr lang="en-US" sz="2800" dirty="0" err="1"/>
              <a:t>beradi</a:t>
            </a:r>
            <a:r>
              <a:rPr lang="en-US" sz="2800" dirty="0"/>
              <a:t>. Bu </a:t>
            </a:r>
            <a:r>
              <a:rPr lang="en-US" sz="2800" dirty="0" err="1"/>
              <a:t>orqali</a:t>
            </a:r>
            <a:r>
              <a:rPr lang="en-US" sz="2800" dirty="0"/>
              <a:t> biz </a:t>
            </a:r>
            <a:r>
              <a:rPr lang="en-US" sz="2800" dirty="0" err="1"/>
              <a:t>qurilmani</a:t>
            </a:r>
            <a:r>
              <a:rPr lang="en-US" sz="2800" dirty="0"/>
              <a:t> </a:t>
            </a:r>
            <a:r>
              <a:rPr lang="en-US" sz="2800" dirty="0" err="1"/>
              <a:t>kalibrlashimiz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yaxshiroq</a:t>
            </a:r>
            <a:r>
              <a:rPr lang="en-US" sz="2800" dirty="0"/>
              <a:t> </a:t>
            </a:r>
            <a:r>
              <a:rPr lang="en-US" sz="2800" dirty="0" err="1"/>
              <a:t>natijalar</a:t>
            </a:r>
            <a:r>
              <a:rPr lang="en-US" sz="2800" dirty="0"/>
              <a:t> </a:t>
            </a:r>
            <a:r>
              <a:rPr lang="en-US" sz="2800" dirty="0" err="1"/>
              <a:t>olishimiz</a:t>
            </a:r>
            <a:r>
              <a:rPr lang="en-US" sz="2800" dirty="0"/>
              <a:t> </a:t>
            </a:r>
            <a:r>
              <a:rPr lang="en-US" sz="2800" dirty="0" err="1"/>
              <a:t>mumkin</a:t>
            </a:r>
            <a:r>
              <a:rPr lang="en-US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50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0ED2A-28A0-BFBA-CC3B-979A146D6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err="1">
                <a:effectLst/>
              </a:rPr>
              <a:t>Asimmetrik</a:t>
            </a:r>
            <a:r>
              <a:rPr lang="en-US" sz="2000" dirty="0">
                <a:effectLst/>
              </a:rPr>
              <a:t> Fano </a:t>
            </a:r>
            <a:r>
              <a:rPr lang="en-US" sz="2000" dirty="0" err="1">
                <a:effectLst/>
              </a:rPr>
              <a:t>chizig'i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shaklini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ko'rsatadigan</a:t>
            </a:r>
            <a:r>
              <a:rPr lang="en-US" sz="2000" dirty="0">
                <a:effectLst/>
              </a:rPr>
              <a:t> </a:t>
            </a:r>
            <a:r>
              <a:rPr lang="en-US" sz="2000" i="1" dirty="0">
                <a:effectLst/>
                <a:latin typeface="Nimbus Roman No9 L"/>
              </a:rPr>
              <a:t>q</a:t>
            </a:r>
            <a:r>
              <a:rPr lang="en-US" sz="2000" dirty="0">
                <a:effectLst/>
              </a:rPr>
              <a:t> </a:t>
            </a:r>
            <a:r>
              <a:rPr lang="en-US" sz="2000" dirty="0" err="1">
                <a:effectLst/>
              </a:rPr>
              <a:t>parametrining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turli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qiymatlari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uchun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normallashtirilgan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energiyaga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nisbatan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tarqalish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kesimining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grafigi</a:t>
            </a:r>
            <a:r>
              <a:rPr lang="en-US" sz="2000" dirty="0">
                <a:effectLst/>
              </a:rPr>
              <a:t> .</a:t>
            </a:r>
            <a:br>
              <a:rPr lang="en-US" sz="2000" dirty="0"/>
            </a:br>
            <a:endParaRPr lang="ru-RU" sz="2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77C754-80D4-D2E8-00C6-0A6B92CAA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3004" y="2133599"/>
            <a:ext cx="8180962" cy="4306111"/>
          </a:xfrm>
        </p:spPr>
      </p:pic>
    </p:spTree>
    <p:extLst>
      <p:ext uri="{BB962C8B-B14F-4D97-AF65-F5344CB8AC3E}">
        <p14:creationId xmlns:p14="http://schemas.microsoft.com/office/powerpoint/2010/main" val="3704846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27C85-9DE5-CCED-9E9B-9CFEAA8F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Xulosa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C0711-E30F-E747-4CFD-41B352F53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Fano </a:t>
            </a:r>
            <a:r>
              <a:rPr lang="en-US" sz="2400" dirty="0" err="1"/>
              <a:t>teoremasi</a:t>
            </a:r>
            <a:r>
              <a:rPr lang="en-US" sz="2400" dirty="0"/>
              <a:t> </a:t>
            </a:r>
            <a:r>
              <a:rPr lang="en-US" sz="2400" dirty="0" err="1"/>
              <a:t>klinik</a:t>
            </a:r>
            <a:r>
              <a:rPr lang="en-US" sz="2400" dirty="0"/>
              <a:t> </a:t>
            </a:r>
            <a:r>
              <a:rPr lang="en-US" sz="2400" dirty="0" err="1"/>
              <a:t>dozimetriyada</a:t>
            </a:r>
            <a:r>
              <a:rPr lang="en-US" sz="2400" dirty="0"/>
              <a:t> </a:t>
            </a:r>
            <a:r>
              <a:rPr lang="en-US" sz="2400" dirty="0" err="1"/>
              <a:t>shuni</a:t>
            </a:r>
            <a:r>
              <a:rPr lang="en-US" sz="2400" dirty="0"/>
              <a:t> </a:t>
            </a:r>
            <a:r>
              <a:rPr lang="en-US" sz="2400" dirty="0" err="1"/>
              <a:t>ta’kidlaydiki</a:t>
            </a:r>
            <a:r>
              <a:rPr lang="en-US" sz="2400" dirty="0"/>
              <a:t>, agar </a:t>
            </a:r>
            <a:r>
              <a:rPr lang="en-US" sz="2400" dirty="0" err="1"/>
              <a:t>zarracha</a:t>
            </a:r>
            <a:r>
              <a:rPr lang="en-US" sz="2400" dirty="0"/>
              <a:t> </a:t>
            </a:r>
            <a:r>
              <a:rPr lang="en-US" sz="2400" dirty="0" err="1"/>
              <a:t>energiyasi</a:t>
            </a:r>
            <a:r>
              <a:rPr lang="en-US" sz="2400" dirty="0"/>
              <a:t> </a:t>
            </a:r>
            <a:r>
              <a:rPr lang="en-US" sz="2400" dirty="0" err="1"/>
              <a:t>muayyan</a:t>
            </a:r>
            <a:r>
              <a:rPr lang="en-US" sz="2400" dirty="0"/>
              <a:t> </a:t>
            </a:r>
            <a:r>
              <a:rPr lang="en-US" sz="2400" dirty="0" err="1"/>
              <a:t>muhitda</a:t>
            </a:r>
            <a:r>
              <a:rPr lang="en-US" sz="2400" dirty="0"/>
              <a:t> </a:t>
            </a:r>
            <a:r>
              <a:rPr lang="en-US" sz="2400" dirty="0" err="1"/>
              <a:t>to’liq</a:t>
            </a:r>
            <a:r>
              <a:rPr lang="en-US" sz="2400" dirty="0"/>
              <a:t> </a:t>
            </a:r>
            <a:r>
              <a:rPr lang="en-US" sz="2400" dirty="0" err="1"/>
              <a:t>yutilsa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muvozanatli</a:t>
            </a:r>
            <a:r>
              <a:rPr lang="en-US" sz="2400" dirty="0"/>
              <a:t> </a:t>
            </a:r>
            <a:r>
              <a:rPr lang="en-US" sz="2400" dirty="0" err="1"/>
              <a:t>holatda</a:t>
            </a:r>
            <a:r>
              <a:rPr lang="en-US" sz="2400" dirty="0"/>
              <a:t> </a:t>
            </a:r>
            <a:r>
              <a:rPr lang="en-US" sz="2400" dirty="0" err="1"/>
              <a:t>bo’lsa</a:t>
            </a:r>
            <a:r>
              <a:rPr lang="en-US" sz="2400" dirty="0"/>
              <a:t>, </a:t>
            </a:r>
            <a:r>
              <a:rPr lang="en-US" sz="2400" dirty="0" err="1"/>
              <a:t>unda</a:t>
            </a:r>
            <a:r>
              <a:rPr lang="en-US" sz="2400" dirty="0"/>
              <a:t> </a:t>
            </a:r>
            <a:r>
              <a:rPr lang="en-US" sz="2400" dirty="0" err="1"/>
              <a:t>dozani</a:t>
            </a:r>
            <a:r>
              <a:rPr lang="en-US" sz="2400" dirty="0"/>
              <a:t> </a:t>
            </a:r>
            <a:r>
              <a:rPr lang="en-US" sz="2400" dirty="0" err="1"/>
              <a:t>zarrachalar</a:t>
            </a:r>
            <a:r>
              <a:rPr lang="en-US" sz="2400" dirty="0"/>
              <a:t> </a:t>
            </a:r>
            <a:r>
              <a:rPr lang="en-US" sz="2400" dirty="0" err="1"/>
              <a:t>harakatiga</a:t>
            </a:r>
            <a:r>
              <a:rPr lang="en-US" sz="2400" dirty="0"/>
              <a:t> </a:t>
            </a:r>
            <a:r>
              <a:rPr lang="en-US" sz="2400" dirty="0" err="1"/>
              <a:t>bog’liq</a:t>
            </a:r>
            <a:r>
              <a:rPr lang="en-US" sz="2400" dirty="0"/>
              <a:t> </a:t>
            </a:r>
            <a:r>
              <a:rPr lang="en-US" sz="2400" dirty="0" err="1"/>
              <a:t>bo’lmasdan</a:t>
            </a:r>
            <a:r>
              <a:rPr lang="en-US" sz="2400" dirty="0"/>
              <a:t> </a:t>
            </a:r>
            <a:r>
              <a:rPr lang="en-US" sz="2400" dirty="0" err="1"/>
              <a:t>faqat</a:t>
            </a:r>
            <a:r>
              <a:rPr lang="en-US" sz="2400" dirty="0"/>
              <a:t> </a:t>
            </a:r>
            <a:r>
              <a:rPr lang="en-US" sz="2400" dirty="0" err="1"/>
              <a:t>muhit</a:t>
            </a:r>
            <a:r>
              <a:rPr lang="en-US" sz="2400" dirty="0"/>
              <a:t> </a:t>
            </a:r>
            <a:r>
              <a:rPr lang="en-US" sz="2400" dirty="0" err="1"/>
              <a:t>xossalari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belgilanadi</a:t>
            </a:r>
            <a:r>
              <a:rPr lang="en-US" sz="2400" dirty="0"/>
              <a:t>.</a:t>
            </a:r>
          </a:p>
          <a:p>
            <a:r>
              <a:rPr lang="en-US" sz="2400" dirty="0"/>
              <a:t>Monte-</a:t>
            </a:r>
            <a:r>
              <a:rPr lang="en-US" sz="2400" dirty="0" err="1"/>
              <a:t>karlo</a:t>
            </a:r>
            <a:r>
              <a:rPr lang="en-US" sz="2400" dirty="0"/>
              <a:t> </a:t>
            </a:r>
            <a:r>
              <a:rPr lang="en-US" sz="2400" dirty="0" err="1"/>
              <a:t>hisoblarini</a:t>
            </a:r>
            <a:r>
              <a:rPr lang="en-US" sz="2400" dirty="0"/>
              <a:t> </a:t>
            </a:r>
            <a:r>
              <a:rPr lang="en-US" sz="2400" dirty="0" err="1"/>
              <a:t>tekshirish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tasdiqlashda</a:t>
            </a:r>
            <a:endParaRPr lang="en-US" sz="2400" dirty="0"/>
          </a:p>
          <a:p>
            <a:r>
              <a:rPr lang="en-US" sz="2400" dirty="0"/>
              <a:t>Doza </a:t>
            </a:r>
            <a:r>
              <a:rPr lang="en-US" sz="2400" dirty="0" err="1"/>
              <a:t>taqsimotlarini</a:t>
            </a:r>
            <a:r>
              <a:rPr lang="en-US" sz="2400" dirty="0"/>
              <a:t> </a:t>
            </a:r>
            <a:r>
              <a:rPr lang="en-US" sz="2400" dirty="0" err="1"/>
              <a:t>to’g’ri</a:t>
            </a:r>
            <a:r>
              <a:rPr lang="en-US" sz="2400" dirty="0"/>
              <a:t> </a:t>
            </a:r>
            <a:r>
              <a:rPr lang="en-US" sz="2400" dirty="0" err="1"/>
              <a:t>aniqlashda</a:t>
            </a:r>
            <a:endParaRPr lang="en-US" sz="2400" dirty="0"/>
          </a:p>
          <a:p>
            <a:r>
              <a:rPr lang="en-US" sz="2400" dirty="0" err="1"/>
              <a:t>Kerakli</a:t>
            </a:r>
            <a:r>
              <a:rPr lang="en-US" sz="2400" dirty="0"/>
              <a:t> </a:t>
            </a:r>
            <a:r>
              <a:rPr lang="en-US" sz="2400" dirty="0" err="1"/>
              <a:t>fizik</a:t>
            </a:r>
            <a:r>
              <a:rPr lang="en-US" sz="2400" dirty="0"/>
              <a:t> </a:t>
            </a:r>
            <a:r>
              <a:rPr lang="en-US" sz="2400" dirty="0" err="1"/>
              <a:t>muvozanat</a:t>
            </a:r>
            <a:r>
              <a:rPr lang="en-US" sz="2400" dirty="0"/>
              <a:t> </a:t>
            </a:r>
            <a:r>
              <a:rPr lang="en-US" sz="2400" dirty="0" err="1"/>
              <a:t>sharoitlarini</a:t>
            </a:r>
            <a:r>
              <a:rPr lang="en-US" sz="2400" dirty="0"/>
              <a:t> </a:t>
            </a:r>
            <a:r>
              <a:rPr lang="en-US" sz="2400" dirty="0" err="1"/>
              <a:t>belgilashda</a:t>
            </a:r>
            <a:endParaRPr lang="en-US" sz="2400" dirty="0"/>
          </a:p>
          <a:p>
            <a:r>
              <a:rPr lang="en-US" sz="2400" dirty="0"/>
              <a:t>Muhim </a:t>
            </a:r>
            <a:r>
              <a:rPr lang="en-US" sz="2400" dirty="0" err="1"/>
              <a:t>o’rin</a:t>
            </a:r>
            <a:r>
              <a:rPr lang="en-US" sz="2400" dirty="0"/>
              <a:t> </a:t>
            </a:r>
            <a:r>
              <a:rPr lang="en-US" sz="2400" dirty="0" err="1"/>
              <a:t>egallaydi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14712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29C61-2B74-322C-D43A-4BB9D0A83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854512"/>
          </a:xfrm>
        </p:spPr>
        <p:txBody>
          <a:bodyPr>
            <a:normAutofit/>
          </a:bodyPr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br>
              <a:rPr lang="en-US" dirty="0"/>
            </a:br>
            <a:r>
              <a:rPr lang="en-US" dirty="0"/>
              <a:t>1.</a:t>
            </a:r>
            <a:r>
              <a:rPr lang="en-US" dirty="0">
                <a:hlinkClick r:id="rId2"/>
              </a:rPr>
              <a:t>https://infoscience.epfl.ch/bitstreams</a:t>
            </a:r>
            <a:br>
              <a:rPr lang="en-US" dirty="0"/>
            </a:br>
            <a:r>
              <a:rPr lang="en-US" dirty="0"/>
              <a:t>2.</a:t>
            </a:r>
            <a:r>
              <a:rPr lang="en-US" dirty="0">
                <a:hlinkClick r:id="rId3"/>
              </a:rPr>
              <a:t>https://pubmed.ncbi.nlm.nih.gov</a:t>
            </a:r>
            <a:br>
              <a:rPr lang="en-US" dirty="0"/>
            </a:br>
            <a:r>
              <a:rPr lang="en-US" dirty="0"/>
              <a:t>3.</a:t>
            </a:r>
            <a:r>
              <a:rPr lang="en-US" dirty="0">
                <a:hlinkClick r:id="rId4"/>
              </a:rPr>
              <a:t>https://en.m.wikipedia.org/wiki/</a:t>
            </a:r>
            <a:r>
              <a:rPr lang="en-US" dirty="0" err="1">
                <a:hlinkClick r:id="rId4"/>
              </a:rPr>
              <a:t>Fano_plane</a:t>
            </a:r>
            <a:br>
              <a:rPr lang="en-US" dirty="0"/>
            </a:br>
            <a:r>
              <a:rPr lang="en-US" dirty="0"/>
              <a:t>4.CHatGPT.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851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EB8F3-07DE-CEB6-D7C0-AF8A419A4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818" y="2788555"/>
            <a:ext cx="8911687" cy="1280890"/>
          </a:xfrm>
        </p:spPr>
        <p:txBody>
          <a:bodyPr/>
          <a:lstStyle/>
          <a:p>
            <a:r>
              <a:rPr lang="en-US" dirty="0" err="1"/>
              <a:t>E’tiboringiz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Rahmat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398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6B585-9A57-1FC3-8F96-D0551374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744" y="3089882"/>
            <a:ext cx="8915399" cy="1468800"/>
          </a:xfrm>
        </p:spPr>
        <p:txBody>
          <a:bodyPr/>
          <a:lstStyle/>
          <a:p>
            <a:r>
              <a:rPr lang="en-US" dirty="0"/>
              <a:t>REJA: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A213BD-CDFB-221B-1F6C-3ED5C6F76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4814180"/>
            <a:ext cx="8915399" cy="2043820"/>
          </a:xfrm>
        </p:spPr>
        <p:txBody>
          <a:bodyPr>
            <a:normAutofit/>
          </a:bodyPr>
          <a:lstStyle/>
          <a:p>
            <a:r>
              <a:rPr lang="en-US" dirty="0"/>
              <a:t>1.Fano </a:t>
            </a:r>
            <a:r>
              <a:rPr lang="en-US" dirty="0" err="1"/>
              <a:t>teoremasining</a:t>
            </a:r>
            <a:r>
              <a:rPr lang="en-US" dirty="0"/>
              <a:t>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ta’rifi</a:t>
            </a:r>
            <a:endParaRPr lang="en-US" dirty="0"/>
          </a:p>
          <a:p>
            <a:r>
              <a:rPr lang="en-US" dirty="0"/>
              <a:t>2.Teoremaning kashf </a:t>
            </a:r>
            <a:r>
              <a:rPr lang="en-US" dirty="0" err="1"/>
              <a:t>etilishi</a:t>
            </a:r>
            <a:endParaRPr lang="en-US" dirty="0"/>
          </a:p>
          <a:p>
            <a:r>
              <a:rPr lang="en-US" dirty="0"/>
              <a:t>3.Fano </a:t>
            </a:r>
            <a:r>
              <a:rPr lang="en-US" dirty="0" err="1"/>
              <a:t>teoremasining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14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5EF14-75B4-2A6A-CC9B-B776B509A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6293" y="1720784"/>
            <a:ext cx="8915399" cy="860400"/>
          </a:xfrm>
        </p:spPr>
        <p:txBody>
          <a:bodyPr>
            <a:noAutofit/>
          </a:bodyPr>
          <a:lstStyle/>
          <a:p>
            <a:r>
              <a:rPr lang="en-US" sz="2400" dirty="0"/>
              <a:t>Fano </a:t>
            </a:r>
            <a:r>
              <a:rPr lang="en-US" sz="2400" dirty="0" err="1"/>
              <a:t>teoremasi</a:t>
            </a:r>
            <a:r>
              <a:rPr lang="en-US" sz="2400" dirty="0"/>
              <a:t> </a:t>
            </a:r>
            <a:r>
              <a:rPr lang="en-US" sz="2400" dirty="0" err="1"/>
              <a:t>shuni</a:t>
            </a:r>
            <a:r>
              <a:rPr lang="en-US" sz="2400" dirty="0"/>
              <a:t> </a:t>
            </a:r>
            <a:r>
              <a:rPr lang="en-US" sz="2400" dirty="0" err="1"/>
              <a:t>ko’rsatadiki</a:t>
            </a:r>
            <a:r>
              <a:rPr lang="en-US" sz="2400" dirty="0"/>
              <a:t>, </a:t>
            </a:r>
            <a:r>
              <a:rPr lang="en-US" sz="2400" dirty="0" err="1"/>
              <a:t>birlik</a:t>
            </a:r>
            <a:r>
              <a:rPr lang="en-US" sz="2400" dirty="0"/>
              <a:t> </a:t>
            </a:r>
            <a:r>
              <a:rPr lang="en-US" sz="2400" dirty="0" err="1"/>
              <a:t>massadan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xilda</a:t>
            </a:r>
            <a:r>
              <a:rPr lang="en-US" sz="2400" dirty="0"/>
              <a:t> </a:t>
            </a:r>
            <a:r>
              <a:rPr lang="en-US" sz="2400" dirty="0" err="1"/>
              <a:t>chiqarilgan</a:t>
            </a:r>
            <a:r>
              <a:rPr lang="en-US" sz="2400" dirty="0"/>
              <a:t> </a:t>
            </a:r>
            <a:r>
              <a:rPr lang="en-US" sz="2400" dirty="0" err="1"/>
              <a:t>zarrachalarning</a:t>
            </a:r>
            <a:r>
              <a:rPr lang="en-US" sz="2400" dirty="0"/>
              <a:t> </a:t>
            </a:r>
            <a:r>
              <a:rPr lang="en-US" sz="2400" dirty="0" err="1"/>
              <a:t>oqimi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tarkibli</a:t>
            </a:r>
            <a:r>
              <a:rPr lang="en-US" sz="2400" dirty="0"/>
              <a:t>, </a:t>
            </a:r>
            <a:r>
              <a:rPr lang="en-US" sz="2400" dirty="0" err="1"/>
              <a:t>lekin</a:t>
            </a:r>
            <a:r>
              <a:rPr lang="en-US" sz="2400" dirty="0"/>
              <a:t> </a:t>
            </a:r>
            <a:r>
              <a:rPr lang="en-US" sz="2400" dirty="0" err="1"/>
              <a:t>zichligi</a:t>
            </a:r>
            <a:r>
              <a:rPr lang="en-US" sz="2400" dirty="0"/>
              <a:t> </a:t>
            </a:r>
            <a:r>
              <a:rPr lang="en-US" sz="2400" dirty="0" err="1"/>
              <a:t>o’zgaruvchan</a:t>
            </a:r>
            <a:r>
              <a:rPr lang="en-US" sz="2400" dirty="0"/>
              <a:t> </a:t>
            </a:r>
            <a:r>
              <a:rPr lang="en-US" sz="2400" dirty="0" err="1"/>
              <a:t>cheksiz</a:t>
            </a:r>
            <a:r>
              <a:rPr lang="en-US" sz="2400" dirty="0"/>
              <a:t>  </a:t>
            </a:r>
            <a:r>
              <a:rPr lang="en-US" sz="2400" dirty="0" err="1"/>
              <a:t>muhitda</a:t>
            </a:r>
            <a:r>
              <a:rPr lang="en-US" sz="2400" dirty="0"/>
              <a:t> </a:t>
            </a:r>
            <a:r>
              <a:rPr lang="en-US" sz="2400" dirty="0" err="1"/>
              <a:t>doimiy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</a:t>
            </a:r>
          </a:p>
          <a:p>
            <a:r>
              <a:rPr lang="en-US" sz="2400" dirty="0"/>
              <a:t>	</a:t>
            </a:r>
            <a:r>
              <a:rPr lang="en-US" sz="2400" dirty="0" err="1"/>
              <a:t>Masalan,bizda</a:t>
            </a:r>
            <a:r>
              <a:rPr lang="en-US" sz="2400" dirty="0"/>
              <a:t> </a:t>
            </a:r>
            <a:r>
              <a:rPr lang="en-US" sz="2400" dirty="0" err="1"/>
              <a:t>katta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idishda</a:t>
            </a:r>
            <a:r>
              <a:rPr lang="en-US" sz="2400" dirty="0"/>
              <a:t> </a:t>
            </a:r>
            <a:r>
              <a:rPr lang="en-US" sz="2400" dirty="0" err="1"/>
              <a:t>suv</a:t>
            </a:r>
            <a:r>
              <a:rPr lang="en-US" sz="2400" dirty="0"/>
              <a:t> bor. </a:t>
            </a:r>
            <a:r>
              <a:rPr lang="en-US" sz="2400" dirty="0" err="1"/>
              <a:t>Idishning</a:t>
            </a:r>
            <a:r>
              <a:rPr lang="en-US" sz="2400" dirty="0"/>
              <a:t> </a:t>
            </a:r>
            <a:r>
              <a:rPr lang="en-US" sz="2400" dirty="0" err="1"/>
              <a:t>ba’zi</a:t>
            </a:r>
            <a:r>
              <a:rPr lang="en-US" sz="2400" dirty="0"/>
              <a:t> </a:t>
            </a:r>
            <a:r>
              <a:rPr lang="en-US" sz="2400" dirty="0" err="1"/>
              <a:t>joylari</a:t>
            </a:r>
            <a:r>
              <a:rPr lang="en-US" sz="2400" dirty="0"/>
              <a:t> </a:t>
            </a:r>
            <a:r>
              <a:rPr lang="en-US" sz="2400" dirty="0" err="1"/>
              <a:t>zichroq</a:t>
            </a:r>
            <a:r>
              <a:rPr lang="en-US" sz="2400" dirty="0"/>
              <a:t>, </a:t>
            </a:r>
            <a:r>
              <a:rPr lang="en-US" sz="2400" dirty="0" err="1"/>
              <a:t>ba’zi</a:t>
            </a:r>
            <a:r>
              <a:rPr lang="en-US" sz="2400" dirty="0"/>
              <a:t> </a:t>
            </a:r>
            <a:r>
              <a:rPr lang="en-US" sz="2400" dirty="0" err="1"/>
              <a:t>joylari</a:t>
            </a:r>
            <a:r>
              <a:rPr lang="en-US" sz="2400" dirty="0"/>
              <a:t> </a:t>
            </a:r>
            <a:r>
              <a:rPr lang="en-US" sz="2400" dirty="0" err="1"/>
              <a:t>siyrakroq</a:t>
            </a:r>
            <a:r>
              <a:rPr lang="en-US" sz="2400" dirty="0"/>
              <a:t> </a:t>
            </a:r>
            <a:r>
              <a:rPr lang="en-US" sz="2400" dirty="0" err="1"/>
              <a:t>bo’lishi</a:t>
            </a:r>
            <a:r>
              <a:rPr lang="en-US" sz="2400" dirty="0"/>
              <a:t> </a:t>
            </a:r>
            <a:r>
              <a:rPr lang="en-US" sz="2400" dirty="0" err="1"/>
              <a:t>mumkin.Agar</a:t>
            </a:r>
            <a:r>
              <a:rPr lang="en-US" sz="2400" dirty="0"/>
              <a:t> biz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gramm</a:t>
            </a:r>
            <a:r>
              <a:rPr lang="en-US" sz="2400" dirty="0"/>
              <a:t> </a:t>
            </a:r>
            <a:r>
              <a:rPr lang="en-US" sz="2400" dirty="0" err="1"/>
              <a:t>suvdagi</a:t>
            </a:r>
            <a:r>
              <a:rPr lang="en-US" sz="2400" dirty="0"/>
              <a:t> </a:t>
            </a:r>
            <a:r>
              <a:rPr lang="en-US" sz="2400" dirty="0" err="1"/>
              <a:t>qandaydir</a:t>
            </a:r>
            <a:r>
              <a:rPr lang="en-US" sz="2400" dirty="0"/>
              <a:t> </a:t>
            </a:r>
            <a:r>
              <a:rPr lang="en-US" sz="2400" dirty="0" err="1"/>
              <a:t>zarrachalar</a:t>
            </a:r>
            <a:r>
              <a:rPr lang="en-US" sz="2400" dirty="0"/>
              <a:t> </a:t>
            </a:r>
            <a:r>
              <a:rPr lang="en-US" sz="2400" dirty="0" err="1"/>
              <a:t>sonini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xilda</a:t>
            </a:r>
            <a:r>
              <a:rPr lang="en-US" sz="2400" dirty="0"/>
              <a:t> </a:t>
            </a:r>
            <a:r>
              <a:rPr lang="en-US" sz="2400" dirty="0" err="1"/>
              <a:t>chiqarsak,bu</a:t>
            </a:r>
            <a:r>
              <a:rPr lang="en-US" sz="2400" dirty="0"/>
              <a:t> </a:t>
            </a:r>
            <a:r>
              <a:rPr lang="en-US" sz="2400" dirty="0" err="1"/>
              <a:t>zarrachalarning</a:t>
            </a:r>
            <a:r>
              <a:rPr lang="en-US" sz="2400" dirty="0"/>
              <a:t>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nuqtadagi</a:t>
            </a:r>
            <a:r>
              <a:rPr lang="en-US" sz="2400" dirty="0"/>
              <a:t> </a:t>
            </a:r>
            <a:r>
              <a:rPr lang="en-US" sz="2400" dirty="0" err="1"/>
              <a:t>umumiy</a:t>
            </a:r>
            <a:r>
              <a:rPr lang="en-US" sz="2400" dirty="0"/>
              <a:t> </a:t>
            </a:r>
            <a:r>
              <a:rPr lang="en-US" sz="2400" dirty="0" err="1"/>
              <a:t>oqimi</a:t>
            </a:r>
            <a:r>
              <a:rPr lang="en-US" sz="2400" dirty="0"/>
              <a:t> </a:t>
            </a:r>
            <a:r>
              <a:rPr lang="en-US" sz="2400" dirty="0" err="1"/>
              <a:t>muhitning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zichligidan</a:t>
            </a:r>
            <a:r>
              <a:rPr lang="en-US" sz="2400" dirty="0"/>
              <a:t> </a:t>
            </a:r>
            <a:r>
              <a:rPr lang="en-US" sz="2400" dirty="0" err="1"/>
              <a:t>qat’I</a:t>
            </a:r>
            <a:r>
              <a:rPr lang="en-US" sz="2400" dirty="0"/>
              <a:t> </a:t>
            </a:r>
            <a:r>
              <a:rPr lang="en-US" sz="2400" dirty="0" err="1"/>
              <a:t>nazar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34800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1E9B6-7985-5C33-D8FE-523AB730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	Fano </a:t>
            </a:r>
            <a:r>
              <a:rPr lang="en-US" dirty="0" err="1"/>
              <a:t>tegsizligi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798F17-5815-F581-DFAD-2CDD8DEC7F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7655" y="1763949"/>
                <a:ext cx="8915400" cy="377762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400" dirty="0"/>
                  <a:t>Statistik </a:t>
                </a:r>
                <a:r>
                  <a:rPr lang="en-US" sz="2400" dirty="0" err="1"/>
                  <a:t>fizikada</a:t>
                </a:r>
                <a:r>
                  <a:rPr lang="en-US" sz="2400" dirty="0"/>
                  <a:t> ,</a:t>
                </a:r>
                <a:r>
                  <a:rPr lang="en-US" sz="2400" dirty="0" err="1"/>
                  <a:t>yadro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fizikasi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detektorlar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fizikasida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ishlatiladigan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ifoda</a:t>
                </a:r>
                <a:r>
                  <a:rPr lang="en-US" sz="2400" dirty="0"/>
                  <a:t>. U </a:t>
                </a:r>
                <a:r>
                  <a:rPr lang="en-US" sz="2400" dirty="0" err="1"/>
                  <a:t>o’lchashdagi</a:t>
                </a:r>
                <a:r>
                  <a:rPr lang="en-US" sz="2400" dirty="0"/>
                  <a:t> statistic </a:t>
                </a:r>
                <a:r>
                  <a:rPr lang="en-US" sz="2400" dirty="0" err="1"/>
                  <a:t>tarqoqchilikni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nazariy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bilan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solishtiradi</a:t>
                </a:r>
                <a:r>
                  <a:rPr lang="en-US" sz="2400" dirty="0"/>
                  <a:t>.</a:t>
                </a:r>
              </a:p>
              <a:p>
                <a:r>
                  <a:rPr lang="en-US" sz="4400" dirty="0">
                    <a:solidFill>
                      <a:srgbClr val="FF0000"/>
                    </a:solidFill>
                  </a:rPr>
                  <a:t>F=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/>
                  <a:t>F - Fano </a:t>
                </a:r>
                <a:r>
                  <a:rPr lang="en-US" sz="2400" dirty="0" err="1"/>
                  <a:t>tegsizligi</a:t>
                </a:r>
                <a:endParaRPr lang="en-US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- </a:t>
                </a:r>
                <a:r>
                  <a:rPr lang="en-US" sz="2400" dirty="0" err="1"/>
                  <a:t>o’lchanayotgan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zarralar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soni</a:t>
                </a:r>
                <a:endParaRPr lang="en-US" sz="2400" dirty="0"/>
              </a:p>
              <a:p>
                <a:r>
                  <a:rPr lang="en-US" sz="2400" dirty="0"/>
                  <a:t>N – </a:t>
                </a:r>
                <a:r>
                  <a:rPr lang="en-US" sz="2400" dirty="0" err="1"/>
                  <a:t>o’rtacha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zarralar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soni</a:t>
                </a:r>
                <a:endParaRPr lang="ru-RU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798F17-5815-F581-DFAD-2CDD8DEC7F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7655" y="1763949"/>
                <a:ext cx="8915400" cy="3777622"/>
              </a:xfrm>
              <a:blipFill>
                <a:blip r:embed="rId2"/>
                <a:stretch>
                  <a:fillRect l="-2529" t="-2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499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1092CF7-ED9B-DC4E-2E9B-4828338B85F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Ideal </a:t>
                </a:r>
                <a:r>
                  <a:rPr lang="en-US" dirty="0" err="1">
                    <a:solidFill>
                      <a:schemeClr val="tx1"/>
                    </a:solidFill>
                  </a:rPr>
                  <a:t>statistik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jarayonda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  	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=N  </a:t>
                </a:r>
                <a:r>
                  <a:rPr lang="en-US" dirty="0">
                    <a:solidFill>
                      <a:schemeClr val="tx1"/>
                    </a:solidFill>
                  </a:rPr>
                  <a:t>=&gt; </a:t>
                </a:r>
                <a:r>
                  <a:rPr lang="en-US" dirty="0">
                    <a:solidFill>
                      <a:srgbClr val="C00000"/>
                    </a:solidFill>
                  </a:rPr>
                  <a:t>F=1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Ammo real </a:t>
                </a:r>
                <a:r>
                  <a:rPr lang="en-US" dirty="0" err="1">
                    <a:solidFill>
                      <a:schemeClr val="tx1"/>
                    </a:solidFill>
                  </a:rPr>
                  <a:t>fizik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jarayonlarda</a:t>
                </a:r>
                <a:r>
                  <a:rPr lang="en-US" dirty="0">
                    <a:solidFill>
                      <a:schemeClr val="tx1"/>
                    </a:solidFill>
                  </a:rPr>
                  <a:t>, </a:t>
                </a:r>
                <a:r>
                  <a:rPr lang="en-US" dirty="0" err="1">
                    <a:solidFill>
                      <a:schemeClr val="tx1"/>
                    </a:solidFill>
                  </a:rPr>
                  <a:t>ayniqsa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yarim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o’tkazgichli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yoki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gaz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detektorlarda</a:t>
                </a:r>
                <a:r>
                  <a:rPr lang="en-US" dirty="0">
                    <a:solidFill>
                      <a:schemeClr val="tx1"/>
                    </a:solidFill>
                  </a:rPr>
                  <a:t>: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					</a:t>
                </a:r>
                <a:r>
                  <a:rPr lang="en-US" dirty="0">
                    <a:solidFill>
                      <a:srgbClr val="C00000"/>
                    </a:solidFill>
                  </a:rPr>
                  <a:t>F&lt;1</a:t>
                </a:r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Bu </a:t>
                </a:r>
                <a:r>
                  <a:rPr lang="en-US" dirty="0" err="1">
                    <a:solidFill>
                      <a:schemeClr val="tx1"/>
                    </a:solidFill>
                  </a:rPr>
                  <a:t>shuni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anglatadiki</a:t>
                </a:r>
                <a:r>
                  <a:rPr lang="en-US" dirty="0">
                    <a:solidFill>
                      <a:schemeClr val="tx1"/>
                    </a:solidFill>
                  </a:rPr>
                  <a:t>, real </a:t>
                </a:r>
                <a:r>
                  <a:rPr lang="en-US" dirty="0" err="1">
                    <a:solidFill>
                      <a:schemeClr val="tx1"/>
                    </a:solidFill>
                  </a:rPr>
                  <a:t>tizimda</a:t>
                </a:r>
                <a:r>
                  <a:rPr lang="en-US" dirty="0">
                    <a:solidFill>
                      <a:schemeClr val="tx1"/>
                    </a:solidFill>
                  </a:rPr>
                  <a:t> statistic </a:t>
                </a:r>
                <a:r>
                  <a:rPr lang="en-US" dirty="0" err="1">
                    <a:solidFill>
                      <a:schemeClr val="tx1"/>
                    </a:solidFill>
                  </a:rPr>
                  <a:t>tarqoqchilik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kamroq</a:t>
                </a:r>
                <a:r>
                  <a:rPr lang="en-US" dirty="0">
                    <a:solidFill>
                      <a:schemeClr val="tx1"/>
                    </a:solidFill>
                  </a:rPr>
                  <a:t>, </a:t>
                </a:r>
                <a:r>
                  <a:rPr lang="en-US" dirty="0" err="1">
                    <a:solidFill>
                      <a:schemeClr val="tx1"/>
                    </a:solidFill>
                  </a:rPr>
                  <a:t>ya’ni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tizim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yanada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aniqroq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ishlaydi</a:t>
                </a:r>
                <a:r>
                  <a:rPr lang="en-US" dirty="0">
                    <a:solidFill>
                      <a:schemeClr val="tx1"/>
                    </a:solidFill>
                  </a:rPr>
                  <a:t>. </a:t>
                </a:r>
                <a:r>
                  <a:rPr lang="en-US" dirty="0" err="1">
                    <a:solidFill>
                      <a:schemeClr val="tx1"/>
                    </a:solidFill>
                  </a:rPr>
                  <a:t>Masalan</a:t>
                </a:r>
                <a:r>
                  <a:rPr lang="en-US" dirty="0">
                    <a:solidFill>
                      <a:schemeClr val="tx1"/>
                    </a:solidFill>
                  </a:rPr>
                  <a:t>, </a:t>
                </a:r>
                <a:r>
                  <a:rPr lang="en-US" dirty="0" err="1">
                    <a:solidFill>
                      <a:schemeClr val="tx1"/>
                    </a:solidFill>
                  </a:rPr>
                  <a:t>Germaniy</a:t>
                </a:r>
                <a:r>
                  <a:rPr lang="en-US" dirty="0">
                    <a:solidFill>
                      <a:schemeClr val="tx1"/>
                    </a:solidFill>
                  </a:rPr>
                  <a:t>(Ge) </a:t>
                </a:r>
                <a:r>
                  <a:rPr lang="en-US" dirty="0" err="1">
                    <a:solidFill>
                      <a:schemeClr val="tx1"/>
                    </a:solidFill>
                  </a:rPr>
                  <a:t>detektorlarida</a:t>
                </a:r>
                <a:r>
                  <a:rPr lang="en-US" dirty="0">
                    <a:solidFill>
                      <a:schemeClr val="tx1"/>
                    </a:solidFill>
                  </a:rPr>
                  <a:t> Fano </a:t>
                </a:r>
                <a:r>
                  <a:rPr lang="en-US" dirty="0" err="1">
                    <a:solidFill>
                      <a:schemeClr val="tx1"/>
                    </a:solidFill>
                  </a:rPr>
                  <a:t>tengsizligi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taxmoinan</a:t>
                </a:r>
                <a:r>
                  <a:rPr lang="en-US" dirty="0">
                    <a:solidFill>
                      <a:schemeClr val="tx1"/>
                    </a:solidFill>
                  </a:rPr>
                  <a:t> 0.1-0.2 </a:t>
                </a:r>
                <a:r>
                  <a:rPr lang="en-US" dirty="0" err="1">
                    <a:solidFill>
                      <a:schemeClr val="tx1"/>
                    </a:solidFill>
                  </a:rPr>
                  <a:t>atrofida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bo’ladi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1092CF7-ED9B-DC4E-2E9B-4828338B85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10" t="-6161" r="-68" b="-301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758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6B458-16E4-5776-EC47-B93519219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86" y="268860"/>
            <a:ext cx="8915399" cy="1468800"/>
          </a:xfrm>
        </p:spPr>
        <p:txBody>
          <a:bodyPr/>
          <a:lstStyle/>
          <a:p>
            <a:r>
              <a:rPr lang="en-US" dirty="0"/>
              <a:t>Fano </a:t>
            </a:r>
            <a:r>
              <a:rPr lang="en-US" dirty="0" err="1"/>
              <a:t>tengsizligining</a:t>
            </a:r>
            <a:r>
              <a:rPr lang="en-US" dirty="0"/>
              <a:t> </a:t>
            </a:r>
            <a:r>
              <a:rPr lang="en-US" dirty="0" err="1"/>
              <a:t>ishlatilishi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93365-165C-9E09-6ED1-F76E27A09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4385" y="2568600"/>
            <a:ext cx="8915399" cy="8604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en-US" sz="2400" dirty="0" err="1">
                <a:solidFill>
                  <a:schemeClr val="tx1"/>
                </a:solidFill>
              </a:rPr>
              <a:t>Yadro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zarracha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detektorlarida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err="1">
                <a:solidFill>
                  <a:schemeClr val="tx1"/>
                </a:solidFill>
              </a:rPr>
              <a:t>yarim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o’tkazgichli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detektorlarda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zarracha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energiyasini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aniqlashda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tengsizlik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aniqlik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darajasini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baholaydi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  <a:p>
            <a:r>
              <a:rPr lang="en-US" sz="2400" dirty="0">
                <a:solidFill>
                  <a:schemeClr val="tx1"/>
                </a:solidFill>
              </a:rPr>
              <a:t>2.Neyrofiziologiyada(</a:t>
            </a:r>
            <a:r>
              <a:rPr lang="en-US" sz="2400" dirty="0" err="1">
                <a:solidFill>
                  <a:schemeClr val="tx1"/>
                </a:solidFill>
              </a:rPr>
              <a:t>neyronlarning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impuls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chiqarishidagi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o’zgaruvchanlikni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baholaydi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  <a:p>
            <a:r>
              <a:rPr lang="en-US" sz="2400" dirty="0">
                <a:solidFill>
                  <a:schemeClr val="tx1"/>
                </a:solidFill>
              </a:rPr>
              <a:t>3. Scintillator(</a:t>
            </a:r>
            <a:r>
              <a:rPr lang="en-US" sz="2400" dirty="0" err="1">
                <a:solidFill>
                  <a:schemeClr val="tx1"/>
                </a:solidFill>
              </a:rPr>
              <a:t>ionlovchi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nurlanish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 err="1">
                <a:solidFill>
                  <a:schemeClr val="tx1"/>
                </a:solidFill>
              </a:rPr>
              <a:t>detektorlarida</a:t>
            </a:r>
            <a:r>
              <a:rPr lang="en-US" sz="2400" dirty="0">
                <a:solidFill>
                  <a:schemeClr val="tx1"/>
                </a:solidFill>
              </a:rPr>
              <a:t>(scintillator </a:t>
            </a:r>
            <a:r>
              <a:rPr lang="en-US" sz="2400" dirty="0" err="1">
                <a:solidFill>
                  <a:schemeClr val="tx1"/>
                </a:solidFill>
              </a:rPr>
              <a:t>kristallarida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fotonlar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chiqarilishi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aniqligini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baholaydi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93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8E60A-214E-D15C-2D0F-5197CAE6A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		</a:t>
            </a:r>
            <a:r>
              <a:rPr lang="en-US" dirty="0" err="1"/>
              <a:t>Grafigi</a:t>
            </a:r>
            <a:endParaRPr lang="ru-RU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237AB-FFC5-5866-E41E-371892E03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905001"/>
            <a:ext cx="6852632" cy="4242880"/>
          </a:xfrm>
        </p:spPr>
      </p:pic>
    </p:spTree>
    <p:extLst>
      <p:ext uri="{BB962C8B-B14F-4D97-AF65-F5344CB8AC3E}">
        <p14:creationId xmlns:p14="http://schemas.microsoft.com/office/powerpoint/2010/main" val="5104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7377A-74D4-4ADC-54A4-6CED141DE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476" y="307772"/>
            <a:ext cx="8915399" cy="1468800"/>
          </a:xfrm>
        </p:spPr>
        <p:txBody>
          <a:bodyPr/>
          <a:lstStyle/>
          <a:p>
            <a:r>
              <a:rPr lang="en-US" dirty="0" err="1"/>
              <a:t>Teoremaning</a:t>
            </a:r>
            <a:r>
              <a:rPr lang="en-US" dirty="0"/>
              <a:t> kashf </a:t>
            </a:r>
            <a:r>
              <a:rPr lang="en-US" dirty="0" err="1"/>
              <a:t>etilishi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AF590-E70E-A6CA-7ABC-1F1AFEFD3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5475" y="2265533"/>
            <a:ext cx="8915399" cy="860400"/>
          </a:xfrm>
        </p:spPr>
        <p:txBody>
          <a:bodyPr>
            <a:noAutofit/>
          </a:bodyPr>
          <a:lstStyle/>
          <a:p>
            <a:r>
              <a:rPr lang="en-US" sz="2800" dirty="0"/>
              <a:t>Fano </a:t>
            </a:r>
            <a:r>
              <a:rPr lang="en-US" sz="2800" dirty="0" err="1"/>
              <a:t>teoremasi</a:t>
            </a:r>
            <a:r>
              <a:rPr lang="en-US" sz="2800" dirty="0"/>
              <a:t> XX </a:t>
            </a:r>
            <a:r>
              <a:rPr lang="en-US" sz="2800" dirty="0" err="1"/>
              <a:t>asrning</a:t>
            </a:r>
            <a:r>
              <a:rPr lang="en-US" sz="2800" dirty="0"/>
              <a:t> </a:t>
            </a:r>
            <a:r>
              <a:rPr lang="en-US" sz="2800" dirty="0" err="1"/>
              <a:t>boshlarida</a:t>
            </a:r>
            <a:r>
              <a:rPr lang="en-US" sz="2800" dirty="0"/>
              <a:t> </a:t>
            </a:r>
            <a:r>
              <a:rPr lang="en-US" sz="2800" dirty="0" err="1"/>
              <a:t>Italiyalik</a:t>
            </a:r>
            <a:r>
              <a:rPr lang="en-US" sz="2800" dirty="0"/>
              <a:t> </a:t>
            </a:r>
            <a:r>
              <a:rPr lang="en-US" sz="2800" dirty="0" err="1"/>
              <a:t>matematik</a:t>
            </a:r>
            <a:r>
              <a:rPr lang="en-US" sz="2800" dirty="0"/>
              <a:t> Gino Fano(1871-1952) </a:t>
            </a:r>
            <a:r>
              <a:rPr lang="en-US" sz="2800" dirty="0" err="1"/>
              <a:t>tomonidan</a:t>
            </a:r>
            <a:r>
              <a:rPr lang="en-US" sz="2800" dirty="0"/>
              <a:t> kashf </a:t>
            </a:r>
            <a:r>
              <a:rPr lang="en-US" sz="2800" dirty="0" err="1"/>
              <a:t>etilgan</a:t>
            </a:r>
            <a:r>
              <a:rPr lang="en-US" sz="2800" dirty="0"/>
              <a:t>. Fano </a:t>
            </a:r>
            <a:r>
              <a:rPr lang="en-US" sz="2800" dirty="0" err="1"/>
              <a:t>teoremasi</a:t>
            </a:r>
            <a:r>
              <a:rPr lang="en-US" sz="2800" dirty="0"/>
              <a:t> – </a:t>
            </a:r>
            <a:r>
              <a:rPr lang="en-US" sz="2800" dirty="0" err="1"/>
              <a:t>bu</a:t>
            </a:r>
            <a:r>
              <a:rPr lang="en-US" sz="2800" dirty="0"/>
              <a:t> Fano </a:t>
            </a:r>
            <a:r>
              <a:rPr lang="en-US" sz="2800" dirty="0" err="1"/>
              <a:t>tekisligi</a:t>
            </a:r>
            <a:r>
              <a:rPr lang="en-US" sz="2800" dirty="0"/>
              <a:t>  deb </a:t>
            </a:r>
            <a:r>
              <a:rPr lang="en-US" sz="2800" dirty="0" err="1"/>
              <a:t>ataladigan</a:t>
            </a:r>
            <a:r>
              <a:rPr lang="en-US" sz="2800" dirty="0"/>
              <a:t> </a:t>
            </a:r>
            <a:r>
              <a:rPr lang="en-US" sz="2800" dirty="0" err="1"/>
              <a:t>eng</a:t>
            </a:r>
            <a:r>
              <a:rPr lang="en-US" sz="2800" dirty="0"/>
              <a:t> </a:t>
            </a:r>
            <a:r>
              <a:rPr lang="en-US" sz="2800" dirty="0" err="1"/>
              <a:t>kichik</a:t>
            </a:r>
            <a:r>
              <a:rPr lang="en-US" sz="2800" dirty="0"/>
              <a:t> </a:t>
            </a:r>
            <a:r>
              <a:rPr lang="en-US" sz="2800" dirty="0" err="1"/>
              <a:t>projektiv</a:t>
            </a:r>
            <a:r>
              <a:rPr lang="en-US" sz="2800" dirty="0"/>
              <a:t> </a:t>
            </a:r>
            <a:r>
              <a:rPr lang="en-US" sz="2800" dirty="0" err="1"/>
              <a:t>tekislikning</a:t>
            </a:r>
            <a:r>
              <a:rPr lang="en-US" sz="2800" dirty="0"/>
              <a:t>  </a:t>
            </a:r>
            <a:r>
              <a:rPr lang="en-US" sz="2800" dirty="0" err="1"/>
              <a:t>mavjudligini</a:t>
            </a:r>
            <a:r>
              <a:rPr lang="en-US" sz="2800" dirty="0"/>
              <a:t> </a:t>
            </a:r>
            <a:r>
              <a:rPr lang="en-US" sz="2800" dirty="0" err="1"/>
              <a:t>ifodalaydi</a:t>
            </a:r>
            <a:r>
              <a:rPr lang="en-US" sz="2800" dirty="0"/>
              <a:t>. Fano </a:t>
            </a:r>
            <a:r>
              <a:rPr lang="en-US" sz="2800" dirty="0" err="1"/>
              <a:t>tekisligi</a:t>
            </a:r>
            <a:r>
              <a:rPr lang="en-US" sz="2800" dirty="0"/>
              <a:t> 7 ta nuqta </a:t>
            </a:r>
            <a:r>
              <a:rPr lang="en-US" sz="2800" dirty="0" err="1"/>
              <a:t>va</a:t>
            </a:r>
            <a:r>
              <a:rPr lang="en-US" sz="2800" dirty="0"/>
              <a:t> 7 ta </a:t>
            </a:r>
            <a:r>
              <a:rPr lang="en-US" sz="2800" dirty="0" err="1"/>
              <a:t>to’g’ri</a:t>
            </a:r>
            <a:r>
              <a:rPr lang="en-US" sz="2800" dirty="0"/>
              <a:t> </a:t>
            </a:r>
            <a:r>
              <a:rPr lang="en-US" sz="2800" dirty="0" err="1"/>
              <a:t>chiziqdan</a:t>
            </a:r>
            <a:r>
              <a:rPr lang="en-US" sz="2800" dirty="0"/>
              <a:t> </a:t>
            </a:r>
            <a:r>
              <a:rPr lang="en-US" sz="2800" dirty="0" err="1"/>
              <a:t>iborat</a:t>
            </a:r>
            <a:r>
              <a:rPr lang="en-US" sz="2800" dirty="0"/>
              <a:t>. Har </a:t>
            </a:r>
            <a:r>
              <a:rPr lang="en-US" sz="2800" dirty="0" err="1"/>
              <a:t>bir</a:t>
            </a:r>
            <a:r>
              <a:rPr lang="en-US" sz="2800" dirty="0"/>
              <a:t> nuqta 3 ta </a:t>
            </a:r>
            <a:r>
              <a:rPr lang="en-US" sz="2800" dirty="0" err="1"/>
              <a:t>to’g’ri</a:t>
            </a:r>
            <a:r>
              <a:rPr lang="en-US" sz="2800" dirty="0"/>
              <a:t> </a:t>
            </a:r>
            <a:r>
              <a:rPr lang="en-US" sz="2800" dirty="0" err="1"/>
              <a:t>chiziqda</a:t>
            </a:r>
            <a:r>
              <a:rPr lang="en-US" sz="2800" dirty="0"/>
              <a:t>,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chiziq</a:t>
            </a:r>
            <a:r>
              <a:rPr lang="en-US" sz="2800" dirty="0"/>
              <a:t> 3 ta </a:t>
            </a:r>
            <a:r>
              <a:rPr lang="en-US" sz="2800" dirty="0" err="1"/>
              <a:t>nuqtani</a:t>
            </a:r>
            <a:r>
              <a:rPr lang="en-US" sz="2800" dirty="0"/>
              <a:t> </a:t>
            </a:r>
            <a:r>
              <a:rPr lang="en-US" sz="2800" dirty="0" err="1"/>
              <a:t>o’z</a:t>
            </a:r>
            <a:r>
              <a:rPr lang="en-US" sz="2800" dirty="0"/>
              <a:t> </a:t>
            </a:r>
            <a:r>
              <a:rPr lang="en-US" sz="2800" dirty="0" err="1"/>
              <a:t>ichiga</a:t>
            </a:r>
            <a:r>
              <a:rPr lang="en-US" sz="2800" dirty="0"/>
              <a:t> </a:t>
            </a:r>
            <a:r>
              <a:rPr lang="en-US" sz="2800" dirty="0" err="1"/>
              <a:t>oladi</a:t>
            </a:r>
            <a:r>
              <a:rPr lang="en-US" sz="2800" dirty="0"/>
              <a:t>. Bu </a:t>
            </a:r>
            <a:r>
              <a:rPr lang="en-US" sz="2800" dirty="0" err="1"/>
              <a:t>kombinatorikada</a:t>
            </a:r>
            <a:r>
              <a:rPr lang="en-US" sz="2800" dirty="0"/>
              <a:t> fundamental </a:t>
            </a:r>
            <a:r>
              <a:rPr lang="en-US" sz="2800" dirty="0" err="1"/>
              <a:t>namuna</a:t>
            </a:r>
            <a:r>
              <a:rPr lang="en-US" sz="2800" dirty="0"/>
              <a:t> </a:t>
            </a:r>
            <a:r>
              <a:rPr lang="en-US" sz="2800" dirty="0" err="1"/>
              <a:t>hisoblanadi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3513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8300A7-5915-B5DE-EAD4-B3E67863B3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1489" y="2091447"/>
            <a:ext cx="6653720" cy="3414408"/>
          </a:xfrm>
        </p:spPr>
      </p:pic>
    </p:spTree>
    <p:extLst>
      <p:ext uri="{BB962C8B-B14F-4D97-AF65-F5344CB8AC3E}">
        <p14:creationId xmlns:p14="http://schemas.microsoft.com/office/powerpoint/2010/main" val="221796451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220</TotalTime>
  <Words>705</Words>
  <Application>Microsoft Office PowerPoint</Application>
  <PresentationFormat>Widescreen</PresentationFormat>
  <Paragraphs>49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Cambria Math</vt:lpstr>
      <vt:lpstr>Century Gothic</vt:lpstr>
      <vt:lpstr>Nimbus Roman No9 L</vt:lpstr>
      <vt:lpstr>Wingdings</vt:lpstr>
      <vt:lpstr>Wingdings 3</vt:lpstr>
      <vt:lpstr>Wisp</vt:lpstr>
      <vt:lpstr>Fano teoremasi.</vt:lpstr>
      <vt:lpstr>REJA:</vt:lpstr>
      <vt:lpstr>PowerPoint Presentation</vt:lpstr>
      <vt:lpstr>     Fano tegsizligi</vt:lpstr>
      <vt:lpstr>Ideal statistik jarayonda       D^2=N  =&gt; F=1 Ammo real fizik jarayonlarda, ayniqsa yarim o’tkazgichli yoki gaz detektorlarda:      F&lt;1 Bu shuni anglatadiki, real tizimda statistic tarqoqchilik kamroq, ya’ni tizim yanada aniqroq ishlaydi. Masalan, Germaniy(Ge) detektorlarida Fano tengsizligi taxmoinan 0.1-0.2 atrofida bo’ladi.</vt:lpstr>
      <vt:lpstr>Fano tengsizligining ishlatilishi</vt:lpstr>
      <vt:lpstr>      Grafigi</vt:lpstr>
      <vt:lpstr>Teoremaning kashf etilishi</vt:lpstr>
      <vt:lpstr>PowerPoint Presentation</vt:lpstr>
      <vt:lpstr>Fano teoremasining qo’llanilishi</vt:lpstr>
      <vt:lpstr>Qo’llanilish sohalari</vt:lpstr>
      <vt:lpstr> Fano bo’shlig’ini o’rnatish 1.25 MeV foton nurlari</vt:lpstr>
      <vt:lpstr>Fano teoremasining klinik dozimetriyadagi ahamiyati</vt:lpstr>
      <vt:lpstr>Asimmetrik Fano chizig'i shaklini ko'rsatadigan q parametrining turli qiymatlari uchun normallashtirilgan energiyaga nisbatan tarqalish kesimining grafigi . </vt:lpstr>
      <vt:lpstr>Xulosa</vt:lpstr>
      <vt:lpstr>Foydalanilgan adabiyotlar 1.https://infoscience.epfl.ch/bitstreams 2.https://pubmed.ncbi.nlm.nih.gov 3.https://en.m.wikipedia.org/wiki/Fano_plane 4.CHatGPT.   </vt:lpstr>
      <vt:lpstr>E’tiboringiz uchun Rahmat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</dc:creator>
  <cp:lastModifiedBy>asus</cp:lastModifiedBy>
  <cp:revision>3</cp:revision>
  <dcterms:created xsi:type="dcterms:W3CDTF">2025-04-16T18:28:10Z</dcterms:created>
  <dcterms:modified xsi:type="dcterms:W3CDTF">2025-04-19T06:45:57Z</dcterms:modified>
</cp:coreProperties>
</file>