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1E6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731520"/>
            <a:ext cx="7863840" cy="128016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Georgia"/>
              </a:rPr>
              <a:t>Articles and Determiners in Context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2103120"/>
            <a:ext cx="78638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2200" b="0" i="0">
                <a:solidFill>
                  <a:srgbClr val="FFFFFF"/>
                </a:solidFill>
                <a:latin typeface="Calibri"/>
              </a:rPr>
              <a:t>a, an, the and other words before nouns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788920"/>
            <a:ext cx="786384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2000" b="1" i="0">
                <a:solidFill>
                  <a:srgbClr val="FFB74D"/>
                </a:solidFill>
                <a:latin typeface="Calibri"/>
              </a:rPr>
              <a:t>Muqaddas Arslonbekova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200400"/>
            <a:ext cx="786384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0" i="0">
                <a:solidFill>
                  <a:srgbClr val="FFFFFF"/>
                </a:solidFill>
                <a:latin typeface="Calibri"/>
              </a:rPr>
              <a:t>Group: 49-26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493008"/>
            <a:ext cx="786384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0" i="0">
                <a:solidFill>
                  <a:srgbClr val="FFFFFF"/>
                </a:solidFill>
                <a:latin typeface="Calibri"/>
              </a:rPr>
              <a:t>Subject: Practical Grammar and Lexicology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785615"/>
            <a:ext cx="786384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0" i="0">
                <a:solidFill>
                  <a:srgbClr val="FFFFFF"/>
                </a:solidFill>
                <a:latin typeface="Calibri"/>
              </a:rPr>
              <a:t>Teacher: Shahnoza Dilmuradovna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/>
            <a:r>
              <a:rPr sz="3000" b="1" i="0">
                <a:solidFill>
                  <a:srgbClr val="E91E63"/>
                </a:solidFill>
                <a:latin typeface="Georgia"/>
              </a:rPr>
              <a:t>What Are Determiners?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05840"/>
            <a:ext cx="8229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800" b="0" i="0">
                <a:solidFill>
                  <a:srgbClr val="3B1F2B"/>
                </a:solidFill>
                <a:latin typeface="Calibri"/>
              </a:rPr>
              <a:t>Determiners come before a noun and show which one or how many.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645920"/>
            <a:ext cx="1920240" cy="2194560"/>
          </a:xfrm>
          <a:prstGeom prst="rect">
            <a:avLst/>
          </a:prstGeom>
          <a:solidFill>
            <a:srgbClr val="E91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783080"/>
            <a:ext cx="173736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Articles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331720"/>
            <a:ext cx="173736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Calibri"/>
              </a:rPr>
              <a:t>a, an, the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154680"/>
            <a:ext cx="173736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500" b="0" i="1">
                <a:solidFill>
                  <a:srgbClr val="FFFFFF"/>
                </a:solidFill>
                <a:latin typeface="Calibri"/>
              </a:rPr>
              <a:t>a book, the book</a:t>
            </a:r>
          </a:p>
        </p:txBody>
      </p:sp>
      <p:sp>
        <p:nvSpPr>
          <p:cNvPr id="8" name="Rectangle 7"/>
          <p:cNvSpPr/>
          <p:nvPr/>
        </p:nvSpPr>
        <p:spPr>
          <a:xfrm>
            <a:off x="2560320" y="1645920"/>
            <a:ext cx="1920240" cy="2194560"/>
          </a:xfrm>
          <a:prstGeom prst="rect">
            <a:avLst/>
          </a:prstGeom>
          <a:solidFill>
            <a:srgbClr val="8E2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651760" y="1783080"/>
            <a:ext cx="173736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Demonstratives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51760" y="2331720"/>
            <a:ext cx="173736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Calibri"/>
              </a:rPr>
              <a:t>this, that, these, those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51760" y="3154680"/>
            <a:ext cx="173736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500" b="0" i="1">
                <a:solidFill>
                  <a:srgbClr val="FFFFFF"/>
                </a:solidFill>
                <a:latin typeface="Calibri"/>
              </a:rPr>
              <a:t>this book, those books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63440" y="1645920"/>
            <a:ext cx="1920240" cy="2194560"/>
          </a:xfrm>
          <a:prstGeom prst="rect">
            <a:avLst/>
          </a:prstGeom>
          <a:solidFill>
            <a:srgbClr val="FFB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54879" y="1783080"/>
            <a:ext cx="173736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800" b="1" i="0">
                <a:solidFill>
                  <a:srgbClr val="3B1F2B"/>
                </a:solidFill>
                <a:latin typeface="Calibri"/>
              </a:rPr>
              <a:t>Possessives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54879" y="2331720"/>
            <a:ext cx="173736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1" i="0">
                <a:solidFill>
                  <a:srgbClr val="3B1F2B"/>
                </a:solidFill>
                <a:latin typeface="Calibri"/>
              </a:rPr>
              <a:t>my, your, his, our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4879" y="3154680"/>
            <a:ext cx="173736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500" b="0" i="1">
                <a:solidFill>
                  <a:srgbClr val="3B1F2B"/>
                </a:solidFill>
                <a:latin typeface="Calibri"/>
              </a:rPr>
              <a:t>my book, their books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66559" y="1645920"/>
            <a:ext cx="1920240" cy="2194560"/>
          </a:xfrm>
          <a:prstGeom prst="rect">
            <a:avLst/>
          </a:prstGeom>
          <a:solidFill>
            <a:srgbClr val="F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7999" y="1783080"/>
            <a:ext cx="173736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800" b="1" i="0">
                <a:solidFill>
                  <a:srgbClr val="E91E63"/>
                </a:solidFill>
                <a:latin typeface="Calibri"/>
              </a:rPr>
              <a:t>Quantifiers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7999" y="2331720"/>
            <a:ext cx="173736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1" i="0">
                <a:solidFill>
                  <a:srgbClr val="3B1F2B"/>
                </a:solidFill>
                <a:latin typeface="Calibri"/>
              </a:rPr>
              <a:t>some, many, few, each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7999" y="3154680"/>
            <a:ext cx="173736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500" b="0" i="1">
                <a:solidFill>
                  <a:srgbClr val="3B1F2B"/>
                </a:solidFill>
                <a:latin typeface="Calibri"/>
              </a:rPr>
              <a:t>some books, each book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416052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500" b="0" i="1">
                <a:solidFill>
                  <a:srgbClr val="E91E63"/>
                </a:solidFill>
                <a:latin typeface="Calibri"/>
              </a:rPr>
              <a:t>Pattern:  determiner + (adjective) + noun  →  the old house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/>
            <a:r>
              <a:rPr sz="3000" b="1" i="0">
                <a:solidFill>
                  <a:srgbClr val="E91E63"/>
                </a:solidFill>
                <a:latin typeface="Georgia"/>
              </a:rPr>
              <a:t>Articles at a Glance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143000"/>
            <a:ext cx="2615184" cy="2834640"/>
          </a:xfrm>
          <a:prstGeom prst="rect">
            <a:avLst/>
          </a:prstGeom>
          <a:solidFill>
            <a:srgbClr val="E91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280160"/>
            <a:ext cx="2340864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a / 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20240"/>
            <a:ext cx="2340864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One, not specific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423160"/>
            <a:ext cx="2340864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0" i="1">
                <a:solidFill>
                  <a:srgbClr val="FFFFFF"/>
                </a:solidFill>
                <a:latin typeface="Calibri"/>
              </a:rPr>
              <a:t>“I need a pen.”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200400"/>
            <a:ext cx="2340864" cy="6400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Singular countable nouns</a:t>
            </a:r>
          </a:p>
        </p:txBody>
      </p:sp>
      <p:sp>
        <p:nvSpPr>
          <p:cNvPr id="8" name="Rectangle 7"/>
          <p:cNvSpPr/>
          <p:nvPr/>
        </p:nvSpPr>
        <p:spPr>
          <a:xfrm>
            <a:off x="3264408" y="1143000"/>
            <a:ext cx="2615184" cy="2834640"/>
          </a:xfrm>
          <a:prstGeom prst="rect">
            <a:avLst/>
          </a:prstGeom>
          <a:solidFill>
            <a:srgbClr val="8E2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01568" y="1280160"/>
            <a:ext cx="2340864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the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01568" y="1920240"/>
            <a:ext cx="2340864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Specific, known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01568" y="2423160"/>
            <a:ext cx="2340864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0" i="1">
                <a:solidFill>
                  <a:srgbClr val="FFFFFF"/>
                </a:solidFill>
                <a:latin typeface="Calibri"/>
              </a:rPr>
              <a:t>“Pass me the pen on the desk.”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01568" y="3200400"/>
            <a:ext cx="2340864" cy="6400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Singular, plural, uncountable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71616" y="1143000"/>
            <a:ext cx="2615184" cy="2834640"/>
          </a:xfrm>
          <a:prstGeom prst="rect">
            <a:avLst/>
          </a:prstGeom>
          <a:solidFill>
            <a:srgbClr val="FFB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08776" y="1280160"/>
            <a:ext cx="2340864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2800" b="1" i="0">
                <a:solidFill>
                  <a:srgbClr val="3B1F2B"/>
                </a:solidFill>
                <a:latin typeface="Calibri"/>
              </a:rPr>
              <a:t>no article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08776" y="1920240"/>
            <a:ext cx="2340864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800" b="1" i="0">
                <a:solidFill>
                  <a:srgbClr val="3B1F2B"/>
                </a:solidFill>
                <a:latin typeface="Calibri"/>
              </a:rPr>
              <a:t>General idea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08776" y="2423160"/>
            <a:ext cx="2340864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0" i="1">
                <a:solidFill>
                  <a:srgbClr val="3B1F2B"/>
                </a:solidFill>
                <a:latin typeface="Calibri"/>
              </a:rPr>
              <a:t>“Pens are useful.”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08776" y="3200400"/>
            <a:ext cx="2340864" cy="6400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400" b="0" i="0">
                <a:solidFill>
                  <a:srgbClr val="3B1F2B"/>
                </a:solidFill>
                <a:latin typeface="Calibri"/>
              </a:rPr>
              <a:t>Plural and uncountable nouns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434340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500" b="0" i="1">
                <a:solidFill>
                  <a:srgbClr val="E91E63"/>
                </a:solidFill>
                <a:latin typeface="Calibri"/>
              </a:rPr>
              <a:t>The choice depends on what the speaker and the listener both know.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/>
            <a:r>
              <a:rPr sz="3000" b="1" i="0">
                <a:solidFill>
                  <a:srgbClr val="E91E63"/>
                </a:solidFill>
                <a:latin typeface="Georgia"/>
              </a:rPr>
              <a:t>A or An? Listen to the Sound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143000"/>
            <a:ext cx="4023360" cy="1645920"/>
          </a:xfrm>
          <a:prstGeom prst="rect">
            <a:avLst/>
          </a:prstGeom>
          <a:solidFill>
            <a:srgbClr val="F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3657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2200" b="1" i="0">
                <a:solidFill>
                  <a:srgbClr val="E91E63"/>
                </a:solidFill>
                <a:latin typeface="Calibri"/>
              </a:rPr>
              <a:t>a + consonant sound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874519"/>
            <a:ext cx="3657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800" b="0" i="0">
                <a:solidFill>
                  <a:srgbClr val="3B1F2B"/>
                </a:solidFill>
                <a:latin typeface="Calibri"/>
              </a:rPr>
              <a:t>a book,  a university,  a European</a:t>
            </a:r>
          </a:p>
        </p:txBody>
      </p:sp>
      <p:sp>
        <p:nvSpPr>
          <p:cNvPr id="6" name="Rectangle 5"/>
          <p:cNvSpPr/>
          <p:nvPr/>
        </p:nvSpPr>
        <p:spPr>
          <a:xfrm>
            <a:off x="4663440" y="1143000"/>
            <a:ext cx="4023360" cy="1645920"/>
          </a:xfrm>
          <a:prstGeom prst="rect">
            <a:avLst/>
          </a:prstGeom>
          <a:solidFill>
            <a:srgbClr val="E91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46320" y="1280160"/>
            <a:ext cx="3657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an + vowel sound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6320" y="1874519"/>
            <a:ext cx="3657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800" b="0" i="0">
                <a:solidFill>
                  <a:srgbClr val="FFFFFF"/>
                </a:solidFill>
                <a:latin typeface="Calibri"/>
              </a:rPr>
              <a:t>an apple,  an hour,  an umbrella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3017520"/>
            <a:ext cx="8229600" cy="1280160"/>
          </a:xfrm>
          <a:prstGeom prst="rect">
            <a:avLst/>
          </a:prstGeom>
          <a:solidFill>
            <a:srgbClr val="FFB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3108960"/>
            <a:ext cx="786384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800" b="1" i="0">
                <a:solidFill>
                  <a:srgbClr val="3B1F2B"/>
                </a:solidFill>
                <a:latin typeface="Calibri"/>
              </a:rPr>
              <a:t>Sound, not spelling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474720"/>
            <a:ext cx="78638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3B1F2B"/>
                </a:solidFill>
                <a:latin typeface="Calibri"/>
              </a:rPr>
              <a:t>university /juː/ starts with a consonant sound;  hour /aʊə/ starts with a vowel sound.</a:t>
            </a:r>
          </a:p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3B1F2B"/>
                </a:solidFill>
                <a:latin typeface="Calibri"/>
              </a:rPr>
              <a:t>Use a / an with singular countable nouns: “She is a doctor.”  “I swim twice a week.”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/>
            <a:r>
              <a:rPr sz="3000" b="1" i="0">
                <a:solidFill>
                  <a:srgbClr val="E91E63"/>
                </a:solidFill>
                <a:latin typeface="Georgia"/>
              </a:rPr>
              <a:t>The or No Article?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97280"/>
            <a:ext cx="4023360" cy="3200400"/>
          </a:xfrm>
          <a:prstGeom prst="rect">
            <a:avLst/>
          </a:prstGeom>
          <a:solidFill>
            <a:srgbClr val="E91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663440" y="1097280"/>
            <a:ext cx="4023360" cy="3200400"/>
          </a:xfrm>
          <a:prstGeom prst="rect">
            <a:avLst/>
          </a:prstGeom>
          <a:solidFill>
            <a:srgbClr val="F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188720"/>
            <a:ext cx="3657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900" b="1" i="0">
                <a:solidFill>
                  <a:srgbClr val="FFFFFF"/>
                </a:solidFill>
                <a:latin typeface="Calibri"/>
              </a:rPr>
              <a:t>THE: we both know which one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737360"/>
            <a:ext cx="3657600" cy="2560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700"/>
              </a:spcAft>
            </a:pPr>
            <a:r>
              <a:rPr sz="1500" b="0" i="0">
                <a:solidFill>
                  <a:srgbClr val="FFFFFF"/>
                </a:solidFill>
                <a:latin typeface="Calibri"/>
              </a:rPr>
              <a:t>•  Mentioned before: “I bought a bag. The bag is red.”</a:t>
            </a:r>
          </a:p>
          <a:p>
            <a:pPr algn="l">
              <a:spcAft>
                <a:spcPts val="700"/>
              </a:spcAft>
            </a:pPr>
            <a:r>
              <a:rPr sz="1500" b="0" i="0">
                <a:solidFill>
                  <a:srgbClr val="FFFFFF"/>
                </a:solidFill>
                <a:latin typeface="Calibri"/>
              </a:rPr>
              <a:t>•  One of a kind: the sun, the Internet</a:t>
            </a:r>
          </a:p>
          <a:p>
            <a:pPr algn="l">
              <a:spcAft>
                <a:spcPts val="700"/>
              </a:spcAft>
            </a:pPr>
            <a:r>
              <a:rPr sz="1500" b="0" i="0">
                <a:solidFill>
                  <a:srgbClr val="FFFFFF"/>
                </a:solidFill>
                <a:latin typeface="Calibri"/>
              </a:rPr>
              <a:t>•  Superlatives: the best student</a:t>
            </a:r>
          </a:p>
          <a:p>
            <a:pPr algn="l">
              <a:spcAft>
                <a:spcPts val="700"/>
              </a:spcAft>
            </a:pPr>
            <a:r>
              <a:rPr sz="1500" b="0" i="0">
                <a:solidFill>
                  <a:srgbClr val="FFFFFF"/>
                </a:solidFill>
                <a:latin typeface="Calibri"/>
              </a:rPr>
              <a:t>•  Clear from the situation: “Open the window.”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46320" y="1188720"/>
            <a:ext cx="3657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900" b="1" i="0">
                <a:solidFill>
                  <a:srgbClr val="E91E63"/>
                </a:solidFill>
                <a:latin typeface="Calibri"/>
              </a:rPr>
              <a:t>NO ARTICLE: general ideas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6320" y="1737360"/>
            <a:ext cx="3657600" cy="2560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700"/>
              </a:spcAft>
            </a:pPr>
            <a:r>
              <a:rPr sz="1500" b="0" i="0">
                <a:solidFill>
                  <a:srgbClr val="3B1F2B"/>
                </a:solidFill>
                <a:latin typeface="Calibri"/>
              </a:rPr>
              <a:t>•  Plural nouns: “Students need friends.”</a:t>
            </a:r>
          </a:p>
          <a:p>
            <a:pPr algn="l">
              <a:spcAft>
                <a:spcPts val="700"/>
              </a:spcAft>
            </a:pPr>
            <a:r>
              <a:rPr sz="1500" b="0" i="0">
                <a:solidFill>
                  <a:srgbClr val="3B1F2B"/>
                </a:solidFill>
                <a:latin typeface="Calibri"/>
              </a:rPr>
              <a:t>•  Uncountable: “Water is important.”</a:t>
            </a:r>
          </a:p>
          <a:p>
            <a:pPr algn="l">
              <a:spcAft>
                <a:spcPts val="700"/>
              </a:spcAft>
            </a:pPr>
            <a:r>
              <a:rPr sz="1500" b="0" i="0">
                <a:solidFill>
                  <a:srgbClr val="3B1F2B"/>
                </a:solidFill>
                <a:latin typeface="Calibri"/>
              </a:rPr>
              <a:t>•  Meals and languages: have lunch, speak English</a:t>
            </a:r>
          </a:p>
          <a:p>
            <a:pPr algn="l">
              <a:spcAft>
                <a:spcPts val="700"/>
              </a:spcAft>
            </a:pPr>
            <a:r>
              <a:rPr sz="1500" b="0" i="0">
                <a:solidFill>
                  <a:srgbClr val="3B1F2B"/>
                </a:solidFill>
                <a:latin typeface="Calibri"/>
              </a:rPr>
              <a:t>•  School subjects: study biology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/>
            <a:r>
              <a:rPr sz="3000" b="1" i="0">
                <a:solidFill>
                  <a:srgbClr val="E91E63"/>
                </a:solidFill>
                <a:latin typeface="Georgia"/>
              </a:rPr>
              <a:t>In Context: One Noun, Three Articles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143000"/>
            <a:ext cx="2615184" cy="2834640"/>
          </a:xfrm>
          <a:prstGeom prst="rect">
            <a:avLst/>
          </a:prstGeom>
          <a:solidFill>
            <a:srgbClr val="F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1143000"/>
            <a:ext cx="2615184" cy="109728"/>
          </a:xfrm>
          <a:prstGeom prst="rect">
            <a:avLst/>
          </a:prstGeom>
          <a:solidFill>
            <a:srgbClr val="E91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1371600"/>
            <a:ext cx="640080" cy="6400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3600" b="1" i="0">
                <a:solidFill>
                  <a:srgbClr val="E91E63"/>
                </a:solidFill>
                <a:latin typeface="Georgi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057400"/>
            <a:ext cx="2340864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1" i="0">
                <a:solidFill>
                  <a:srgbClr val="E91E63"/>
                </a:solidFill>
                <a:latin typeface="Calibri"/>
              </a:rPr>
              <a:t>FIRST MENTION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468880"/>
            <a:ext cx="2340864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700" b="0" i="1">
                <a:solidFill>
                  <a:srgbClr val="3B1F2B"/>
                </a:solidFill>
                <a:latin typeface="Calibri"/>
              </a:rPr>
              <a:t>“I saw a dog and an old man.”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3337560"/>
            <a:ext cx="2340864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400" b="0" i="0">
                <a:solidFill>
                  <a:srgbClr val="3B1F2B"/>
                </a:solidFill>
                <a:latin typeface="Calibri"/>
              </a:rPr>
              <a:t>New information → a / an</a:t>
            </a:r>
          </a:p>
        </p:txBody>
      </p:sp>
      <p:sp>
        <p:nvSpPr>
          <p:cNvPr id="9" name="Rectangle 8"/>
          <p:cNvSpPr/>
          <p:nvPr/>
        </p:nvSpPr>
        <p:spPr>
          <a:xfrm>
            <a:off x="3264408" y="1143000"/>
            <a:ext cx="2615184" cy="2834640"/>
          </a:xfrm>
          <a:prstGeom prst="rect">
            <a:avLst/>
          </a:prstGeom>
          <a:solidFill>
            <a:srgbClr val="F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264408" y="1143000"/>
            <a:ext cx="2615184" cy="109728"/>
          </a:xfrm>
          <a:prstGeom prst="rect">
            <a:avLst/>
          </a:prstGeom>
          <a:solidFill>
            <a:srgbClr val="8E2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401568" y="1371600"/>
            <a:ext cx="640080" cy="6400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3600" b="1" i="0">
                <a:solidFill>
                  <a:srgbClr val="8E24AA"/>
                </a:solidFill>
                <a:latin typeface="Georg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01568" y="2057400"/>
            <a:ext cx="2340864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1" i="0">
                <a:solidFill>
                  <a:srgbClr val="E91E63"/>
                </a:solidFill>
                <a:latin typeface="Calibri"/>
              </a:rPr>
              <a:t>SECOND MENTION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01568" y="2468880"/>
            <a:ext cx="2340864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700" b="0" i="1">
                <a:solidFill>
                  <a:srgbClr val="3B1F2B"/>
                </a:solidFill>
                <a:latin typeface="Calibri"/>
              </a:rPr>
              <a:t>“The dog was friendly.”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01568" y="3337560"/>
            <a:ext cx="2340864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400" b="0" i="0">
                <a:solidFill>
                  <a:srgbClr val="3B1F2B"/>
                </a:solidFill>
                <a:latin typeface="Calibri"/>
              </a:rPr>
              <a:t>Now it is known → the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71616" y="1143000"/>
            <a:ext cx="2615184" cy="2834640"/>
          </a:xfrm>
          <a:prstGeom prst="rect">
            <a:avLst/>
          </a:prstGeom>
          <a:solidFill>
            <a:srgbClr val="F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071616" y="1143000"/>
            <a:ext cx="2615184" cy="109728"/>
          </a:xfrm>
          <a:prstGeom prst="rect">
            <a:avLst/>
          </a:prstGeom>
          <a:solidFill>
            <a:srgbClr val="FFB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08776" y="1371600"/>
            <a:ext cx="640080" cy="6400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3600" b="1" i="0">
                <a:solidFill>
                  <a:srgbClr val="FFB74D"/>
                </a:solidFill>
                <a:latin typeface="Georgia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08776" y="2057400"/>
            <a:ext cx="2340864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1" i="0">
                <a:solidFill>
                  <a:srgbClr val="E91E63"/>
                </a:solidFill>
                <a:latin typeface="Calibri"/>
              </a:rPr>
              <a:t>GENERAL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08776" y="2468880"/>
            <a:ext cx="2340864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700" b="0" i="1">
                <a:solidFill>
                  <a:srgbClr val="3B1F2B"/>
                </a:solidFill>
                <a:latin typeface="Calibri"/>
              </a:rPr>
              <a:t>“Dogs make good friends.”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08776" y="3337560"/>
            <a:ext cx="2340864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400" b="0" i="0">
                <a:solidFill>
                  <a:srgbClr val="3B1F2B"/>
                </a:solidFill>
                <a:latin typeface="Calibri"/>
              </a:rPr>
              <a:t>The whole group → no article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434340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500" b="0" i="1">
                <a:solidFill>
                  <a:srgbClr val="E91E63"/>
                </a:solidFill>
                <a:latin typeface="Calibri"/>
              </a:rPr>
              <a:t>The context decides the article, not the noun.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/>
            <a:r>
              <a:rPr sz="3000" b="1" i="0">
                <a:solidFill>
                  <a:srgbClr val="E91E63"/>
                </a:solidFill>
                <a:latin typeface="Georgia"/>
              </a:rPr>
              <a:t>Names and Places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97280"/>
            <a:ext cx="4023360" cy="2743200"/>
          </a:xfrm>
          <a:prstGeom prst="rect">
            <a:avLst/>
          </a:prstGeom>
          <a:solidFill>
            <a:srgbClr val="E91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663440" y="1097280"/>
            <a:ext cx="4023360" cy="2743200"/>
          </a:xfrm>
          <a:prstGeom prst="rect">
            <a:avLst/>
          </a:prstGeom>
          <a:solidFill>
            <a:srgbClr val="F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188720"/>
            <a:ext cx="3657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THE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691640"/>
            <a:ext cx="365760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FFFFFF"/>
                </a:solidFill>
                <a:latin typeface="Calibri"/>
              </a:rPr>
              <a:t>•  Rivers: the Nile</a:t>
            </a:r>
          </a:p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FFFFFF"/>
                </a:solidFill>
                <a:latin typeface="Calibri"/>
              </a:rPr>
              <a:t>•  Seas and oceans: the Black Sea</a:t>
            </a:r>
          </a:p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FFFFFF"/>
                </a:solidFill>
                <a:latin typeface="Calibri"/>
              </a:rPr>
              <a:t>•  Mountain ranges: the Alps</a:t>
            </a:r>
          </a:p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FFFFFF"/>
                </a:solidFill>
                <a:latin typeface="Calibri"/>
              </a:rPr>
              <a:t>•  Plural names: the United States, the Netherlands</a:t>
            </a:r>
          </a:p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FFFFFF"/>
                </a:solidFill>
                <a:latin typeface="Calibri"/>
              </a:rPr>
              <a:t>•  Deserts: the Sahara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46320" y="1188720"/>
            <a:ext cx="3657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2200" b="1" i="0">
                <a:solidFill>
                  <a:srgbClr val="E91E63"/>
                </a:solidFill>
                <a:latin typeface="Calibri"/>
              </a:rPr>
              <a:t>NO ARTICLE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6320" y="1691640"/>
            <a:ext cx="365760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B1F2B"/>
                </a:solidFill>
                <a:latin typeface="Calibri"/>
              </a:rPr>
              <a:t>•  Continents: Asia</a:t>
            </a:r>
          </a:p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B1F2B"/>
                </a:solidFill>
                <a:latin typeface="Calibri"/>
              </a:rPr>
              <a:t>•  Most countries: Uzbekistan</a:t>
            </a:r>
          </a:p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B1F2B"/>
                </a:solidFill>
                <a:latin typeface="Calibri"/>
              </a:rPr>
              <a:t>•  Cities: Samarkand</a:t>
            </a:r>
          </a:p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B1F2B"/>
                </a:solidFill>
                <a:latin typeface="Calibri"/>
              </a:rPr>
              <a:t>•  Single mountains: Everest</a:t>
            </a:r>
          </a:p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B1F2B"/>
                </a:solidFill>
                <a:latin typeface="Calibri"/>
              </a:rPr>
              <a:t>•  Lakes: Lake Baikal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411480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500" b="0" i="1">
                <a:solidFill>
                  <a:srgbClr val="E91E63"/>
                </a:solidFill>
                <a:latin typeface="Calibri"/>
              </a:rPr>
              <a:t>Tip: names that are plural or mean a group of things usually take “the”.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/>
            <a:r>
              <a:rPr sz="3000" b="1" i="0">
                <a:solidFill>
                  <a:srgbClr val="E91E63"/>
                </a:solidFill>
                <a:latin typeface="Georgia"/>
              </a:rPr>
              <a:t>Other Determiners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97280"/>
            <a:ext cx="4023360" cy="1463040"/>
          </a:xfrm>
          <a:prstGeom prst="rect">
            <a:avLst/>
          </a:prstGeom>
          <a:solidFill>
            <a:srgbClr val="F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1097280"/>
            <a:ext cx="91440" cy="1463040"/>
          </a:xfrm>
          <a:prstGeom prst="rect">
            <a:avLst/>
          </a:prstGeom>
          <a:solidFill>
            <a:srgbClr val="E91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188720"/>
            <a:ext cx="3657600" cy="4114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1" i="0">
                <a:solidFill>
                  <a:srgbClr val="E91E63"/>
                </a:solidFill>
                <a:latin typeface="Calibri"/>
              </a:rPr>
              <a:t>this / that / these / those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45919"/>
            <a:ext cx="365760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400" b="0" i="0">
                <a:solidFill>
                  <a:srgbClr val="3B1F2B"/>
                </a:solidFill>
                <a:latin typeface="Calibri"/>
              </a:rPr>
              <a:t>Near and far: “This book is mine; that one is yours.”</a:t>
            </a:r>
          </a:p>
        </p:txBody>
      </p:sp>
      <p:sp>
        <p:nvSpPr>
          <p:cNvPr id="7" name="Rectangle 6"/>
          <p:cNvSpPr/>
          <p:nvPr/>
        </p:nvSpPr>
        <p:spPr>
          <a:xfrm>
            <a:off x="4663440" y="1097280"/>
            <a:ext cx="4023360" cy="1463040"/>
          </a:xfrm>
          <a:prstGeom prst="rect">
            <a:avLst/>
          </a:prstGeom>
          <a:solidFill>
            <a:srgbClr val="F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663440" y="1097280"/>
            <a:ext cx="91440" cy="1463040"/>
          </a:xfrm>
          <a:prstGeom prst="rect">
            <a:avLst/>
          </a:prstGeom>
          <a:solidFill>
            <a:srgbClr val="8E2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1188720"/>
            <a:ext cx="3657600" cy="4114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1" i="0">
                <a:solidFill>
                  <a:srgbClr val="E91E63"/>
                </a:solidFill>
                <a:latin typeface="Calibri"/>
              </a:rPr>
              <a:t>my / your / his / her / our / their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92040" y="1645919"/>
            <a:ext cx="365760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400" b="0" i="0">
                <a:solidFill>
                  <a:srgbClr val="3B1F2B"/>
                </a:solidFill>
                <a:latin typeface="Calibri"/>
              </a:rPr>
              <a:t>Show the owner: “She lost her keys.”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2697480"/>
            <a:ext cx="4023360" cy="1463040"/>
          </a:xfrm>
          <a:prstGeom prst="rect">
            <a:avLst/>
          </a:prstGeom>
          <a:solidFill>
            <a:srgbClr val="F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7200" y="2697480"/>
            <a:ext cx="91440" cy="1463040"/>
          </a:xfrm>
          <a:prstGeom prst="rect">
            <a:avLst/>
          </a:prstGeom>
          <a:solidFill>
            <a:srgbClr val="FFB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2788920"/>
            <a:ext cx="3657600" cy="4114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1" i="0">
                <a:solidFill>
                  <a:srgbClr val="E91E63"/>
                </a:solidFill>
                <a:latin typeface="Calibri"/>
              </a:rPr>
              <a:t>some / any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3246120"/>
            <a:ext cx="365760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400" b="0" i="0">
                <a:solidFill>
                  <a:srgbClr val="3B1F2B"/>
                </a:solidFill>
                <a:latin typeface="Calibri"/>
              </a:rPr>
              <a:t>some in positive sentences; any in negatives and questions: “I have some ideas. Do you have any?”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663440" y="2697480"/>
            <a:ext cx="4023360" cy="1463040"/>
          </a:xfrm>
          <a:prstGeom prst="rect">
            <a:avLst/>
          </a:prstGeom>
          <a:solidFill>
            <a:srgbClr val="F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663440" y="2697480"/>
            <a:ext cx="91440" cy="1463040"/>
          </a:xfrm>
          <a:prstGeom prst="rect">
            <a:avLst/>
          </a:prstGeom>
          <a:solidFill>
            <a:srgbClr val="E91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892040" y="2788920"/>
            <a:ext cx="3657600" cy="4114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1" i="0">
                <a:solidFill>
                  <a:srgbClr val="E91E63"/>
                </a:solidFill>
                <a:latin typeface="Calibri"/>
              </a:rPr>
              <a:t>each / every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3246120"/>
            <a:ext cx="365760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400" b="0" i="0">
                <a:solidFill>
                  <a:srgbClr val="3B1F2B"/>
                </a:solidFill>
                <a:latin typeface="Calibri"/>
              </a:rPr>
              <a:t>each = one by one; every = all together: “Each student gave a talk.”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/>
            <a:r>
              <a:rPr sz="3000" b="1" i="0">
                <a:solidFill>
                  <a:srgbClr val="E91E63"/>
                </a:solidFill>
                <a:latin typeface="Georgia"/>
              </a:rPr>
              <a:t>Quantifiers: How Many?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51560"/>
            <a:ext cx="2615184" cy="1737360"/>
          </a:xfrm>
          <a:prstGeom prst="rect">
            <a:avLst/>
          </a:prstGeom>
          <a:solidFill>
            <a:srgbClr val="E91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143000"/>
            <a:ext cx="2340864" cy="4114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Countable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600200"/>
            <a:ext cx="2340864" cy="6400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0" i="0">
                <a:solidFill>
                  <a:srgbClr val="FFFFFF"/>
                </a:solidFill>
                <a:latin typeface="Calibri"/>
              </a:rPr>
              <a:t>many, few, a few, fewer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331720"/>
            <a:ext cx="2340864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500" b="0" i="1">
                <a:solidFill>
                  <a:srgbClr val="FFFFFF"/>
                </a:solidFill>
                <a:latin typeface="Calibri"/>
              </a:rPr>
              <a:t>many books</a:t>
            </a:r>
          </a:p>
        </p:txBody>
      </p:sp>
      <p:sp>
        <p:nvSpPr>
          <p:cNvPr id="7" name="Rectangle 6"/>
          <p:cNvSpPr/>
          <p:nvPr/>
        </p:nvSpPr>
        <p:spPr>
          <a:xfrm>
            <a:off x="3264408" y="1051560"/>
            <a:ext cx="2615184" cy="1737360"/>
          </a:xfrm>
          <a:prstGeom prst="rect">
            <a:avLst/>
          </a:prstGeom>
          <a:solidFill>
            <a:srgbClr val="8E2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401568" y="1143000"/>
            <a:ext cx="2340864" cy="4114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Uncountable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01568" y="1600200"/>
            <a:ext cx="2340864" cy="6400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0" i="0">
                <a:solidFill>
                  <a:srgbClr val="FFFFFF"/>
                </a:solidFill>
                <a:latin typeface="Calibri"/>
              </a:rPr>
              <a:t>much, little, a little, less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01568" y="2331720"/>
            <a:ext cx="2340864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500" b="0" i="1">
                <a:solidFill>
                  <a:srgbClr val="FFFFFF"/>
                </a:solidFill>
                <a:latin typeface="Calibri"/>
              </a:rPr>
              <a:t>much water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71616" y="1051560"/>
            <a:ext cx="2615184" cy="1737360"/>
          </a:xfrm>
          <a:prstGeom prst="rect">
            <a:avLst/>
          </a:prstGeom>
          <a:solidFill>
            <a:srgbClr val="FFB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08776" y="1143000"/>
            <a:ext cx="2340864" cy="4114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2000" b="1" i="0">
                <a:solidFill>
                  <a:srgbClr val="3B1F2B"/>
                </a:solidFill>
                <a:latin typeface="Calibri"/>
              </a:rPr>
              <a:t>Both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08776" y="1600200"/>
            <a:ext cx="2340864" cy="6400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0" i="0">
                <a:solidFill>
                  <a:srgbClr val="3B1F2B"/>
                </a:solidFill>
                <a:latin typeface="Calibri"/>
              </a:rPr>
              <a:t>some, any, a lot of, plenty of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08776" y="2331720"/>
            <a:ext cx="2340864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500" b="0" i="1">
                <a:solidFill>
                  <a:srgbClr val="3B1F2B"/>
                </a:solidFill>
                <a:latin typeface="Calibri"/>
              </a:rPr>
              <a:t>a lot of time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017520"/>
            <a:ext cx="4023360" cy="1188720"/>
          </a:xfrm>
          <a:prstGeom prst="rect">
            <a:avLst/>
          </a:prstGeom>
          <a:solidFill>
            <a:srgbClr val="F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3108960"/>
            <a:ext cx="3657600" cy="4114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1" i="0">
                <a:solidFill>
                  <a:srgbClr val="E91E63"/>
                </a:solidFill>
                <a:latin typeface="Calibri"/>
              </a:rPr>
              <a:t>a few / a little = some, enough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611880"/>
            <a:ext cx="3657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0" i="1">
                <a:solidFill>
                  <a:srgbClr val="3B1F2B"/>
                </a:solidFill>
                <a:latin typeface="Calibri"/>
              </a:rPr>
              <a:t>“I have a few friends here.”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663440" y="3017520"/>
            <a:ext cx="4023360" cy="1188720"/>
          </a:xfrm>
          <a:prstGeom prst="rect">
            <a:avLst/>
          </a:prstGeom>
          <a:solidFill>
            <a:srgbClr val="FFF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846320" y="3108960"/>
            <a:ext cx="3657600" cy="4114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1" i="0">
                <a:solidFill>
                  <a:srgbClr val="E91E63"/>
                </a:solidFill>
                <a:latin typeface="Calibri"/>
              </a:rPr>
              <a:t>few / little = almost none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46320" y="3611880"/>
            <a:ext cx="3657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0" i="1">
                <a:solidFill>
                  <a:srgbClr val="3B1F2B"/>
                </a:solidFill>
                <a:latin typeface="Calibri"/>
              </a:rPr>
              <a:t>“I have few friends here.”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/>
            <a:r>
              <a:rPr sz="3000" b="1" i="0">
                <a:solidFill>
                  <a:srgbClr val="E91E63"/>
                </a:solidFill>
                <a:latin typeface="Georgia"/>
              </a:rPr>
              <a:t>Where Learners Struggle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97280"/>
            <a:ext cx="2615184" cy="457200"/>
          </a:xfrm>
          <a:prstGeom prst="rect">
            <a:avLst/>
          </a:prstGeom>
          <a:solidFill>
            <a:srgbClr val="E91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2615184" cy="45720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</a:rPr>
              <a:t>MISSING ARTICLE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554480"/>
            <a:ext cx="2615184" cy="2651760"/>
          </a:xfrm>
          <a:prstGeom prst="rect">
            <a:avLst/>
          </a:prstGeom>
          <a:solidFill>
            <a:srgbClr val="F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1691640"/>
            <a:ext cx="2340864" cy="274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300" b="1" i="0">
                <a:solidFill>
                  <a:srgbClr val="8E24AA"/>
                </a:solidFill>
                <a:latin typeface="Calibri"/>
              </a:rPr>
              <a:t>Not: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965960"/>
            <a:ext cx="2340864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0" i="1">
                <a:solidFill>
                  <a:srgbClr val="3B1F2B"/>
                </a:solidFill>
                <a:latin typeface="Calibri"/>
              </a:rPr>
              <a:t>She is teacher.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560320"/>
            <a:ext cx="2340864" cy="274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300" b="1" i="0">
                <a:solidFill>
                  <a:srgbClr val="E91E63"/>
                </a:solidFill>
                <a:latin typeface="Calibri"/>
              </a:rPr>
              <a:t>Say: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834640"/>
            <a:ext cx="2340864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1" i="1">
                <a:solidFill>
                  <a:srgbClr val="3B1F2B"/>
                </a:solidFill>
                <a:latin typeface="Calibri"/>
              </a:rPr>
              <a:t>She is a teacher.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3474720"/>
            <a:ext cx="2340864" cy="6858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300" b="0" i="0">
                <a:solidFill>
                  <a:srgbClr val="3B1F2B"/>
                </a:solidFill>
                <a:latin typeface="Calibri"/>
              </a:rPr>
              <a:t>A singular countable noun needs a determiner.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64408" y="1097280"/>
            <a:ext cx="2615184" cy="457200"/>
          </a:xfrm>
          <a:prstGeom prst="rect">
            <a:avLst/>
          </a:prstGeom>
          <a:solidFill>
            <a:srgbClr val="8E2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264408" y="1097280"/>
            <a:ext cx="2615184" cy="45720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</a:rPr>
              <a:t>EXTRA “THE”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64408" y="1554480"/>
            <a:ext cx="2615184" cy="2651760"/>
          </a:xfrm>
          <a:prstGeom prst="rect">
            <a:avLst/>
          </a:prstGeom>
          <a:solidFill>
            <a:srgbClr val="F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01568" y="1691640"/>
            <a:ext cx="2340864" cy="274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300" b="1" i="0">
                <a:solidFill>
                  <a:srgbClr val="8E24AA"/>
                </a:solidFill>
                <a:latin typeface="Calibri"/>
              </a:rPr>
              <a:t>Not: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01568" y="1965960"/>
            <a:ext cx="2340864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0" i="1">
                <a:solidFill>
                  <a:srgbClr val="3B1F2B"/>
                </a:solidFill>
                <a:latin typeface="Calibri"/>
              </a:rPr>
              <a:t>The life is hard.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01568" y="2560320"/>
            <a:ext cx="2340864" cy="274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300" b="1" i="0">
                <a:solidFill>
                  <a:srgbClr val="E91E63"/>
                </a:solidFill>
                <a:latin typeface="Calibri"/>
              </a:rPr>
              <a:t>Say: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01568" y="2834640"/>
            <a:ext cx="2340864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1" i="1">
                <a:solidFill>
                  <a:srgbClr val="3B1F2B"/>
                </a:solidFill>
                <a:latin typeface="Calibri"/>
              </a:rPr>
              <a:t>Life is hard.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01568" y="3474720"/>
            <a:ext cx="2340864" cy="6858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300" b="0" i="0">
                <a:solidFill>
                  <a:srgbClr val="3B1F2B"/>
                </a:solidFill>
                <a:latin typeface="Calibri"/>
              </a:rPr>
              <a:t>General ideas take no article.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71616" y="1097280"/>
            <a:ext cx="2615184" cy="457200"/>
          </a:xfrm>
          <a:prstGeom prst="rect">
            <a:avLst/>
          </a:prstGeom>
          <a:solidFill>
            <a:srgbClr val="FFB7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71616" y="1097280"/>
            <a:ext cx="2615184" cy="45720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ctr"/>
            <a:r>
              <a:rPr sz="1500" b="1" i="0">
                <a:solidFill>
                  <a:srgbClr val="3B1F2B"/>
                </a:solidFill>
                <a:latin typeface="Calibri"/>
              </a:rPr>
              <a:t>WRONG QUANTIFIER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71616" y="1554480"/>
            <a:ext cx="2615184" cy="2651760"/>
          </a:xfrm>
          <a:prstGeom prst="rect">
            <a:avLst/>
          </a:prstGeom>
          <a:solidFill>
            <a:srgbClr val="F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08776" y="1691640"/>
            <a:ext cx="2340864" cy="274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300" b="1" i="0">
                <a:solidFill>
                  <a:srgbClr val="8E24AA"/>
                </a:solidFill>
                <a:latin typeface="Calibri"/>
              </a:rPr>
              <a:t>Not: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08776" y="1965960"/>
            <a:ext cx="2340864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0" i="1">
                <a:solidFill>
                  <a:srgbClr val="3B1F2B"/>
                </a:solidFill>
                <a:latin typeface="Calibri"/>
              </a:rPr>
              <a:t>I have much friends.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08776" y="2560320"/>
            <a:ext cx="2340864" cy="274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300" b="1" i="0">
                <a:solidFill>
                  <a:srgbClr val="E91E63"/>
                </a:solidFill>
                <a:latin typeface="Calibri"/>
              </a:rPr>
              <a:t>Say: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08776" y="2834640"/>
            <a:ext cx="2340864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1" i="1">
                <a:solidFill>
                  <a:srgbClr val="3B1F2B"/>
                </a:solidFill>
                <a:latin typeface="Calibri"/>
              </a:rPr>
              <a:t>I have many friends.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08776" y="3474720"/>
            <a:ext cx="2340864" cy="6858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300" b="0" i="0">
                <a:solidFill>
                  <a:srgbClr val="3B1F2B"/>
                </a:solidFill>
                <a:latin typeface="Calibri"/>
              </a:rPr>
              <a:t>Countable nouns need many, not much.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/>
            <a:r>
              <a:rPr sz="3000" b="1" i="0">
                <a:solidFill>
                  <a:srgbClr val="E91E63"/>
                </a:solidFill>
                <a:latin typeface="Georgia"/>
              </a:rPr>
              <a:t>Try It: Fill the Gaps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51560"/>
            <a:ext cx="8229600" cy="1234440"/>
          </a:xfrm>
          <a:prstGeom prst="rect">
            <a:avLst/>
          </a:prstGeom>
          <a:solidFill>
            <a:srgbClr val="F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097280"/>
            <a:ext cx="7863840" cy="114300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/>
            <a:r>
              <a:rPr sz="1900" b="0" i="0">
                <a:solidFill>
                  <a:srgbClr val="3B1F2B"/>
                </a:solidFill>
                <a:latin typeface="Calibri"/>
              </a:rPr>
              <a:t>Yesterday I met (1) ___ old friend at (2) ___ airport. (3) ___ friend had (4) ___ big suitcase and (5) ___ umbrella.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468880"/>
            <a:ext cx="8229600" cy="1828800"/>
          </a:xfrm>
          <a:prstGeom prst="rect">
            <a:avLst/>
          </a:prstGeom>
          <a:solidFill>
            <a:srgbClr val="E91E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542032"/>
            <a:ext cx="786384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700" b="1" i="0">
                <a:solidFill>
                  <a:srgbClr val="FFB74D"/>
                </a:solidFill>
                <a:latin typeface="Calibri"/>
              </a:rPr>
              <a:t>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926080"/>
            <a:ext cx="7863840" cy="13716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 i="0">
                <a:solidFill>
                  <a:srgbClr val="FFFFFF"/>
                </a:solidFill>
                <a:latin typeface="Calibri"/>
              </a:rPr>
              <a:t>1  an: “old” starts with a vowel sound, first mention</a:t>
            </a:r>
          </a:p>
          <a:p>
            <a:pPr algn="l">
              <a:spcAft>
                <a:spcPts val="200"/>
              </a:spcAft>
            </a:pPr>
            <a:r>
              <a:rPr sz="1400" b="0" i="0">
                <a:solidFill>
                  <a:srgbClr val="FFFFFF"/>
                </a:solidFill>
                <a:latin typeface="Calibri"/>
              </a:rPr>
              <a:t>2  the: we both know which airport</a:t>
            </a:r>
          </a:p>
          <a:p>
            <a:pPr algn="l">
              <a:spcAft>
                <a:spcPts val="200"/>
              </a:spcAft>
            </a:pPr>
            <a:r>
              <a:rPr sz="1400" b="0" i="0">
                <a:solidFill>
                  <a:srgbClr val="FFFFFF"/>
                </a:solidFill>
                <a:latin typeface="Calibri"/>
              </a:rPr>
              <a:t>3  The: the friend was mentioned already</a:t>
            </a:r>
          </a:p>
          <a:p>
            <a:pPr algn="l">
              <a:spcAft>
                <a:spcPts val="200"/>
              </a:spcAft>
            </a:pPr>
            <a:r>
              <a:rPr sz="1400" b="0" i="0">
                <a:solidFill>
                  <a:srgbClr val="FFFFFF"/>
                </a:solidFill>
                <a:latin typeface="Calibri"/>
              </a:rPr>
              <a:t>4  a: first mention, consonant sound</a:t>
            </a:r>
          </a:p>
          <a:p>
            <a:pPr algn="l">
              <a:spcAft>
                <a:spcPts val="200"/>
              </a:spcAft>
            </a:pPr>
            <a:r>
              <a:rPr sz="1400" b="0" i="0">
                <a:solidFill>
                  <a:srgbClr val="FFFFFF"/>
                </a:solidFill>
                <a:latin typeface="Calibri"/>
              </a:rPr>
              <a:t>5  an: first mention, vowel sound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1E6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Georgia"/>
              </a:rPr>
              <a:t>Key Takeaways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97280"/>
            <a:ext cx="548640" cy="5486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/>
            <a:r>
              <a:rPr sz="2800" b="1" i="0">
                <a:solidFill>
                  <a:srgbClr val="FFB74D"/>
                </a:solidFill>
                <a:latin typeface="Georgia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8720" y="1097280"/>
            <a:ext cx="7498079" cy="5486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/>
            <a:r>
              <a:rPr sz="1800" b="0" i="0">
                <a:solidFill>
                  <a:srgbClr val="FFFFFF"/>
                </a:solidFill>
                <a:latin typeface="Calibri"/>
              </a:rPr>
              <a:t>Determiners come before nouns and show which one or how many.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10512"/>
            <a:ext cx="548640" cy="5486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/>
            <a:r>
              <a:rPr sz="2800" b="1" i="0">
                <a:solidFill>
                  <a:srgbClr val="FFB74D"/>
                </a:solidFill>
                <a:latin typeface="Georgia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1810512"/>
            <a:ext cx="7498079" cy="5486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/>
            <a:r>
              <a:rPr sz="1800" b="0" i="0">
                <a:solidFill>
                  <a:srgbClr val="FFFFFF"/>
                </a:solidFill>
                <a:latin typeface="Calibri"/>
              </a:rPr>
              <a:t>Use a / an for new singular countable nouns, and the for known things.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523744"/>
            <a:ext cx="548640" cy="5486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/>
            <a:r>
              <a:rPr sz="2800" b="1" i="0">
                <a:solidFill>
                  <a:srgbClr val="FFB74D"/>
                </a:solidFill>
                <a:latin typeface="Georgia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523744"/>
            <a:ext cx="7498079" cy="5486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/>
            <a:r>
              <a:rPr sz="1800" b="0" i="0">
                <a:solidFill>
                  <a:srgbClr val="FFFFFF"/>
                </a:solidFill>
                <a:latin typeface="Calibri"/>
              </a:rPr>
              <a:t>Use no article for general plural and uncountable nouns.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236976"/>
            <a:ext cx="548640" cy="5486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/>
            <a:r>
              <a:rPr sz="2800" b="1" i="0">
                <a:solidFill>
                  <a:srgbClr val="FFB74D"/>
                </a:solidFill>
                <a:latin typeface="Georgia"/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236976"/>
            <a:ext cx="7498079" cy="54864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/>
            <a:r>
              <a:rPr sz="1800" b="0" i="0">
                <a:solidFill>
                  <a:srgbClr val="FFFFFF"/>
                </a:solidFill>
                <a:latin typeface="Calibri"/>
              </a:rPr>
              <a:t>The same noun can take a, the or no article: context decides.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2200" b="1" i="1">
                <a:solidFill>
                  <a:srgbClr val="FFB74D"/>
                </a:solidFill>
                <a:latin typeface="Georgia"/>
              </a:rPr>
              <a:t>Thank you for your attention!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/>
            <a:r>
              <a:rPr sz="3000" b="1" i="0">
                <a:solidFill>
                  <a:srgbClr val="E91E63"/>
                </a:solidFill>
                <a:latin typeface="Georgia"/>
              </a:rPr>
              <a:t>References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8229600" cy="3108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1000"/>
              </a:spcAft>
            </a:pPr>
            <a:r>
              <a:rPr sz="1400" b="0" i="0">
                <a:solidFill>
                  <a:srgbClr val="3B1F2B"/>
                </a:solidFill>
                <a:latin typeface="Calibri"/>
              </a:rPr>
              <a:t>Biber, D., Johansson, S., Leech, G., Conrad, S., &amp; Finegan, E. (1999). Longman grammar of spoken and written English. Longman.</a:t>
            </a:r>
          </a:p>
          <a:p>
            <a:pPr algn="l">
              <a:spcAft>
                <a:spcPts val="1000"/>
              </a:spcAft>
            </a:pPr>
            <a:r>
              <a:rPr sz="1400" b="0" i="0">
                <a:solidFill>
                  <a:srgbClr val="3B1F2B"/>
                </a:solidFill>
                <a:latin typeface="Calibri"/>
              </a:rPr>
              <a:t>Carter, R., &amp; McCarthy, M. (2006). Cambridge grammar of English. Cambridge University Press.</a:t>
            </a:r>
          </a:p>
          <a:p>
            <a:pPr algn="l">
              <a:spcAft>
                <a:spcPts val="1000"/>
              </a:spcAft>
            </a:pPr>
            <a:r>
              <a:rPr sz="1400" b="0" i="0">
                <a:solidFill>
                  <a:srgbClr val="3B1F2B"/>
                </a:solidFill>
                <a:latin typeface="Calibri"/>
              </a:rPr>
              <a:t>Celce-Murcia, M., &amp; Larsen-Freeman, D. (1999). The grammar book (2nd ed.). Heinle &amp; Heinle.</a:t>
            </a:r>
          </a:p>
          <a:p>
            <a:pPr algn="l">
              <a:spcAft>
                <a:spcPts val="1000"/>
              </a:spcAft>
            </a:pPr>
            <a:r>
              <a:rPr sz="1400" b="0" i="0">
                <a:solidFill>
                  <a:srgbClr val="3B1F2B"/>
                </a:solidFill>
                <a:latin typeface="Calibri"/>
              </a:rPr>
              <a:t>Murphy, R. (2019). English grammar in use (5th ed.). Cambridge University Press.</a:t>
            </a:r>
          </a:p>
          <a:p>
            <a:pPr algn="l">
              <a:spcAft>
                <a:spcPts val="1000"/>
              </a:spcAft>
            </a:pPr>
            <a:r>
              <a:rPr sz="1400" b="0" i="0">
                <a:solidFill>
                  <a:srgbClr val="3B1F2B"/>
                </a:solidFill>
                <a:latin typeface="Calibri"/>
              </a:rPr>
              <a:t>Swan, M. (2016). Practical English usage (4th ed.). Oxford University Press.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