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«Ózgeriwshi muǵdarlar arttırmalarınıń qatnası hám onıń mánisi. Urınbanıń anıqlaması. Funkciya arttırması.docx».</a:t>
            </a:r>
          </a:p>
          <a:p/>
          <a:p>
            <a:r>
              <a:t>FAYLDAǴÍ KESTELER:</a:t>
            </a:r>
          </a:p>
          <a:p>
            <a:r>
              <a:t>KESTE 1</a:t>
            </a:r>
          </a:p>
          <a:p>
            <a:r>
              <a:t>№ | Sabaq bólimleri | Waqtı | Metodlar | Kórgizbeli qurallar</a:t>
            </a:r>
          </a:p>
          <a:p>
            <a:r>
              <a:t>1 | Qızıqtırıw (Engage) | 5 minut | «Miyǵa hújim», soraw-juwap, mashqalalı jaǵday jaratıw, pikirlewge baǵdarlaw | Interaktiv taxta, funkciya grafikleriniń súwretleri, sorawlar jazılǵan kartochkalar</a:t>
            </a:r>
          </a:p>
          <a:p>
            <a:r>
              <a:t>2 | Izertlew (Explore) | 10 minut | «Oylan – juplas – pikir almasıw», toparlıq izertlew, grafiklerdi salıstırıw, ámeliy tapsırmalar | Koordinatalar tegisligi, funkciya grafikleriniń sızılmaları, tarqatpa materiallar, sızǵısh</a:t>
            </a:r>
          </a:p>
          <a:p>
            <a:r>
              <a:t>3 | Túsindiriw (Explain) | 10 minut | Muǵallimniń túsindiriwi, matematikalıq talqılaw, formulalar menen islew, mısallar sheshiw | Prezentaciya, interaktiv taxta, arttırmalar qatnası hám urınba formulaları jazılǵan plakatlar</a:t>
            </a:r>
          </a:p>
          <a:p>
            <a:r>
              <a:t>4 | Bilimdi qollanıw hám tereńlestiriw (Elaborate) | 15 minut | Jeke jumıs, juplıq jumıs, dárejeli tapsırmalar, grafikler menen ámeliy jumıs, turmıslıq esaplar | Esaplar toplaması, tapsırma paraqları, funkciya grafikleriniń kartochkaları, koordinatalar tegisligi</a:t>
            </a:r>
          </a:p>
          <a:p>
            <a:r>
              <a:t>5 | Bahalaw (Evaluate) | 5 minut | Qáliplestiriwshi bahalaw, ózin-ózi bahalaw, «Baǵdarsham» usılı, soraw-juwap, keri baylanıs | Bahalaw paraqları, reńli stikerler, qısqa test tapsırmaları, refleksiya kartochkaları</a:t>
            </a:r>
          </a:p>
          <a:p>
            <a:r>
              <a:t> | Jámi | 45 minut |  | </a:t>
            </a:r>
          </a:p>
          <a:p/>
          <a:p>
            <a:r>
              <a:t>KESTE 2</a:t>
            </a:r>
          </a:p>
          <a:p>
            <a:r>
              <a:t>Waqıt | Iskerlik | Metod</a:t>
            </a:r>
          </a:p>
          <a:p>
            <a:r>
              <a:t>3 minut | 1-esaptı jeke islew; juwaptı túsindiriw | Óz betinshe islew</a:t>
            </a:r>
          </a:p>
          <a:p>
            <a:r>
              <a:t>4 minut | 2–3-esaplardı juplıqta salıstırıw | Oylan – juplas – pikir almasıw</a:t>
            </a:r>
          </a:p>
          <a:p>
            <a:r>
              <a:t>5 minut | 4–5-esaplardı toparlarda sheshiw | Esaplaw estafetası</a:t>
            </a:r>
          </a:p>
          <a:p>
            <a:r>
              <a:t>3 minut | Juwaplardı tekseriw, qátelerdi talqılaw | Qátelikti tap, Baǵdarsham</a:t>
            </a:r>
          </a:p>
          <a:p/>
          <a:p>
            <a:r>
              <a:t>FAYLDAǴÍ SÚWRET FAYLLARÍ:</a:t>
            </a:r>
          </a:p>
          <a:p>
            <a:r>
              <a:t>word/media/image1.png</a:t>
            </a:r>
          </a:p>
          <a:p>
            <a:r>
              <a:t>word/media/image2.png</a:t>
            </a:r>
          </a:p>
          <a:p>
            <a:r>
              <a:t>word/media/image3.png</a:t>
            </a:r>
          </a:p>
          <a:p>
            <a:r>
              <a:t>word/media/image4.png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640080"/>
            <a:ext cx="6629400" cy="544068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32688"/>
            <a:ext cx="50292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11-KLASS • ALGEBRA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417320"/>
            <a:ext cx="5715000" cy="13258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ÓZGERIWSHI MUǴDARLAR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ARTTIRMALARÍNÍŃ QATNASÍ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HÁM ONÍŃ MÁNISI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5760720" cy="5029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Urınbanıń anıqlaması • Funkciya arttırması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49039"/>
            <a:ext cx="5577840" cy="6858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«Ózgerisler álemine sayaxat: funkciya arttırmasınan urınbaǵa shekem»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321808"/>
            <a:ext cx="50292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F658AE"/>
                </a:solidFill>
                <a:latin typeface="Times New Roman"/>
              </a:rPr>
              <a:t>Mikrosabaq islenbesi tiykarında</a:t>
            </a:r>
          </a:p>
        </p:txBody>
      </p:sp>
      <p:pic>
        <p:nvPicPr>
          <p:cNvPr id="9" name="Picture 8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914400"/>
            <a:ext cx="3977639" cy="27889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635240" y="4160520"/>
            <a:ext cx="3749039" cy="1188720"/>
          </a:xfrm>
          <a:prstGeom prst="roundRect">
            <a:avLst/>
          </a:prstGeom>
          <a:solidFill>
            <a:srgbClr val="3C6AA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18120" y="4370832"/>
            <a:ext cx="3383280" cy="7315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Δx = x₁ − x₀</a:t>
            </a:r>
          </a:p>
          <a:p>
            <a:pPr algn="ctr">
              <a:spcAft>
                <a:spcPts val="2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Δy = f(x₁) − f(x₀)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01/10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89920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082528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375136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210312"/>
            <a:ext cx="914400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01 / SABAQ HAQQINDA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Maqsetler, metodlar hám tayanısh sózler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960120"/>
            <a:ext cx="107899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Sabaq túri: jańa bilimdi ózlestiriw, izertlew hám ámeliy tapsırmalar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02/10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1371600"/>
            <a:ext cx="5440680" cy="470916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SABAQ MAQSETLERI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057400"/>
            <a:ext cx="4709160" cy="23774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EEF2F8"/>
                </a:solidFill>
                <a:latin typeface="Times New Roman"/>
              </a:rPr>
              <a:t>• Arttırmalar, olardıń qatnası hám matematikalıq mánisin úyretiw.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EEF2F8"/>
                </a:solidFill>
                <a:latin typeface="Times New Roman"/>
              </a:rPr>
              <a:t>• Anıqlıq, juwapkershilik, tártip-intizam hám miynet súyiwshilik.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EEF2F8"/>
                </a:solidFill>
                <a:latin typeface="Times New Roman"/>
              </a:rPr>
              <a:t>• Logikalıq, analitikalıq hám sın kózqaras penen pikirlewdi rawajlandırıw.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800600"/>
            <a:ext cx="4663440" cy="8229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Metodlar: «Miyǵa hújim», «Oylan – juplas – pikir almasıw», «Grafikti izertlew», toparlıq jumıs, matematikalıq talqılaw.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371600"/>
            <a:ext cx="5303520" cy="470916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3796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F658AE"/>
                </a:solidFill>
                <a:latin typeface="Times New Roman"/>
              </a:rPr>
              <a:t>TAYANÍSH TÚSINIKLER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2057400"/>
            <a:ext cx="4572000" cy="24688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43DCE6"/>
                </a:solidFill>
                <a:latin typeface="Times New Roman"/>
              </a:rPr>
              <a:t>• Ózgeriwshi muǵdar • funkciya • argument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43DCE6"/>
                </a:solidFill>
                <a:latin typeface="Times New Roman"/>
              </a:rPr>
              <a:t>• Δx — argument arttırması; Δy — funkciya arttırması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43DCE6"/>
                </a:solidFill>
                <a:latin typeface="Times New Roman"/>
              </a:rPr>
              <a:t>• Arttırmalar qatnası • grafik • kesiwshi tuwrı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43DCE6"/>
                </a:solidFill>
                <a:latin typeface="Times New Roman"/>
              </a:rPr>
              <a:t>• Urınba • múyeshlik koefficienti • shek • tuwındı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5074920"/>
            <a:ext cx="4389120" cy="3200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Sabaq moduli: 5E • Jámi: 45 minut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89920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082528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375136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210312"/>
            <a:ext cx="914400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02 / SABAQTIŃ DÚZILISI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5E modeli hám waqıt bólistiriliwi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960120"/>
            <a:ext cx="107899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Mikrosabaq islenbesindegi basqıshlar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03/10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94360" y="1417320"/>
          <a:ext cx="109728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64008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41922"/>
                          </a:solidFill>
                          <a:latin typeface="Times New Roman"/>
                        </a:rPr>
                        <a:t>Sabaq bólimi</a:t>
                      </a:r>
                    </a:p>
                  </a:txBody>
                  <a:tcPr marL="36576" marR="36576">
                    <a:solidFill>
                      <a:srgbClr val="43DC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41922"/>
                          </a:solidFill>
                          <a:latin typeface="Times New Roman"/>
                        </a:rPr>
                        <a:t>Waqıt</a:t>
                      </a:r>
                    </a:p>
                  </a:txBody>
                  <a:tcPr marL="36576" marR="36576">
                    <a:solidFill>
                      <a:srgbClr val="43DCE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141922"/>
                          </a:solidFill>
                          <a:latin typeface="Times New Roman"/>
                        </a:rPr>
                        <a:t>Tiykarǵı jumıs</a:t>
                      </a:r>
                    </a:p>
                  </a:txBody>
                  <a:tcPr marL="36576" marR="36576">
                    <a:solidFill>
                      <a:srgbClr val="43DCE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Qızıqtırıw (Engage)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5 min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«Miyǵa hújim», mashqalalı jaǵday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Izertlew (Explore)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10 min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Δx, Δy hám Δy/Δx ti tabıw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Túsindiriw (Explain)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10 min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Formulalar, mısallar, urınba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Bekkemlew (Elaborate)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15 min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Jeke, juplıq, toparlıq hám turmıslıq esaplar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Bahalaw (Evaluate)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5 min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«Tez juwap», «Baǵdarsham», refleksiya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Jámi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45 min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EEF2F8"/>
                          </a:solidFill>
                          <a:latin typeface="Times New Roman"/>
                        </a:rPr>
                        <a:t>5 basqısh</a:t>
                      </a:r>
                    </a:p>
                  </a:txBody>
                  <a:tcPr marL="36576" marR="36576">
                    <a:solidFill>
                      <a:srgbClr val="1F273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89920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082528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375136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210312"/>
            <a:ext cx="914400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03 / III BAP • IZERTLEWGE KIRISIW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Qızıqtırıw hám izertlew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960120"/>
            <a:ext cx="107899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Engage • Explore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04/10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1371600"/>
            <a:ext cx="530352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«MIYǴA HÚJIM»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057400"/>
            <a:ext cx="4572000" cy="29260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EEF2F8"/>
                </a:solidFill>
                <a:latin typeface="Times New Roman"/>
              </a:rPr>
              <a:t>• Funkciya degenimiz ne?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EEF2F8"/>
                </a:solidFill>
                <a:latin typeface="Times New Roman"/>
              </a:rPr>
              <a:t>• y = f(x) jazıwında x hám y neni bildiredi?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EEF2F8"/>
                </a:solidFill>
                <a:latin typeface="Times New Roman"/>
              </a:rPr>
              <a:t>• Funkciya grafigi degenimiz ne?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EEF2F8"/>
                </a:solidFill>
                <a:latin typeface="Times New Roman"/>
              </a:rPr>
              <a:t>• y = x²: x=2 bolsa f(2)=4; x=3 bolsa f(3)=9.</a:t>
            </a:r>
          </a:p>
          <a:p>
            <a:pPr algn="l">
              <a:spcAft>
                <a:spcPts val="200"/>
              </a:spcAft>
            </a:pPr>
            <a:r>
              <a:rPr sz="1400" b="0">
                <a:solidFill>
                  <a:srgbClr val="EEF2F8"/>
                </a:solidFill>
                <a:latin typeface="Times New Roman"/>
              </a:rPr>
              <a:t>• Δx = 3−2 = 1; Δy = 9−4 = 5.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1371600"/>
            <a:ext cx="534924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9224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F658AE"/>
                </a:solidFill>
                <a:latin typeface="Times New Roman"/>
              </a:rPr>
              <a:t>JUPlÍQ IZERTLEW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2057400"/>
            <a:ext cx="4480560" cy="1417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y = x², x 1-den 3-ke ózgeredi: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Δx = 3−1 = 2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Δy = f(3)−f(1) = 9−1 = 8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Δy/Δx = 8/2 =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3977639"/>
            <a:ext cx="4480560" cy="9144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A(1;1) hám B(3;9) noqatların belgilep, kesiwshi tuwrını sız. Múyeshlik koefficienti 4.</a:t>
            </a:r>
          </a:p>
        </p:txBody>
      </p:sp>
      <p:pic>
        <p:nvPicPr>
          <p:cNvPr id="19" name="Picture 18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520" y="4983480"/>
            <a:ext cx="2148840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89920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082528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375136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210312"/>
            <a:ext cx="914400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04 / III BAP • TÚSINDIRIW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Arttırmalar qatnası hám funkciya arttırması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960120"/>
            <a:ext cx="107899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Explain • Tiykarǵı formulalar hám mısallar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05/10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1371600"/>
            <a:ext cx="544068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FORMULALAR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057400"/>
            <a:ext cx="4572000" cy="32461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Argument arttırması: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Δx = x₁ − x₀</a:t>
            </a:r>
          </a:p>
          <a:p>
            <a:pPr algn="l">
              <a:spcAft>
                <a:spcPts val="200"/>
              </a:spcAft>
            </a:pP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Funkciya arttırması: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Δy = f(x₀ + Δx) − f(x₀)</a:t>
            </a:r>
          </a:p>
          <a:p>
            <a:pPr algn="l">
              <a:spcAft>
                <a:spcPts val="200"/>
              </a:spcAft>
            </a:pP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Arttırmalar qatnası: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Δy/Δx = [f(x₀ + Δx) − f(x₀)]/Δx, Δx ≠ 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371600"/>
            <a:ext cx="530352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F658AE"/>
                </a:solidFill>
                <a:latin typeface="Times New Roman"/>
              </a:rPr>
              <a:t>MÍSAL: f(x)=x²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2057400"/>
            <a:ext cx="4572000" cy="1508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x₀=2, Δx=0,5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x₀+Δx=2,5; f(2)=4; f(2,5)=6,25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Δy = 6,25−4 = 2,25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Δy/Δx = 2,25/0,5 = 4,5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4069080"/>
            <a:ext cx="4480560" cy="9144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Bul qatnas x=2 den x=2,5 ke shekem funkciyanıń ortasha ózgeriw tezligin kórsetedi.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89920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082528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375136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210312"/>
            <a:ext cx="914400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05 / III BAP • QOLLANIW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Ortasha ózgeriw tezligi: mısallar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960120"/>
            <a:ext cx="107899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Turmıslıq jaǵdaylarda qatnastı esaplaw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06/10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1371600"/>
            <a:ext cx="544068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QOZǴALÍS GRAFIGI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057400"/>
            <a:ext cx="4572000" cy="1508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t=2 sekundta s=20 m; t=4 sekundta s=80 m.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Δs = 80−20 = 60 m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Δt = 4−2 = 2 s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v(ort) = Δs/Δt = 60/2 = 30 m/s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977639"/>
            <a:ext cx="4480560" cy="5943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Kesiwshiniń múyeshlik koefficienti de 30-ǵa teń.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371600"/>
            <a:ext cx="530352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3796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F658AE"/>
                </a:solidFill>
                <a:latin typeface="Times New Roman"/>
              </a:rPr>
              <a:t>SALÍSTÍRÍW MÍSALLARÍ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2057400"/>
            <a:ext cx="4526280" cy="23317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Karim: 213 ÷ 3 = 71 sóz/min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Nargiza: 260 ÷ 4 = 65 sóz/min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Qáte/sóz: 6/213≈0,0282; 7/260≈0,0269</a:t>
            </a:r>
          </a:p>
          <a:p>
            <a:pPr algn="l">
              <a:spcAft>
                <a:spcPts val="200"/>
              </a:spcAft>
            </a:pP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Tıshqanlar: (240−110)/(6−3)≈43,3 tıshqan/hápte.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4892040"/>
            <a:ext cx="4480560" cy="5029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Qatnas arqalı jumıs tezligi hám sapasın salıstırıw múmkin.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89920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082528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375136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210312"/>
            <a:ext cx="914400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06 / III BAP • URINBA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Urınbanıń anıqlaması hám mısalı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960120"/>
            <a:ext cx="107899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Kesiwshi tuwrıdan urınbaǵa ótiw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07/10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1371600"/>
            <a:ext cx="544068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ANÍQLAMA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057400"/>
            <a:ext cx="4572000" cy="1508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Grafiktiń A noqatı arqalı ótetuǵın kesiwshiniń ekinshi noqatı A-ǵa jaqınlasqandaǵı sheklik jaǵdayı bar bolsa, sol tuwrı A noqatındaǵı urınba boladı.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977639"/>
            <a:ext cx="4572000" cy="5029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k = lim(Δx → 0) [Δy/Δx]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800600"/>
            <a:ext cx="4480560" cy="5486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Shek bar bolsa, ol urınbanıń múyeshlik koefficientin beredi.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1371600"/>
            <a:ext cx="530352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F658AE"/>
                </a:solidFill>
                <a:latin typeface="Times New Roman"/>
              </a:rPr>
              <a:t>f(x)=x², x₀=2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2057400"/>
            <a:ext cx="4572000" cy="18288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Δy=(2+Δx)²−2² = 4Δx+(Δx)²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Δy/Δx = 4+Δx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k = lim(Δx→0)(4+Δx)=4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y−4 = 4(x−2)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y = 4x−4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4389120"/>
            <a:ext cx="4526280" cy="8229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Kesiwshi eki noqat arqalı ótedi; urınba — ekinshi noqat birinshisine jaqınlasqandaǵı sheklik jaǵdayı.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89920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082528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375136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210312"/>
            <a:ext cx="914400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07 / IV. JAŃA TEMANI BEKKEMLEW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Turmıslıq esaplar: 1–3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960120"/>
            <a:ext cx="107899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Elaborate • Jeke jumıs hám «Oylan – juplas – pikir almasıw»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08/10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1371600"/>
            <a:ext cx="548640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1. PULS JIYILIGI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057400"/>
            <a:ext cx="4663440" cy="16002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Madina pulsı bir minutta 67 márte soǵadı.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a) Puls jiyiligi neni ańlatadı?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b) Bir saatta júregi neshe márte soǵadı?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Juwap: 67 × 60 = 4020 márte.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886200"/>
            <a:ext cx="4663440" cy="1508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2. TEKST TERIW SAPASÍ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14 bet × 380 sóz = 5320 sóz; 8 qáte.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100 sózge: (8/5320) × 100 ≈ 0,15 qáte.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Aldınǵı mısal menen salıstırıp, sapası jaqsılandı ma?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371600"/>
            <a:ext cx="530352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3796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F658AE"/>
                </a:solidFill>
                <a:latin typeface="Times New Roman"/>
              </a:rPr>
              <a:t>3. MIYNET ÓNIMDARLÍǴÍ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2057400"/>
            <a:ext cx="4572000" cy="16459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Ma’ruf: 148,20 m ÷ 12 saat = 12,35 m/saat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Murod: 157,95 m ÷ 13 saat = 12,15 m/saat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Juwmaq: Ma’ruf 0,20 m/saat joqarı ónimdarlıq penen islegen.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4251960"/>
            <a:ext cx="4480560" cy="7315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Toparǵa tapsırma: esaplaw jolın túsindirip, nátiyjelerdi salıstırıń.</a:t>
            </a:r>
          </a:p>
        </p:txBody>
      </p:sp>
      <p:pic>
        <p:nvPicPr>
          <p:cNvPr id="20" name="Picture 19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7960" y="4983480"/>
            <a:ext cx="438912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89920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082528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375136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210312"/>
            <a:ext cx="914400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08 / IV. JAŃA TEMANI BEKKEMLEW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Esaplaw estafetası hám kartochka oyını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960120"/>
            <a:ext cx="107899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Toparda izertle • Qátelikti tap • Juwabıńdı dálille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09/10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1371600"/>
            <a:ext cx="548640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4. SHINA PROTEKTORÍ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057400"/>
            <a:ext cx="4663440" cy="23317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Jańa shina protektorı 8 mm. 32178 km júrgennen keyin 2,3 mm boldı.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a) 1 km júrgende tereńlik qalay ózgeredi?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b) 10000 km júrgende-she?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Δh = 2,3−8 = −5,7 mm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1 km: −5,7/32178 ≈ −0,000177 mm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10000 km: ≈ −1,77 mm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371600"/>
            <a:ext cx="530352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3796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F658AE"/>
                </a:solidFill>
                <a:latin typeface="Times New Roman"/>
              </a:rPr>
              <a:t>5. AVTOMOBILDIŃ ORTASHA TEZLIGI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37960" y="2057400"/>
            <a:ext cx="4572000" cy="13258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Madina 11:43-te shıǵıp, 15:49-da jetti; jol — 350 km.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Waqıt: 4 saat 6 minut = 4,1 saat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v(ort)=350/4,1≈85,37 km/saat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3657600"/>
            <a:ext cx="4526280" cy="16002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Kartochkalar: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A) f(x)=x², x₀=2, Δx=1: Δy hám Δy/Δx.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B) f(x)=3x+1, x₀=1, Δx=2.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C) f(x)=x², x₀=1: urınbanıń múyeshlik koefficienti.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192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43DCE6"/>
          </a:solidFill>
          <a:ln>
            <a:solidFill>
              <a:srgbClr val="43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10789920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082528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1375136" y="228600"/>
            <a:ext cx="228600" cy="228600"/>
          </a:xfrm>
          <a:prstGeom prst="roundRect">
            <a:avLst/>
          </a:prstGeom>
          <a:solidFill>
            <a:srgbClr val="F658AE"/>
          </a:solidFill>
          <a:ln>
            <a:solidFill>
              <a:srgbClr val="F658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0352" y="210312"/>
            <a:ext cx="914400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09 / V. BAHALAW HÁM JUWMAQ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«Tez juwap» • «Baǵdarsham» • Refleksiya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960120"/>
            <a:ext cx="107899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Sabaqtıń tiykarǵı juwmaqları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3B48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6510528"/>
            <a:ext cx="896112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11-KLASS • ALGEBRA • FUNKCIYA ARTTIRMASI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2708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10/10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1371600"/>
            <a:ext cx="525780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1664208"/>
            <a:ext cx="438912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BEF264"/>
                </a:solidFill>
                <a:latin typeface="Times New Roman"/>
              </a:rPr>
              <a:t>TEZ JUWAP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2057400"/>
            <a:ext cx="4480560" cy="1508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1) f(x)=x², x₀=2, Δx=1: Δy=9−4=5.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2) f(x)=3x+2: Δy/Δx=3.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3) Kesiwshi — eki noqat arqalı ótedi; urınba — sheklik jaǵdayı.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886200"/>
            <a:ext cx="4480560" cy="12344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Baǵdarsham: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Jasıl — temanı túsindim.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Sarǵı — ayrım tapsırmada járdem kerek.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43DCE6"/>
                </a:solidFill>
                <a:latin typeface="Times New Roman"/>
              </a:rPr>
              <a:t>Qızıl — qosımsha túsindiriw kerek.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80760" y="1371600"/>
            <a:ext cx="5486400" cy="4663440"/>
          </a:xfrm>
          <a:prstGeom prst="roundRect">
            <a:avLst/>
          </a:prstGeom>
          <a:solidFill>
            <a:srgbClr val="1F2733"/>
          </a:solidFill>
          <a:ln>
            <a:solidFill>
              <a:srgbClr val="3B48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55080" y="1664208"/>
            <a:ext cx="457200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F658AE"/>
                </a:solidFill>
                <a:latin typeface="Times New Roman"/>
              </a:rPr>
              <a:t>QISQA QORÍTINDÍ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55080" y="2057400"/>
            <a:ext cx="4572000" cy="16459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Δx = x₁−x₀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Δy = f(x₁)−f(x₀)</a:t>
            </a: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Δy/Δx = [f(x₁)−f(x₀)]/(x₁−x₀)</a:t>
            </a:r>
          </a:p>
          <a:p>
            <a:pPr algn="l">
              <a:spcAft>
                <a:spcPts val="200"/>
              </a:spcAft>
            </a:pPr>
          </a:p>
          <a:p>
            <a:pPr algn="l">
              <a:spcAft>
                <a:spcPts val="200"/>
              </a:spcAft>
            </a:pPr>
            <a:r>
              <a:rPr sz="1400" b="1">
                <a:solidFill>
                  <a:srgbClr val="EEF2F8"/>
                </a:solidFill>
                <a:latin typeface="Times New Roman"/>
              </a:rPr>
              <a:t>Arttırmalar qatnası ortasha ózgeriw tezligin kórsetedi; kesiwshi urınbaǵa jaqınlasadı.</a:t>
            </a:r>
          </a:p>
        </p:txBody>
      </p:sp>
      <p:pic>
        <p:nvPicPr>
          <p:cNvPr id="19" name="Picture 18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4160520"/>
            <a:ext cx="1051560" cy="960120"/>
          </a:xfrm>
          <a:prstGeom prst="rect">
            <a:avLst/>
          </a:prstGeom>
        </p:spPr>
      </p:pic>
      <p:pic>
        <p:nvPicPr>
          <p:cNvPr id="20" name="Picture 19" descr="image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4160520"/>
            <a:ext cx="1051560" cy="96012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55080" y="5349240"/>
            <a:ext cx="4663440" cy="2743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rgbClr val="B5C1D0"/>
                </a:solidFill>
                <a:latin typeface="Times New Roman"/>
              </a:rPr>
              <a:t>Derek: usı mikrosabaq islenbesi hám ondaǵı kórgizbeler.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