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259" r:id="rId6"/>
    <p:sldId id="260" r:id="rId7"/>
    <p:sldId id="261" r:id="rId8"/>
    <p:sldId id="266" r:id="rId9"/>
    <p:sldId id="267" r:id="rId10"/>
    <p:sldId id="268" r:id="rId11"/>
    <p:sldId id="262" r:id="rId12"/>
    <p:sldId id="263" r:id="rId13"/>
    <p:sldId id="264" r:id="rId14"/>
    <p:sldId id="26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endParaRPr lang="ru-RU" smtClean="0"/>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endParaRPr lang="en-US" sz="8000" dirty="0">
              <a:solidFill>
                <a:schemeClr val="tx1"/>
              </a:solidFill>
              <a:effectLst/>
            </a:endParaRP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endParaRPr lang="en-US" sz="8000" dirty="0">
              <a:solidFill>
                <a:schemeClr val="tx1"/>
              </a:solidFill>
              <a:effectLst/>
            </a:endParaRP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endParaRPr lang="en-US" sz="8000" dirty="0">
              <a:solidFill>
                <a:schemeClr val="tx1"/>
              </a:solidFill>
              <a:effectLst/>
            </a:endParaRP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endParaRPr lang="en-US" sz="8000" dirty="0">
              <a:solidFill>
                <a:schemeClr val="tx1"/>
              </a:solidFill>
              <a:effectLst/>
            </a:endParaRP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image" Target="../media/image4.png"/><Relationship Id="rId18" Type="http://schemas.openxmlformats.org/officeDocument/2006/relationships/image" Target="../media/image3.png"/><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19">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19">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692398" y="1871131"/>
            <a:ext cx="6815669" cy="1628527"/>
          </a:xfrm>
        </p:spPr>
        <p:txBody>
          <a:bodyPr/>
          <a:lstStyle/>
          <a:p>
            <a:r>
              <a:rPr lang="en-US" sz="3600" dirty="0" smtClean="0"/>
              <a:t>NEYTRON DIFFUZIYASI.</a:t>
            </a:r>
            <a:br>
              <a:rPr lang="en-US" sz="3600" dirty="0" smtClean="0"/>
            </a:br>
            <a:r>
              <a:rPr lang="en-US" sz="3600" dirty="0" smtClean="0"/>
              <a:t>NEYTRONLARNING QAYTISHI</a:t>
            </a:r>
            <a:endParaRPr lang="ru-RU" sz="3600" dirty="0"/>
          </a:p>
        </p:txBody>
      </p:sp>
      <p:sp>
        <p:nvSpPr>
          <p:cNvPr id="3" name="Подзаголовок 2"/>
          <p:cNvSpPr>
            <a:spLocks noGrp="1"/>
          </p:cNvSpPr>
          <p:nvPr>
            <p:ph type="subTitle" idx="1"/>
          </p:nvPr>
        </p:nvSpPr>
        <p:spPr/>
        <p:txBody>
          <a:bodyPr/>
          <a:lstStyle/>
          <a:p>
            <a:r>
              <a:rPr lang="en-US" dirty="0" err="1" smtClean="0"/>
              <a:t>Tayyorladi:Shaydullayeva</a:t>
            </a:r>
            <a:r>
              <a:rPr lang="en-US" dirty="0" smtClean="0"/>
              <a:t> </a:t>
            </a:r>
            <a:r>
              <a:rPr lang="en-US" dirty="0" err="1" smtClean="0"/>
              <a:t>Mohlaroy</a:t>
            </a:r>
            <a:endParaRPr lang="en-US" dirty="0" smtClean="0"/>
          </a:p>
          <a:p>
            <a:r>
              <a:rPr lang="en-US" dirty="0" err="1" smtClean="0"/>
              <a:t>Saydullayeva</a:t>
            </a:r>
            <a:r>
              <a:rPr lang="en-US" dirty="0" smtClean="0"/>
              <a:t> </a:t>
            </a:r>
            <a:r>
              <a:rPr lang="en-US" dirty="0" err="1" smtClean="0"/>
              <a:t>Gulsanam</a:t>
            </a:r>
            <a:endParaRPr lang="en-US" dirty="0" smtClean="0"/>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mc:AlternateContent xmlns:mc="http://schemas.openxmlformats.org/markup-compatibility/2006">
        <mc:Choice xmlns:a14="http://schemas.microsoft.com/office/drawing/2010/main" Requires="a14">
          <p:sp>
            <p:nvSpPr>
              <p:cNvPr id="2" name="Заголовок 1"/>
              <p:cNvSpPr>
                <a:spLocks noGrp="1"/>
              </p:cNvSpPr>
              <p:nvPr>
                <p:ph type="title"/>
              </p:nvPr>
            </p:nvSpPr>
            <p:spPr>
              <a:xfrm>
                <a:off x="1388110" y="666115"/>
                <a:ext cx="9499600" cy="1611630"/>
              </a:xfrm>
            </p:spPr>
            <p:txBody>
              <a:bodyPr/>
              <a:p>
                <a14:m>
                  <m:oMath xmlns:m="http://schemas.openxmlformats.org/officeDocument/2006/math">
                    <m:nary>
                      <m:naryPr>
                        <m:chr m:val="∑"/>
                        <m:limLoc m:val="subSup"/>
                        <m:supHide m:val="on"/>
                        <m:ctrlPr>
                          <a:rPr lang="en-US" altLang="ru-RU" sz="2800" i="1">
                            <a:latin typeface="Cambria Math" panose="02040503050406030204" charset="0"/>
                            <a:ea typeface="MS Mincho" charset="0"/>
                            <a:cs typeface="Cambria Math" panose="02040503050406030204" charset="0"/>
                          </a:rPr>
                        </m:ctrlPr>
                      </m:naryPr>
                      <m:sub>
                        <m:r>
                          <a:rPr lang="en-US" altLang="ru-RU" sz="2800" i="1">
                            <a:latin typeface="Cambria Math" panose="02040503050406030204" charset="0"/>
                            <a:ea typeface="MS Mincho" charset="0"/>
                            <a:cs typeface="Cambria Math" panose="02040503050406030204" charset="0"/>
                          </a:rPr>
                          <m:t>𝑎</m:t>
                        </m:r>
                      </m:sub>
                      <m:sup/>
                      <m:e>
                        <m:r>
                          <a:rPr lang="en-US" altLang="ru-RU" sz="2800" i="1">
                            <a:latin typeface="Cambria Math" panose="02040503050406030204" charset="0"/>
                            <a:ea typeface="MS Mincho" charset="0"/>
                            <a:cs typeface="Cambria Math" panose="02040503050406030204" charset="0"/>
                          </a:rPr>
                          <m:t>𝜙</m:t>
                        </m:r>
                        <m:r>
                          <a:rPr lang="en-US" altLang="ru-RU" sz="2800" i="1">
                            <a:latin typeface="Cambria Math" panose="02040503050406030204" charset="0"/>
                            <a:ea typeface="MS Mincho" charset="0"/>
                            <a:cs typeface="Cambria Math" panose="02040503050406030204" charset="0"/>
                          </a:rPr>
                          <m:t>(</m:t>
                        </m:r>
                        <m:r>
                          <a:rPr lang="en-US" altLang="ru-RU" sz="2800" i="1">
                            <a:latin typeface="Cambria Math" panose="02040503050406030204" charset="0"/>
                            <a:ea typeface="MS Mincho" charset="0"/>
                            <a:cs typeface="Cambria Math" panose="02040503050406030204" charset="0"/>
                          </a:rPr>
                          <m:t>𝑟</m:t>
                        </m:r>
                        <m:r>
                          <a:rPr lang="en-US" altLang="ru-RU" sz="2800" i="1">
                            <a:latin typeface="Cambria Math" panose="02040503050406030204" charset="0"/>
                            <a:ea typeface="MS Mincho" charset="0"/>
                            <a:cs typeface="Cambria Math" panose="02040503050406030204" charset="0"/>
                          </a:rPr>
                          <m:t>,</m:t>
                        </m:r>
                        <m:r>
                          <a:rPr lang="en-US" altLang="ru-RU" sz="2800" i="1">
                            <a:latin typeface="Cambria Math" panose="02040503050406030204" charset="0"/>
                            <a:ea typeface="MS Mincho" charset="0"/>
                            <a:cs typeface="Cambria Math" panose="02040503050406030204" charset="0"/>
                          </a:rPr>
                          <m:t>𝑡</m:t>
                        </m:r>
                        <m:r>
                          <a:rPr lang="en-US" altLang="ru-RU" sz="2800" i="1">
                            <a:latin typeface="Cambria Math" panose="02040503050406030204" charset="0"/>
                            <a:ea typeface="MS Mincho" charset="0"/>
                            <a:cs typeface="Cambria Math" panose="02040503050406030204" charset="0"/>
                          </a:rPr>
                          <m:t>)</m:t>
                        </m:r>
                      </m:e>
                    </m:nary>
                  </m:oMath>
                </a14:m>
                <a:r>
                  <a:rPr lang="en-US" altLang="ru-RU" sz="2800"/>
                  <a:t> -  neytronlarning yutilish tezligi;</a:t>
                </a:r>
                <a:br>
                  <a:rPr lang="en-US" altLang="ru-RU" sz="2800"/>
                </a:br>
                <a14:m>
                  <m:oMath xmlns:m="http://schemas.openxmlformats.org/officeDocument/2006/math">
                    <m:nary>
                      <m:naryPr>
                        <m:chr m:val="∑"/>
                        <m:limLoc m:val="subSup"/>
                        <m:supHide m:val="on"/>
                        <m:ctrlPr>
                          <a:rPr lang="en-US" altLang="ru-RU" sz="2800" i="1">
                            <a:latin typeface="Cambria Math" panose="02040503050406030204" charset="0"/>
                            <a:ea typeface="MS Mincho" charset="0"/>
                            <a:cs typeface="Cambria Math" panose="02040503050406030204" charset="0"/>
                          </a:rPr>
                        </m:ctrlPr>
                      </m:naryPr>
                      <m:sub>
                        <m:r>
                          <a:rPr lang="en-US" altLang="ru-RU" sz="2800" i="1">
                            <a:latin typeface="Cambria Math" panose="02040503050406030204" charset="0"/>
                            <a:ea typeface="MS Mincho" charset="0"/>
                            <a:cs typeface="Cambria Math" panose="02040503050406030204" charset="0"/>
                          </a:rPr>
                          <m:t>𝑎</m:t>
                        </m:r>
                      </m:sub>
                      <m:sup/>
                      <m:e>
                        <m:r>
                          <a:rPr lang="en-US" sz="2800" i="1">
                            <a:latin typeface="Cambria Math" panose="02040503050406030204" charset="0"/>
                          </a:rPr>
                          <m:t>−</m:t>
                        </m:r>
                      </m:e>
                    </m:nary>
                  </m:oMath>
                </a14:m>
                <a:r>
                  <a:rPr lang="en-US" altLang="ru-RU" sz="2800"/>
                  <a:t> yutilish kesimi</a:t>
                </a:r>
                <a:endParaRPr lang="en-US" altLang="ru-RU" sz="2800"/>
              </a:p>
            </p:txBody>
          </p:sp>
        </mc:Choice>
        <mc:Fallback>
          <p:sp>
            <p:nvSpPr>
              <p:cNvPr id="2" name="Заголовок 1"/>
              <p:cNvSpPr>
                <a:spLocks noRot="1" noChangeAspect="1" noMove="1" noResize="1" noEditPoints="1" noAdjustHandles="1" noChangeArrowheads="1" noChangeShapeType="1" noTextEdit="1"/>
              </p:cNvSpPr>
              <p:nvPr>
                <p:ph type="title"/>
              </p:nvPr>
            </p:nvSpPr>
            <p:spPr>
              <a:xfrm>
                <a:off x="1388110" y="666115"/>
                <a:ext cx="9499600" cy="1611630"/>
              </a:xfrm>
              <a:blipFill rotWithShape="1">
                <a:blip r:embed="rId1"/>
                <a:stretch>
                  <a:fillRect/>
                </a:stretch>
              </a:blipFill>
            </p:spPr>
            <p:txBody>
              <a:bodyPr/>
              <a:lstStyle/>
              <a:p>
                <a:r>
                  <a:rPr lang="ru-RU" altLang="en-US">
                    <a:noFill/>
                  </a:rPr>
                  <a:t> </a:t>
                </a:r>
              </a:p>
            </p:txBody>
          </p:sp>
        </mc:Fallback>
      </mc:AlternateContent>
      <mc:AlternateContent xmlns:mc="http://schemas.openxmlformats.org/markup-compatibility/2006">
        <mc:Choice xmlns:a14="http://schemas.microsoft.com/office/drawing/2010/main" Requires="a14">
          <p:sp>
            <p:nvSpPr>
              <p:cNvPr id="3" name="Замещающее содержимое 2"/>
              <p:cNvSpPr>
                <a:spLocks noGrp="1"/>
              </p:cNvSpPr>
              <p:nvPr>
                <p:ph idx="1"/>
              </p:nvPr>
            </p:nvSpPr>
            <p:spPr>
              <a:xfrm>
                <a:off x="1397635" y="2559050"/>
                <a:ext cx="9498965" cy="3317240"/>
              </a:xfrm>
            </p:spPr>
            <p:txBody>
              <a:bodyPr/>
              <a:p>
                <a:r>
                  <a:rPr lang="en-US" altLang="ru-RU"/>
                  <a:t>Statsionar holat tenglamasi(vaqt o’zgarmasa):</a:t>
                </a:r>
                <a:endParaRPr lang="en-US" altLang="ru-RU"/>
              </a:p>
              <a:p>
                <a:r>
                  <a:rPr lang="en-US" altLang="ru-RU"/>
                  <a:t>Vaqt bo’yicha o’zgarish bo’lmaganda(ya’ni </a:t>
                </a:r>
                <a14:m>
                  <m:oMath xmlns:m="http://schemas.openxmlformats.org/officeDocument/2006/math">
                    <m:f>
                      <m:fPr>
                        <m:ctrlPr>
                          <a:rPr lang="en-US" altLang="ru-RU" i="1">
                            <a:latin typeface="Cambria Math" panose="02040503050406030204" charset="0"/>
                            <a:cs typeface="Cambria Math" panose="02040503050406030204" charset="0"/>
                          </a:rPr>
                        </m:ctrlPr>
                      </m:fPr>
                      <m:num>
                        <m:r>
                          <a:rPr lang="en-US" altLang="ru-RU" i="1">
                            <a:latin typeface="Cambria Math" panose="02040503050406030204" charset="0"/>
                            <a:cs typeface="Cambria Math" panose="02040503050406030204" charset="0"/>
                          </a:rPr>
                          <m:t>𝜕</m:t>
                        </m:r>
                        <m:r>
                          <a:rPr lang="en-US" altLang="ru-RU" i="1">
                            <a:latin typeface="Cambria Math" panose="02040503050406030204" charset="0"/>
                            <a:ea typeface="MS Mincho" charset="0"/>
                            <a:cs typeface="Cambria Math" panose="02040503050406030204" charset="0"/>
                          </a:rPr>
                          <m:t>𝜙</m:t>
                        </m:r>
                      </m:num>
                      <m:den>
                        <m:r>
                          <a:rPr lang="en-US" altLang="ru-RU" i="1">
                            <a:latin typeface="Cambria Math" panose="02040503050406030204" charset="0"/>
                            <a:cs typeface="Cambria Math" panose="02040503050406030204" charset="0"/>
                          </a:rPr>
                          <m:t>𝜕</m:t>
                        </m:r>
                        <m:r>
                          <a:rPr lang="en-US" altLang="ru-RU" i="1">
                            <a:latin typeface="Cambria Math" panose="02040503050406030204" charset="0"/>
                            <a:cs typeface="Cambria Math" panose="02040503050406030204" charset="0"/>
                          </a:rPr>
                          <m:t>𝑡</m:t>
                        </m:r>
                      </m:den>
                    </m:f>
                    <m:r>
                      <a:rPr lang="en-US" altLang="ru-RU" i="1">
                        <a:latin typeface="Cambria Math" panose="02040503050406030204" charset="0"/>
                        <a:cs typeface="Cambria Math" panose="02040503050406030204" charset="0"/>
                      </a:rPr>
                      <m:t>=</m:t>
                    </m:r>
                    <m:r>
                      <a:rPr lang="en-US" altLang="ru-RU" i="1">
                        <a:latin typeface="Cambria Math" panose="02040503050406030204" charset="0"/>
                        <a:cs typeface="Cambria Math" panose="02040503050406030204" charset="0"/>
                      </a:rPr>
                      <m:t>0</m:t>
                    </m:r>
                  </m:oMath>
                </a14:m>
                <a:r>
                  <a:rPr lang="en-US" altLang="ru-RU"/>
                  <a:t> ):</a:t>
                </a:r>
                <a:endParaRPr lang="en-US" altLang="ru-RU"/>
              </a:p>
              <a:p>
                <a14:m>
                  <m:oMath xmlns:m="http://schemas.openxmlformats.org/officeDocument/2006/math">
                    <m:r>
                      <a:rPr lang="en-US" altLang="ru-RU" i="1">
                        <a:latin typeface="Cambria Math" panose="02040503050406030204" charset="0"/>
                        <a:cs typeface="Cambria Math" panose="02040503050406030204" charset="0"/>
                      </a:rPr>
                      <m:t>𝐷</m:t>
                    </m:r>
                    <m:sSup>
                      <m:sSupPr>
                        <m:ctrlPr>
                          <a:rPr lang="en-US" altLang="ru-RU" i="1">
                            <a:latin typeface="Cambria Math" panose="02040503050406030204" charset="0"/>
                            <a:cs typeface="Cambria Math" panose="02040503050406030204" charset="0"/>
                          </a:rPr>
                        </m:ctrlPr>
                      </m:sSupPr>
                      <m:e>
                        <m:r>
                          <a:rPr lang="en-US" altLang="ru-RU" i="1">
                            <a:latin typeface="Cambria Math" panose="02040503050406030204" charset="0"/>
                            <a:cs typeface="Cambria Math" panose="02040503050406030204" charset="0"/>
                          </a:rPr>
                          <m:t>𝛻</m:t>
                        </m:r>
                      </m:e>
                      <m:sup>
                        <m:r>
                          <a:rPr lang="en-US" altLang="ru-RU" i="1">
                            <a:latin typeface="Cambria Math" panose="02040503050406030204" charset="0"/>
                            <a:cs typeface="Cambria Math" panose="02040503050406030204" charset="0"/>
                          </a:rPr>
                          <m:t>2</m:t>
                        </m:r>
                      </m:sup>
                    </m:sSup>
                    <m:r>
                      <a:rPr lang="en-US" altLang="ru-RU" i="1">
                        <a:latin typeface="Cambria Math" panose="02040503050406030204" charset="0"/>
                        <a:ea typeface="MS Mincho" charset="0"/>
                        <a:cs typeface="Cambria Math" panose="02040503050406030204" charset="0"/>
                      </a:rPr>
                      <m:t>𝜙</m:t>
                    </m:r>
                  </m:oMath>
                </a14:m>
                <a:r>
                  <a:rPr lang="en-US" altLang="ru-RU"/>
                  <a:t>-</a:t>
                </a:r>
                <a14:m>
                  <m:oMath xmlns:m="http://schemas.openxmlformats.org/officeDocument/2006/math">
                    <m:nary>
                      <m:naryPr>
                        <m:chr m:val="∑"/>
                        <m:limLoc m:val="subSup"/>
                        <m:supHide m:val="on"/>
                        <m:ctrlPr>
                          <a:rPr lang="en-US" altLang="ru-RU" i="1">
                            <a:latin typeface="Cambria Math" panose="02040503050406030204" charset="0"/>
                            <a:ea typeface="MS Mincho" charset="0"/>
                            <a:cs typeface="Cambria Math" panose="02040503050406030204" charset="0"/>
                          </a:rPr>
                        </m:ctrlPr>
                      </m:naryPr>
                      <m:sub>
                        <m:r>
                          <a:rPr lang="en-US" altLang="ru-RU" i="1">
                            <a:latin typeface="Cambria Math" panose="02040503050406030204" charset="0"/>
                            <a:ea typeface="MS Mincho" charset="0"/>
                            <a:cs typeface="Cambria Math" panose="02040503050406030204" charset="0"/>
                          </a:rPr>
                          <m:t>𝑎</m:t>
                        </m:r>
                      </m:sub>
                      <m:sup/>
                      <m:e>
                        <m:r>
                          <a:rPr lang="en-US" altLang="ru-RU" i="1">
                            <a:latin typeface="Cambria Math" panose="02040503050406030204" charset="0"/>
                            <a:ea typeface="MS Mincho" charset="0"/>
                            <a:cs typeface="Cambria Math" panose="02040503050406030204" charset="0"/>
                          </a:rPr>
                          <m:t>𝜙</m:t>
                        </m:r>
                        <m:r>
                          <a:rPr lang="en-US" altLang="ru-RU" i="1">
                            <a:latin typeface="Cambria Math" panose="02040503050406030204" charset="0"/>
                            <a:ea typeface="MS Mincho" charset="0"/>
                            <a:cs typeface="Cambria Math" panose="02040503050406030204" charset="0"/>
                          </a:rPr>
                          <m:t> </m:t>
                        </m:r>
                      </m:e>
                    </m:nary>
                    <m:r>
                      <a:rPr lang="en-US" altLang="ru-RU" i="1">
                        <a:latin typeface="Cambria Math" panose="02040503050406030204" charset="0"/>
                        <a:ea typeface="MS Mincho" charset="0"/>
                        <a:cs typeface="Cambria Math" panose="02040503050406030204" charset="0"/>
                      </a:rPr>
                      <m:t>+</m:t>
                    </m:r>
                    <m:r>
                      <a:rPr lang="en-US" altLang="ru-RU" i="1">
                        <a:latin typeface="Cambria Math" panose="02040503050406030204" charset="0"/>
                        <a:ea typeface="MS Mincho" charset="0"/>
                        <a:cs typeface="Cambria Math" panose="02040503050406030204" charset="0"/>
                      </a:rPr>
                      <m:t>𝑆</m:t>
                    </m:r>
                    <m:r>
                      <a:rPr lang="en-US" altLang="ru-RU" i="1">
                        <a:latin typeface="Cambria Math" panose="02040503050406030204" charset="0"/>
                        <a:ea typeface="MS Mincho" charset="0"/>
                        <a:cs typeface="Cambria Math" panose="02040503050406030204" charset="0"/>
                      </a:rPr>
                      <m:t>=</m:t>
                    </m:r>
                    <m:r>
                      <a:rPr lang="en-US" altLang="ru-RU" i="1">
                        <a:latin typeface="Cambria Math" panose="02040503050406030204" charset="0"/>
                        <a:ea typeface="MS Mincho" charset="0"/>
                        <a:cs typeface="Cambria Math" panose="02040503050406030204" charset="0"/>
                      </a:rPr>
                      <m:t>0</m:t>
                    </m:r>
                  </m:oMath>
                </a14:m>
                <a:r>
                  <a:rPr lang="en-US" altLang="ru-RU"/>
                  <a:t> </a:t>
                </a:r>
                <a:endParaRPr lang="en-US" altLang="ru-RU"/>
              </a:p>
              <a:p>
                <a:endParaRPr lang="en-US" altLang="ru-RU"/>
              </a:p>
            </p:txBody>
          </p:sp>
        </mc:Choice>
        <mc:Fallback>
          <p:sp>
            <p:nvSpPr>
              <p:cNvPr id="3" name="Замещающее содержимое 2"/>
              <p:cNvSpPr>
                <a:spLocks noRot="1" noChangeAspect="1" noMove="1" noResize="1" noEditPoints="1" noAdjustHandles="1" noChangeArrowheads="1" noChangeShapeType="1" noTextEdit="1"/>
              </p:cNvSpPr>
              <p:nvPr>
                <p:ph idx="1"/>
              </p:nvPr>
            </p:nvSpPr>
            <p:spPr>
              <a:xfrm>
                <a:off x="1397635" y="2559050"/>
                <a:ext cx="9498965" cy="3317240"/>
              </a:xfrm>
              <a:blipFill rotWithShape="1">
                <a:blip r:embed="rId2"/>
                <a:stretch>
                  <a:fillRect/>
                </a:stretch>
              </a:blipFill>
            </p:spPr>
            <p:txBody>
              <a:bodyPr/>
              <a:lstStyle/>
              <a:p>
                <a:r>
                  <a:rPr lang="ru-RU" altLang="en-US">
                    <a:noFill/>
                  </a:rPr>
                  <a:t> </a:t>
                </a:r>
              </a:p>
            </p:txBody>
          </p:sp>
        </mc:Fallback>
      </mc:AlternateContent>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239520" y="982345"/>
            <a:ext cx="9657080" cy="1007110"/>
          </a:xfrm>
        </p:spPr>
        <p:txBody>
          <a:bodyPr/>
          <a:p>
            <a:r>
              <a:rPr lang="en-US" altLang="ru-RU"/>
              <a:t>Neytronlarning qaytishi</a:t>
            </a:r>
            <a:endParaRPr lang="en-US" altLang="ru-RU"/>
          </a:p>
        </p:txBody>
      </p:sp>
      <p:sp>
        <p:nvSpPr>
          <p:cNvPr id="3" name="Замещающее содержимое 2"/>
          <p:cNvSpPr>
            <a:spLocks noGrp="1"/>
          </p:cNvSpPr>
          <p:nvPr>
            <p:ph idx="1"/>
          </p:nvPr>
        </p:nvSpPr>
        <p:spPr>
          <a:xfrm>
            <a:off x="1295400" y="2445385"/>
            <a:ext cx="9601200" cy="3430905"/>
          </a:xfrm>
        </p:spPr>
        <p:txBody>
          <a:bodyPr/>
          <a:p>
            <a:r>
              <a:rPr lang="en-US" altLang="ru-RU"/>
              <a:t>Neytronlarning qaytishi (yoki neytronlarning elastik tarqalishi) - neytron oqimining modda sirtiga tushib,elastik to’qnashuvlar natijasida energiyasini saqlagan holda qayta tarqalish hodisasidir.Bu jarayon neytronlarning moddada to’liq qaytishi yoki difraksiyalanishini sifatida namoyon bo’lishi mumkin.Ya’ni,aniqroq qilib aytganda neytron yadrolar bilan to’qnashganda  energiyasini yo’qotmaydi,faqat yo’nalishini o’zgartiradi.</a:t>
            </a:r>
            <a:endParaRPr lang="en-US" alt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Замещающее содержимое 2"/>
          <p:cNvSpPr>
            <a:spLocks noGrp="1"/>
          </p:cNvSpPr>
          <p:nvPr>
            <p:ph idx="1"/>
          </p:nvPr>
        </p:nvSpPr>
        <p:spPr>
          <a:xfrm>
            <a:off x="1249680" y="1600200"/>
            <a:ext cx="9646920" cy="4276090"/>
          </a:xfrm>
        </p:spPr>
        <p:txBody>
          <a:bodyPr/>
          <a:p>
            <a:r>
              <a:rPr lang="en-US" altLang="ru-RU"/>
              <a:t>Ushbu usuldan yadro reaktorlarida neytronlarni qaytaruvchi (reflektor) materiallar (grafit,berilliy)orqali yadro yoqilg’isidan chiqib ketayotgan neytronlarni qayta yo’naltirib,zanjir reaksiyasini kuchaytirishda foydalaniladi.</a:t>
            </a:r>
            <a:endParaRPr lang="en-US" altLang="ru-RU"/>
          </a:p>
          <a:p>
            <a:r>
              <a:rPr lang="en-US" altLang="ru-RU"/>
              <a:t>Uning xususiyatiga kelsak,past energiyali neytronlar sirtga kichik burchak ostida tushganda, to’liq ichki qaytish hodisasi sodir bo’lishi mumkin.</a:t>
            </a:r>
            <a:endParaRPr lang="en-US" altLang="ru-RU"/>
          </a:p>
          <a:p>
            <a:r>
              <a:rPr lang="en-US" altLang="ru-RU"/>
              <a:t>Neytronlarning qaytishi yadro fizikasi va neytron rentgenografiyasida muhim o’rin tutadi.</a:t>
            </a:r>
            <a:endParaRPr lang="en-US" alt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296035" y="982345"/>
            <a:ext cx="9600565" cy="820420"/>
          </a:xfrm>
        </p:spPr>
        <p:txBody>
          <a:bodyPr/>
          <a:p>
            <a:r>
              <a:rPr lang="en-US" altLang="ru-RU"/>
              <a:t>Neytronlarning qaytish hodisasi</a:t>
            </a:r>
            <a:endParaRPr lang="en-US" altLang="ru-RU"/>
          </a:p>
        </p:txBody>
      </p:sp>
      <p:pic>
        <p:nvPicPr>
          <p:cNvPr id="4" name="Замещающее содержимое 3"/>
          <p:cNvPicPr>
            <a:picLocks noChangeAspect="1"/>
          </p:cNvPicPr>
          <p:nvPr>
            <p:ph idx="1"/>
          </p:nvPr>
        </p:nvPicPr>
        <p:blipFill>
          <a:blip r:embed="rId1"/>
          <a:stretch>
            <a:fillRect/>
          </a:stretch>
        </p:blipFill>
        <p:spPr>
          <a:xfrm>
            <a:off x="3735705" y="2409190"/>
            <a:ext cx="3501390" cy="35515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9294" y="982133"/>
            <a:ext cx="9267303" cy="1029547"/>
          </a:xfrm>
        </p:spPr>
        <p:txBody>
          <a:bodyPr/>
          <a:lstStyle/>
          <a:p>
            <a:r>
              <a:rPr lang="en-US" dirty="0" err="1" smtClean="0"/>
              <a:t>Reja</a:t>
            </a:r>
            <a:r>
              <a:rPr lang="en-US" dirty="0" smtClean="0"/>
              <a:t>:</a:t>
            </a:r>
            <a:endParaRPr lang="ru-RU" dirty="0"/>
          </a:p>
        </p:txBody>
      </p:sp>
      <p:sp>
        <p:nvSpPr>
          <p:cNvPr id="3" name="Объект 2"/>
          <p:cNvSpPr>
            <a:spLocks noGrp="1"/>
          </p:cNvSpPr>
          <p:nvPr>
            <p:ph idx="1"/>
          </p:nvPr>
        </p:nvSpPr>
        <p:spPr/>
        <p:txBody>
          <a:bodyPr/>
          <a:lstStyle/>
          <a:p>
            <a:r>
              <a:rPr lang="en-US" dirty="0" smtClean="0"/>
              <a:t>1.Neytron </a:t>
            </a:r>
            <a:r>
              <a:rPr lang="en-US" dirty="0" err="1" smtClean="0"/>
              <a:t>diffuziyasi</a:t>
            </a:r>
            <a:r>
              <a:rPr lang="en-US" dirty="0" smtClean="0"/>
              <a:t> </a:t>
            </a:r>
            <a:r>
              <a:rPr lang="en-US" dirty="0" err="1" smtClean="0"/>
              <a:t>tushunchasi</a:t>
            </a:r>
            <a:r>
              <a:rPr lang="en-US" dirty="0" smtClean="0"/>
              <a:t> </a:t>
            </a:r>
            <a:r>
              <a:rPr lang="en-US" dirty="0" err="1" smtClean="0"/>
              <a:t>va</a:t>
            </a:r>
            <a:r>
              <a:rPr lang="en-US" dirty="0" smtClean="0"/>
              <a:t> </a:t>
            </a:r>
            <a:r>
              <a:rPr lang="en-US" dirty="0" err="1" smtClean="0"/>
              <a:t>mohiyati</a:t>
            </a:r>
            <a:r>
              <a:rPr lang="en-US" dirty="0" smtClean="0"/>
              <a:t>.</a:t>
            </a:r>
            <a:endParaRPr lang="en-US" dirty="0" smtClean="0"/>
          </a:p>
          <a:p>
            <a:r>
              <a:rPr lang="en-US" dirty="0" smtClean="0"/>
              <a:t>2.Neytronlarning </a:t>
            </a:r>
            <a:r>
              <a:rPr lang="en-US" dirty="0" err="1" smtClean="0"/>
              <a:t>qaytishi</a:t>
            </a:r>
            <a:r>
              <a:rPr lang="en-US" dirty="0" smtClean="0"/>
              <a:t>.</a:t>
            </a:r>
            <a:endParaRPr lang="en-US" dirty="0" smtClean="0"/>
          </a:p>
          <a:p>
            <a:r>
              <a:rPr lang="en-US" dirty="0" smtClean="0"/>
              <a:t>3.Amaliy </a:t>
            </a:r>
            <a:r>
              <a:rPr lang="en-US" dirty="0" err="1" smtClean="0"/>
              <a:t>qo’llanishi</a:t>
            </a:r>
            <a:r>
              <a:rPr lang="en-US" dirty="0" smtClean="0"/>
              <a:t> </a:t>
            </a:r>
            <a:r>
              <a:rPr lang="en-US" dirty="0" err="1" smtClean="0"/>
              <a:t>va</a:t>
            </a:r>
            <a:r>
              <a:rPr lang="en-US" dirty="0" smtClean="0"/>
              <a:t> </a:t>
            </a:r>
            <a:r>
              <a:rPr lang="en-US" dirty="0" err="1" smtClean="0"/>
              <a:t>umumiy</a:t>
            </a:r>
            <a:r>
              <a:rPr lang="en-US" dirty="0" smtClean="0"/>
              <a:t> </a:t>
            </a:r>
            <a:r>
              <a:rPr lang="en-US" dirty="0" err="1" smtClean="0"/>
              <a:t>tahlil</a:t>
            </a:r>
            <a:r>
              <a:rPr lang="en-US" dirty="0" smtClean="0"/>
              <a:t>. </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95648" y="894386"/>
            <a:ext cx="9935094" cy="4799831"/>
          </a:xfrm>
        </p:spPr>
        <p:txBody>
          <a:bodyPr/>
          <a:lstStyle/>
          <a:p>
            <a:pPr algn="just"/>
            <a:r>
              <a:rPr lang="en-US" dirty="0" err="1" smtClean="0">
                <a:latin typeface="Times New Roman" panose="02020603050405020304" pitchFamily="18" charset="0"/>
                <a:cs typeface="Times New Roman" panose="02020603050405020304" pitchFamily="18" charset="0"/>
              </a:rPr>
              <a:t>Neytron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diffuziyasi</a:t>
            </a:r>
            <a:r>
              <a:rPr lang="en-US" dirty="0" smtClean="0">
                <a:latin typeface="Times New Roman" panose="02020603050405020304" pitchFamily="18" charset="0"/>
                <a:cs typeface="Times New Roman" panose="02020603050405020304" pitchFamily="18" charset="0"/>
              </a:rPr>
              <a:t>  -  </a:t>
            </a:r>
            <a:r>
              <a:rPr lang="en-US" dirty="0" err="1" smtClean="0">
                <a:latin typeface="Times New Roman" panose="02020603050405020304" pitchFamily="18" charset="0"/>
                <a:cs typeface="Times New Roman" panose="02020603050405020304" pitchFamily="18" charset="0"/>
              </a:rPr>
              <a:t>bu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neytronlarning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modda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ichida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tartibsiz</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harakatlanib,atom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yadrolari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bilan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to’qnashishi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natijasida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tarqalish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jarayoni.Bu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jarayon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neytron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oqimining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yuqori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konsentratsiyadan</a:t>
            </a:r>
            <a:r>
              <a:rPr lang="en-US" dirty="0" smtClean="0">
                <a:latin typeface="Times New Roman" panose="02020603050405020304" pitchFamily="18" charset="0"/>
                <a:cs typeface="Times New Roman" panose="02020603050405020304" pitchFamily="18" charset="0"/>
              </a:rPr>
              <a:t> past </a:t>
            </a:r>
            <a:r>
              <a:rPr lang="en-US" dirty="0" err="1" smtClean="0">
                <a:latin typeface="Times New Roman" panose="02020603050405020304" pitchFamily="18" charset="0"/>
                <a:cs typeface="Times New Roman" panose="02020603050405020304" pitchFamily="18" charset="0"/>
              </a:rPr>
              <a:t>konsentratsiyaga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qarab</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harakatlanishini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tavsiflaydi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yadro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reaktorlarida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zanjir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reaksiyani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boshqarish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hamda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neytronlarning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sekinlashishida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muhim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rol</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o’ynaydi</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r>
              <a:rPr lang="en-US" dirty="0" err="1" smtClean="0">
                <a:latin typeface="Times New Roman" panose="02020603050405020304" pitchFamily="18" charset="0"/>
                <a:cs typeface="Times New Roman" panose="02020603050405020304" pitchFamily="18" charset="0"/>
              </a:rPr>
              <a:t>Neytronlarning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sekinlashishi</a:t>
            </a:r>
            <a:r>
              <a:rPr lang="en-US" dirty="0" smtClean="0">
                <a:latin typeface="Times New Roman" panose="02020603050405020304" pitchFamily="18" charset="0"/>
                <a:cs typeface="Times New Roman" panose="02020603050405020304" pitchFamily="18" charset="0"/>
              </a:rPr>
              <a:t> – </a:t>
            </a:r>
            <a:r>
              <a:rPr lang="en-US" dirty="0" err="1" smtClean="0">
                <a:latin typeface="Times New Roman" panose="02020603050405020304" pitchFamily="18" charset="0"/>
                <a:cs typeface="Times New Roman" panose="02020603050405020304" pitchFamily="18" charset="0"/>
              </a:rPr>
              <a:t>bu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erkin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neytronlarning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moddaning</a:t>
            </a:r>
            <a:r>
              <a:rPr lang="en-US" dirty="0" smtClean="0">
                <a:latin typeface="Times New Roman" panose="02020603050405020304" pitchFamily="18" charset="0"/>
                <a:cs typeface="Times New Roman" panose="02020603050405020304" pitchFamily="18" charset="0"/>
              </a:rPr>
              <a:t> atom </a:t>
            </a:r>
            <a:r>
              <a:rPr lang="en-US" dirty="0" err="1" smtClean="0">
                <a:latin typeface="Times New Roman" panose="02020603050405020304" pitchFamily="18" charset="0"/>
                <a:cs typeface="Times New Roman" panose="02020603050405020304" pitchFamily="18" charset="0"/>
              </a:rPr>
              <a:t>yadrolari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bilan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ko’p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marta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to’nashuvi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natijasida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ularning</a:t>
            </a:r>
            <a:r>
              <a:rPr lang="en-US" dirty="0" smtClean="0">
                <a:latin typeface="Times New Roman" panose="02020603050405020304" pitchFamily="18" charset="0"/>
                <a:cs typeface="Times New Roman" panose="02020603050405020304" pitchFamily="18" charset="0"/>
              </a:rPr>
              <a:t> kinetic </a:t>
            </a:r>
            <a:r>
              <a:rPr lang="en-US" dirty="0" err="1" smtClean="0">
                <a:latin typeface="Times New Roman" panose="02020603050405020304" pitchFamily="18" charset="0"/>
                <a:cs typeface="Times New Roman" panose="02020603050405020304" pitchFamily="18" charset="0"/>
              </a:rPr>
              <a:t>energiyasini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kamaytirish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jarayoni.Neytronning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sekinlashish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jarayoni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sekinlashadigan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moddaga</a:t>
            </a: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moderator  </a:t>
            </a:r>
            <a:r>
              <a:rPr lang="en-US" dirty="0" err="1" smtClean="0">
                <a:latin typeface="Times New Roman" panose="02020603050405020304" pitchFamily="18" charset="0"/>
                <a:cs typeface="Times New Roman" panose="02020603050405020304" pitchFamily="18" charset="0"/>
              </a:rPr>
              <a:t>deyiladi.Neytron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moderatsiyasi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masalan,termal</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neytron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yadro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reaktorlarida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qo’llanadi</a:t>
            </a:r>
            <a:r>
              <a:rPr lang="en-US"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05560" y="2033270"/>
            <a:ext cx="9591040" cy="3843020"/>
          </a:xfrm>
        </p:spPr>
        <p:txBody>
          <a:bodyPr/>
          <a:lstStyle/>
          <a:p>
            <a:pPr algn="just"/>
            <a:r>
              <a:rPr lang="en-US" dirty="0" err="1"/>
              <a:t>Neytronlarning</a:t>
            </a:r>
            <a:r>
              <a:rPr lang="en-US" dirty="0"/>
              <a:t> </a:t>
            </a:r>
            <a:r>
              <a:rPr lang="en-US" dirty="0" err="1"/>
              <a:t>sekinlashishini</a:t>
            </a:r>
            <a:r>
              <a:rPr lang="en-US" dirty="0"/>
              <a:t> </a:t>
            </a:r>
            <a:r>
              <a:rPr lang="en-US" dirty="0" err="1"/>
              <a:t>birinchi</a:t>
            </a:r>
            <a:r>
              <a:rPr lang="en-US" dirty="0"/>
              <a:t> </a:t>
            </a:r>
            <a:r>
              <a:rPr lang="en-US" dirty="0" err="1"/>
              <a:t>martta</a:t>
            </a:r>
            <a:r>
              <a:rPr lang="en-US" dirty="0"/>
              <a:t> </a:t>
            </a:r>
            <a:r>
              <a:rPr lang="en-US" dirty="0" err="1"/>
              <a:t>E.Fermi</a:t>
            </a:r>
            <a:r>
              <a:rPr lang="en-US" dirty="0"/>
              <a:t> (1934-1935)[1] </a:t>
            </a:r>
            <a:r>
              <a:rPr lang="en-US" dirty="0" err="1"/>
              <a:t>tomonidan</a:t>
            </a:r>
            <a:r>
              <a:rPr lang="en-US" dirty="0"/>
              <a:t> </a:t>
            </a:r>
            <a:r>
              <a:rPr lang="en-US" dirty="0" err="1"/>
              <a:t>kuzatilgan</a:t>
            </a:r>
            <a:r>
              <a:rPr lang="en-US" dirty="0"/>
              <a:t> </a:t>
            </a:r>
            <a:r>
              <a:rPr lang="en-US" dirty="0" err="1"/>
              <a:t>va</a:t>
            </a:r>
            <a:r>
              <a:rPr lang="en-US" dirty="0"/>
              <a:t> </a:t>
            </a:r>
            <a:r>
              <a:rPr lang="en-US" dirty="0" err="1"/>
              <a:t>tushuntirilgan</a:t>
            </a:r>
            <a:r>
              <a:rPr lang="en-US" dirty="0"/>
              <a:t>. </a:t>
            </a:r>
            <a:r>
              <a:rPr lang="en-US" dirty="0" err="1"/>
              <a:t>Neytron</a:t>
            </a:r>
            <a:r>
              <a:rPr lang="en-US" dirty="0"/>
              <a:t> </a:t>
            </a:r>
            <a:r>
              <a:rPr lang="en-US" dirty="0" err="1"/>
              <a:t>sekinlashuvining</a:t>
            </a:r>
            <a:r>
              <a:rPr lang="en-US" dirty="0"/>
              <a:t> </a:t>
            </a:r>
            <a:r>
              <a:rPr lang="en-US" dirty="0" err="1"/>
              <a:t>keng</a:t>
            </a:r>
            <a:r>
              <a:rPr lang="en-US" dirty="0"/>
              <a:t> </a:t>
            </a:r>
            <a:r>
              <a:rPr lang="en-US" dirty="0" err="1"/>
              <a:t>qamrovli</a:t>
            </a:r>
            <a:r>
              <a:rPr lang="en-US" dirty="0"/>
              <a:t> </a:t>
            </a:r>
            <a:r>
              <a:rPr lang="en-US" dirty="0" err="1"/>
              <a:t>nazariyasi</a:t>
            </a:r>
            <a:r>
              <a:rPr lang="en-US" dirty="0"/>
              <a:t> SSSR </a:t>
            </a:r>
            <a:r>
              <a:rPr lang="en-US" dirty="0" err="1"/>
              <a:t>va</a:t>
            </a:r>
            <a:r>
              <a:rPr lang="en-US" dirty="0"/>
              <a:t> </a:t>
            </a:r>
            <a:r>
              <a:rPr lang="en-US" dirty="0" err="1"/>
              <a:t>AQSh</a:t>
            </a:r>
            <a:r>
              <a:rPr lang="en-US" dirty="0"/>
              <a:t> </a:t>
            </a:r>
            <a:r>
              <a:rPr lang="en-US" dirty="0" err="1"/>
              <a:t>olimlari</a:t>
            </a:r>
            <a:r>
              <a:rPr lang="en-US" dirty="0"/>
              <a:t> </a:t>
            </a:r>
            <a:r>
              <a:rPr lang="en-US" dirty="0" err="1"/>
              <a:t>tomonidan</a:t>
            </a:r>
            <a:r>
              <a:rPr lang="en-US" dirty="0"/>
              <a:t> XX </a:t>
            </a:r>
            <a:r>
              <a:rPr lang="en-US" dirty="0" err="1"/>
              <a:t>asr</a:t>
            </a:r>
            <a:r>
              <a:rPr lang="en-US" dirty="0"/>
              <a:t> </a:t>
            </a:r>
            <a:r>
              <a:rPr lang="en-US" dirty="0" err="1"/>
              <a:t>o'rtalarida</a:t>
            </a:r>
            <a:r>
              <a:rPr lang="en-US" dirty="0"/>
              <a:t>, atom </a:t>
            </a:r>
            <a:r>
              <a:rPr lang="en-US" dirty="0" err="1"/>
              <a:t>muammosi</a:t>
            </a:r>
            <a:r>
              <a:rPr lang="en-US" dirty="0"/>
              <a:t> </a:t>
            </a:r>
            <a:r>
              <a:rPr lang="en-US" dirty="0" err="1"/>
              <a:t>ustida</a:t>
            </a:r>
            <a:r>
              <a:rPr lang="en-US" dirty="0"/>
              <a:t> </a:t>
            </a:r>
            <a:r>
              <a:rPr lang="en-US" dirty="0" err="1"/>
              <a:t>ish</a:t>
            </a:r>
            <a:r>
              <a:rPr lang="en-US" dirty="0"/>
              <a:t> </a:t>
            </a:r>
            <a:r>
              <a:rPr lang="en-US" dirty="0" err="1"/>
              <a:t>olib</a:t>
            </a:r>
            <a:r>
              <a:rPr lang="en-US" dirty="0"/>
              <a:t> </a:t>
            </a:r>
            <a:r>
              <a:rPr lang="en-US" dirty="0" err="1"/>
              <a:t>borilgan</a:t>
            </a:r>
            <a:r>
              <a:rPr lang="en-US" dirty="0"/>
              <a:t> </a:t>
            </a:r>
            <a:r>
              <a:rPr lang="en-US" dirty="0" err="1"/>
              <a:t>davrda</a:t>
            </a:r>
            <a:r>
              <a:rPr lang="en-US" dirty="0"/>
              <a:t> </a:t>
            </a:r>
            <a:r>
              <a:rPr lang="en-US" dirty="0" err="1"/>
              <a:t>mustaqil</a:t>
            </a:r>
            <a:r>
              <a:rPr lang="en-US" dirty="0"/>
              <a:t> </a:t>
            </a:r>
            <a:r>
              <a:rPr lang="en-US" dirty="0" err="1"/>
              <a:t>ravishda</a:t>
            </a:r>
            <a:r>
              <a:rPr lang="en-US" dirty="0"/>
              <a:t> </a:t>
            </a:r>
            <a:r>
              <a:rPr lang="en-US" dirty="0" err="1"/>
              <a:t>ishlab</a:t>
            </a:r>
            <a:r>
              <a:rPr lang="en-US" dirty="0"/>
              <a:t> </a:t>
            </a:r>
            <a:r>
              <a:rPr lang="en-US" dirty="0" err="1"/>
              <a:t>chiqilgan</a:t>
            </a:r>
            <a:r>
              <a:rPr lang="en-US" dirty="0" smtClean="0"/>
              <a:t>.</a:t>
            </a:r>
            <a:endParaRPr lang="en-US" dirty="0" smtClean="0">
              <a:latin typeface="Times New Roman" panose="02020603050405020304" pitchFamily="18" charset="0"/>
              <a:cs typeface="Times New Roman" panose="02020603050405020304" pitchFamily="18" charset="0"/>
            </a:endParaRPr>
          </a:p>
          <a:p>
            <a:pPr algn="just"/>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Замещающее содержимое 2"/>
          <p:cNvSpPr>
            <a:spLocks noGrp="1"/>
          </p:cNvSpPr>
          <p:nvPr>
            <p:ph idx="1"/>
          </p:nvPr>
        </p:nvSpPr>
        <p:spPr>
          <a:xfrm>
            <a:off x="1267460" y="1506855"/>
            <a:ext cx="9629140" cy="4369435"/>
          </a:xfrm>
        </p:spPr>
        <p:txBody>
          <a:bodyPr/>
          <a:p>
            <a:pPr marL="0" indent="0">
              <a:buNone/>
            </a:pPr>
            <a:r>
              <a:rPr lang="en-US" altLang="en-US" sz="2800">
                <a:latin typeface="Times New Roman" panose="02020603050405020304" pitchFamily="18" charset="0"/>
                <a:cs typeface="Times New Roman" panose="02020603050405020304" pitchFamily="18" charset="0"/>
              </a:rPr>
              <a:t>Neytron diffuziyasida umuman olganda,quyidagi holat ro’y beradi:</a:t>
            </a:r>
            <a:endParaRPr lang="en-US" altLang="en-US" sz="2800">
              <a:latin typeface="Times New Roman" panose="02020603050405020304" pitchFamily="18" charset="0"/>
              <a:cs typeface="Times New Roman" panose="02020603050405020304" pitchFamily="18" charset="0"/>
            </a:endParaRPr>
          </a:p>
          <a:p>
            <a:pPr marL="0" indent="0">
              <a:buNone/>
            </a:pPr>
            <a:r>
              <a:rPr lang="en-US" altLang="en-US" sz="2800">
                <a:latin typeface="Times New Roman" panose="02020603050405020304" pitchFamily="18" charset="0"/>
                <a:cs typeface="Times New Roman" panose="02020603050405020304" pitchFamily="18" charset="0"/>
              </a:rPr>
              <a:t>atom yadrolari bilan to’qnashadi,energiyasini yo’qotadi,yo’nalishini tasodifiy o’zgartiradi.Shuning uchun ularning harakati tartibsiz va statistik xarakterga ega hisoblanadi.</a:t>
            </a:r>
            <a:endParaRPr lang="en-US" altLang="en-US" sz="280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296035" y="673735"/>
            <a:ext cx="9386570" cy="707390"/>
          </a:xfrm>
        </p:spPr>
        <p:txBody>
          <a:bodyPr>
            <a:normAutofit fontScale="90000"/>
          </a:bodyPr>
          <a:p>
            <a:r>
              <a:rPr lang="en-US" altLang="ru-RU"/>
              <a:t>Diffuziya tenglamasi</a:t>
            </a:r>
            <a:endParaRPr lang="en-US" altLang="ru-RU"/>
          </a:p>
        </p:txBody>
      </p:sp>
      <mc:AlternateContent xmlns:mc="http://schemas.openxmlformats.org/markup-compatibility/2006">
        <mc:Choice xmlns:a14="http://schemas.microsoft.com/office/drawing/2010/main" Requires="a14">
          <p:sp>
            <p:nvSpPr>
              <p:cNvPr id="3" name="Замещающее содержимое 2"/>
              <p:cNvSpPr>
                <a:spLocks noGrp="1"/>
              </p:cNvSpPr>
              <p:nvPr>
                <p:ph idx="1"/>
              </p:nvPr>
            </p:nvSpPr>
            <p:spPr>
              <a:xfrm>
                <a:off x="1360805" y="1301115"/>
                <a:ext cx="9554845" cy="4575175"/>
              </a:xfrm>
            </p:spPr>
            <p:txBody>
              <a:bodyPr/>
              <a:p>
                <a:r>
                  <a:rPr lang="en-US" altLang="ru-RU"/>
                  <a:t>Balance  Equation:</a:t>
                </a:r>
                <a:endParaRPr lang="en-US" altLang="ru-RU"/>
              </a:p>
              <a:p>
                <a14:m>
                  <m:oMath xmlns:m="http://schemas.openxmlformats.org/officeDocument/2006/math">
                    <m:f>
                      <m:fPr>
                        <m:ctrlPr>
                          <a:rPr lang="en-US" altLang="ru-RU" i="1">
                            <a:latin typeface="Cambria Math" panose="02040503050406030204" charset="0"/>
                            <a:cs typeface="Cambria Math" panose="02040503050406030204" charset="0"/>
                          </a:rPr>
                        </m:ctrlPr>
                      </m:fPr>
                      <m:num>
                        <m:r>
                          <a:rPr lang="en-US" altLang="ru-RU" i="1">
                            <a:latin typeface="Cambria Math" panose="02040503050406030204" charset="0"/>
                            <a:cs typeface="Cambria Math" panose="02040503050406030204" charset="0"/>
                          </a:rPr>
                          <m:t>1</m:t>
                        </m:r>
                      </m:num>
                      <m:den>
                        <m:r>
                          <a:rPr lang="en-US" altLang="ru-RU" i="1">
                            <a:latin typeface="Cambria Math" panose="02040503050406030204" charset="0"/>
                            <a:cs typeface="Cambria Math" panose="02040503050406030204" charset="0"/>
                          </a:rPr>
                          <m:t>𝑣</m:t>
                        </m:r>
                      </m:den>
                    </m:f>
                  </m:oMath>
                </a14:m>
                <a:r>
                  <a:rPr lang="en-US" altLang="ru-RU"/>
                  <a:t> </a:t>
                </a:r>
                <a14:m>
                  <m:oMath xmlns:m="http://schemas.openxmlformats.org/officeDocument/2006/math">
                    <m:f>
                      <m:fPr>
                        <m:ctrlPr>
                          <a:rPr lang="en-US" altLang="ru-RU" i="1">
                            <a:latin typeface="Cambria Math" panose="02040503050406030204" charset="0"/>
                            <a:cs typeface="Cambria Math" panose="02040503050406030204" charset="0"/>
                          </a:rPr>
                        </m:ctrlPr>
                      </m:fPr>
                      <m:num>
                        <m:r>
                          <a:rPr lang="en-US" altLang="ru-RU" i="1">
                            <a:latin typeface="Cambria Math" panose="02040503050406030204" charset="0"/>
                            <a:cs typeface="Cambria Math" panose="02040503050406030204" charset="0"/>
                          </a:rPr>
                          <m:t>𝜕</m:t>
                        </m:r>
                        <m:r>
                          <a:rPr lang="en-US" altLang="ru-RU" i="1">
                            <a:latin typeface="Cambria Math" panose="02040503050406030204" charset="0"/>
                            <a:ea typeface="MS Mincho" charset="0"/>
                            <a:cs typeface="Cambria Math" panose="02040503050406030204" charset="0"/>
                          </a:rPr>
                          <m:t>𝜙</m:t>
                        </m:r>
                        <m:r>
                          <a:rPr lang="en-US" altLang="ru-RU" i="1">
                            <a:latin typeface="Cambria Math" panose="02040503050406030204" charset="0"/>
                            <a:ea typeface="MS Mincho" charset="0"/>
                            <a:cs typeface="Cambria Math" panose="02040503050406030204" charset="0"/>
                          </a:rPr>
                          <m:t>(</m:t>
                        </m:r>
                        <m:r>
                          <a:rPr lang="en-US" altLang="ru-RU" i="1">
                            <a:latin typeface="Cambria Math" panose="02040503050406030204" charset="0"/>
                            <a:ea typeface="MS Mincho" charset="0"/>
                            <a:cs typeface="Cambria Math" panose="02040503050406030204" charset="0"/>
                          </a:rPr>
                          <m:t>𝑟</m:t>
                        </m:r>
                        <m:r>
                          <a:rPr lang="en-US" altLang="ru-RU" i="1">
                            <a:latin typeface="Cambria Math" panose="02040503050406030204" charset="0"/>
                            <a:ea typeface="MS Mincho" charset="0"/>
                            <a:cs typeface="Cambria Math" panose="02040503050406030204" charset="0"/>
                          </a:rPr>
                          <m:t>,</m:t>
                        </m:r>
                        <m:r>
                          <a:rPr lang="en-US" altLang="ru-RU" i="1">
                            <a:latin typeface="Cambria Math" panose="02040503050406030204" charset="0"/>
                            <a:ea typeface="MS Mincho" charset="0"/>
                            <a:cs typeface="Cambria Math" panose="02040503050406030204" charset="0"/>
                          </a:rPr>
                          <m:t>𝑡</m:t>
                        </m:r>
                        <m:r>
                          <a:rPr lang="en-US" altLang="ru-RU" i="1">
                            <a:latin typeface="Cambria Math" panose="02040503050406030204" charset="0"/>
                            <a:ea typeface="MS Mincho" charset="0"/>
                            <a:cs typeface="Cambria Math" panose="02040503050406030204" charset="0"/>
                          </a:rPr>
                          <m:t>)</m:t>
                        </m:r>
                      </m:num>
                      <m:den>
                        <m:r>
                          <a:rPr lang="en-US" altLang="ru-RU" i="1">
                            <a:latin typeface="Cambria Math" panose="02040503050406030204" charset="0"/>
                            <a:cs typeface="Cambria Math" panose="02040503050406030204" charset="0"/>
                          </a:rPr>
                          <m:t>𝜕</m:t>
                        </m:r>
                        <m:r>
                          <a:rPr lang="en-US" altLang="ru-RU" i="1">
                            <a:latin typeface="Cambria Math" panose="02040503050406030204" charset="0"/>
                            <a:cs typeface="Cambria Math" panose="02040503050406030204" charset="0"/>
                          </a:rPr>
                          <m:t>𝑡</m:t>
                        </m:r>
                      </m:den>
                    </m:f>
                    <m:r>
                      <a:rPr lang="en-US" altLang="ru-RU" i="1">
                        <a:latin typeface="Cambria Math" panose="02040503050406030204" charset="0"/>
                        <a:cs typeface="Cambria Math" panose="02040503050406030204" charset="0"/>
                      </a:rPr>
                      <m:t>=</m:t>
                    </m:r>
                    <m:r>
                      <a:rPr lang="en-US" altLang="ru-RU" i="1">
                        <a:latin typeface="Cambria Math" panose="02040503050406030204" charset="0"/>
                        <a:cs typeface="Cambria Math" panose="02040503050406030204" charset="0"/>
                      </a:rPr>
                      <m:t>𝐷</m:t>
                    </m:r>
                    <m:sSup>
                      <m:sSupPr>
                        <m:ctrlPr>
                          <a:rPr lang="en-US" altLang="ru-RU" i="1">
                            <a:latin typeface="Cambria Math" panose="02040503050406030204" charset="0"/>
                            <a:cs typeface="Cambria Math" panose="02040503050406030204" charset="0"/>
                          </a:rPr>
                        </m:ctrlPr>
                      </m:sSupPr>
                      <m:e>
                        <m:r>
                          <a:rPr lang="en-US" altLang="ru-RU" i="1">
                            <a:latin typeface="Cambria Math" panose="02040503050406030204" charset="0"/>
                            <a:cs typeface="Cambria Math" panose="02040503050406030204" charset="0"/>
                          </a:rPr>
                          <m:t>𝛻</m:t>
                        </m:r>
                      </m:e>
                      <m:sup>
                        <m:r>
                          <a:rPr lang="en-US" altLang="ru-RU" i="1">
                            <a:latin typeface="Cambria Math" panose="02040503050406030204" charset="0"/>
                            <a:cs typeface="Cambria Math" panose="02040503050406030204" charset="0"/>
                          </a:rPr>
                          <m:t>2</m:t>
                        </m:r>
                      </m:sup>
                    </m:sSup>
                    <m:r>
                      <a:rPr lang="en-US" altLang="ru-RU" i="1">
                        <a:latin typeface="Cambria Math" panose="02040503050406030204" charset="0"/>
                        <a:ea typeface="MS Mincho" charset="0"/>
                        <a:cs typeface="Cambria Math" panose="02040503050406030204" charset="0"/>
                      </a:rPr>
                      <m:t>𝜙</m:t>
                    </m:r>
                    <m:r>
                      <a:rPr lang="en-US" altLang="ru-RU" i="1">
                        <a:latin typeface="Cambria Math" panose="02040503050406030204" charset="0"/>
                        <a:ea typeface="MS Mincho" charset="0"/>
                        <a:cs typeface="Cambria Math" panose="02040503050406030204" charset="0"/>
                      </a:rPr>
                      <m:t>(</m:t>
                    </m:r>
                    <m:r>
                      <a:rPr lang="en-US" altLang="ru-RU" i="1">
                        <a:latin typeface="Cambria Math" panose="02040503050406030204" charset="0"/>
                        <a:ea typeface="MS Mincho" charset="0"/>
                        <a:cs typeface="Cambria Math" panose="02040503050406030204" charset="0"/>
                      </a:rPr>
                      <m:t>𝑟</m:t>
                    </m:r>
                    <m:r>
                      <a:rPr lang="en-US" altLang="ru-RU" i="1">
                        <a:latin typeface="Cambria Math" panose="02040503050406030204" charset="0"/>
                        <a:ea typeface="MS Mincho" charset="0"/>
                        <a:cs typeface="Cambria Math" panose="02040503050406030204" charset="0"/>
                      </a:rPr>
                      <m:t>,</m:t>
                    </m:r>
                    <m:r>
                      <a:rPr lang="en-US" altLang="ru-RU" i="1">
                        <a:latin typeface="Cambria Math" panose="02040503050406030204" charset="0"/>
                        <a:ea typeface="MS Mincho" charset="0"/>
                        <a:cs typeface="Cambria Math" panose="02040503050406030204" charset="0"/>
                      </a:rPr>
                      <m:t>𝑡</m:t>
                    </m:r>
                    <m:r>
                      <a:rPr lang="en-US" altLang="ru-RU" i="1">
                        <a:latin typeface="Cambria Math" panose="02040503050406030204" charset="0"/>
                        <a:ea typeface="MS Mincho" charset="0"/>
                        <a:cs typeface="Cambria Math" panose="02040503050406030204" charset="0"/>
                      </a:rPr>
                      <m:t>)</m:t>
                    </m:r>
                    <m:r>
                      <a:rPr lang="en-US" altLang="ru-RU" i="1">
                        <a:latin typeface="Cambria Math" panose="02040503050406030204" charset="0"/>
                        <a:ea typeface="MS Mincho" charset="0"/>
                        <a:cs typeface="Cambria Math" panose="02040503050406030204" charset="0"/>
                      </a:rPr>
                      <m:t>−</m:t>
                    </m:r>
                    <m:nary>
                      <m:naryPr>
                        <m:chr m:val="∑"/>
                        <m:limLoc m:val="subSup"/>
                        <m:supHide m:val="on"/>
                        <m:ctrlPr>
                          <a:rPr lang="en-US" altLang="ru-RU" i="1">
                            <a:latin typeface="Cambria Math" panose="02040503050406030204" charset="0"/>
                            <a:ea typeface="MS Mincho" charset="0"/>
                            <a:cs typeface="Cambria Math" panose="02040503050406030204" charset="0"/>
                          </a:rPr>
                        </m:ctrlPr>
                      </m:naryPr>
                      <m:sub>
                        <m:r>
                          <a:rPr lang="en-US" altLang="ru-RU" i="1">
                            <a:latin typeface="Cambria Math" panose="02040503050406030204" charset="0"/>
                            <a:ea typeface="MS Mincho" charset="0"/>
                            <a:cs typeface="Cambria Math" panose="02040503050406030204" charset="0"/>
                          </a:rPr>
                          <m:t>𝑎</m:t>
                        </m:r>
                      </m:sub>
                      <m:sup/>
                      <m:e>
                        <m:r>
                          <a:rPr lang="en-US" altLang="ru-RU" i="1">
                            <a:latin typeface="Cambria Math" panose="02040503050406030204" charset="0"/>
                            <a:ea typeface="MS Mincho" charset="0"/>
                            <a:cs typeface="Cambria Math" panose="02040503050406030204" charset="0"/>
                          </a:rPr>
                          <m:t>𝜙</m:t>
                        </m:r>
                        <m:r>
                          <a:rPr lang="en-US" altLang="ru-RU" i="1">
                            <a:latin typeface="Cambria Math" panose="02040503050406030204" charset="0"/>
                            <a:ea typeface="MS Mincho" charset="0"/>
                            <a:cs typeface="Cambria Math" panose="02040503050406030204" charset="0"/>
                          </a:rPr>
                          <m:t>(</m:t>
                        </m:r>
                        <m:r>
                          <a:rPr lang="en-US" altLang="ru-RU" i="1">
                            <a:latin typeface="Cambria Math" panose="02040503050406030204" charset="0"/>
                            <a:ea typeface="MS Mincho" charset="0"/>
                            <a:cs typeface="Cambria Math" panose="02040503050406030204" charset="0"/>
                          </a:rPr>
                          <m:t>𝑟</m:t>
                        </m:r>
                        <m:r>
                          <a:rPr lang="en-US" altLang="ru-RU" i="1">
                            <a:latin typeface="Cambria Math" panose="02040503050406030204" charset="0"/>
                            <a:ea typeface="MS Mincho" charset="0"/>
                            <a:cs typeface="Cambria Math" panose="02040503050406030204" charset="0"/>
                          </a:rPr>
                          <m:t>,</m:t>
                        </m:r>
                        <m:r>
                          <a:rPr lang="en-US" altLang="ru-RU" i="1">
                            <a:latin typeface="Cambria Math" panose="02040503050406030204" charset="0"/>
                            <a:ea typeface="MS Mincho" charset="0"/>
                            <a:cs typeface="Cambria Math" panose="02040503050406030204" charset="0"/>
                          </a:rPr>
                          <m:t>𝑡</m:t>
                        </m:r>
                        <m:r>
                          <a:rPr lang="en-US" altLang="ru-RU" i="1">
                            <a:latin typeface="Cambria Math" panose="02040503050406030204" charset="0"/>
                            <a:ea typeface="MS Mincho" charset="0"/>
                            <a:cs typeface="Cambria Math" panose="02040503050406030204" charset="0"/>
                          </a:rPr>
                          <m:t>)</m:t>
                        </m:r>
                      </m:e>
                    </m:nary>
                  </m:oMath>
                </a14:m>
                <a:r>
                  <a:rPr lang="en-US" altLang="ru-RU"/>
                  <a:t>+S(r,t)</a:t>
                </a:r>
                <a:endParaRPr lang="en-US" altLang="ru-RU"/>
              </a:p>
              <a:p>
                <a:pPr marL="0" indent="0">
                  <a:buNone/>
                </a:pPr>
                <a:r>
                  <a:rPr lang="en-US" altLang="ru-RU">
                    <a:latin typeface="Cambria Math" panose="02040503050406030204" charset="0"/>
                    <a:cs typeface="Cambria Math" panose="02040503050406030204" charset="0"/>
                  </a:rPr>
                  <a:t>    </a:t>
                </a:r>
                <a14:m>
                  <m:oMath xmlns:m="http://schemas.openxmlformats.org/officeDocument/2006/math">
                    <m:f>
                      <m:fPr>
                        <m:ctrlPr>
                          <a:rPr lang="en-US" altLang="ru-RU" i="1">
                            <a:latin typeface="Cambria Math" panose="02040503050406030204" charset="0"/>
                            <a:cs typeface="Cambria Math" panose="02040503050406030204" charset="0"/>
                          </a:rPr>
                        </m:ctrlPr>
                      </m:fPr>
                      <m:num>
                        <m:r>
                          <a:rPr lang="en-US" altLang="ru-RU" i="1">
                            <a:latin typeface="Cambria Math" panose="02040503050406030204" charset="0"/>
                            <a:cs typeface="Cambria Math" panose="02040503050406030204" charset="0"/>
                          </a:rPr>
                          <m:t>1</m:t>
                        </m:r>
                      </m:num>
                      <m:den>
                        <m:r>
                          <a:rPr lang="en-US" altLang="ru-RU" i="1">
                            <a:latin typeface="Cambria Math" panose="02040503050406030204" charset="0"/>
                            <a:cs typeface="Cambria Math" panose="02040503050406030204" charset="0"/>
                          </a:rPr>
                          <m:t>𝑣</m:t>
                        </m:r>
                      </m:den>
                    </m:f>
                  </m:oMath>
                </a14:m>
                <a:r>
                  <a:rPr lang="en-US" altLang="ru-RU">
                    <a:sym typeface="+mn-ea"/>
                  </a:rPr>
                  <a:t> </a:t>
                </a:r>
                <a14:m>
                  <m:oMath xmlns:m="http://schemas.openxmlformats.org/officeDocument/2006/math">
                    <m:f>
                      <m:fPr>
                        <m:ctrlPr>
                          <a:rPr lang="en-US" altLang="ru-RU" i="1">
                            <a:latin typeface="Cambria Math" panose="02040503050406030204" charset="0"/>
                            <a:cs typeface="Cambria Math" panose="02040503050406030204" charset="0"/>
                          </a:rPr>
                        </m:ctrlPr>
                      </m:fPr>
                      <m:num>
                        <m:r>
                          <a:rPr lang="en-US" altLang="ru-RU" i="1">
                            <a:latin typeface="Cambria Math" panose="02040503050406030204" charset="0"/>
                            <a:cs typeface="Cambria Math" panose="02040503050406030204" charset="0"/>
                          </a:rPr>
                          <m:t>𝜕</m:t>
                        </m:r>
                        <m:r>
                          <a:rPr lang="en-US" altLang="ru-RU" i="1">
                            <a:latin typeface="Cambria Math" panose="02040503050406030204" charset="0"/>
                            <a:ea typeface="MS Mincho" charset="0"/>
                            <a:cs typeface="Cambria Math" panose="02040503050406030204" charset="0"/>
                          </a:rPr>
                          <m:t>𝜙</m:t>
                        </m:r>
                        <m:r>
                          <a:rPr lang="en-US" altLang="ru-RU" i="1">
                            <a:latin typeface="Cambria Math" panose="02040503050406030204" charset="0"/>
                            <a:ea typeface="MS Mincho" charset="0"/>
                            <a:cs typeface="Cambria Math" panose="02040503050406030204" charset="0"/>
                          </a:rPr>
                          <m:t>(</m:t>
                        </m:r>
                        <m:r>
                          <a:rPr lang="en-US" altLang="ru-RU" i="1">
                            <a:latin typeface="Cambria Math" panose="02040503050406030204" charset="0"/>
                            <a:ea typeface="MS Mincho" charset="0"/>
                            <a:cs typeface="Cambria Math" panose="02040503050406030204" charset="0"/>
                          </a:rPr>
                          <m:t>𝑟</m:t>
                        </m:r>
                        <m:r>
                          <a:rPr lang="en-US" altLang="ru-RU" i="1">
                            <a:latin typeface="Cambria Math" panose="02040503050406030204" charset="0"/>
                            <a:ea typeface="MS Mincho" charset="0"/>
                            <a:cs typeface="Cambria Math" panose="02040503050406030204" charset="0"/>
                          </a:rPr>
                          <m:t>,</m:t>
                        </m:r>
                        <m:r>
                          <a:rPr lang="en-US" altLang="ru-RU" i="1">
                            <a:latin typeface="Cambria Math" panose="02040503050406030204" charset="0"/>
                            <a:ea typeface="MS Mincho" charset="0"/>
                            <a:cs typeface="Cambria Math" panose="02040503050406030204" charset="0"/>
                          </a:rPr>
                          <m:t>𝑡</m:t>
                        </m:r>
                        <m:r>
                          <a:rPr lang="en-US" altLang="ru-RU" i="1">
                            <a:latin typeface="Cambria Math" panose="02040503050406030204" charset="0"/>
                            <a:ea typeface="MS Mincho" charset="0"/>
                            <a:cs typeface="Cambria Math" panose="02040503050406030204" charset="0"/>
                          </a:rPr>
                          <m:t>)</m:t>
                        </m:r>
                      </m:num>
                      <m:den>
                        <m:r>
                          <a:rPr lang="en-US" altLang="ru-RU" i="1">
                            <a:latin typeface="Cambria Math" panose="02040503050406030204" charset="0"/>
                            <a:cs typeface="Cambria Math" panose="02040503050406030204" charset="0"/>
                          </a:rPr>
                          <m:t>𝜕</m:t>
                        </m:r>
                        <m:r>
                          <a:rPr lang="en-US" altLang="ru-RU" i="1">
                            <a:latin typeface="Cambria Math" panose="02040503050406030204" charset="0"/>
                            <a:cs typeface="Cambria Math" panose="02040503050406030204" charset="0"/>
                          </a:rPr>
                          <m:t>𝑡</m:t>
                        </m:r>
                      </m:den>
                    </m:f>
                  </m:oMath>
                </a14:m>
                <a:r>
                  <a:rPr lang="en-US" altLang="ru-RU"/>
                  <a:t>:neytron zichligining vaqt bo’yicha o’zgarishi;</a:t>
                </a:r>
                <a:endParaRPr lang="en-US" altLang="ru-RU"/>
              </a:p>
              <a:p>
                <a:pPr marL="0" indent="0">
                  <a:buNone/>
                </a:pPr>
                <a14:m>
                  <m:oMath xmlns:m="http://schemas.openxmlformats.org/officeDocument/2006/math">
                    <m:r>
                      <a:rPr lang="en-US" altLang="ru-RU" i="1">
                        <a:latin typeface="Cambria Math" panose="02040503050406030204" charset="0"/>
                        <a:cs typeface="Cambria Math" panose="02040503050406030204" charset="0"/>
                      </a:rPr>
                      <m:t>     </m:t>
                    </m:r>
                    <m:r>
                      <a:rPr lang="en-US" altLang="ru-RU" i="1">
                        <a:latin typeface="Cambria Math" panose="02040503050406030204" charset="0"/>
                        <a:cs typeface="Cambria Math" panose="02040503050406030204" charset="0"/>
                      </a:rPr>
                      <m:t>𝐷</m:t>
                    </m:r>
                    <m:sSup>
                      <m:sSupPr>
                        <m:ctrlPr>
                          <a:rPr lang="en-US" altLang="ru-RU" i="1">
                            <a:latin typeface="Cambria Math" panose="02040503050406030204" charset="0"/>
                            <a:cs typeface="Cambria Math" panose="02040503050406030204" charset="0"/>
                          </a:rPr>
                        </m:ctrlPr>
                      </m:sSupPr>
                      <m:e>
                        <m:r>
                          <a:rPr lang="en-US" altLang="ru-RU" i="1">
                            <a:latin typeface="Cambria Math" panose="02040503050406030204" charset="0"/>
                            <a:cs typeface="Cambria Math" panose="02040503050406030204" charset="0"/>
                          </a:rPr>
                          <m:t>𝛻</m:t>
                        </m:r>
                      </m:e>
                      <m:sup>
                        <m:r>
                          <a:rPr lang="en-US" altLang="ru-RU" i="1">
                            <a:latin typeface="Cambria Math" panose="02040503050406030204" charset="0"/>
                            <a:cs typeface="Cambria Math" panose="02040503050406030204" charset="0"/>
                          </a:rPr>
                          <m:t>2</m:t>
                        </m:r>
                      </m:sup>
                    </m:sSup>
                    <m:r>
                      <a:rPr lang="en-US" altLang="ru-RU" i="1">
                        <a:latin typeface="Cambria Math" panose="02040503050406030204" charset="0"/>
                        <a:ea typeface="MS Mincho" charset="0"/>
                        <a:cs typeface="Cambria Math" panose="02040503050406030204" charset="0"/>
                      </a:rPr>
                      <m:t>𝜙</m:t>
                    </m:r>
                    <m:r>
                      <a:rPr lang="en-US" altLang="ru-RU" i="1">
                        <a:latin typeface="Cambria Math" panose="02040503050406030204" charset="0"/>
                        <a:ea typeface="MS Mincho" charset="0"/>
                        <a:cs typeface="Cambria Math" panose="02040503050406030204" charset="0"/>
                      </a:rPr>
                      <m:t>(</m:t>
                    </m:r>
                    <m:r>
                      <a:rPr lang="en-US" altLang="ru-RU" i="1">
                        <a:latin typeface="Cambria Math" panose="02040503050406030204" charset="0"/>
                        <a:ea typeface="MS Mincho" charset="0"/>
                        <a:cs typeface="Cambria Math" panose="02040503050406030204" charset="0"/>
                      </a:rPr>
                      <m:t>𝑟</m:t>
                    </m:r>
                    <m:r>
                      <a:rPr lang="en-US" altLang="ru-RU" i="1">
                        <a:latin typeface="Cambria Math" panose="02040503050406030204" charset="0"/>
                        <a:ea typeface="MS Mincho" charset="0"/>
                        <a:cs typeface="Cambria Math" panose="02040503050406030204" charset="0"/>
                      </a:rPr>
                      <m:t>,</m:t>
                    </m:r>
                    <m:r>
                      <a:rPr lang="en-US" altLang="ru-RU" i="1">
                        <a:latin typeface="Cambria Math" panose="02040503050406030204" charset="0"/>
                        <a:ea typeface="MS Mincho" charset="0"/>
                        <a:cs typeface="Cambria Math" panose="02040503050406030204" charset="0"/>
                      </a:rPr>
                      <m:t>𝑡</m:t>
                    </m:r>
                    <m:r>
                      <a:rPr lang="en-US" altLang="ru-RU" i="1">
                        <a:latin typeface="Cambria Math" panose="02040503050406030204" charset="0"/>
                        <a:ea typeface="MS Mincho" charset="0"/>
                        <a:cs typeface="Cambria Math" panose="02040503050406030204" charset="0"/>
                      </a:rPr>
                      <m:t>)</m:t>
                    </m:r>
                  </m:oMath>
                </a14:m>
                <a:r>
                  <a:rPr lang="en-US" altLang="ru-RU"/>
                  <a:t>:neytronlarning sof chiqib ketishi;</a:t>
                </a:r>
                <a:endParaRPr lang="en-US" altLang="ru-RU"/>
              </a:p>
              <a:p>
                <a:pPr marL="0" indent="0">
                  <a:buNone/>
                </a:pPr>
                <a:r>
                  <a:rPr lang="en-US" altLang="ru-RU"/>
                  <a:t>bu yerda :</a:t>
                </a:r>
                <a:endParaRPr lang="en-US" altLang="ru-RU"/>
              </a:p>
              <a:p>
                <a:pPr marL="0" indent="0">
                  <a:buNone/>
                </a:pPr>
                <a:r>
                  <a:rPr lang="en-US" altLang="ru-RU"/>
                  <a:t>D - diffuziya koeffitsiyenti</a:t>
                </a:r>
                <a:endParaRPr lang="en-US" altLang="ru-RU"/>
              </a:p>
              <a:p>
                <a:pPr marL="0" indent="0">
                  <a:buNone/>
                </a:pPr>
                <a14:m>
                  <m:oMath xmlns:m="http://schemas.openxmlformats.org/officeDocument/2006/math">
                    <m:sSup>
                      <m:sSupPr>
                        <m:ctrlPr>
                          <a:rPr lang="en-US" altLang="ru-RU" i="1">
                            <a:latin typeface="Cambria Math" panose="02040503050406030204" charset="0"/>
                            <a:cs typeface="Cambria Math" panose="02040503050406030204" charset="0"/>
                          </a:rPr>
                        </m:ctrlPr>
                      </m:sSupPr>
                      <m:e>
                        <m:r>
                          <a:rPr lang="en-US" altLang="ru-RU" i="1">
                            <a:latin typeface="Cambria Math" panose="02040503050406030204" charset="0"/>
                            <a:cs typeface="Cambria Math" panose="02040503050406030204" charset="0"/>
                          </a:rPr>
                          <m:t>𝛻</m:t>
                        </m:r>
                      </m:e>
                      <m:sup>
                        <m:r>
                          <a:rPr lang="en-US" altLang="ru-RU" i="1">
                            <a:latin typeface="Cambria Math" panose="02040503050406030204" charset="0"/>
                            <a:cs typeface="Cambria Math" panose="02040503050406030204" charset="0"/>
                          </a:rPr>
                          <m:t>2</m:t>
                        </m:r>
                      </m:sup>
                    </m:sSup>
                  </m:oMath>
                </a14:m>
                <a:r>
                  <a:rPr lang="en-US" altLang="ru-RU"/>
                  <a:t> - Laplas operatori</a:t>
                </a:r>
                <a:endParaRPr lang="en-US" altLang="ru-RU"/>
              </a:p>
              <a:p>
                <a:pPr marL="0" indent="0">
                  <a:buNone/>
                </a:pPr>
                <a:endParaRPr lang="en-US" altLang="ru-RU"/>
              </a:p>
              <a:p>
                <a:pPr marL="0" indent="0">
                  <a:buNone/>
                </a:pPr>
                <a:endParaRPr lang="en-US" altLang="ru-RU"/>
              </a:p>
              <a:p>
                <a:pPr marL="0" indent="0">
                  <a:buNone/>
                </a:pPr>
                <a:endParaRPr lang="en-US" altLang="ru-RU"/>
              </a:p>
            </p:txBody>
          </p:sp>
        </mc:Choice>
        <mc:Fallback>
          <p:sp>
            <p:nvSpPr>
              <p:cNvPr id="3" name="Замещающее содержимое 2"/>
              <p:cNvSpPr>
                <a:spLocks noRot="1" noChangeAspect="1" noMove="1" noResize="1" noEditPoints="1" noAdjustHandles="1" noChangeArrowheads="1" noChangeShapeType="1" noTextEdit="1"/>
              </p:cNvSpPr>
              <p:nvPr>
                <p:ph idx="1"/>
              </p:nvPr>
            </p:nvSpPr>
            <p:spPr>
              <a:xfrm>
                <a:off x="1360805" y="1301115"/>
                <a:ext cx="9554845" cy="4575175"/>
              </a:xfrm>
              <a:blipFill rotWithShape="1">
                <a:blip r:embed="rId1"/>
                <a:stretch>
                  <a:fillRect b="-20264"/>
                </a:stretch>
              </a:blipFill>
            </p:spPr>
            <p:txBody>
              <a:bodyPr/>
              <a:lstStyle/>
              <a:p>
                <a:r>
                  <a:rPr lang="ru-RU" altLang="en-US">
                    <a:noFill/>
                  </a:rPr>
                  <a:t> </a:t>
                </a:r>
              </a:p>
            </p:txBody>
          </p:sp>
        </mc:Fallback>
      </mc:AlternateContent>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565275" y="982345"/>
            <a:ext cx="9331325" cy="690245"/>
          </a:xfrm>
        </p:spPr>
        <p:txBody>
          <a:bodyPr>
            <a:normAutofit fontScale="90000"/>
          </a:bodyPr>
          <a:p>
            <a:r>
              <a:rPr lang="en-US" altLang="ru-RU"/>
              <a:t>Xulosa</a:t>
            </a:r>
            <a:endParaRPr lang="en-US" altLang="ru-RU"/>
          </a:p>
        </p:txBody>
      </p:sp>
      <p:sp>
        <p:nvSpPr>
          <p:cNvPr id="3" name="Замещающее содержимое 2"/>
          <p:cNvSpPr>
            <a:spLocks noGrp="1"/>
          </p:cNvSpPr>
          <p:nvPr>
            <p:ph idx="1"/>
          </p:nvPr>
        </p:nvSpPr>
        <p:spPr>
          <a:xfrm>
            <a:off x="1268095" y="1673225"/>
            <a:ext cx="9628505" cy="4203065"/>
          </a:xfrm>
        </p:spPr>
        <p:txBody>
          <a:bodyPr/>
          <a:p>
            <a:r>
              <a:rPr lang="en-US" altLang="ru-RU"/>
              <a:t>Neytronlarning diffuziyasi — bu neytronlarning muhit ichida tartibsiz harakatlanib, yuqori konsentratsiyali hududdan past konsentratsiyali hududga tarqalish jarayonidir. Yadro fizikasi hamda reaktorlar ishlashida muhim ahamiyatga ega.</a:t>
            </a:r>
            <a:endParaRPr lang="en-US" altLang="ru-RU"/>
          </a:p>
          <a:p>
            <a:r>
              <a:rPr lang="en-US" altLang="ru-RU"/>
              <a:t>Neytronlarning qaytish hodisasi esa, neytronlar muhit chegarasiga yetib borganda, ularning bir qismi yana muhit ichiga qaytib kirishi bilan bog‘liq. Bu hodisa asosan muhitning zichligi, tarkibi va chegaradagi xossalarga bog‘liq bo‘ladi. Qaytish hodisasi neytronlar sonini saqlab qolishga yordam beradi va zanjir reaksiyaning davom etishida muhim rol o‘ynaydi.</a:t>
            </a:r>
            <a:endParaRPr lang="en-US" alt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443990" y="982345"/>
            <a:ext cx="9452610" cy="885825"/>
          </a:xfrm>
        </p:spPr>
        <p:txBody>
          <a:bodyPr/>
          <a:p>
            <a:r>
              <a:rPr lang="en-US" altLang="ru-RU"/>
              <a:t>Adabiyotlar:</a:t>
            </a:r>
            <a:endParaRPr lang="en-US" altLang="ru-RU"/>
          </a:p>
        </p:txBody>
      </p:sp>
      <p:sp>
        <p:nvSpPr>
          <p:cNvPr id="3" name="Замещающее содержимое 2"/>
          <p:cNvSpPr>
            <a:spLocks noGrp="1"/>
          </p:cNvSpPr>
          <p:nvPr>
            <p:ph idx="1"/>
          </p:nvPr>
        </p:nvSpPr>
        <p:spPr>
          <a:xfrm>
            <a:off x="1341755" y="1738630"/>
            <a:ext cx="9554845" cy="4137660"/>
          </a:xfrm>
        </p:spPr>
        <p:txBody>
          <a:bodyPr/>
          <a:p>
            <a:endParaRPr lang="en-US" altLang="ru-RU"/>
          </a:p>
          <a:p>
            <a:endParaRPr lang="en-US" altLang="ru-RU"/>
          </a:p>
          <a:p>
            <a:r>
              <a:rPr lang="en-US" altLang="ru-RU"/>
              <a:t>1.https://chatgpt.com/share/69d68bbd-8bbc-8333-95b5-b22272c9ff38</a:t>
            </a:r>
            <a:endParaRPr lang="en-US" altLang="ru-RU"/>
          </a:p>
          <a:p>
            <a:pPr marL="0" indent="0">
              <a:buNone/>
            </a:pPr>
            <a:r>
              <a:rPr lang="en-US" altLang="ru-RU"/>
              <a:t>2.Wikipedia https://share.google/pOliIYhPpWbewrLeM</a:t>
            </a:r>
            <a:endParaRPr lang="en-US" altLang="ru-RU"/>
          </a:p>
          <a:p>
            <a:pPr marL="0" indent="0">
              <a:buNone/>
            </a:pPr>
            <a:r>
              <a:rPr lang="en-US" altLang="ru-RU"/>
              <a:t>3.</a:t>
            </a:r>
            <a:r>
              <a:rPr lang="en-US" altLang="en-US"/>
              <a:t>Петунин</a:t>
            </a:r>
            <a:r>
              <a:rPr lang="en-US" altLang="ru-RU"/>
              <a:t> </a:t>
            </a:r>
            <a:r>
              <a:rPr lang="en-US" altLang="en-US"/>
              <a:t>В</a:t>
            </a:r>
            <a:r>
              <a:rPr lang="en-US" altLang="ru-RU"/>
              <a:t>. </a:t>
            </a:r>
            <a:r>
              <a:rPr lang="en-US" altLang="en-US"/>
              <a:t>П</a:t>
            </a:r>
            <a:r>
              <a:rPr lang="en-US" altLang="ru-RU"/>
              <a:t>. </a:t>
            </a:r>
            <a:r>
              <a:rPr lang="en-US" altLang="en-US"/>
              <a:t>Теплоэнергетика</a:t>
            </a:r>
            <a:r>
              <a:rPr lang="en-US" altLang="ru-RU"/>
              <a:t> </a:t>
            </a:r>
            <a:r>
              <a:rPr lang="en-US" altLang="en-US"/>
              <a:t>ядерных</a:t>
            </a:r>
            <a:r>
              <a:rPr lang="en-US" altLang="ru-RU"/>
              <a:t> </a:t>
            </a:r>
            <a:r>
              <a:rPr lang="en-US" altLang="en-US"/>
              <a:t>установок</a:t>
            </a:r>
            <a:r>
              <a:rPr lang="en-US" altLang="ru-RU"/>
              <a:t> </a:t>
            </a:r>
            <a:r>
              <a:rPr lang="en-US" altLang="en-US"/>
              <a:t>М</a:t>
            </a:r>
            <a:r>
              <a:rPr lang="en-US" altLang="ru-RU"/>
              <a:t>.: </a:t>
            </a:r>
            <a:r>
              <a:rPr lang="en-US" altLang="en-US"/>
              <a:t>Атомиздат</a:t>
            </a:r>
            <a:r>
              <a:rPr lang="en-US" altLang="ru-RU"/>
              <a:t>, 1960.</a:t>
            </a:r>
            <a:endParaRPr lang="en-US" altLang="ru-RU"/>
          </a:p>
          <a:p>
            <a:pPr marL="0" indent="0">
              <a:buNone/>
            </a:pPr>
            <a:r>
              <a:rPr lang="en-US" altLang="en-US"/>
              <a:t>4.Левин</a:t>
            </a:r>
            <a:r>
              <a:rPr lang="en-US" altLang="ru-RU"/>
              <a:t> </a:t>
            </a:r>
            <a:r>
              <a:rPr lang="en-US" altLang="en-US"/>
              <a:t>В</a:t>
            </a:r>
            <a:r>
              <a:rPr lang="en-US" altLang="ru-RU"/>
              <a:t>. </a:t>
            </a:r>
            <a:r>
              <a:rPr lang="en-US" altLang="en-US"/>
              <a:t>Е</a:t>
            </a:r>
            <a:r>
              <a:rPr lang="en-US" altLang="ru-RU"/>
              <a:t>. </a:t>
            </a:r>
            <a:r>
              <a:rPr lang="en-US" altLang="en-US"/>
              <a:t>Ядерная</a:t>
            </a:r>
            <a:r>
              <a:rPr lang="en-US" altLang="ru-RU"/>
              <a:t> </a:t>
            </a:r>
            <a:r>
              <a:rPr lang="en-US" altLang="en-US"/>
              <a:t>физика</a:t>
            </a:r>
            <a:r>
              <a:rPr lang="en-US" altLang="ru-RU"/>
              <a:t> </a:t>
            </a:r>
            <a:r>
              <a:rPr lang="en-US" altLang="en-US"/>
              <a:t>и</a:t>
            </a:r>
            <a:r>
              <a:rPr lang="en-US" altLang="ru-RU"/>
              <a:t> </a:t>
            </a:r>
            <a:r>
              <a:rPr lang="en-US" altLang="en-US"/>
              <a:t>ядерные</a:t>
            </a:r>
            <a:r>
              <a:rPr lang="en-US" altLang="ru-RU"/>
              <a:t> </a:t>
            </a:r>
            <a:r>
              <a:rPr lang="en-US" altLang="en-US"/>
              <a:t>реакторы</a:t>
            </a:r>
            <a:r>
              <a:rPr lang="en-US" altLang="ru-RU"/>
              <a:t>. 4-</a:t>
            </a:r>
            <a:r>
              <a:rPr lang="en-US" altLang="en-US"/>
              <a:t>е</a:t>
            </a:r>
            <a:r>
              <a:rPr lang="en-US" altLang="ru-RU"/>
              <a:t> </a:t>
            </a:r>
            <a:r>
              <a:rPr lang="en-US" altLang="en-US"/>
              <a:t>изд</a:t>
            </a:r>
            <a:r>
              <a:rPr lang="en-US" altLang="ru-RU"/>
              <a:t>. — </a:t>
            </a:r>
            <a:r>
              <a:rPr lang="en-US" altLang="en-US"/>
              <a:t>М</a:t>
            </a:r>
            <a:r>
              <a:rPr lang="en-US" altLang="ru-RU"/>
              <a:t>.: </a:t>
            </a:r>
            <a:r>
              <a:rPr lang="en-US" altLang="en-US"/>
              <a:t>Атомиздат</a:t>
            </a:r>
            <a:r>
              <a:rPr lang="en-US" altLang="ru-RU"/>
              <a:t>, 1979.</a:t>
            </a:r>
            <a:endParaRPr lang="en-US" alt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Замещающее содержимое 2"/>
          <p:cNvSpPr>
            <a:spLocks noGrp="1"/>
          </p:cNvSpPr>
          <p:nvPr>
            <p:ph idx="1"/>
          </p:nvPr>
        </p:nvSpPr>
        <p:spPr>
          <a:xfrm>
            <a:off x="1053465" y="929005"/>
            <a:ext cx="9843135" cy="4947285"/>
          </a:xfrm>
        </p:spPr>
        <p:txBody>
          <a:bodyPr/>
          <a:p>
            <a:pPr marL="0" indent="0">
              <a:buNone/>
            </a:pPr>
            <a:r>
              <a:rPr lang="en-US" altLang="ru-RU" sz="4400"/>
              <a:t>        </a:t>
            </a:r>
            <a:endParaRPr lang="en-US" altLang="ru-RU" sz="4400"/>
          </a:p>
          <a:p>
            <a:r>
              <a:rPr lang="en-US" altLang="ru-RU" sz="4400"/>
              <a:t>          E’tiboringiz uchun rahmat</a:t>
            </a:r>
            <a:endParaRPr lang="en-US" altLang="ru-RU" sz="440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Натуральные материалы">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0</TotalTime>
  <Words>3800</Words>
  <Application>WPS Presentation</Application>
  <PresentationFormat>Широкоэкранный</PresentationFormat>
  <Paragraphs>67</Paragraphs>
  <Slides>13</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13</vt:i4>
      </vt:variant>
    </vt:vector>
  </HeadingPairs>
  <TitlesOfParts>
    <vt:vector size="26" baseType="lpstr">
      <vt:lpstr>Arial</vt:lpstr>
      <vt:lpstr>SimSun</vt:lpstr>
      <vt:lpstr>Wingdings</vt:lpstr>
      <vt:lpstr>Arial</vt:lpstr>
      <vt:lpstr>Times New Roman</vt:lpstr>
      <vt:lpstr>Cambria Math</vt:lpstr>
      <vt:lpstr>MS Mincho</vt:lpstr>
      <vt:lpstr>Segoe Print</vt:lpstr>
      <vt:lpstr>Garamond</vt:lpstr>
      <vt:lpstr>Microsoft YaHei</vt:lpstr>
      <vt:lpstr>Arial Unicode MS</vt:lpstr>
      <vt:lpstr>Calibri</vt:lpstr>
      <vt:lpstr>Натуральные материалы</vt:lpstr>
      <vt:lpstr>NEYTRON DIFFUZIYASI. NEYTRONLARNING QAYTISHI</vt:lpstr>
      <vt:lpstr>Reja:</vt:lpstr>
      <vt:lpstr>PowerPoint 演示文稿</vt:lpstr>
      <vt:lpstr>PowerPoint 演示文稿</vt:lpstr>
      <vt:lpstr>PowerPoint 演示文稿</vt:lpstr>
      <vt:lpstr>Diffuziya tenglamasi</vt:lpstr>
      <vt:lpstr>PowerPoint 演示文稿</vt:lpstr>
      <vt:lpstr>PowerPoint 演示文稿</vt:lpstr>
      <vt:lpstr>PowerPoint 演示文稿</vt:lpstr>
      <vt:lpstr> -  neytronlarning yutilish tezligi;  yutilish kesimi</vt:lpstr>
      <vt:lpstr>Neytronlarning qaytishi</vt:lpstr>
      <vt:lpstr>PowerPoint 演示文稿</vt:lpstr>
      <vt:lpstr>PowerPoint 演示文稿</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NEYTRON DIFFUZIYASI. NEYTRONLARNING QAYTISHI</dc:title>
  <dc:creator>ali</dc:creator>
  <cp:lastModifiedBy>ali</cp:lastModifiedBy>
  <cp:revision>8</cp:revision>
  <dcterms:created xsi:type="dcterms:W3CDTF">2026-03-31T12:16:00Z</dcterms:created>
  <dcterms:modified xsi:type="dcterms:W3CDTF">2026-04-08T17:13:09Z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7BA4A794A2A4407BA71908C84EE6B9F7_12</vt:lpwstr>
  </property>
  <property fmtid="{D5CDD505-2E9C-101B-9397-08002B2CF9AE}" pid="3" name="KSOProductBuildVer">
    <vt:lpwstr>1049-12.2.0.23196</vt:lpwstr>
  </property>
</Properties>
</file>