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7" r:id="rId8"/>
    <p:sldId id="261" r:id="rId9"/>
    <p:sldId id="262" r:id="rId10"/>
    <p:sldId id="263" r:id="rId11"/>
    <p:sldId id="264" r:id="rId12"/>
    <p:sldId id="265" r:id="rId13"/>
  </p:sldIdLst>
  <p:sldSz cx="18288000" cy="10287000"/>
  <p:notesSz cx="6858000" cy="9144000"/>
  <p:embeddedFontLst>
    <p:embeddedFont>
      <p:font typeface="Nunito" panose="020B0604020202020204" charset="-52"/>
      <p:regular r:id="rId14"/>
    </p:embeddedFont>
    <p:embeddedFont>
      <p:font typeface="Cambria Math" panose="02040503050406030204" pitchFamily="18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Antic Bold" panose="020B0604020202020204" charset="0"/>
      <p:regular r:id="rId20"/>
    </p:embeddedFont>
    <p:embeddedFont>
      <p:font typeface="Lazydog" panose="020B0604020202020204" charset="0"/>
      <p:regular r:id="rId21"/>
    </p:embeddedFont>
    <p:embeddedFont>
      <p:font typeface="Gill Sans Ultra Bold" panose="020B0A02020104020203" pitchFamily="34" charset="0"/>
      <p:regular r:id="rId22"/>
    </p:embeddedFont>
    <p:embeddedFont>
      <p:font typeface="High Tower Text" panose="02040502050506030303" pitchFamily="18" charset="0"/>
      <p:regular r:id="rId23"/>
      <p:italic r:id="rId24"/>
    </p:embeddedFont>
    <p:embeddedFont>
      <p:font typeface="Nunito Bold" panose="020B0604020202020204" charset="-52"/>
      <p:regular r:id="rId25"/>
    </p:embeddedFont>
    <p:embeddedFont>
      <p:font typeface="Antic" panose="020B0604020202020204" charset="0"/>
      <p:regular r:id="rId26"/>
    </p:embeddedFont>
    <p:embeddedFont>
      <p:font typeface="Nunito Semi-Bold" panose="020B0604020202020204" charset="-52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730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5.png"/><Relationship Id="rId19" Type="http://schemas.openxmlformats.org/officeDocument/2006/relationships/image" Target="../media/image18.sv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5.svg"/><Relationship Id="rId7" Type="http://schemas.openxmlformats.org/officeDocument/2006/relationships/image" Target="../media/image1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7.svg"/><Relationship Id="rId10" Type="http://schemas.openxmlformats.org/officeDocument/2006/relationships/image" Target="../media/image26.png"/><Relationship Id="rId4" Type="http://schemas.openxmlformats.org/officeDocument/2006/relationships/image" Target="../media/image24.png"/><Relationship Id="rId9" Type="http://schemas.openxmlformats.org/officeDocument/2006/relationships/image" Target="../media/image39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akbt.tkti.uz/uz/books/8113?utm_source=chatgpt.com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5.png"/><Relationship Id="rId19" Type="http://schemas.openxmlformats.org/officeDocument/2006/relationships/image" Target="../media/image18.sv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2.sv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6.svg"/><Relationship Id="rId4" Type="http://schemas.openxmlformats.org/officeDocument/2006/relationships/image" Target="../media/image13.png"/><Relationship Id="rId9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0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6.png"/><Relationship Id="rId14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1.svg"/><Relationship Id="rId7" Type="http://schemas.openxmlformats.org/officeDocument/2006/relationships/image" Target="../media/image18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725368" y="3822020"/>
            <a:ext cx="10837264" cy="2267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68"/>
              </a:lnSpc>
              <a:spcBef>
                <a:spcPct val="0"/>
              </a:spcBef>
            </a:pPr>
            <a:r>
              <a:rPr lang="en-US" sz="4099" spc="-266">
                <a:solidFill>
                  <a:srgbClr val="000000"/>
                </a:solidFill>
                <a:latin typeface="Lazydog"/>
                <a:ea typeface="Lazydog"/>
                <a:cs typeface="Lazydog"/>
                <a:sym typeface="Lazydog"/>
              </a:rPr>
              <a:t>elektronlarning radiatsion tormozlanishi, tormozlanish nurlanishi , bete-gaytler formulasi, radiatsion uzunlik , kritik energiya 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246560" y="6070605"/>
            <a:ext cx="6228766" cy="939275"/>
            <a:chOff x="0" y="0"/>
            <a:chExt cx="4640499" cy="699770"/>
          </a:xfrm>
        </p:grpSpPr>
        <p:sp>
          <p:nvSpPr>
            <p:cNvPr id="4" name="Freeform 4"/>
            <p:cNvSpPr/>
            <p:nvPr/>
          </p:nvSpPr>
          <p:spPr>
            <a:xfrm>
              <a:off x="55409" y="45740"/>
              <a:ext cx="4529465" cy="608584"/>
            </a:xfrm>
            <a:custGeom>
              <a:avLst/>
              <a:gdLst/>
              <a:ahLst/>
              <a:cxnLst/>
              <a:rect l="l" t="t" r="r" b="b"/>
              <a:pathLst>
                <a:path w="4529465" h="608584">
                  <a:moveTo>
                    <a:pt x="0" y="220960"/>
                  </a:moveTo>
                  <a:cubicBezTo>
                    <a:pt x="470976" y="123170"/>
                    <a:pt x="746636" y="81260"/>
                    <a:pt x="962730" y="54590"/>
                  </a:cubicBezTo>
                  <a:cubicBezTo>
                    <a:pt x="1166358" y="31730"/>
                    <a:pt x="1349208" y="12680"/>
                    <a:pt x="1556991" y="5060"/>
                  </a:cubicBezTo>
                  <a:cubicBezTo>
                    <a:pt x="1784168" y="-3830"/>
                    <a:pt x="2052901" y="-20"/>
                    <a:pt x="2274537" y="8870"/>
                  </a:cubicBezTo>
                  <a:cubicBezTo>
                    <a:pt x="2467083" y="16490"/>
                    <a:pt x="2640236" y="31730"/>
                    <a:pt x="2812004" y="48240"/>
                  </a:cubicBezTo>
                  <a:cubicBezTo>
                    <a:pt x="2974075" y="63480"/>
                    <a:pt x="3100130" y="73640"/>
                    <a:pt x="3278824" y="104120"/>
                  </a:cubicBezTo>
                  <a:cubicBezTo>
                    <a:pt x="3525394" y="144760"/>
                    <a:pt x="3967280" y="242550"/>
                    <a:pt x="4148745" y="289540"/>
                  </a:cubicBezTo>
                  <a:cubicBezTo>
                    <a:pt x="4234629" y="309860"/>
                    <a:pt x="4273415" y="321290"/>
                    <a:pt x="4332979" y="342880"/>
                  </a:cubicBezTo>
                  <a:cubicBezTo>
                    <a:pt x="4392544" y="365740"/>
                    <a:pt x="4478428" y="391140"/>
                    <a:pt x="4507518" y="422890"/>
                  </a:cubicBezTo>
                  <a:cubicBezTo>
                    <a:pt x="4525526" y="440670"/>
                    <a:pt x="4532452" y="464800"/>
                    <a:pt x="4528296" y="483850"/>
                  </a:cubicBezTo>
                  <a:cubicBezTo>
                    <a:pt x="4525526" y="502900"/>
                    <a:pt x="4507518" y="524490"/>
                    <a:pt x="4485354" y="535920"/>
                  </a:cubicBezTo>
                  <a:cubicBezTo>
                    <a:pt x="4450723" y="551160"/>
                    <a:pt x="4403626" y="539730"/>
                    <a:pt x="4321897" y="535920"/>
                  </a:cubicBezTo>
                  <a:cubicBezTo>
                    <a:pt x="4058705" y="523220"/>
                    <a:pt x="3133376" y="407650"/>
                    <a:pt x="2676252" y="380980"/>
                  </a:cubicBezTo>
                  <a:cubicBezTo>
                    <a:pt x="2352110" y="361930"/>
                    <a:pt x="2047361" y="359390"/>
                    <a:pt x="1840962" y="361930"/>
                  </a:cubicBezTo>
                  <a:cubicBezTo>
                    <a:pt x="1719062" y="363200"/>
                    <a:pt x="1656727" y="367010"/>
                    <a:pt x="1550065" y="374630"/>
                  </a:cubicBezTo>
                  <a:cubicBezTo>
                    <a:pt x="1417084" y="384790"/>
                    <a:pt x="1270250" y="397490"/>
                    <a:pt x="1104023" y="421620"/>
                  </a:cubicBezTo>
                  <a:cubicBezTo>
                    <a:pt x="887928" y="452100"/>
                    <a:pt x="466820" y="572750"/>
                    <a:pt x="369855" y="557510"/>
                  </a:cubicBezTo>
                  <a:cubicBezTo>
                    <a:pt x="343535" y="553700"/>
                    <a:pt x="332454" y="546080"/>
                    <a:pt x="322757" y="533380"/>
                  </a:cubicBezTo>
                  <a:cubicBezTo>
                    <a:pt x="311675" y="521950"/>
                    <a:pt x="304749" y="501630"/>
                    <a:pt x="304749" y="486390"/>
                  </a:cubicBezTo>
                  <a:cubicBezTo>
                    <a:pt x="304749" y="474960"/>
                    <a:pt x="307520" y="464800"/>
                    <a:pt x="314446" y="454640"/>
                  </a:cubicBezTo>
                  <a:cubicBezTo>
                    <a:pt x="322757" y="443210"/>
                    <a:pt x="332454" y="431780"/>
                    <a:pt x="356002" y="422890"/>
                  </a:cubicBezTo>
                  <a:cubicBezTo>
                    <a:pt x="421108" y="397490"/>
                    <a:pt x="624736" y="384790"/>
                    <a:pt x="766029" y="374630"/>
                  </a:cubicBezTo>
                  <a:cubicBezTo>
                    <a:pt x="914248" y="365740"/>
                    <a:pt x="1073548" y="363200"/>
                    <a:pt x="1227308" y="368280"/>
                  </a:cubicBezTo>
                  <a:cubicBezTo>
                    <a:pt x="1381068" y="372090"/>
                    <a:pt x="1537598" y="386060"/>
                    <a:pt x="1685817" y="402570"/>
                  </a:cubicBezTo>
                  <a:cubicBezTo>
                    <a:pt x="1827110" y="419080"/>
                    <a:pt x="2066754" y="417810"/>
                    <a:pt x="2095843" y="464800"/>
                  </a:cubicBezTo>
                  <a:cubicBezTo>
                    <a:pt x="2111081" y="488930"/>
                    <a:pt x="2066754" y="558780"/>
                    <a:pt x="2058442" y="558780"/>
                  </a:cubicBezTo>
                  <a:cubicBezTo>
                    <a:pt x="2048746" y="557510"/>
                    <a:pt x="2027967" y="476230"/>
                    <a:pt x="2041819" y="459720"/>
                  </a:cubicBezTo>
                  <a:cubicBezTo>
                    <a:pt x="2052901" y="445750"/>
                    <a:pt x="2093073" y="445750"/>
                    <a:pt x="2112466" y="452100"/>
                  </a:cubicBezTo>
                  <a:cubicBezTo>
                    <a:pt x="2129089" y="457180"/>
                    <a:pt x="2144326" y="471150"/>
                    <a:pt x="2152637" y="485120"/>
                  </a:cubicBezTo>
                  <a:cubicBezTo>
                    <a:pt x="2159564" y="497820"/>
                    <a:pt x="2162334" y="519410"/>
                    <a:pt x="2158178" y="533380"/>
                  </a:cubicBezTo>
                  <a:cubicBezTo>
                    <a:pt x="2154023" y="548620"/>
                    <a:pt x="2141556" y="565130"/>
                    <a:pt x="2127703" y="574020"/>
                  </a:cubicBezTo>
                  <a:cubicBezTo>
                    <a:pt x="2115236" y="582910"/>
                    <a:pt x="2094458" y="593070"/>
                    <a:pt x="2084762" y="586720"/>
                  </a:cubicBezTo>
                  <a:cubicBezTo>
                    <a:pt x="2066754" y="575290"/>
                    <a:pt x="2102769" y="458450"/>
                    <a:pt x="2084762" y="447020"/>
                  </a:cubicBezTo>
                  <a:cubicBezTo>
                    <a:pt x="2075065" y="440670"/>
                    <a:pt x="2041819" y="458450"/>
                    <a:pt x="2041819" y="459720"/>
                  </a:cubicBezTo>
                  <a:cubicBezTo>
                    <a:pt x="2041819" y="460990"/>
                    <a:pt x="2091688" y="444480"/>
                    <a:pt x="2112466" y="452100"/>
                  </a:cubicBezTo>
                  <a:cubicBezTo>
                    <a:pt x="2131859" y="458450"/>
                    <a:pt x="2152637" y="485120"/>
                    <a:pt x="2158178" y="500360"/>
                  </a:cubicBezTo>
                  <a:cubicBezTo>
                    <a:pt x="2163719" y="511790"/>
                    <a:pt x="2162334" y="523220"/>
                    <a:pt x="2158178" y="533380"/>
                  </a:cubicBezTo>
                  <a:cubicBezTo>
                    <a:pt x="2154023" y="547350"/>
                    <a:pt x="2127703" y="574020"/>
                    <a:pt x="2127703" y="574020"/>
                  </a:cubicBezTo>
                  <a:cubicBezTo>
                    <a:pt x="2127703" y="575290"/>
                    <a:pt x="2188653" y="504170"/>
                    <a:pt x="2185883" y="501630"/>
                  </a:cubicBezTo>
                  <a:cubicBezTo>
                    <a:pt x="2183112" y="499090"/>
                    <a:pt x="2126318" y="586720"/>
                    <a:pt x="2070909" y="603230"/>
                  </a:cubicBezTo>
                  <a:cubicBezTo>
                    <a:pt x="1980870" y="628630"/>
                    <a:pt x="1795250" y="556240"/>
                    <a:pt x="1667809" y="541000"/>
                  </a:cubicBezTo>
                  <a:cubicBezTo>
                    <a:pt x="1551450" y="528300"/>
                    <a:pt x="1461411" y="518140"/>
                    <a:pt x="1336741" y="513060"/>
                  </a:cubicBezTo>
                  <a:cubicBezTo>
                    <a:pt x="1174670" y="505440"/>
                    <a:pt x="946108" y="504170"/>
                    <a:pt x="775725" y="514330"/>
                  </a:cubicBezTo>
                  <a:cubicBezTo>
                    <a:pt x="634432" y="523220"/>
                    <a:pt x="447427" y="558780"/>
                    <a:pt x="387862" y="558780"/>
                  </a:cubicBezTo>
                  <a:cubicBezTo>
                    <a:pt x="369855" y="558780"/>
                    <a:pt x="362928" y="558780"/>
                    <a:pt x="351847" y="553700"/>
                  </a:cubicBezTo>
                  <a:cubicBezTo>
                    <a:pt x="337994" y="547350"/>
                    <a:pt x="318601" y="534650"/>
                    <a:pt x="311675" y="519410"/>
                  </a:cubicBezTo>
                  <a:cubicBezTo>
                    <a:pt x="304749" y="502900"/>
                    <a:pt x="306134" y="471150"/>
                    <a:pt x="314446" y="454640"/>
                  </a:cubicBezTo>
                  <a:cubicBezTo>
                    <a:pt x="322757" y="440670"/>
                    <a:pt x="332454" y="434320"/>
                    <a:pt x="356002" y="422890"/>
                  </a:cubicBezTo>
                  <a:cubicBezTo>
                    <a:pt x="433575" y="387330"/>
                    <a:pt x="717546" y="341610"/>
                    <a:pt x="911477" y="311130"/>
                  </a:cubicBezTo>
                  <a:cubicBezTo>
                    <a:pt x="1122031" y="276840"/>
                    <a:pt x="1408772" y="246360"/>
                    <a:pt x="1573614" y="232390"/>
                  </a:cubicBezTo>
                  <a:cubicBezTo>
                    <a:pt x="1669194" y="224770"/>
                    <a:pt x="1701055" y="223500"/>
                    <a:pt x="1803561" y="223500"/>
                  </a:cubicBezTo>
                  <a:cubicBezTo>
                    <a:pt x="2011344" y="220960"/>
                    <a:pt x="2435223" y="227310"/>
                    <a:pt x="2739972" y="246360"/>
                  </a:cubicBezTo>
                  <a:cubicBezTo>
                    <a:pt x="3030869" y="264140"/>
                    <a:pt x="3377175" y="316210"/>
                    <a:pt x="3590499" y="332720"/>
                  </a:cubicBezTo>
                  <a:cubicBezTo>
                    <a:pt x="3717940" y="342880"/>
                    <a:pt x="3778890" y="340340"/>
                    <a:pt x="3898019" y="350500"/>
                  </a:cubicBezTo>
                  <a:cubicBezTo>
                    <a:pt x="4064246" y="363200"/>
                    <a:pt x="4425790" y="382250"/>
                    <a:pt x="4493665" y="411460"/>
                  </a:cubicBezTo>
                  <a:cubicBezTo>
                    <a:pt x="4510288" y="419080"/>
                    <a:pt x="4513058" y="425430"/>
                    <a:pt x="4518599" y="435590"/>
                  </a:cubicBezTo>
                  <a:cubicBezTo>
                    <a:pt x="4525525" y="448290"/>
                    <a:pt x="4531066" y="468610"/>
                    <a:pt x="4528296" y="483850"/>
                  </a:cubicBezTo>
                  <a:cubicBezTo>
                    <a:pt x="4525525" y="499090"/>
                    <a:pt x="4514443" y="516870"/>
                    <a:pt x="4500591" y="527030"/>
                  </a:cubicBezTo>
                  <a:cubicBezTo>
                    <a:pt x="4488125" y="535920"/>
                    <a:pt x="4474272" y="542270"/>
                    <a:pt x="4449338" y="541000"/>
                  </a:cubicBezTo>
                  <a:cubicBezTo>
                    <a:pt x="4388388" y="539730"/>
                    <a:pt x="4266489" y="468610"/>
                    <a:pt x="4133507" y="430510"/>
                  </a:cubicBezTo>
                  <a:cubicBezTo>
                    <a:pt x="3914642" y="369550"/>
                    <a:pt x="3483837" y="280650"/>
                    <a:pt x="3251120" y="241280"/>
                  </a:cubicBezTo>
                  <a:cubicBezTo>
                    <a:pt x="3101516" y="215880"/>
                    <a:pt x="3022558" y="209530"/>
                    <a:pt x="2879880" y="195560"/>
                  </a:cubicBezTo>
                  <a:cubicBezTo>
                    <a:pt x="2691489" y="176510"/>
                    <a:pt x="2435223" y="152380"/>
                    <a:pt x="2213587" y="144760"/>
                  </a:cubicBezTo>
                  <a:cubicBezTo>
                    <a:pt x="1997492" y="135870"/>
                    <a:pt x="1775857" y="135870"/>
                    <a:pt x="1565303" y="144760"/>
                  </a:cubicBezTo>
                  <a:cubicBezTo>
                    <a:pt x="1365830" y="152380"/>
                    <a:pt x="1184366" y="170160"/>
                    <a:pt x="980738" y="194290"/>
                  </a:cubicBezTo>
                  <a:cubicBezTo>
                    <a:pt x="756332" y="220960"/>
                    <a:pt x="447427" y="267950"/>
                    <a:pt x="277045" y="300970"/>
                  </a:cubicBezTo>
                  <a:cubicBezTo>
                    <a:pt x="178694" y="320020"/>
                    <a:pt x="92810" y="377170"/>
                    <a:pt x="47097" y="355580"/>
                  </a:cubicBezTo>
                  <a:cubicBezTo>
                    <a:pt x="11082" y="336530"/>
                    <a:pt x="0" y="220960"/>
                    <a:pt x="0" y="220960"/>
                  </a:cubicBezTo>
                </a:path>
              </a:pathLst>
            </a:custGeom>
            <a:solidFill>
              <a:srgbClr val="FFC700"/>
            </a:solidFill>
            <a:ln cap="sq">
              <a:noFill/>
              <a:prstDash val="solid"/>
              <a:miter/>
            </a:ln>
          </p:spPr>
        </p:sp>
      </p:grpSp>
      <p:sp>
        <p:nvSpPr>
          <p:cNvPr id="5" name="Freeform 5"/>
          <p:cNvSpPr/>
          <p:nvPr/>
        </p:nvSpPr>
        <p:spPr>
          <a:xfrm>
            <a:off x="-1200296" y="1331401"/>
            <a:ext cx="3062016" cy="2917266"/>
          </a:xfrm>
          <a:custGeom>
            <a:avLst/>
            <a:gdLst/>
            <a:ahLst/>
            <a:cxnLst/>
            <a:rect l="l" t="t" r="r" b="b"/>
            <a:pathLst>
              <a:path w="3062016" h="2917266">
                <a:moveTo>
                  <a:pt x="0" y="0"/>
                </a:moveTo>
                <a:lnTo>
                  <a:pt x="3062015" y="0"/>
                </a:lnTo>
                <a:lnTo>
                  <a:pt x="3062015" y="2917266"/>
                </a:lnTo>
                <a:lnTo>
                  <a:pt x="0" y="29172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906000" y="-266700"/>
            <a:ext cx="3062016" cy="2917266"/>
          </a:xfrm>
          <a:custGeom>
            <a:avLst/>
            <a:gdLst/>
            <a:ahLst/>
            <a:cxnLst/>
            <a:rect l="l" t="t" r="r" b="b"/>
            <a:pathLst>
              <a:path w="3062016" h="2917266">
                <a:moveTo>
                  <a:pt x="0" y="0"/>
                </a:moveTo>
                <a:lnTo>
                  <a:pt x="3062016" y="0"/>
                </a:lnTo>
                <a:lnTo>
                  <a:pt x="3062016" y="2917266"/>
                </a:lnTo>
                <a:lnTo>
                  <a:pt x="0" y="29172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200400" y="23586"/>
            <a:ext cx="2368438" cy="2265088"/>
          </a:xfrm>
          <a:custGeom>
            <a:avLst/>
            <a:gdLst/>
            <a:ahLst/>
            <a:cxnLst/>
            <a:rect l="l" t="t" r="r" b="b"/>
            <a:pathLst>
              <a:path w="2368438" h="2265088">
                <a:moveTo>
                  <a:pt x="0" y="0"/>
                </a:moveTo>
                <a:lnTo>
                  <a:pt x="2368438" y="0"/>
                </a:lnTo>
                <a:lnTo>
                  <a:pt x="2368438" y="2265088"/>
                </a:lnTo>
                <a:lnTo>
                  <a:pt x="0" y="22650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274347" y="-442477"/>
            <a:ext cx="3198770" cy="2919605"/>
          </a:xfrm>
          <a:custGeom>
            <a:avLst/>
            <a:gdLst/>
            <a:ahLst/>
            <a:cxnLst/>
            <a:rect l="l" t="t" r="r" b="b"/>
            <a:pathLst>
              <a:path w="3198770" h="2919605">
                <a:moveTo>
                  <a:pt x="0" y="0"/>
                </a:moveTo>
                <a:lnTo>
                  <a:pt x="3198770" y="0"/>
                </a:lnTo>
                <a:lnTo>
                  <a:pt x="3198770" y="2919605"/>
                </a:lnTo>
                <a:lnTo>
                  <a:pt x="0" y="29196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488682" flipH="1">
            <a:off x="85695" y="4480834"/>
            <a:ext cx="3754867" cy="6705120"/>
          </a:xfrm>
          <a:custGeom>
            <a:avLst/>
            <a:gdLst/>
            <a:ahLst/>
            <a:cxnLst/>
            <a:rect l="l" t="t" r="r" b="b"/>
            <a:pathLst>
              <a:path w="3754867" h="6705120">
                <a:moveTo>
                  <a:pt x="3754867" y="0"/>
                </a:moveTo>
                <a:lnTo>
                  <a:pt x="0" y="0"/>
                </a:lnTo>
                <a:lnTo>
                  <a:pt x="0" y="6705120"/>
                </a:lnTo>
                <a:lnTo>
                  <a:pt x="3754867" y="6705120"/>
                </a:lnTo>
                <a:lnTo>
                  <a:pt x="3754867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1075988" flipH="1">
            <a:off x="13653507" y="4394488"/>
            <a:ext cx="5241680" cy="7225373"/>
          </a:xfrm>
          <a:custGeom>
            <a:avLst/>
            <a:gdLst/>
            <a:ahLst/>
            <a:cxnLst/>
            <a:rect l="l" t="t" r="r" b="b"/>
            <a:pathLst>
              <a:path w="5241680" h="7225373">
                <a:moveTo>
                  <a:pt x="5241680" y="0"/>
                </a:moveTo>
                <a:lnTo>
                  <a:pt x="0" y="0"/>
                </a:lnTo>
                <a:lnTo>
                  <a:pt x="0" y="7225373"/>
                </a:lnTo>
                <a:lnTo>
                  <a:pt x="5241680" y="7225373"/>
                </a:lnTo>
                <a:lnTo>
                  <a:pt x="524168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" name="Freeform 11"/>
          <p:cNvSpPr/>
          <p:nvPr/>
        </p:nvSpPr>
        <p:spPr>
          <a:xfrm rot="-1309112">
            <a:off x="1038052" y="-517387"/>
            <a:ext cx="1403238" cy="1882393"/>
          </a:xfrm>
          <a:custGeom>
            <a:avLst/>
            <a:gdLst/>
            <a:ahLst/>
            <a:cxnLst/>
            <a:rect l="l" t="t" r="r" b="b"/>
            <a:pathLst>
              <a:path w="1403238" h="1882393">
                <a:moveTo>
                  <a:pt x="0" y="0"/>
                </a:moveTo>
                <a:lnTo>
                  <a:pt x="1403238" y="0"/>
                </a:lnTo>
                <a:lnTo>
                  <a:pt x="1403238" y="1882393"/>
                </a:lnTo>
                <a:lnTo>
                  <a:pt x="0" y="188239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112376" y="2388211"/>
            <a:ext cx="592382" cy="592382"/>
          </a:xfrm>
          <a:custGeom>
            <a:avLst/>
            <a:gdLst/>
            <a:ahLst/>
            <a:cxnLst/>
            <a:rect l="l" t="t" r="r" b="b"/>
            <a:pathLst>
              <a:path w="592382" h="592382">
                <a:moveTo>
                  <a:pt x="0" y="0"/>
                </a:moveTo>
                <a:lnTo>
                  <a:pt x="592381" y="0"/>
                </a:lnTo>
                <a:lnTo>
                  <a:pt x="592381" y="592381"/>
                </a:lnTo>
                <a:lnTo>
                  <a:pt x="0" y="59238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185084" y="3520220"/>
            <a:ext cx="592382" cy="592382"/>
          </a:xfrm>
          <a:custGeom>
            <a:avLst/>
            <a:gdLst/>
            <a:ahLst/>
            <a:cxnLst/>
            <a:rect l="l" t="t" r="r" b="b"/>
            <a:pathLst>
              <a:path w="592382" h="592382">
                <a:moveTo>
                  <a:pt x="0" y="0"/>
                </a:moveTo>
                <a:lnTo>
                  <a:pt x="592381" y="0"/>
                </a:lnTo>
                <a:lnTo>
                  <a:pt x="592381" y="592382"/>
                </a:lnTo>
                <a:lnTo>
                  <a:pt x="0" y="59238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485696" y="7833394"/>
            <a:ext cx="5316608" cy="2706637"/>
          </a:xfrm>
          <a:custGeom>
            <a:avLst/>
            <a:gdLst/>
            <a:ahLst/>
            <a:cxnLst/>
            <a:rect l="l" t="t" r="r" b="b"/>
            <a:pathLst>
              <a:path w="5316608" h="2706637">
                <a:moveTo>
                  <a:pt x="0" y="0"/>
                </a:moveTo>
                <a:lnTo>
                  <a:pt x="5316608" y="0"/>
                </a:lnTo>
                <a:lnTo>
                  <a:pt x="5316608" y="2706637"/>
                </a:lnTo>
                <a:lnTo>
                  <a:pt x="0" y="270663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2966655" y="1840296"/>
            <a:ext cx="2550067" cy="1275034"/>
          </a:xfrm>
          <a:custGeom>
            <a:avLst/>
            <a:gdLst/>
            <a:ahLst/>
            <a:cxnLst/>
            <a:rect l="l" t="t" r="r" b="b"/>
            <a:pathLst>
              <a:path w="2550067" h="1275034">
                <a:moveTo>
                  <a:pt x="0" y="0"/>
                </a:moveTo>
                <a:lnTo>
                  <a:pt x="2550067" y="0"/>
                </a:lnTo>
                <a:lnTo>
                  <a:pt x="2550067" y="1275034"/>
                </a:lnTo>
                <a:lnTo>
                  <a:pt x="0" y="127503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2825875" y="1133000"/>
            <a:ext cx="4433425" cy="8021000"/>
          </a:xfrm>
          <a:custGeom>
            <a:avLst/>
            <a:gdLst/>
            <a:ahLst/>
            <a:cxnLst/>
            <a:rect l="l" t="t" r="r" b="b"/>
            <a:pathLst>
              <a:path w="4433425" h="8021000">
                <a:moveTo>
                  <a:pt x="4433425" y="0"/>
                </a:moveTo>
                <a:lnTo>
                  <a:pt x="0" y="0"/>
                </a:lnTo>
                <a:lnTo>
                  <a:pt x="0" y="8021000"/>
                </a:lnTo>
                <a:lnTo>
                  <a:pt x="4433425" y="8021000"/>
                </a:lnTo>
                <a:lnTo>
                  <a:pt x="443342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11197646" y="1133000"/>
            <a:ext cx="592382" cy="592382"/>
          </a:xfrm>
          <a:custGeom>
            <a:avLst/>
            <a:gdLst/>
            <a:ahLst/>
            <a:cxnLst/>
            <a:rect l="l" t="t" r="r" b="b"/>
            <a:pathLst>
              <a:path w="592382" h="592382">
                <a:moveTo>
                  <a:pt x="0" y="0"/>
                </a:moveTo>
                <a:lnTo>
                  <a:pt x="592382" y="0"/>
                </a:lnTo>
                <a:lnTo>
                  <a:pt x="592382" y="592382"/>
                </a:lnTo>
                <a:lnTo>
                  <a:pt x="0" y="5923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7448806" y="5021152"/>
            <a:ext cx="592382" cy="592382"/>
          </a:xfrm>
          <a:custGeom>
            <a:avLst/>
            <a:gdLst/>
            <a:ahLst/>
            <a:cxnLst/>
            <a:rect l="l" t="t" r="r" b="b"/>
            <a:pathLst>
              <a:path w="592382" h="592382">
                <a:moveTo>
                  <a:pt x="0" y="0"/>
                </a:moveTo>
                <a:lnTo>
                  <a:pt x="592382" y="0"/>
                </a:lnTo>
                <a:lnTo>
                  <a:pt x="592382" y="592382"/>
                </a:lnTo>
                <a:lnTo>
                  <a:pt x="0" y="5923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763401" y="8962109"/>
            <a:ext cx="592382" cy="592382"/>
          </a:xfrm>
          <a:custGeom>
            <a:avLst/>
            <a:gdLst/>
            <a:ahLst/>
            <a:cxnLst/>
            <a:rect l="l" t="t" r="r" b="b"/>
            <a:pathLst>
              <a:path w="592382" h="592382">
                <a:moveTo>
                  <a:pt x="0" y="0"/>
                </a:moveTo>
                <a:lnTo>
                  <a:pt x="592381" y="0"/>
                </a:lnTo>
                <a:lnTo>
                  <a:pt x="592381" y="592382"/>
                </a:lnTo>
                <a:lnTo>
                  <a:pt x="0" y="5923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7"/>
              <p:cNvSpPr txBox="1"/>
              <p:nvPr/>
            </p:nvSpPr>
            <p:spPr>
              <a:xfrm>
                <a:off x="381000" y="1562100"/>
                <a:ext cx="12999668" cy="3810017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l">
                  <a:lnSpc>
                    <a:spcPts val="4960"/>
                  </a:lnSpc>
                  <a:spcBef>
                    <a:spcPct val="0"/>
                  </a:spcBef>
                </a:pPr>
                <a:r>
                  <a:rPr lang="en-US" sz="3200" b="1" dirty="0" smtClean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Kritik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energiya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(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E_c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​) -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bu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elektronning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radiatsion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energiya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yo'qotishi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ionizatsiya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yo'qotishiga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teng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bo'ladigan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energiya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chegarasidir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.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Undan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yuqori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energiyalarda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tormozlanish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nurlanishi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dominant,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pastda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esa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ionizatsiya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.</a:t>
                </a:r>
              </a:p>
              <a:p>
                <a:pPr marL="0" lvl="0" indent="0" algn="l">
                  <a:lnSpc>
                    <a:spcPts val="4960"/>
                  </a:lnSpc>
                  <a:spcBef>
                    <a:spcPct val="0"/>
                  </a:spcBef>
                </a:pPr>
                <a:r>
                  <a:rPr lang="en-US" sz="32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Formulasi</a:t>
                </a:r>
                <a:r>
                  <a:rPr lang="en-US" sz="32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: </a:t>
                </a:r>
                <a:r>
                  <a:rPr lang="en-US" sz="3200" b="1" dirty="0" err="1" smtClean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Taxminan</a:t>
                </a:r>
                <a:r>
                  <a:rPr lang="en-US" sz="3200" b="1" dirty="0" smtClean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Nunito Semi-Bold"/>
                          </a:rPr>
                        </m:ctrlPr>
                      </m:sSubPr>
                      <m:e>
                        <m:r>
                          <a:rPr lang="en-GB" sz="32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Nunito Semi-Bold"/>
                          </a:rPr>
                          <m:t>                 </m:t>
                        </m:r>
                        <m:r>
                          <a:rPr lang="en-GB" sz="32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Nunito Semi-Bold"/>
                          </a:rPr>
                          <m:t>𝑬</m:t>
                        </m:r>
                      </m:e>
                      <m:sub>
                        <m:r>
                          <a:rPr lang="en-GB" sz="32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Nunito Semi-Bold"/>
                          </a:rPr>
                          <m:t>𝒄</m:t>
                        </m:r>
                      </m:sub>
                    </m:sSub>
                    <m:r>
                      <a:rPr lang="en-US" sz="3200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Nunito Semi-Bold"/>
                      </a:rPr>
                      <m:t>≈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Nunito Semi-Bold"/>
                          </a:rPr>
                        </m:ctrlPr>
                      </m:fPr>
                      <m:num>
                        <m:r>
                          <a:rPr lang="en-GB" sz="32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Nunito Semi-Bold"/>
                          </a:rPr>
                          <m:t>𝟖𝟎𝟎</m:t>
                        </m:r>
                        <m:r>
                          <a:rPr lang="en-GB" sz="32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Nunito Semi-Bold"/>
                          </a:rPr>
                          <m:t>𝑴𝒆𝑽</m:t>
                        </m:r>
                      </m:num>
                      <m:den>
                        <m:r>
                          <a:rPr lang="en-GB" sz="32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Nunito Semi-Bold"/>
                          </a:rPr>
                          <m:t>𝒁</m:t>
                        </m:r>
                        <m:r>
                          <a:rPr lang="en-GB" sz="32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Nunito Semi-Bold"/>
                          </a:rPr>
                          <m:t>+</m:t>
                        </m:r>
                        <m:r>
                          <a:rPr lang="en-GB" sz="32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Nunito Semi-Bold"/>
                          </a:rPr>
                          <m:t>𝟏</m:t>
                        </m:r>
                        <m:r>
                          <a:rPr lang="en-GB" sz="32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Nunito Semi-Bold"/>
                          </a:rPr>
                          <m:t>.</m:t>
                        </m:r>
                        <m:r>
                          <a:rPr lang="en-GB" sz="32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Nunito Semi-Bold"/>
                          </a:rPr>
                          <m:t>𝟐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000000"/>
                  </a:solidFill>
                  <a:latin typeface="Nunito Semi-Bold"/>
                  <a:ea typeface="Nunito Semi-Bold"/>
                  <a:cs typeface="Nunito Semi-Bold"/>
                  <a:sym typeface="Nunito Semi-Bold"/>
                </a:endParaRPr>
              </a:p>
              <a:p>
                <a:pPr marL="0" lvl="0" indent="0" algn="l">
                  <a:lnSpc>
                    <a:spcPts val="4960"/>
                  </a:lnSpc>
                  <a:spcBef>
                    <a:spcPct val="0"/>
                  </a:spcBef>
                </a:pPr>
                <a:endParaRPr lang="en-US" sz="3200" b="1" dirty="0">
                  <a:solidFill>
                    <a:srgbClr val="000000"/>
                  </a:solidFill>
                  <a:latin typeface="Nunito Semi-Bold"/>
                  <a:ea typeface="Nunito Semi-Bold"/>
                  <a:cs typeface="Nunito Semi-Bold"/>
                  <a:sym typeface="Nunito Semi-Bold"/>
                </a:endParaRPr>
              </a:p>
            </p:txBody>
          </p:sp>
        </mc:Choice>
        <mc:Fallback>
          <p:sp>
            <p:nvSpPr>
              <p:cNvPr id="7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1562100"/>
                <a:ext cx="12999668" cy="3810017"/>
              </a:xfrm>
              <a:prstGeom prst="rect">
                <a:avLst/>
              </a:prstGeom>
              <a:blipFill rotWithShape="0">
                <a:blip r:embed="rId10"/>
                <a:stretch>
                  <a:fillRect l="-1923" t="-320" r="-1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8"/>
          <p:cNvSpPr txBox="1"/>
          <p:nvPr/>
        </p:nvSpPr>
        <p:spPr>
          <a:xfrm>
            <a:off x="302380" y="82212"/>
            <a:ext cx="10518020" cy="1372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10659"/>
              </a:lnSpc>
            </a:pPr>
            <a:r>
              <a:rPr lang="en-US" sz="8596" spc="-438" dirty="0">
                <a:solidFill>
                  <a:srgbClr val="000000"/>
                </a:solidFill>
                <a:latin typeface="High Tower Text" panose="02040502050506030303" pitchFamily="18" charset="0"/>
                <a:ea typeface="Lazydog"/>
                <a:cs typeface="Lazydog"/>
                <a:sym typeface="Lazydog"/>
              </a:rPr>
              <a:t>KRITIK ENERGIYA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2380" y="5651634"/>
            <a:ext cx="12978328" cy="4413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2"/>
              </a:lnSpc>
            </a:pPr>
            <a:r>
              <a:rPr lang="en-US" sz="4479" dirty="0" err="1">
                <a:solidFill>
                  <a:srgbClr val="000000"/>
                </a:solidFill>
                <a:latin typeface="High Tower Text" panose="02040502050506030303" pitchFamily="18" charset="0"/>
                <a:ea typeface="Lazydog"/>
                <a:cs typeface="Lazydog"/>
                <a:sym typeface="Lazydog"/>
              </a:rPr>
              <a:t>Ahamiyati</a:t>
            </a:r>
            <a:r>
              <a:rPr lang="en-US" sz="4479" dirty="0">
                <a:solidFill>
                  <a:srgbClr val="000000"/>
                </a:solidFill>
                <a:latin typeface="High Tower Text" panose="02040502050506030303" pitchFamily="18" charset="0"/>
                <a:ea typeface="Lazydog"/>
                <a:cs typeface="Lazydog"/>
                <a:sym typeface="Lazydog"/>
              </a:rPr>
              <a:t>:</a:t>
            </a:r>
          </a:p>
          <a:p>
            <a:pPr marL="967061" lvl="1" indent="-483531" algn="l">
              <a:lnSpc>
                <a:spcPts val="4882"/>
              </a:lnSpc>
              <a:spcBef>
                <a:spcPct val="0"/>
              </a:spcBef>
              <a:buFont typeface="Arial"/>
              <a:buChar char="•"/>
            </a:pPr>
            <a:r>
              <a:rPr lang="en-US" sz="447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Yuqori</a:t>
            </a:r>
            <a:r>
              <a:rPr lang="en-US" sz="447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47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energiyali</a:t>
            </a:r>
            <a:r>
              <a:rPr lang="en-US" sz="447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47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fizikada</a:t>
            </a:r>
            <a:r>
              <a:rPr lang="en-US" sz="447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47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zarrachalar</a:t>
            </a:r>
            <a:r>
              <a:rPr lang="en-US" sz="447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47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yomg’irini</a:t>
            </a:r>
            <a:r>
              <a:rPr lang="en-US" sz="447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47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tushunish</a:t>
            </a:r>
            <a:r>
              <a:rPr lang="en-US" sz="447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47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uchun</a:t>
            </a:r>
            <a:r>
              <a:rPr lang="en-US" sz="447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47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muhim</a:t>
            </a:r>
            <a:r>
              <a:rPr lang="en-US" sz="447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. </a:t>
            </a:r>
            <a:r>
              <a:rPr lang="en-US" sz="447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Masalan</a:t>
            </a:r>
            <a:r>
              <a:rPr lang="en-US" sz="447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, </a:t>
            </a:r>
            <a:r>
              <a:rPr lang="en-US" sz="447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kosmik</a:t>
            </a:r>
            <a:r>
              <a:rPr lang="en-US" sz="447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47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nurlarda</a:t>
            </a:r>
            <a:r>
              <a:rPr lang="en-US" sz="447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47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elektronlar</a:t>
            </a:r>
            <a:r>
              <a:rPr lang="en-US" sz="447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 E &gt; </a:t>
            </a:r>
            <a:r>
              <a:rPr lang="en-US" sz="447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E_c</a:t>
            </a:r>
            <a:r>
              <a:rPr lang="en-US" sz="447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​ </a:t>
            </a:r>
            <a:r>
              <a:rPr lang="en-US" sz="447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bo'lsa</a:t>
            </a:r>
            <a:r>
              <a:rPr lang="en-US" sz="447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, </a:t>
            </a:r>
            <a:r>
              <a:rPr lang="en-US" sz="447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asosan</a:t>
            </a:r>
            <a:r>
              <a:rPr lang="en-US" sz="447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47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tormozlanish</a:t>
            </a:r>
            <a:r>
              <a:rPr lang="en-US" sz="447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47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nurlashi</a:t>
            </a:r>
            <a:r>
              <a:rPr lang="en-US" sz="447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47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orqali</a:t>
            </a:r>
            <a:r>
              <a:rPr lang="en-US" sz="447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47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energiyasini</a:t>
            </a:r>
            <a:r>
              <a:rPr lang="en-US" sz="447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47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yo'qotadi</a:t>
            </a:r>
            <a:r>
              <a:rPr lang="en-US" sz="447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</a:p>
          <a:p>
            <a:pPr algn="l">
              <a:lnSpc>
                <a:spcPts val="4882"/>
              </a:lnSpc>
              <a:spcBef>
                <a:spcPct val="0"/>
              </a:spcBef>
            </a:pPr>
            <a:endParaRPr lang="en-US" sz="4479" dirty="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66800"/>
            <a:ext cx="17259300" cy="7268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13"/>
              </a:lnSpc>
            </a:pPr>
            <a:r>
              <a:rPr lang="en-US" sz="4599" spc="-234" dirty="0">
                <a:solidFill>
                  <a:srgbClr val="000000"/>
                </a:solidFill>
                <a:latin typeface="Antic"/>
                <a:ea typeface="Antic"/>
                <a:cs typeface="Antic"/>
                <a:sym typeface="Antic"/>
              </a:rPr>
              <a:t>                            </a:t>
            </a:r>
            <a:r>
              <a:rPr lang="en-US" sz="4599" spc="-234" dirty="0">
                <a:solidFill>
                  <a:srgbClr val="000000"/>
                </a:solidFill>
                <a:latin typeface="Antic Bold"/>
                <a:ea typeface="Antic Bold"/>
                <a:cs typeface="Antic Bold"/>
                <a:sym typeface="Antic Bold"/>
              </a:rPr>
              <a:t>FOYDALANILGAN ADABIYOTLAR:</a:t>
            </a:r>
          </a:p>
          <a:p>
            <a:pPr algn="l">
              <a:lnSpc>
                <a:spcPts val="4034"/>
              </a:lnSpc>
            </a:pPr>
            <a:endParaRPr lang="en-US" sz="4599" spc="-234" dirty="0">
              <a:solidFill>
                <a:srgbClr val="000000"/>
              </a:solidFill>
              <a:latin typeface="Antic Bold"/>
              <a:ea typeface="Antic Bold"/>
              <a:cs typeface="Antic Bold"/>
              <a:sym typeface="Antic Bold"/>
            </a:endParaRPr>
          </a:p>
          <a:p>
            <a:pPr algn="l">
              <a:lnSpc>
                <a:spcPts val="5232"/>
              </a:lnSpc>
            </a:pPr>
            <a:r>
              <a:rPr lang="en-US" sz="4800" spc="-244" dirty="0">
                <a:solidFill>
                  <a:srgbClr val="000000"/>
                </a:solidFill>
                <a:latin typeface="Antic"/>
                <a:ea typeface="Antic"/>
                <a:cs typeface="Antic"/>
                <a:sym typeface="Antic"/>
              </a:rPr>
              <a:t>1. ATOM VA YADRO FIZIKASI — U. YULDASHEV, N. TAYLANOV, B. I. HAMDAMOV</a:t>
            </a:r>
          </a:p>
          <a:p>
            <a:pPr algn="l">
              <a:lnSpc>
                <a:spcPts val="5232"/>
              </a:lnSpc>
            </a:pPr>
            <a:r>
              <a:rPr lang="en-US" sz="4800" spc="-244" dirty="0">
                <a:solidFill>
                  <a:srgbClr val="000000"/>
                </a:solidFill>
                <a:latin typeface="Antic"/>
                <a:ea typeface="Antic"/>
                <a:cs typeface="Antic"/>
                <a:sym typeface="Antic"/>
              </a:rPr>
              <a:t>2. RADIATION PHYSICS FOR MEDICAL PHYSICISTS — E. B. PODGORSAK</a:t>
            </a:r>
          </a:p>
          <a:p>
            <a:pPr algn="l">
              <a:lnSpc>
                <a:spcPts val="5232"/>
              </a:lnSpc>
            </a:pPr>
            <a:r>
              <a:rPr lang="en-US" sz="4800" spc="-244" dirty="0">
                <a:solidFill>
                  <a:srgbClr val="000000"/>
                </a:solidFill>
                <a:latin typeface="Antic"/>
                <a:ea typeface="Antic"/>
                <a:cs typeface="Antic"/>
                <a:sym typeface="Antic"/>
              </a:rPr>
              <a:t>3. TECHNIQUES FOR NUCLEAR AND PARTICLE PHYSICS EXPERIMENTS — WILLIAM R. LEO</a:t>
            </a:r>
          </a:p>
          <a:p>
            <a:pPr algn="l">
              <a:lnSpc>
                <a:spcPts val="5232"/>
              </a:lnSpc>
            </a:pPr>
            <a:r>
              <a:rPr lang="en-US" sz="4800" spc="-244" dirty="0">
                <a:solidFill>
                  <a:srgbClr val="000000"/>
                </a:solidFill>
                <a:latin typeface="Antic"/>
                <a:ea typeface="Antic"/>
                <a:cs typeface="Antic"/>
                <a:sym typeface="Antic"/>
              </a:rPr>
              <a:t>4. </a:t>
            </a:r>
            <a:r>
              <a:rPr lang="en-US" sz="4800" u="sng" spc="-244" dirty="0">
                <a:solidFill>
                  <a:srgbClr val="000000"/>
                </a:solidFill>
                <a:latin typeface="Antic"/>
                <a:ea typeface="Antic"/>
                <a:cs typeface="Antic"/>
                <a:sym typeface="Antic"/>
                <a:hlinkClick r:id="rId2" tooltip="https://akbt.tkti.uz/uz/books/8113?utm_source=chatgpt.com"/>
              </a:rPr>
              <a:t>ATOM YADROSI VA ELEMENTAR ZARRALAR FIZIKASI </a:t>
            </a:r>
            <a:r>
              <a:rPr lang="en-US" sz="4800" spc="-244" dirty="0">
                <a:solidFill>
                  <a:srgbClr val="000000"/>
                </a:solidFill>
                <a:latin typeface="Antic"/>
                <a:ea typeface="Antic"/>
                <a:cs typeface="Antic"/>
                <a:sym typeface="Antic"/>
              </a:rPr>
              <a:t>- S. POLVONOV</a:t>
            </a:r>
          </a:p>
          <a:p>
            <a:pPr algn="l">
              <a:lnSpc>
                <a:spcPts val="5232"/>
              </a:lnSpc>
            </a:pPr>
            <a:r>
              <a:rPr lang="en-US" sz="4800" spc="-244" dirty="0">
                <a:solidFill>
                  <a:srgbClr val="000000"/>
                </a:solidFill>
                <a:latin typeface="Antic"/>
                <a:ea typeface="Antic"/>
                <a:cs typeface="Antic"/>
                <a:sym typeface="Antic"/>
              </a:rPr>
              <a:t>5. ELEMENTARY PROCESS OF BREMSSTRAHLUNG</a:t>
            </a:r>
          </a:p>
          <a:p>
            <a:pPr algn="l">
              <a:lnSpc>
                <a:spcPts val="4034"/>
              </a:lnSpc>
            </a:pPr>
            <a:endParaRPr lang="en-US" sz="4800" spc="-244" dirty="0">
              <a:solidFill>
                <a:srgbClr val="000000"/>
              </a:solidFill>
              <a:latin typeface="Antic"/>
              <a:ea typeface="Antic"/>
              <a:cs typeface="Antic"/>
              <a:sym typeface="Antic"/>
            </a:endParaRPr>
          </a:p>
          <a:p>
            <a:pPr algn="l">
              <a:lnSpc>
                <a:spcPts val="4034"/>
              </a:lnSpc>
            </a:pPr>
            <a:endParaRPr lang="en-US" sz="4800" spc="-244" dirty="0">
              <a:solidFill>
                <a:srgbClr val="000000"/>
              </a:solidFill>
              <a:latin typeface="Antic"/>
              <a:ea typeface="Antic"/>
              <a:cs typeface="Antic"/>
              <a:sym typeface="Antic"/>
            </a:endParaRPr>
          </a:p>
          <a:p>
            <a:pPr algn="l">
              <a:lnSpc>
                <a:spcPts val="4034"/>
              </a:lnSpc>
              <a:spcBef>
                <a:spcPct val="0"/>
              </a:spcBef>
            </a:pPr>
            <a:endParaRPr lang="en-US" sz="4800" spc="-244" dirty="0">
              <a:solidFill>
                <a:srgbClr val="000000"/>
              </a:solidFill>
              <a:latin typeface="Antic"/>
              <a:ea typeface="Antic"/>
              <a:cs typeface="Antic"/>
              <a:sym typeface="Ant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033884" y="3179761"/>
            <a:ext cx="10220232" cy="2419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546"/>
              </a:lnSpc>
              <a:spcBef>
                <a:spcPct val="0"/>
              </a:spcBef>
            </a:pPr>
            <a:r>
              <a:rPr lang="en-US" sz="17015" spc="-1105">
                <a:solidFill>
                  <a:srgbClr val="000000"/>
                </a:solidFill>
                <a:latin typeface="Lazydog"/>
                <a:ea typeface="Lazydog"/>
                <a:cs typeface="Lazydog"/>
                <a:sym typeface="Lazydog"/>
              </a:rPr>
              <a:t>Thank you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049429" y="5598913"/>
            <a:ext cx="6228766" cy="939275"/>
            <a:chOff x="0" y="0"/>
            <a:chExt cx="4640499" cy="699770"/>
          </a:xfrm>
        </p:grpSpPr>
        <p:sp>
          <p:nvSpPr>
            <p:cNvPr id="4" name="Freeform 4"/>
            <p:cNvSpPr/>
            <p:nvPr/>
          </p:nvSpPr>
          <p:spPr>
            <a:xfrm>
              <a:off x="55409" y="45740"/>
              <a:ext cx="4529465" cy="608584"/>
            </a:xfrm>
            <a:custGeom>
              <a:avLst/>
              <a:gdLst/>
              <a:ahLst/>
              <a:cxnLst/>
              <a:rect l="l" t="t" r="r" b="b"/>
              <a:pathLst>
                <a:path w="4529465" h="608584">
                  <a:moveTo>
                    <a:pt x="0" y="220960"/>
                  </a:moveTo>
                  <a:cubicBezTo>
                    <a:pt x="470976" y="123170"/>
                    <a:pt x="746636" y="81260"/>
                    <a:pt x="962730" y="54590"/>
                  </a:cubicBezTo>
                  <a:cubicBezTo>
                    <a:pt x="1166358" y="31730"/>
                    <a:pt x="1349208" y="12680"/>
                    <a:pt x="1556991" y="5060"/>
                  </a:cubicBezTo>
                  <a:cubicBezTo>
                    <a:pt x="1784168" y="-3830"/>
                    <a:pt x="2052901" y="-20"/>
                    <a:pt x="2274537" y="8870"/>
                  </a:cubicBezTo>
                  <a:cubicBezTo>
                    <a:pt x="2467083" y="16490"/>
                    <a:pt x="2640236" y="31730"/>
                    <a:pt x="2812004" y="48240"/>
                  </a:cubicBezTo>
                  <a:cubicBezTo>
                    <a:pt x="2974075" y="63480"/>
                    <a:pt x="3100130" y="73640"/>
                    <a:pt x="3278824" y="104120"/>
                  </a:cubicBezTo>
                  <a:cubicBezTo>
                    <a:pt x="3525394" y="144760"/>
                    <a:pt x="3967280" y="242550"/>
                    <a:pt x="4148745" y="289540"/>
                  </a:cubicBezTo>
                  <a:cubicBezTo>
                    <a:pt x="4234629" y="309860"/>
                    <a:pt x="4273415" y="321290"/>
                    <a:pt x="4332979" y="342880"/>
                  </a:cubicBezTo>
                  <a:cubicBezTo>
                    <a:pt x="4392544" y="365740"/>
                    <a:pt x="4478428" y="391140"/>
                    <a:pt x="4507518" y="422890"/>
                  </a:cubicBezTo>
                  <a:cubicBezTo>
                    <a:pt x="4525526" y="440670"/>
                    <a:pt x="4532452" y="464800"/>
                    <a:pt x="4528296" y="483850"/>
                  </a:cubicBezTo>
                  <a:cubicBezTo>
                    <a:pt x="4525526" y="502900"/>
                    <a:pt x="4507518" y="524490"/>
                    <a:pt x="4485354" y="535920"/>
                  </a:cubicBezTo>
                  <a:cubicBezTo>
                    <a:pt x="4450723" y="551160"/>
                    <a:pt x="4403626" y="539730"/>
                    <a:pt x="4321897" y="535920"/>
                  </a:cubicBezTo>
                  <a:cubicBezTo>
                    <a:pt x="4058705" y="523220"/>
                    <a:pt x="3133376" y="407650"/>
                    <a:pt x="2676252" y="380980"/>
                  </a:cubicBezTo>
                  <a:cubicBezTo>
                    <a:pt x="2352110" y="361930"/>
                    <a:pt x="2047361" y="359390"/>
                    <a:pt x="1840962" y="361930"/>
                  </a:cubicBezTo>
                  <a:cubicBezTo>
                    <a:pt x="1719062" y="363200"/>
                    <a:pt x="1656727" y="367010"/>
                    <a:pt x="1550065" y="374630"/>
                  </a:cubicBezTo>
                  <a:cubicBezTo>
                    <a:pt x="1417084" y="384790"/>
                    <a:pt x="1270250" y="397490"/>
                    <a:pt x="1104023" y="421620"/>
                  </a:cubicBezTo>
                  <a:cubicBezTo>
                    <a:pt x="887928" y="452100"/>
                    <a:pt x="466820" y="572750"/>
                    <a:pt x="369855" y="557510"/>
                  </a:cubicBezTo>
                  <a:cubicBezTo>
                    <a:pt x="343535" y="553700"/>
                    <a:pt x="332454" y="546080"/>
                    <a:pt x="322757" y="533380"/>
                  </a:cubicBezTo>
                  <a:cubicBezTo>
                    <a:pt x="311675" y="521950"/>
                    <a:pt x="304749" y="501630"/>
                    <a:pt x="304749" y="486390"/>
                  </a:cubicBezTo>
                  <a:cubicBezTo>
                    <a:pt x="304749" y="474960"/>
                    <a:pt x="307520" y="464800"/>
                    <a:pt x="314446" y="454640"/>
                  </a:cubicBezTo>
                  <a:cubicBezTo>
                    <a:pt x="322757" y="443210"/>
                    <a:pt x="332454" y="431780"/>
                    <a:pt x="356002" y="422890"/>
                  </a:cubicBezTo>
                  <a:cubicBezTo>
                    <a:pt x="421108" y="397490"/>
                    <a:pt x="624736" y="384790"/>
                    <a:pt x="766029" y="374630"/>
                  </a:cubicBezTo>
                  <a:cubicBezTo>
                    <a:pt x="914248" y="365740"/>
                    <a:pt x="1073548" y="363200"/>
                    <a:pt x="1227308" y="368280"/>
                  </a:cubicBezTo>
                  <a:cubicBezTo>
                    <a:pt x="1381068" y="372090"/>
                    <a:pt x="1537598" y="386060"/>
                    <a:pt x="1685817" y="402570"/>
                  </a:cubicBezTo>
                  <a:cubicBezTo>
                    <a:pt x="1827110" y="419080"/>
                    <a:pt x="2066754" y="417810"/>
                    <a:pt x="2095843" y="464800"/>
                  </a:cubicBezTo>
                  <a:cubicBezTo>
                    <a:pt x="2111081" y="488930"/>
                    <a:pt x="2066754" y="558780"/>
                    <a:pt x="2058442" y="558780"/>
                  </a:cubicBezTo>
                  <a:cubicBezTo>
                    <a:pt x="2048746" y="557510"/>
                    <a:pt x="2027967" y="476230"/>
                    <a:pt x="2041819" y="459720"/>
                  </a:cubicBezTo>
                  <a:cubicBezTo>
                    <a:pt x="2052901" y="445750"/>
                    <a:pt x="2093073" y="445750"/>
                    <a:pt x="2112466" y="452100"/>
                  </a:cubicBezTo>
                  <a:cubicBezTo>
                    <a:pt x="2129089" y="457180"/>
                    <a:pt x="2144326" y="471150"/>
                    <a:pt x="2152637" y="485120"/>
                  </a:cubicBezTo>
                  <a:cubicBezTo>
                    <a:pt x="2159564" y="497820"/>
                    <a:pt x="2162334" y="519410"/>
                    <a:pt x="2158178" y="533380"/>
                  </a:cubicBezTo>
                  <a:cubicBezTo>
                    <a:pt x="2154023" y="548620"/>
                    <a:pt x="2141556" y="565130"/>
                    <a:pt x="2127703" y="574020"/>
                  </a:cubicBezTo>
                  <a:cubicBezTo>
                    <a:pt x="2115236" y="582910"/>
                    <a:pt x="2094458" y="593070"/>
                    <a:pt x="2084762" y="586720"/>
                  </a:cubicBezTo>
                  <a:cubicBezTo>
                    <a:pt x="2066754" y="575290"/>
                    <a:pt x="2102769" y="458450"/>
                    <a:pt x="2084762" y="447020"/>
                  </a:cubicBezTo>
                  <a:cubicBezTo>
                    <a:pt x="2075065" y="440670"/>
                    <a:pt x="2041819" y="458450"/>
                    <a:pt x="2041819" y="459720"/>
                  </a:cubicBezTo>
                  <a:cubicBezTo>
                    <a:pt x="2041819" y="460990"/>
                    <a:pt x="2091688" y="444480"/>
                    <a:pt x="2112466" y="452100"/>
                  </a:cubicBezTo>
                  <a:cubicBezTo>
                    <a:pt x="2131859" y="458450"/>
                    <a:pt x="2152637" y="485120"/>
                    <a:pt x="2158178" y="500360"/>
                  </a:cubicBezTo>
                  <a:cubicBezTo>
                    <a:pt x="2163719" y="511790"/>
                    <a:pt x="2162334" y="523220"/>
                    <a:pt x="2158178" y="533380"/>
                  </a:cubicBezTo>
                  <a:cubicBezTo>
                    <a:pt x="2154023" y="547350"/>
                    <a:pt x="2127703" y="574020"/>
                    <a:pt x="2127703" y="574020"/>
                  </a:cubicBezTo>
                  <a:cubicBezTo>
                    <a:pt x="2127703" y="575290"/>
                    <a:pt x="2188653" y="504170"/>
                    <a:pt x="2185883" y="501630"/>
                  </a:cubicBezTo>
                  <a:cubicBezTo>
                    <a:pt x="2183112" y="499090"/>
                    <a:pt x="2126318" y="586720"/>
                    <a:pt x="2070909" y="603230"/>
                  </a:cubicBezTo>
                  <a:cubicBezTo>
                    <a:pt x="1980870" y="628630"/>
                    <a:pt x="1795250" y="556240"/>
                    <a:pt x="1667809" y="541000"/>
                  </a:cubicBezTo>
                  <a:cubicBezTo>
                    <a:pt x="1551450" y="528300"/>
                    <a:pt x="1461411" y="518140"/>
                    <a:pt x="1336741" y="513060"/>
                  </a:cubicBezTo>
                  <a:cubicBezTo>
                    <a:pt x="1174670" y="505440"/>
                    <a:pt x="946108" y="504170"/>
                    <a:pt x="775725" y="514330"/>
                  </a:cubicBezTo>
                  <a:cubicBezTo>
                    <a:pt x="634432" y="523220"/>
                    <a:pt x="447427" y="558780"/>
                    <a:pt x="387862" y="558780"/>
                  </a:cubicBezTo>
                  <a:cubicBezTo>
                    <a:pt x="369855" y="558780"/>
                    <a:pt x="362928" y="558780"/>
                    <a:pt x="351847" y="553700"/>
                  </a:cubicBezTo>
                  <a:cubicBezTo>
                    <a:pt x="337994" y="547350"/>
                    <a:pt x="318601" y="534650"/>
                    <a:pt x="311675" y="519410"/>
                  </a:cubicBezTo>
                  <a:cubicBezTo>
                    <a:pt x="304749" y="502900"/>
                    <a:pt x="306134" y="471150"/>
                    <a:pt x="314446" y="454640"/>
                  </a:cubicBezTo>
                  <a:cubicBezTo>
                    <a:pt x="322757" y="440670"/>
                    <a:pt x="332454" y="434320"/>
                    <a:pt x="356002" y="422890"/>
                  </a:cubicBezTo>
                  <a:cubicBezTo>
                    <a:pt x="433575" y="387330"/>
                    <a:pt x="717546" y="341610"/>
                    <a:pt x="911477" y="311130"/>
                  </a:cubicBezTo>
                  <a:cubicBezTo>
                    <a:pt x="1122031" y="276840"/>
                    <a:pt x="1408772" y="246360"/>
                    <a:pt x="1573614" y="232390"/>
                  </a:cubicBezTo>
                  <a:cubicBezTo>
                    <a:pt x="1669194" y="224770"/>
                    <a:pt x="1701055" y="223500"/>
                    <a:pt x="1803561" y="223500"/>
                  </a:cubicBezTo>
                  <a:cubicBezTo>
                    <a:pt x="2011344" y="220960"/>
                    <a:pt x="2435223" y="227310"/>
                    <a:pt x="2739972" y="246360"/>
                  </a:cubicBezTo>
                  <a:cubicBezTo>
                    <a:pt x="3030869" y="264140"/>
                    <a:pt x="3377175" y="316210"/>
                    <a:pt x="3590499" y="332720"/>
                  </a:cubicBezTo>
                  <a:cubicBezTo>
                    <a:pt x="3717940" y="342880"/>
                    <a:pt x="3778890" y="340340"/>
                    <a:pt x="3898019" y="350500"/>
                  </a:cubicBezTo>
                  <a:cubicBezTo>
                    <a:pt x="4064246" y="363200"/>
                    <a:pt x="4425790" y="382250"/>
                    <a:pt x="4493665" y="411460"/>
                  </a:cubicBezTo>
                  <a:cubicBezTo>
                    <a:pt x="4510288" y="419080"/>
                    <a:pt x="4513058" y="425430"/>
                    <a:pt x="4518599" y="435590"/>
                  </a:cubicBezTo>
                  <a:cubicBezTo>
                    <a:pt x="4525525" y="448290"/>
                    <a:pt x="4531066" y="468610"/>
                    <a:pt x="4528296" y="483850"/>
                  </a:cubicBezTo>
                  <a:cubicBezTo>
                    <a:pt x="4525525" y="499090"/>
                    <a:pt x="4514443" y="516870"/>
                    <a:pt x="4500591" y="527030"/>
                  </a:cubicBezTo>
                  <a:cubicBezTo>
                    <a:pt x="4488125" y="535920"/>
                    <a:pt x="4474272" y="542270"/>
                    <a:pt x="4449338" y="541000"/>
                  </a:cubicBezTo>
                  <a:cubicBezTo>
                    <a:pt x="4388388" y="539730"/>
                    <a:pt x="4266489" y="468610"/>
                    <a:pt x="4133507" y="430510"/>
                  </a:cubicBezTo>
                  <a:cubicBezTo>
                    <a:pt x="3914642" y="369550"/>
                    <a:pt x="3483837" y="280650"/>
                    <a:pt x="3251120" y="241280"/>
                  </a:cubicBezTo>
                  <a:cubicBezTo>
                    <a:pt x="3101516" y="215880"/>
                    <a:pt x="3022558" y="209530"/>
                    <a:pt x="2879880" y="195560"/>
                  </a:cubicBezTo>
                  <a:cubicBezTo>
                    <a:pt x="2691489" y="176510"/>
                    <a:pt x="2435223" y="152380"/>
                    <a:pt x="2213587" y="144760"/>
                  </a:cubicBezTo>
                  <a:cubicBezTo>
                    <a:pt x="1997492" y="135870"/>
                    <a:pt x="1775857" y="135870"/>
                    <a:pt x="1565303" y="144760"/>
                  </a:cubicBezTo>
                  <a:cubicBezTo>
                    <a:pt x="1365830" y="152380"/>
                    <a:pt x="1184366" y="170160"/>
                    <a:pt x="980738" y="194290"/>
                  </a:cubicBezTo>
                  <a:cubicBezTo>
                    <a:pt x="756332" y="220960"/>
                    <a:pt x="447427" y="267950"/>
                    <a:pt x="277045" y="300970"/>
                  </a:cubicBezTo>
                  <a:cubicBezTo>
                    <a:pt x="178694" y="320020"/>
                    <a:pt x="92810" y="377170"/>
                    <a:pt x="47097" y="355580"/>
                  </a:cubicBezTo>
                  <a:cubicBezTo>
                    <a:pt x="11082" y="336530"/>
                    <a:pt x="0" y="220960"/>
                    <a:pt x="0" y="220960"/>
                  </a:cubicBezTo>
                </a:path>
              </a:pathLst>
            </a:custGeom>
            <a:solidFill>
              <a:srgbClr val="FFC700"/>
            </a:solidFill>
            <a:ln cap="sq">
              <a:noFill/>
              <a:prstDash val="solid"/>
              <a:miter/>
            </a:ln>
          </p:spPr>
        </p:sp>
      </p:grpSp>
      <p:sp>
        <p:nvSpPr>
          <p:cNvPr id="5" name="Freeform 5"/>
          <p:cNvSpPr/>
          <p:nvPr/>
        </p:nvSpPr>
        <p:spPr>
          <a:xfrm>
            <a:off x="-1200296" y="1331401"/>
            <a:ext cx="3062016" cy="2917266"/>
          </a:xfrm>
          <a:custGeom>
            <a:avLst/>
            <a:gdLst/>
            <a:ahLst/>
            <a:cxnLst/>
            <a:rect l="l" t="t" r="r" b="b"/>
            <a:pathLst>
              <a:path w="3062016" h="2917266">
                <a:moveTo>
                  <a:pt x="0" y="0"/>
                </a:moveTo>
                <a:lnTo>
                  <a:pt x="3062015" y="0"/>
                </a:lnTo>
                <a:lnTo>
                  <a:pt x="3062015" y="2917266"/>
                </a:lnTo>
                <a:lnTo>
                  <a:pt x="0" y="29172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435647" y="-1723926"/>
            <a:ext cx="3062016" cy="2917266"/>
          </a:xfrm>
          <a:custGeom>
            <a:avLst/>
            <a:gdLst/>
            <a:ahLst/>
            <a:cxnLst/>
            <a:rect l="l" t="t" r="r" b="b"/>
            <a:pathLst>
              <a:path w="3062016" h="2917266">
                <a:moveTo>
                  <a:pt x="0" y="0"/>
                </a:moveTo>
                <a:lnTo>
                  <a:pt x="3062016" y="0"/>
                </a:lnTo>
                <a:lnTo>
                  <a:pt x="3062016" y="2917266"/>
                </a:lnTo>
                <a:lnTo>
                  <a:pt x="0" y="29172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112376" y="-871783"/>
            <a:ext cx="2368438" cy="2265088"/>
          </a:xfrm>
          <a:custGeom>
            <a:avLst/>
            <a:gdLst/>
            <a:ahLst/>
            <a:cxnLst/>
            <a:rect l="l" t="t" r="r" b="b"/>
            <a:pathLst>
              <a:path w="2368438" h="2265088">
                <a:moveTo>
                  <a:pt x="0" y="0"/>
                </a:moveTo>
                <a:lnTo>
                  <a:pt x="2368438" y="0"/>
                </a:lnTo>
                <a:lnTo>
                  <a:pt x="2368438" y="2265088"/>
                </a:lnTo>
                <a:lnTo>
                  <a:pt x="0" y="22650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274347" y="-442477"/>
            <a:ext cx="3198770" cy="2919605"/>
          </a:xfrm>
          <a:custGeom>
            <a:avLst/>
            <a:gdLst/>
            <a:ahLst/>
            <a:cxnLst/>
            <a:rect l="l" t="t" r="r" b="b"/>
            <a:pathLst>
              <a:path w="3198770" h="2919605">
                <a:moveTo>
                  <a:pt x="0" y="0"/>
                </a:moveTo>
                <a:lnTo>
                  <a:pt x="3198770" y="0"/>
                </a:lnTo>
                <a:lnTo>
                  <a:pt x="3198770" y="2919605"/>
                </a:lnTo>
                <a:lnTo>
                  <a:pt x="0" y="29196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488682" flipH="1">
            <a:off x="85695" y="4480834"/>
            <a:ext cx="3754867" cy="6705120"/>
          </a:xfrm>
          <a:custGeom>
            <a:avLst/>
            <a:gdLst/>
            <a:ahLst/>
            <a:cxnLst/>
            <a:rect l="l" t="t" r="r" b="b"/>
            <a:pathLst>
              <a:path w="3754867" h="6705120">
                <a:moveTo>
                  <a:pt x="3754867" y="0"/>
                </a:moveTo>
                <a:lnTo>
                  <a:pt x="0" y="0"/>
                </a:lnTo>
                <a:lnTo>
                  <a:pt x="0" y="6705120"/>
                </a:lnTo>
                <a:lnTo>
                  <a:pt x="3754867" y="6705120"/>
                </a:lnTo>
                <a:lnTo>
                  <a:pt x="3754867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1075988" flipH="1">
            <a:off x="13653507" y="4394488"/>
            <a:ext cx="5241680" cy="7225373"/>
          </a:xfrm>
          <a:custGeom>
            <a:avLst/>
            <a:gdLst/>
            <a:ahLst/>
            <a:cxnLst/>
            <a:rect l="l" t="t" r="r" b="b"/>
            <a:pathLst>
              <a:path w="5241680" h="7225373">
                <a:moveTo>
                  <a:pt x="5241680" y="0"/>
                </a:moveTo>
                <a:lnTo>
                  <a:pt x="0" y="0"/>
                </a:lnTo>
                <a:lnTo>
                  <a:pt x="0" y="7225373"/>
                </a:lnTo>
                <a:lnTo>
                  <a:pt x="5241680" y="7225373"/>
                </a:lnTo>
                <a:lnTo>
                  <a:pt x="524168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" name="Freeform 11"/>
          <p:cNvSpPr/>
          <p:nvPr/>
        </p:nvSpPr>
        <p:spPr>
          <a:xfrm rot="-1309112">
            <a:off x="1038052" y="-517387"/>
            <a:ext cx="1403238" cy="1882393"/>
          </a:xfrm>
          <a:custGeom>
            <a:avLst/>
            <a:gdLst/>
            <a:ahLst/>
            <a:cxnLst/>
            <a:rect l="l" t="t" r="r" b="b"/>
            <a:pathLst>
              <a:path w="1403238" h="1882393">
                <a:moveTo>
                  <a:pt x="0" y="0"/>
                </a:moveTo>
                <a:lnTo>
                  <a:pt x="1403238" y="0"/>
                </a:lnTo>
                <a:lnTo>
                  <a:pt x="1403238" y="1882393"/>
                </a:lnTo>
                <a:lnTo>
                  <a:pt x="0" y="188239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112376" y="2388211"/>
            <a:ext cx="592382" cy="592382"/>
          </a:xfrm>
          <a:custGeom>
            <a:avLst/>
            <a:gdLst/>
            <a:ahLst/>
            <a:cxnLst/>
            <a:rect l="l" t="t" r="r" b="b"/>
            <a:pathLst>
              <a:path w="592382" h="592382">
                <a:moveTo>
                  <a:pt x="0" y="0"/>
                </a:moveTo>
                <a:lnTo>
                  <a:pt x="592381" y="0"/>
                </a:lnTo>
                <a:lnTo>
                  <a:pt x="592381" y="592381"/>
                </a:lnTo>
                <a:lnTo>
                  <a:pt x="0" y="59238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185084" y="3520220"/>
            <a:ext cx="592382" cy="592382"/>
          </a:xfrm>
          <a:custGeom>
            <a:avLst/>
            <a:gdLst/>
            <a:ahLst/>
            <a:cxnLst/>
            <a:rect l="l" t="t" r="r" b="b"/>
            <a:pathLst>
              <a:path w="592382" h="592382">
                <a:moveTo>
                  <a:pt x="0" y="0"/>
                </a:moveTo>
                <a:lnTo>
                  <a:pt x="592381" y="0"/>
                </a:lnTo>
                <a:lnTo>
                  <a:pt x="592381" y="592382"/>
                </a:lnTo>
                <a:lnTo>
                  <a:pt x="0" y="59238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485696" y="7833394"/>
            <a:ext cx="5316608" cy="2706637"/>
          </a:xfrm>
          <a:custGeom>
            <a:avLst/>
            <a:gdLst/>
            <a:ahLst/>
            <a:cxnLst/>
            <a:rect l="l" t="t" r="r" b="b"/>
            <a:pathLst>
              <a:path w="5316608" h="2706637">
                <a:moveTo>
                  <a:pt x="0" y="0"/>
                </a:moveTo>
                <a:lnTo>
                  <a:pt x="5316608" y="0"/>
                </a:lnTo>
                <a:lnTo>
                  <a:pt x="5316608" y="2706637"/>
                </a:lnTo>
                <a:lnTo>
                  <a:pt x="0" y="270663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2966655" y="1840296"/>
            <a:ext cx="2550067" cy="1275034"/>
          </a:xfrm>
          <a:custGeom>
            <a:avLst/>
            <a:gdLst/>
            <a:ahLst/>
            <a:cxnLst/>
            <a:rect l="l" t="t" r="r" b="b"/>
            <a:pathLst>
              <a:path w="2550067" h="1275034">
                <a:moveTo>
                  <a:pt x="0" y="0"/>
                </a:moveTo>
                <a:lnTo>
                  <a:pt x="2550067" y="0"/>
                </a:lnTo>
                <a:lnTo>
                  <a:pt x="2550067" y="1275034"/>
                </a:lnTo>
                <a:lnTo>
                  <a:pt x="0" y="127503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7031581" y="-180917"/>
            <a:ext cx="6389300" cy="10648833"/>
          </a:xfrm>
          <a:custGeom>
            <a:avLst/>
            <a:gdLst/>
            <a:ahLst/>
            <a:cxnLst/>
            <a:rect l="l" t="t" r="r" b="b"/>
            <a:pathLst>
              <a:path w="6389300" h="10648833">
                <a:moveTo>
                  <a:pt x="0" y="0"/>
                </a:moveTo>
                <a:lnTo>
                  <a:pt x="6389300" y="0"/>
                </a:lnTo>
                <a:lnTo>
                  <a:pt x="6389300" y="10648834"/>
                </a:lnTo>
                <a:lnTo>
                  <a:pt x="0" y="106488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2329693" y="1378740"/>
            <a:ext cx="4627215" cy="7313128"/>
          </a:xfrm>
          <a:custGeom>
            <a:avLst/>
            <a:gdLst/>
            <a:ahLst/>
            <a:cxnLst/>
            <a:rect l="l" t="t" r="r" b="b"/>
            <a:pathLst>
              <a:path w="4627215" h="7313128">
                <a:moveTo>
                  <a:pt x="4627216" y="0"/>
                </a:moveTo>
                <a:lnTo>
                  <a:pt x="0" y="0"/>
                </a:lnTo>
                <a:lnTo>
                  <a:pt x="0" y="7313128"/>
                </a:lnTo>
                <a:lnTo>
                  <a:pt x="4627216" y="7313128"/>
                </a:lnTo>
                <a:lnTo>
                  <a:pt x="46272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805519" y="3150542"/>
            <a:ext cx="7940793" cy="5187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37"/>
              </a:lnSpc>
            </a:pPr>
            <a:r>
              <a:rPr lang="en-US" sz="3669" spc="-187" dirty="0">
                <a:solidFill>
                  <a:srgbClr val="000000"/>
                </a:solidFill>
                <a:latin typeface="High Tower Text" panose="02040502050506030303" pitchFamily="18" charset="0"/>
                <a:ea typeface="Lazydog"/>
                <a:cs typeface="Lazydog"/>
                <a:sym typeface="Lazydog"/>
              </a:rPr>
              <a:t>IONLASHTIRUVCHI NURLARNI MODDALAR BILAN O’ZARO TA’SIRI</a:t>
            </a:r>
          </a:p>
          <a:p>
            <a:pPr algn="l">
              <a:lnSpc>
                <a:spcPts val="5137"/>
              </a:lnSpc>
            </a:pPr>
            <a:endParaRPr lang="en-US" sz="3669" spc="-187" dirty="0">
              <a:solidFill>
                <a:srgbClr val="000000"/>
              </a:solidFill>
              <a:latin typeface="Lazydog"/>
              <a:ea typeface="Lazydog"/>
              <a:cs typeface="Lazydog"/>
              <a:sym typeface="Lazydog"/>
            </a:endParaRPr>
          </a:p>
          <a:p>
            <a:pPr algn="l">
              <a:lnSpc>
                <a:spcPts val="5137"/>
              </a:lnSpc>
            </a:pPr>
            <a:r>
              <a:rPr lang="en-US" sz="3669" spc="-187" dirty="0">
                <a:solidFill>
                  <a:srgbClr val="000000"/>
                </a:solidFill>
                <a:latin typeface="High Tower Text" panose="02040502050506030303" pitchFamily="18" charset="0"/>
                <a:ea typeface="Lazydog"/>
                <a:cs typeface="Lazydog"/>
                <a:sym typeface="Lazydog"/>
              </a:rPr>
              <a:t>QABUL QILUVCHI: XOSHIMJONOV XURSHIDBEK</a:t>
            </a:r>
          </a:p>
          <a:p>
            <a:pPr algn="l">
              <a:lnSpc>
                <a:spcPts val="5137"/>
              </a:lnSpc>
            </a:pPr>
            <a:r>
              <a:rPr lang="en-US" sz="3669" spc="-187" dirty="0" err="1">
                <a:solidFill>
                  <a:srgbClr val="000000"/>
                </a:solidFill>
                <a:latin typeface="High Tower Text" panose="02040502050506030303" pitchFamily="18" charset="0"/>
                <a:ea typeface="Lazydog"/>
                <a:cs typeface="Lazydog"/>
                <a:sym typeface="Lazydog"/>
              </a:rPr>
              <a:t>Tuzuvchi</a:t>
            </a:r>
            <a:r>
              <a:rPr lang="en-US" sz="3669" spc="-187" dirty="0">
                <a:solidFill>
                  <a:srgbClr val="000000"/>
                </a:solidFill>
                <a:latin typeface="High Tower Text" panose="02040502050506030303" pitchFamily="18" charset="0"/>
                <a:ea typeface="Lazydog"/>
                <a:cs typeface="Lazydog"/>
                <a:sym typeface="Lazydog"/>
              </a:rPr>
              <a:t>: </a:t>
            </a:r>
            <a:r>
              <a:rPr lang="en-US" sz="3669" spc="-187" dirty="0" err="1">
                <a:solidFill>
                  <a:srgbClr val="000000"/>
                </a:solidFill>
                <a:latin typeface="High Tower Text" panose="02040502050506030303" pitchFamily="18" charset="0"/>
                <a:ea typeface="Lazydog"/>
                <a:cs typeface="Lazydog"/>
                <a:sym typeface="Lazydog"/>
              </a:rPr>
              <a:t>Eshmuminov</a:t>
            </a:r>
            <a:r>
              <a:rPr lang="en-US" sz="3669" spc="-187" dirty="0">
                <a:solidFill>
                  <a:srgbClr val="000000"/>
                </a:solidFill>
                <a:latin typeface="High Tower Text" panose="02040502050506030303" pitchFamily="18" charset="0"/>
                <a:ea typeface="Lazydog"/>
                <a:cs typeface="Lazydog"/>
                <a:sym typeface="Lazydog"/>
              </a:rPr>
              <a:t> </a:t>
            </a:r>
            <a:r>
              <a:rPr lang="en-US" sz="3669" spc="-187" dirty="0" err="1">
                <a:solidFill>
                  <a:srgbClr val="000000"/>
                </a:solidFill>
                <a:latin typeface="High Tower Text" panose="02040502050506030303" pitchFamily="18" charset="0"/>
                <a:ea typeface="Lazydog"/>
                <a:cs typeface="Lazydog"/>
                <a:sym typeface="Lazydog"/>
              </a:rPr>
              <a:t>azizbek</a:t>
            </a:r>
            <a:endParaRPr lang="en-US" sz="3669" spc="-187" dirty="0">
              <a:solidFill>
                <a:srgbClr val="000000"/>
              </a:solidFill>
              <a:latin typeface="High Tower Text" panose="02040502050506030303" pitchFamily="18" charset="0"/>
              <a:ea typeface="Lazydog"/>
              <a:cs typeface="Lazydog"/>
              <a:sym typeface="Lazydog"/>
            </a:endParaRPr>
          </a:p>
          <a:p>
            <a:pPr algn="l">
              <a:lnSpc>
                <a:spcPts val="5137"/>
              </a:lnSpc>
            </a:pPr>
            <a:r>
              <a:rPr lang="en-US" sz="3669" spc="-187" dirty="0">
                <a:solidFill>
                  <a:srgbClr val="000000"/>
                </a:solidFill>
                <a:latin typeface="High Tower Text" panose="02040502050506030303" pitchFamily="18" charset="0"/>
                <a:ea typeface="Lazydog"/>
                <a:cs typeface="Lazydog"/>
                <a:sym typeface="Lazydog"/>
              </a:rPr>
              <a:t>RUSTAMOV XURSHID</a:t>
            </a:r>
          </a:p>
          <a:p>
            <a:pPr marL="0" lvl="0" indent="0" algn="l">
              <a:lnSpc>
                <a:spcPts val="5137"/>
              </a:lnSpc>
              <a:spcBef>
                <a:spcPct val="0"/>
              </a:spcBef>
            </a:pPr>
            <a:endParaRPr lang="en-US" sz="3669" spc="-187" dirty="0">
              <a:solidFill>
                <a:srgbClr val="000000"/>
              </a:solidFill>
              <a:latin typeface="Lazydog"/>
              <a:ea typeface="Lazydog"/>
              <a:cs typeface="Lazydog"/>
              <a:sym typeface="Lazydog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3694471" y="1028700"/>
            <a:ext cx="3062016" cy="2917266"/>
          </a:xfrm>
          <a:custGeom>
            <a:avLst/>
            <a:gdLst/>
            <a:ahLst/>
            <a:cxnLst/>
            <a:rect l="l" t="t" r="r" b="b"/>
            <a:pathLst>
              <a:path w="3062016" h="2917266">
                <a:moveTo>
                  <a:pt x="0" y="0"/>
                </a:moveTo>
                <a:lnTo>
                  <a:pt x="3062015" y="0"/>
                </a:lnTo>
                <a:lnTo>
                  <a:pt x="3062015" y="2917266"/>
                </a:lnTo>
                <a:lnTo>
                  <a:pt x="0" y="29172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68026" y="4596171"/>
            <a:ext cx="1058682" cy="1037509"/>
          </a:xfrm>
          <a:custGeom>
            <a:avLst/>
            <a:gdLst/>
            <a:ahLst/>
            <a:cxnLst/>
            <a:rect l="l" t="t" r="r" b="b"/>
            <a:pathLst>
              <a:path w="1058682" h="1037509">
                <a:moveTo>
                  <a:pt x="0" y="0"/>
                </a:moveTo>
                <a:lnTo>
                  <a:pt x="1058683" y="0"/>
                </a:lnTo>
                <a:lnTo>
                  <a:pt x="1058683" y="1037508"/>
                </a:lnTo>
                <a:lnTo>
                  <a:pt x="0" y="10375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286221" y="4596171"/>
            <a:ext cx="1058682" cy="1037509"/>
          </a:xfrm>
          <a:custGeom>
            <a:avLst/>
            <a:gdLst/>
            <a:ahLst/>
            <a:cxnLst/>
            <a:rect l="l" t="t" r="r" b="b"/>
            <a:pathLst>
              <a:path w="1058682" h="1037509">
                <a:moveTo>
                  <a:pt x="0" y="0"/>
                </a:moveTo>
                <a:lnTo>
                  <a:pt x="1058682" y="0"/>
                </a:lnTo>
                <a:lnTo>
                  <a:pt x="1058682" y="1037508"/>
                </a:lnTo>
                <a:lnTo>
                  <a:pt x="0" y="10375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68026" y="5918679"/>
            <a:ext cx="1058682" cy="1037509"/>
          </a:xfrm>
          <a:custGeom>
            <a:avLst/>
            <a:gdLst/>
            <a:ahLst/>
            <a:cxnLst/>
            <a:rect l="l" t="t" r="r" b="b"/>
            <a:pathLst>
              <a:path w="1058682" h="1037509">
                <a:moveTo>
                  <a:pt x="0" y="0"/>
                </a:moveTo>
                <a:lnTo>
                  <a:pt x="1058683" y="0"/>
                </a:lnTo>
                <a:lnTo>
                  <a:pt x="1058683" y="1037509"/>
                </a:lnTo>
                <a:lnTo>
                  <a:pt x="0" y="10375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286221" y="5918679"/>
            <a:ext cx="1058682" cy="1037509"/>
          </a:xfrm>
          <a:custGeom>
            <a:avLst/>
            <a:gdLst/>
            <a:ahLst/>
            <a:cxnLst/>
            <a:rect l="l" t="t" r="r" b="b"/>
            <a:pathLst>
              <a:path w="1058682" h="1037509">
                <a:moveTo>
                  <a:pt x="0" y="0"/>
                </a:moveTo>
                <a:lnTo>
                  <a:pt x="1058682" y="0"/>
                </a:lnTo>
                <a:lnTo>
                  <a:pt x="1058682" y="1037509"/>
                </a:lnTo>
                <a:lnTo>
                  <a:pt x="0" y="10375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68026" y="7304626"/>
            <a:ext cx="1058682" cy="1037509"/>
          </a:xfrm>
          <a:custGeom>
            <a:avLst/>
            <a:gdLst/>
            <a:ahLst/>
            <a:cxnLst/>
            <a:rect l="l" t="t" r="r" b="b"/>
            <a:pathLst>
              <a:path w="1058682" h="1037509">
                <a:moveTo>
                  <a:pt x="0" y="0"/>
                </a:moveTo>
                <a:lnTo>
                  <a:pt x="1058683" y="0"/>
                </a:lnTo>
                <a:lnTo>
                  <a:pt x="1058683" y="1037509"/>
                </a:lnTo>
                <a:lnTo>
                  <a:pt x="0" y="10375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286221" y="7304626"/>
            <a:ext cx="1058682" cy="1037509"/>
          </a:xfrm>
          <a:custGeom>
            <a:avLst/>
            <a:gdLst/>
            <a:ahLst/>
            <a:cxnLst/>
            <a:rect l="l" t="t" r="r" b="b"/>
            <a:pathLst>
              <a:path w="1058682" h="1037509">
                <a:moveTo>
                  <a:pt x="0" y="0"/>
                </a:moveTo>
                <a:lnTo>
                  <a:pt x="1058682" y="0"/>
                </a:lnTo>
                <a:lnTo>
                  <a:pt x="1058682" y="1037509"/>
                </a:lnTo>
                <a:lnTo>
                  <a:pt x="0" y="10375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8641287" y="6224120"/>
            <a:ext cx="2857500" cy="531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78"/>
              </a:lnSpc>
            </a:pPr>
            <a:r>
              <a:rPr lang="en-US" sz="3056" b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Kritik energiya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81321" y="4815602"/>
            <a:ext cx="4135423" cy="531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78"/>
              </a:lnSpc>
              <a:spcBef>
                <a:spcPct val="0"/>
              </a:spcBef>
            </a:pPr>
            <a:r>
              <a:rPr lang="en-US" sz="3056" b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Radiatsion uzunlik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81321" y="7611517"/>
            <a:ext cx="2857500" cy="1074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78"/>
              </a:lnSpc>
            </a:pPr>
            <a:r>
              <a:rPr lang="en-US" sz="3056" b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Foydalanilgan adabiyotlar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626755" y="4040029"/>
            <a:ext cx="2857500" cy="1617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78"/>
              </a:lnSpc>
            </a:pPr>
            <a:r>
              <a:rPr lang="en-US" sz="3056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Elektronlarning</a:t>
            </a:r>
            <a:r>
              <a:rPr lang="en-US" sz="3056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3056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radiatsion</a:t>
            </a:r>
            <a:r>
              <a:rPr lang="en-US" sz="3056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3056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tormozlanishi</a:t>
            </a:r>
            <a:endParaRPr lang="en-US" sz="3056" b="1" dirty="0">
              <a:solidFill>
                <a:srgbClr val="000000"/>
              </a:solidFill>
              <a:latin typeface="Nunito Bold"/>
              <a:ea typeface="Nunito Bold"/>
              <a:cs typeface="Nunito Bold"/>
              <a:sym typeface="Nunito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626755" y="6232158"/>
            <a:ext cx="3536267" cy="99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11"/>
              </a:lnSpc>
            </a:pPr>
            <a:r>
              <a:rPr lang="en-US" sz="2865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Tormozlanish</a:t>
            </a:r>
            <a:r>
              <a:rPr lang="en-US" sz="2865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865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nurlanishi</a:t>
            </a:r>
            <a:endParaRPr lang="en-US" sz="2865" b="1" dirty="0">
              <a:solidFill>
                <a:srgbClr val="000000"/>
              </a:solidFill>
              <a:latin typeface="Nunito Bold"/>
              <a:ea typeface="Nunito Bold"/>
              <a:cs typeface="Nunito Bold"/>
              <a:sym typeface="Nunito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626755" y="7610029"/>
            <a:ext cx="3672020" cy="1074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78"/>
              </a:lnSpc>
            </a:pPr>
            <a:r>
              <a:rPr lang="en-US" sz="3056" b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Bete-Gaytrel formulasi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16392" y="4855168"/>
            <a:ext cx="361950" cy="633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9"/>
              </a:lnSpc>
              <a:spcBef>
                <a:spcPct val="0"/>
              </a:spcBef>
            </a:pPr>
            <a:r>
              <a:rPr lang="en-US" sz="4621" u="none" strike="noStrike" spc="97">
                <a:solidFill>
                  <a:srgbClr val="000000"/>
                </a:solidFill>
                <a:latin typeface="Lazydog"/>
                <a:ea typeface="Lazydog"/>
                <a:cs typeface="Lazydog"/>
                <a:sym typeface="Lazydog"/>
              </a:rPr>
              <a:t>1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634587" y="4818291"/>
            <a:ext cx="361950" cy="633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9"/>
              </a:lnSpc>
              <a:spcBef>
                <a:spcPct val="0"/>
              </a:spcBef>
            </a:pPr>
            <a:r>
              <a:rPr lang="en-US" sz="4621" u="none" strike="noStrike" spc="97">
                <a:solidFill>
                  <a:srgbClr val="000000"/>
                </a:solidFill>
                <a:latin typeface="Lazydog"/>
                <a:ea typeface="Lazydog"/>
                <a:cs typeface="Lazydog"/>
                <a:sym typeface="Lazydog"/>
              </a:rPr>
              <a:t>4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616392" y="6154171"/>
            <a:ext cx="361950" cy="633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9"/>
              </a:lnSpc>
              <a:spcBef>
                <a:spcPct val="0"/>
              </a:spcBef>
            </a:pPr>
            <a:r>
              <a:rPr lang="en-US" sz="4621" u="none" strike="noStrike" spc="97">
                <a:solidFill>
                  <a:srgbClr val="000000"/>
                </a:solidFill>
                <a:latin typeface="Lazydog"/>
                <a:ea typeface="Lazydog"/>
                <a:cs typeface="Lazydog"/>
                <a:sym typeface="Lazydog"/>
              </a:rPr>
              <a:t>2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634587" y="6154171"/>
            <a:ext cx="361950" cy="633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9"/>
              </a:lnSpc>
              <a:spcBef>
                <a:spcPct val="0"/>
              </a:spcBef>
            </a:pPr>
            <a:r>
              <a:rPr lang="en-US" sz="4621" u="none" strike="noStrike" spc="97">
                <a:solidFill>
                  <a:srgbClr val="000000"/>
                </a:solidFill>
                <a:latin typeface="Lazydog"/>
                <a:ea typeface="Lazydog"/>
                <a:cs typeface="Lazydog"/>
                <a:sym typeface="Lazydog"/>
              </a:rPr>
              <a:t>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16392" y="7540118"/>
            <a:ext cx="361950" cy="633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9"/>
              </a:lnSpc>
              <a:spcBef>
                <a:spcPct val="0"/>
              </a:spcBef>
            </a:pPr>
            <a:r>
              <a:rPr lang="en-US" sz="4621" u="none" strike="noStrike" spc="97">
                <a:solidFill>
                  <a:srgbClr val="000000"/>
                </a:solidFill>
                <a:latin typeface="Lazydog"/>
                <a:ea typeface="Lazydog"/>
                <a:cs typeface="Lazydog"/>
                <a:sym typeface="Lazydog"/>
              </a:rPr>
              <a:t>3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634587" y="7540118"/>
            <a:ext cx="361950" cy="633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9"/>
              </a:lnSpc>
              <a:spcBef>
                <a:spcPct val="0"/>
              </a:spcBef>
            </a:pPr>
            <a:r>
              <a:rPr lang="en-US" sz="4621" u="none" strike="noStrike" spc="97">
                <a:solidFill>
                  <a:srgbClr val="000000"/>
                </a:solidFill>
                <a:latin typeface="Lazydog"/>
                <a:ea typeface="Lazydog"/>
                <a:cs typeface="Lazydog"/>
                <a:sym typeface="Lazydog"/>
              </a:rPr>
              <a:t>6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68026" y="1744840"/>
            <a:ext cx="9622435" cy="1782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854"/>
              </a:lnSpc>
              <a:spcBef>
                <a:spcPct val="0"/>
              </a:spcBef>
            </a:pPr>
            <a:r>
              <a:rPr lang="en-US" sz="9896" spc="-504" dirty="0">
                <a:solidFill>
                  <a:srgbClr val="000000"/>
                </a:solidFill>
                <a:latin typeface="High Tower Text" panose="02040502050506030303" pitchFamily="18" charset="0"/>
                <a:ea typeface="Lazydog"/>
                <a:cs typeface="Lazydog"/>
                <a:sym typeface="Lazydog"/>
              </a:rPr>
              <a:t>REJA</a:t>
            </a:r>
          </a:p>
        </p:txBody>
      </p:sp>
      <p:sp>
        <p:nvSpPr>
          <p:cNvPr id="21" name="Freeform 21"/>
          <p:cNvSpPr/>
          <p:nvPr/>
        </p:nvSpPr>
        <p:spPr>
          <a:xfrm rot="114466">
            <a:off x="12725622" y="1058371"/>
            <a:ext cx="4528349" cy="8086338"/>
          </a:xfrm>
          <a:custGeom>
            <a:avLst/>
            <a:gdLst/>
            <a:ahLst/>
            <a:cxnLst/>
            <a:rect l="l" t="t" r="r" b="b"/>
            <a:pathLst>
              <a:path w="4528349" h="8086338">
                <a:moveTo>
                  <a:pt x="0" y="0"/>
                </a:moveTo>
                <a:lnTo>
                  <a:pt x="4528349" y="0"/>
                </a:lnTo>
                <a:lnTo>
                  <a:pt x="4528349" y="8086338"/>
                </a:lnTo>
                <a:lnTo>
                  <a:pt x="0" y="808633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2"/>
              <p:cNvSpPr txBox="1"/>
              <p:nvPr/>
            </p:nvSpPr>
            <p:spPr>
              <a:xfrm>
                <a:off x="1213205" y="728401"/>
                <a:ext cx="15330899" cy="8540800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>
                  <a:lnSpc>
                    <a:spcPts val="3720"/>
                  </a:lnSpc>
                </a:pPr>
                <a:r>
                  <a:rPr lang="en-US" sz="2400" b="1" dirty="0" smtClean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 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Elektronlarning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radiatsion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tormozlanishi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bu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yuqori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energiyali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elektronlar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modda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ichida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harakatlanayotganda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, atom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yadrolari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yoki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elektronlar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bilan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o'zaro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ta'sirlashib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,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energiyasini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yo'qotish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jarayonidir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. Bu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jarayonda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elektron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tezligini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o'zgartirib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(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tormozlanib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),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elektromagnit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nurlanish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(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fotonlar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)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chiqaradi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. Bu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kvant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mexanikasi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va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relyativistik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fizikada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muhim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hodisa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bo'lib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,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ayniqsa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,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yuqori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energiyali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zarrachalar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fizikasida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(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masalan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,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tezlatkichlarda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)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qo'llaniladi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.</a:t>
                </a:r>
              </a:p>
              <a:p>
                <a:pPr algn="ctr">
                  <a:lnSpc>
                    <a:spcPts val="3720"/>
                  </a:lnSpc>
                </a:pP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Asosiy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mexanizmi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:</a:t>
                </a:r>
              </a:p>
              <a:p>
                <a:pPr marL="518160" lvl="1" indent="-259080" algn="l">
                  <a:lnSpc>
                    <a:spcPts val="3720"/>
                  </a:lnSpc>
                  <a:buAutoNum type="arabicPeriod"/>
                </a:pP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Elektron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modda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(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masalan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,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metall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yoki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gaz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)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ichida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harakatlanayotganda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, atom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yadrosining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elektr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maydonida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tezligini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o'zgartiradi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. Bu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o'zgarish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klassik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elektrodinamikaga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ko'ra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,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elektromagnit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to'lqinlar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(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fotonlar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)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chiqarishiga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olib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keladi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.</a:t>
                </a:r>
              </a:p>
              <a:p>
                <a:pPr marL="518160" lvl="1" indent="-259080" algn="l">
                  <a:lnSpc>
                    <a:spcPts val="3720"/>
                  </a:lnSpc>
                  <a:buAutoNum type="arabicPeriod"/>
                </a:pP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Relyativistik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holatda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(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elektronning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tezligi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yorug'lik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tezligiga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yaqin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bo'lsa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),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nurlanish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yanada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kuchli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bo'ladi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va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oldinga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yo'naltirilgan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bo'ladi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.</a:t>
                </a:r>
              </a:p>
              <a:p>
                <a:pPr marL="518160" lvl="1" indent="-259080" algn="l">
                  <a:lnSpc>
                    <a:spcPts val="3720"/>
                  </a:lnSpc>
                  <a:buAutoNum type="arabicPeriod"/>
                </a:pP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Energiya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yo'qotish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tezligi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elektron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energiyasiga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proporsional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bo'lib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,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yuqori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energiyalarda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dominant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bo'ladi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(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ionizatsiya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yo'qotishidan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ustun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chiqadi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).</a:t>
                </a:r>
              </a:p>
              <a:p>
                <a:pPr algn="l">
                  <a:lnSpc>
                    <a:spcPts val="3720"/>
                  </a:lnSpc>
                </a:pP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Matematik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ifodasi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: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Elektronning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radiatsion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energiya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yo'qotishi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(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dE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/dx)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taxminan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00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quyidagicha</a:t>
                </a:r>
                <a:r>
                  <a:rPr lang="en-US" sz="2400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:</a:t>
                </a:r>
              </a:p>
              <a:p>
                <a:pPr>
                  <a:lnSpc>
                    <a:spcPts val="3720"/>
                  </a:lnSpc>
                </a:pPr>
                <a:endParaRPr lang="en-GB" sz="2400" i="1" dirty="0" smtClean="0">
                  <a:latin typeface="Cambria Math" panose="02040503050406030204" pitchFamily="18" charset="0"/>
                </a:endParaRPr>
              </a:p>
              <a:p>
                <a:pPr>
                  <a:lnSpc>
                    <a:spcPts val="3720"/>
                  </a:lnSpc>
                </a:pPr>
                <a:r>
                  <a:rPr lang="en-GB" sz="2400" dirty="0" smtClean="0"/>
                  <a:t>                                                                                        </a:t>
                </a:r>
                <a:r>
                  <a:rPr lang="en-GB" sz="3600" dirty="0" smtClean="0"/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𝑑𝐸</m:t>
                        </m:r>
                      </m:num>
                      <m:den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f>
                      <m:fPr>
                        <m:ctrlPr>
                          <a:rPr lang="ru-RU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𝑍</m:t>
                            </m:r>
                          </m:e>
                          <m:sup>
                            <m:r>
                              <a:rPr lang="en-GB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num>
                      <m:den>
                        <m:sSubSup>
                          <m:sSubSupPr>
                            <m:ctrlPr>
                              <a:rPr lang="ru-RU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GB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  <m:sup>
                            <m:r>
                              <a:rPr lang="en-GB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sSup>
                          <m:sSupPr>
                            <m:ctrlPr>
                              <a:rPr lang="ru-RU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GB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den>
                    </m:f>
                    <m:func>
                      <m:funcPr>
                        <m:ctrlPr>
                          <a:rPr lang="en-GB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60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GB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36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𝐸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GB" sz="3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GB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𝑒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lang="en-GB" sz="3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GB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</m:func>
                  </m:oMath>
                </a14:m>
                <a:endParaRPr lang="en-US" sz="3600" b="1" dirty="0">
                  <a:solidFill>
                    <a:srgbClr val="000000"/>
                  </a:solidFill>
                  <a:latin typeface="Nunito Semi-Bold"/>
                  <a:ea typeface="Nunito Semi-Bold"/>
                  <a:cs typeface="Nunito Semi-Bold"/>
                  <a:sym typeface="Nunito Semi-Bold"/>
                </a:endParaRPr>
              </a:p>
              <a:p>
                <a:pPr algn="l">
                  <a:lnSpc>
                    <a:spcPts val="3720"/>
                  </a:lnSpc>
                </a:pPr>
                <a:endParaRPr lang="en-US" sz="2400" b="1" dirty="0">
                  <a:solidFill>
                    <a:srgbClr val="000000"/>
                  </a:solidFill>
                  <a:latin typeface="Nunito Semi-Bold"/>
                  <a:ea typeface="Nunito Semi-Bold"/>
                  <a:cs typeface="Nunito Semi-Bold"/>
                  <a:sym typeface="Nunito Semi-Bold"/>
                </a:endParaRPr>
              </a:p>
              <a:p>
                <a:pPr algn="l">
                  <a:lnSpc>
                    <a:spcPts val="3720"/>
                  </a:lnSpc>
                </a:pPr>
                <a:r>
                  <a:rPr lang="en-US" sz="2400" dirty="0" err="1" smtClean="0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bu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yerda</a:t>
                </a:r>
                <a:r>
                  <a:rPr lang="en-US" sz="2400" dirty="0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 Z  - </a:t>
                </a:r>
                <a:r>
                  <a:rPr lang="en-US" sz="2400" dirty="0" err="1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modda</a:t>
                </a:r>
                <a:r>
                  <a:rPr lang="en-US" sz="2400" dirty="0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 atom </a:t>
                </a:r>
                <a:r>
                  <a:rPr lang="en-US" sz="2400" dirty="0" err="1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raqami</a:t>
                </a:r>
                <a:r>
                  <a:rPr lang="en-US" sz="2400" dirty="0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, E  - </a:t>
                </a:r>
                <a:r>
                  <a:rPr lang="en-US" sz="2400" dirty="0" err="1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elektron</a:t>
                </a:r>
                <a:r>
                  <a:rPr lang="en-US" sz="2400" dirty="0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energiyasi</a:t>
                </a:r>
                <a:r>
                  <a:rPr lang="en-US" sz="2400" dirty="0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,  </a:t>
                </a:r>
                <a:r>
                  <a:rPr lang="en-US" sz="2400" dirty="0" err="1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m_e</a:t>
                </a:r>
                <a:r>
                  <a:rPr lang="en-US" sz="2400" dirty="0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 - </a:t>
                </a:r>
                <a:r>
                  <a:rPr lang="en-US" sz="2400" dirty="0" err="1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elektron</a:t>
                </a:r>
                <a:r>
                  <a:rPr lang="en-US" sz="2400" dirty="0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massasi</a:t>
                </a:r>
                <a:r>
                  <a:rPr lang="en-US" sz="2400" dirty="0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,  c - </a:t>
                </a:r>
                <a:r>
                  <a:rPr lang="en-US" sz="2400" dirty="0" err="1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yorug'lik</a:t>
                </a:r>
                <a:r>
                  <a:rPr lang="en-US" sz="2400" dirty="0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tezligi</a:t>
                </a:r>
                <a:r>
                  <a:rPr lang="en-US" sz="2400" dirty="0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3205" y="728401"/>
                <a:ext cx="15330899" cy="8540800"/>
              </a:xfrm>
              <a:prstGeom prst="rect">
                <a:avLst/>
              </a:prstGeom>
              <a:blipFill rotWithShape="0">
                <a:blip r:embed="rId2"/>
                <a:stretch>
                  <a:fillRect l="-1193" t="-143" r="-1431" b="-9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reeform 3"/>
          <p:cNvSpPr/>
          <p:nvPr/>
        </p:nvSpPr>
        <p:spPr>
          <a:xfrm rot="-10800000">
            <a:off x="15468600" y="1714500"/>
            <a:ext cx="3062016" cy="2917266"/>
          </a:xfrm>
          <a:custGeom>
            <a:avLst/>
            <a:gdLst/>
            <a:ahLst/>
            <a:cxnLst/>
            <a:rect l="l" t="t" r="r" b="b"/>
            <a:pathLst>
              <a:path w="3062016" h="2917266">
                <a:moveTo>
                  <a:pt x="0" y="0"/>
                </a:moveTo>
                <a:lnTo>
                  <a:pt x="3062016" y="0"/>
                </a:lnTo>
                <a:lnTo>
                  <a:pt x="3062016" y="2917266"/>
                </a:lnTo>
                <a:lnTo>
                  <a:pt x="0" y="29172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15919562" y="8021912"/>
            <a:ext cx="2368438" cy="2265088"/>
          </a:xfrm>
          <a:custGeom>
            <a:avLst/>
            <a:gdLst/>
            <a:ahLst/>
            <a:cxnLst/>
            <a:rect l="l" t="t" r="r" b="b"/>
            <a:pathLst>
              <a:path w="2368438" h="2265088">
                <a:moveTo>
                  <a:pt x="0" y="0"/>
                </a:moveTo>
                <a:lnTo>
                  <a:pt x="2368438" y="0"/>
                </a:lnTo>
                <a:lnTo>
                  <a:pt x="2368438" y="2265088"/>
                </a:lnTo>
                <a:lnTo>
                  <a:pt x="0" y="2265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0800000">
            <a:off x="-1377278" y="-883801"/>
            <a:ext cx="3198770" cy="2919605"/>
          </a:xfrm>
          <a:custGeom>
            <a:avLst/>
            <a:gdLst/>
            <a:ahLst/>
            <a:cxnLst/>
            <a:rect l="l" t="t" r="r" b="b"/>
            <a:pathLst>
              <a:path w="3198770" h="2919605">
                <a:moveTo>
                  <a:pt x="0" y="0"/>
                </a:moveTo>
                <a:lnTo>
                  <a:pt x="3198770" y="0"/>
                </a:lnTo>
                <a:lnTo>
                  <a:pt x="3198770" y="2919605"/>
                </a:lnTo>
                <a:lnTo>
                  <a:pt x="0" y="29196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9490887">
            <a:off x="17586381" y="7919654"/>
            <a:ext cx="1403238" cy="1882393"/>
          </a:xfrm>
          <a:custGeom>
            <a:avLst/>
            <a:gdLst/>
            <a:ahLst/>
            <a:cxnLst/>
            <a:rect l="l" t="t" r="r" b="b"/>
            <a:pathLst>
              <a:path w="1403238" h="1882393">
                <a:moveTo>
                  <a:pt x="0" y="0"/>
                </a:moveTo>
                <a:lnTo>
                  <a:pt x="1403238" y="0"/>
                </a:lnTo>
                <a:lnTo>
                  <a:pt x="1403238" y="1882393"/>
                </a:lnTo>
                <a:lnTo>
                  <a:pt x="0" y="18823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15087600" y="190500"/>
            <a:ext cx="592382" cy="592382"/>
          </a:xfrm>
          <a:custGeom>
            <a:avLst/>
            <a:gdLst/>
            <a:ahLst/>
            <a:cxnLst/>
            <a:rect l="l" t="t" r="r" b="b"/>
            <a:pathLst>
              <a:path w="592382" h="592382">
                <a:moveTo>
                  <a:pt x="0" y="0"/>
                </a:moveTo>
                <a:lnTo>
                  <a:pt x="592381" y="0"/>
                </a:lnTo>
                <a:lnTo>
                  <a:pt x="592381" y="592382"/>
                </a:lnTo>
                <a:lnTo>
                  <a:pt x="0" y="59238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0800000">
            <a:off x="2057400" y="190500"/>
            <a:ext cx="592382" cy="592382"/>
          </a:xfrm>
          <a:custGeom>
            <a:avLst/>
            <a:gdLst/>
            <a:ahLst/>
            <a:cxnLst/>
            <a:rect l="l" t="t" r="r" b="b"/>
            <a:pathLst>
              <a:path w="592382" h="592382">
                <a:moveTo>
                  <a:pt x="0" y="0"/>
                </a:moveTo>
                <a:lnTo>
                  <a:pt x="592382" y="0"/>
                </a:lnTo>
                <a:lnTo>
                  <a:pt x="592382" y="592382"/>
                </a:lnTo>
                <a:lnTo>
                  <a:pt x="0" y="59238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152400" y="8992009"/>
            <a:ext cx="2550067" cy="1275034"/>
          </a:xfrm>
          <a:custGeom>
            <a:avLst/>
            <a:gdLst/>
            <a:ahLst/>
            <a:cxnLst/>
            <a:rect l="l" t="t" r="r" b="b"/>
            <a:pathLst>
              <a:path w="2550067" h="1275034">
                <a:moveTo>
                  <a:pt x="0" y="0"/>
                </a:moveTo>
                <a:lnTo>
                  <a:pt x="2550067" y="0"/>
                </a:lnTo>
                <a:lnTo>
                  <a:pt x="2550067" y="1275034"/>
                </a:lnTo>
                <a:lnTo>
                  <a:pt x="0" y="127503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3476493" y="271201"/>
            <a:ext cx="10804322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spc="-153" dirty="0">
                <a:solidFill>
                  <a:srgbClr val="000000"/>
                </a:solidFill>
                <a:latin typeface="Lazydog"/>
                <a:ea typeface="Lazydog"/>
                <a:cs typeface="Lazydog"/>
                <a:sym typeface="Lazydog"/>
              </a:rPr>
              <a:t>ELEKTRONLARNING RADIATSION TORMOZLANISHI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remsstrahlung radiation | Radiology Reference Article | Radiopaedia.o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43100"/>
            <a:ext cx="73152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remsstrahlung (1,2,3) and characteristic radiation (4) mechanisms: the...  | Download Scientific Diagr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2019300"/>
            <a:ext cx="9338005" cy="716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722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550831" y="495300"/>
            <a:ext cx="8478413" cy="592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 spc="-183" dirty="0">
                <a:solidFill>
                  <a:srgbClr val="000000"/>
                </a:solidFill>
                <a:latin typeface="Gill Sans Ultra Bold" panose="020B0A02020104020203" pitchFamily="34" charset="0"/>
                <a:ea typeface="Lazydog"/>
                <a:cs typeface="Lazydog"/>
                <a:sym typeface="Lazydog"/>
              </a:rPr>
              <a:t>TORMOZLANISH NURLANISHI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3"/>
              <p:cNvSpPr txBox="1"/>
              <p:nvPr/>
            </p:nvSpPr>
            <p:spPr>
              <a:xfrm>
                <a:off x="570520" y="1548676"/>
                <a:ext cx="16215999" cy="776879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3772"/>
                  </a:lnSpc>
                </a:pPr>
                <a:r>
                  <a:rPr lang="en-US" sz="2433" b="1" dirty="0" smtClean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Bu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yuqoridagi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jarayonning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natijasi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bo'lgan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nurlanishdir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.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Tormozlanish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nurlanishi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-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bu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elektronning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tormozlanishi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natijasida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chiqarilgan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fotonlar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(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rentgen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yoki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gamma-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nurlar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). U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uzluksiz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spektrga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ega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,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ya'ni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foton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energiyasi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0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dan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elektronning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kinetik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energiyasigacha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o'zgarishi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mumkin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.</a:t>
                </a:r>
              </a:p>
              <a:p>
                <a:pPr algn="ctr">
                  <a:lnSpc>
                    <a:spcPts val="3772"/>
                  </a:lnSpc>
                </a:pP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Xususiyatlari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:</a:t>
                </a:r>
              </a:p>
              <a:p>
                <a:pPr marL="525427" lvl="1" indent="-262714" algn="l">
                  <a:lnSpc>
                    <a:spcPts val="3772"/>
                  </a:lnSpc>
                  <a:buAutoNum type="arabicPeriod"/>
                </a:pP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Spektr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: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Doimiy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(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uzluksiz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)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spektr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,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chunki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energiya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taqsimoti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kvant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mexanikasi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bilan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belgilanadi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.</a:t>
                </a:r>
              </a:p>
              <a:p>
                <a:pPr marL="525427" lvl="1" indent="-262714" algn="l">
                  <a:lnSpc>
                    <a:spcPts val="3772"/>
                  </a:lnSpc>
                  <a:buAutoNum type="arabicPeriod"/>
                </a:pP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Intensivligi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: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Moddan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atom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raqamining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kvadratiga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bog'liq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(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33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Nunito Semi-Bold"/>
                          </a:rPr>
                        </m:ctrlPr>
                      </m:sSupPr>
                      <m:e>
                        <m:r>
                          <a:rPr lang="en-GB" sz="2433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Nunito Semi-Bold"/>
                          </a:rPr>
                          <m:t>𝒁</m:t>
                        </m:r>
                      </m:e>
                      <m:sup>
                        <m:r>
                          <a:rPr lang="en-GB" sz="2433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Nunito Semi-Bold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433" b="1" dirty="0" smtClean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),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shuning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uchun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og'ir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moddalarda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(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masalan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,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qo'rg'oshin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)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kuchliroq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.</a:t>
                </a:r>
              </a:p>
              <a:p>
                <a:pPr marL="525427" lvl="1" indent="-262714" algn="l">
                  <a:lnSpc>
                    <a:spcPts val="3772"/>
                  </a:lnSpc>
                  <a:buAutoNum type="arabicPeriod"/>
                </a:pP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Qo'llanilishi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: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Rentgen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apparatlarida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,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sinxrotron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nurlanishida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va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kosmik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nurlarda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muhim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rol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o'ynaydi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.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Masalan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,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rentgen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trubkalarida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elektronlar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anodga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urilib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,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tormozlanish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nurlanishi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chiqaradi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.</a:t>
                </a:r>
              </a:p>
              <a:p>
                <a:pPr marL="262713" lvl="1" algn="l">
                  <a:lnSpc>
                    <a:spcPts val="3772"/>
                  </a:lnSpc>
                </a:pP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Klassik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va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kvant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ta'rifi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:</a:t>
                </a:r>
              </a:p>
              <a:p>
                <a:pPr marL="525427" lvl="1" indent="-262714" algn="l">
                  <a:lnSpc>
                    <a:spcPts val="3772"/>
                  </a:lnSpc>
                  <a:buAutoNum type="arabicPeriod"/>
                </a:pP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Klassik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: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Elektronning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tezlatilgan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harakati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natijasida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(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Larmor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formulasi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bo'yicha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).</a:t>
                </a:r>
              </a:p>
              <a:p>
                <a:pPr marL="262713" lvl="1">
                  <a:lnSpc>
                    <a:spcPts val="3772"/>
                  </a:lnSpc>
                </a:pPr>
                <a:endParaRPr lang="en-GB" sz="2800" b="1" i="1" baseline="-25000" dirty="0" smtClean="0">
                  <a:solidFill>
                    <a:srgbClr val="000000"/>
                  </a:solidFill>
                  <a:latin typeface="Cambria Math" panose="02040503050406030204" pitchFamily="18" charset="0"/>
                  <a:sym typeface="Nunito Semi-Bold"/>
                </a:endParaRPr>
              </a:p>
              <a:p>
                <a:pPr marL="262713" lvl="1">
                  <a:lnSpc>
                    <a:spcPts val="3772"/>
                  </a:lnSpc>
                </a:pPr>
                <a:endParaRPr lang="en-US" sz="2433" b="1" dirty="0">
                  <a:solidFill>
                    <a:srgbClr val="000000"/>
                  </a:solidFill>
                  <a:latin typeface="Nunito Semi-Bold"/>
                  <a:ea typeface="Nunito Semi-Bold"/>
                  <a:cs typeface="Nunito Semi-Bold"/>
                  <a:sym typeface="Nunito Semi-Bold"/>
                </a:endParaRPr>
              </a:p>
              <a:p>
                <a:pPr marL="262713" lvl="1">
                  <a:lnSpc>
                    <a:spcPts val="3772"/>
                  </a:lnSpc>
                </a:pPr>
                <a:endParaRPr lang="en-US" sz="3600" b="1" baseline="-25000" dirty="0" smtClean="0">
                  <a:solidFill>
                    <a:srgbClr val="000000"/>
                  </a:solidFill>
                  <a:latin typeface="Nunito Semi-Bold"/>
                  <a:ea typeface="Nunito Semi-Bold"/>
                  <a:cs typeface="Nunito Semi-Bold"/>
                  <a:sym typeface="Nunito Semi-Bold"/>
                </a:endParaRPr>
              </a:p>
              <a:p>
                <a:pPr marL="262713" lvl="1" algn="l">
                  <a:lnSpc>
                    <a:spcPts val="3772"/>
                  </a:lnSpc>
                </a:pPr>
                <a:r>
                  <a:rPr lang="en-US" sz="2433" b="1" dirty="0" smtClean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2. </a:t>
                </a:r>
                <a:r>
                  <a:rPr lang="en-US" sz="2433" b="1" dirty="0" err="1" smtClean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Kvant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: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Foton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emissiyasi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sifatida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, Feynman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diagrammalari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yordamida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 </a:t>
                </a:r>
                <a:r>
                  <a:rPr lang="en-US" sz="2433" b="1" dirty="0" err="1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tasvirlanadi</a:t>
                </a:r>
                <a:r>
                  <a:rPr lang="en-US" sz="2433" b="1" dirty="0">
                    <a:solidFill>
                      <a:srgbClr val="000000"/>
                    </a:solidFill>
                    <a:latin typeface="Nunito Semi-Bold"/>
                    <a:ea typeface="Nunito Semi-Bold"/>
                    <a:cs typeface="Nunito Semi-Bold"/>
                    <a:sym typeface="Nunito Semi-Bold"/>
                  </a:rPr>
                  <a:t>.</a:t>
                </a:r>
              </a:p>
              <a:p>
                <a:pPr marL="0" lvl="0" indent="0" algn="ctr">
                  <a:lnSpc>
                    <a:spcPts val="3772"/>
                  </a:lnSpc>
                  <a:spcBef>
                    <a:spcPct val="0"/>
                  </a:spcBef>
                </a:pPr>
                <a:endParaRPr lang="en-US" sz="2433" b="1" dirty="0">
                  <a:solidFill>
                    <a:srgbClr val="000000"/>
                  </a:solidFill>
                  <a:latin typeface="Nunito Semi-Bold"/>
                  <a:ea typeface="Nunito Semi-Bold"/>
                  <a:cs typeface="Nunito Semi-Bold"/>
                  <a:sym typeface="Nunito Semi-Bold"/>
                </a:endParaRPr>
              </a:p>
            </p:txBody>
          </p:sp>
        </mc:Choice>
        <mc:Fallback>
          <p:sp>
            <p:nvSpPr>
              <p:cNvPr id="3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520" y="1548676"/>
                <a:ext cx="16215999" cy="7768793"/>
              </a:xfrm>
              <a:prstGeom prst="rect">
                <a:avLst/>
              </a:prstGeom>
              <a:blipFill rotWithShape="0">
                <a:blip r:embed="rId2"/>
                <a:stretch>
                  <a:fillRect l="-113" t="-157" r="-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7277100"/>
            <a:ext cx="1752600" cy="9100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roduction of X-rays - AQA A Level Physics Revision No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571500"/>
            <a:ext cx="11430000" cy="9195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638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265472" y="0"/>
            <a:ext cx="4109821" cy="6403404"/>
          </a:xfrm>
          <a:custGeom>
            <a:avLst/>
            <a:gdLst/>
            <a:ahLst/>
            <a:cxnLst/>
            <a:rect l="l" t="t" r="r" b="b"/>
            <a:pathLst>
              <a:path w="4109821" h="6403404">
                <a:moveTo>
                  <a:pt x="4109821" y="0"/>
                </a:moveTo>
                <a:lnTo>
                  <a:pt x="0" y="0"/>
                </a:lnTo>
                <a:lnTo>
                  <a:pt x="0" y="6403404"/>
                </a:lnTo>
                <a:lnTo>
                  <a:pt x="4109821" y="6403404"/>
                </a:lnTo>
                <a:lnTo>
                  <a:pt x="410982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401800" y="5676900"/>
            <a:ext cx="3537302" cy="3370084"/>
          </a:xfrm>
          <a:custGeom>
            <a:avLst/>
            <a:gdLst/>
            <a:ahLst/>
            <a:cxnLst/>
            <a:rect l="l" t="t" r="r" b="b"/>
            <a:pathLst>
              <a:path w="3537302" h="3370084">
                <a:moveTo>
                  <a:pt x="0" y="0"/>
                </a:moveTo>
                <a:lnTo>
                  <a:pt x="3537301" y="0"/>
                </a:lnTo>
                <a:lnTo>
                  <a:pt x="3537301" y="3370084"/>
                </a:lnTo>
                <a:lnTo>
                  <a:pt x="0" y="33700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800000">
            <a:off x="4114800" y="0"/>
            <a:ext cx="4277466" cy="2138733"/>
          </a:xfrm>
          <a:custGeom>
            <a:avLst/>
            <a:gdLst/>
            <a:ahLst/>
            <a:cxnLst/>
            <a:rect l="l" t="t" r="r" b="b"/>
            <a:pathLst>
              <a:path w="4277466" h="2138733">
                <a:moveTo>
                  <a:pt x="0" y="0"/>
                </a:moveTo>
                <a:lnTo>
                  <a:pt x="4277466" y="0"/>
                </a:lnTo>
                <a:lnTo>
                  <a:pt x="4277466" y="2138733"/>
                </a:lnTo>
                <a:lnTo>
                  <a:pt x="0" y="21387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844349" y="2337764"/>
            <a:ext cx="12334226" cy="1729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0"/>
              </a:lnSpc>
            </a:pPr>
            <a:r>
              <a:rPr lang="en-US" sz="1800" b="1">
                <a:solidFill>
                  <a:srgbClr val="000000"/>
                </a:solidFill>
                <a:latin typeface="Nunito Semi-Bold"/>
                <a:ea typeface="Nunito Semi-Bold"/>
                <a:cs typeface="Nunito Semi-Bold"/>
                <a:sym typeface="Nunito Semi-Bold"/>
              </a:rPr>
              <a:t>Bete-Geytre fo'rmulasi - bu relyativistik elektronlarning bremsstrahlung jarayonini tasvirlovchi kvant elektrodinamik formuladir. U Hans Bete va Valter Geytre tomonidan 1934 yilda ishlab chiqilgan. Bu formula elektronning atom yadrosi yaqinida foton chiqarish ehtimolligini (kesim maydonini) hisoblash uchun ishlatiladi.</a:t>
            </a:r>
          </a:p>
          <a:p>
            <a:pPr algn="l">
              <a:lnSpc>
                <a:spcPts val="2790"/>
              </a:lnSpc>
            </a:pPr>
            <a:r>
              <a:rPr lang="en-US" sz="1800" b="1">
                <a:solidFill>
                  <a:srgbClr val="000000"/>
                </a:solidFill>
                <a:latin typeface="Nunito Semi-Bold"/>
                <a:ea typeface="Nunito Semi-Bold"/>
                <a:cs typeface="Nunito Semi-Bold"/>
                <a:sym typeface="Nunito Semi-Bold"/>
              </a:rPr>
              <a:t>Asosiy formula: Tormozlanish nurlanishi kesim maydoni (differensial) quyidagicha:</a:t>
            </a:r>
          </a:p>
          <a:p>
            <a:pPr marL="0" lvl="0" indent="0" algn="l">
              <a:lnSpc>
                <a:spcPts val="2790"/>
              </a:lnSpc>
              <a:spcBef>
                <a:spcPct val="0"/>
              </a:spcBef>
            </a:pPr>
            <a:endParaRPr lang="en-US" sz="1800" b="1">
              <a:solidFill>
                <a:srgbClr val="000000"/>
              </a:solidFill>
              <a:latin typeface="Nunito Semi-Bold"/>
              <a:ea typeface="Nunito Semi-Bold"/>
              <a:cs typeface="Nunito Semi-Bold"/>
              <a:sym typeface="Nunito Semi-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601200" y="180661"/>
            <a:ext cx="8531941" cy="23596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9209"/>
              </a:lnSpc>
            </a:pPr>
            <a:r>
              <a:rPr lang="en-US" sz="7427" spc="-378" dirty="0">
                <a:solidFill>
                  <a:srgbClr val="000000"/>
                </a:solidFill>
                <a:latin typeface="High Tower Text" panose="02040502050506030303" pitchFamily="18" charset="0"/>
                <a:ea typeface="Lazydog"/>
                <a:cs typeface="Lazydog"/>
                <a:sym typeface="Lazydog"/>
              </a:rPr>
              <a:t>BETE-GAYTREL FORMULASI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349972" y="6248953"/>
            <a:ext cx="14244043" cy="3866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80"/>
              </a:lnSpc>
            </a:pP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bu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yerda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:</a:t>
            </a:r>
          </a:p>
          <a:p>
            <a:pPr marL="431801" lvl="1" indent="-215900" algn="l">
              <a:lnSpc>
                <a:spcPts val="2180"/>
              </a:lnSpc>
              <a:buFont typeface="Arial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σ  -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kesim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maydoni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,</a:t>
            </a:r>
          </a:p>
          <a:p>
            <a:pPr marL="431801" lvl="1" indent="-215900" algn="l">
              <a:lnSpc>
                <a:spcPts val="2180"/>
              </a:lnSpc>
              <a:buFont typeface="Arial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k  -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foton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energiyasi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,</a:t>
            </a:r>
          </a:p>
          <a:p>
            <a:pPr marL="431801" lvl="1" indent="-215900" algn="l">
              <a:lnSpc>
                <a:spcPts val="2180"/>
              </a:lnSpc>
              <a:buFont typeface="Arial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E  -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kiruvchi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elektron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energiyasi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,</a:t>
            </a:r>
          </a:p>
          <a:p>
            <a:pPr marL="431801" lvl="1" indent="-215900" algn="l">
              <a:lnSpc>
                <a:spcPts val="2180"/>
              </a:lnSpc>
              <a:buFont typeface="Arial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E′=E−k  -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chiqish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elektron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energiyasi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,</a:t>
            </a:r>
          </a:p>
          <a:p>
            <a:pPr marL="431801" lvl="1" indent="-215900" algn="l">
              <a:lnSpc>
                <a:spcPts val="2180"/>
              </a:lnSpc>
              <a:buFont typeface="Arial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α  -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nozik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tuzilish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doimiysi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(≈1/137 ),</a:t>
            </a:r>
          </a:p>
          <a:p>
            <a:pPr marL="431801" lvl="1" indent="-215900" algn="l">
              <a:lnSpc>
                <a:spcPts val="2180"/>
              </a:lnSpc>
              <a:buFont typeface="Arial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r_e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​ -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elektron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radiusi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,</a:t>
            </a:r>
          </a:p>
          <a:p>
            <a:pPr marL="431801" lvl="1" indent="-215900" algn="l">
              <a:lnSpc>
                <a:spcPts val="2180"/>
              </a:lnSpc>
              <a:buFont typeface="Arial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Z  -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yadro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zaryadi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.</a:t>
            </a:r>
          </a:p>
          <a:p>
            <a:pPr algn="l">
              <a:lnSpc>
                <a:spcPts val="2180"/>
              </a:lnSpc>
            </a:pP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Muhim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jihatlari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:</a:t>
            </a:r>
          </a:p>
          <a:p>
            <a:pPr marL="431801" lvl="1" indent="-215900" algn="l">
              <a:lnSpc>
                <a:spcPts val="2180"/>
              </a:lnSpc>
              <a:buFont typeface="Arial"/>
              <a:buChar char="•"/>
            </a:pP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Yuqori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energiyalarda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(E≫mec2 )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soddalashadi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va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energiya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yo'qotishini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yaxshi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tasvirlaydi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.</a:t>
            </a:r>
          </a:p>
          <a:p>
            <a:pPr marL="431801" lvl="1" indent="-215900" algn="l">
              <a:lnSpc>
                <a:spcPts val="2180"/>
              </a:lnSpc>
              <a:buFont typeface="Arial"/>
              <a:buChar char="•"/>
            </a:pP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Ekranlash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effekti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(atom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elektronlari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ta'siri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)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hisobga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olinadi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.</a:t>
            </a:r>
          </a:p>
          <a:p>
            <a:pPr marL="431801" lvl="1" indent="-215900" algn="l">
              <a:lnSpc>
                <a:spcPts val="2180"/>
              </a:lnSpc>
              <a:buFont typeface="Arial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Bu formula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zarrachalar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fizikasida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masalan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, LEP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yoki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LHC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tezlatkichlarida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elektron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energiya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yo'qotishini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hisoblashda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qo'llaniladi</a:t>
            </a:r>
            <a:r>
              <a:rPr lang="en-US" sz="20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.</a:t>
            </a:r>
          </a:p>
          <a:p>
            <a:pPr algn="l">
              <a:lnSpc>
                <a:spcPts val="2180"/>
              </a:lnSpc>
              <a:spcBef>
                <a:spcPct val="0"/>
              </a:spcBef>
            </a:pPr>
            <a:endParaRPr lang="en-US" sz="2000" b="1" dirty="0">
              <a:solidFill>
                <a:srgbClr val="000000"/>
              </a:solidFill>
              <a:latin typeface="Nunito Bold"/>
              <a:ea typeface="Nunito Bold"/>
              <a:cs typeface="Nunito Bold"/>
              <a:sym typeface="Nunito Bold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3200400" y="4000500"/>
                <a:ext cx="13258800" cy="14502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𝑑𝑘</m:t>
                          </m:r>
                        </m:den>
                      </m:f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sSup>
                            <m:sSup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Sup>
                            <m:sSubSup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  <m:sup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d>
                                    <m:dPr>
                                      <m:ctrlPr>
                                        <a:rPr lang="en-GB" sz="3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GB" sz="3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p>
                                            <m:sSupPr>
                                              <m:ctrlPr>
                                                <a:rPr lang="en-GB" sz="3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GB" sz="3600" i="1">
                                                  <a:latin typeface="Cambria Math" panose="02040503050406030204" pitchFamily="18" charset="0"/>
                                                </a:rPr>
                                                <m:t>𝐸</m:t>
                                              </m:r>
                                            </m:e>
                                            <m:sup>
                                              <m:r>
                                                <a:rPr lang="en-GB" sz="3600" i="1">
                                                  <a:latin typeface="Cambria Math" panose="02040503050406030204" pitchFamily="18" charset="0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num>
                                        <m:den>
                                          <m:r>
                                            <a:rPr lang="en-GB" sz="3600" i="1">
                                              <a:latin typeface="Cambria Math" panose="02040503050406030204" pitchFamily="18" charset="0"/>
                                            </a:rPr>
                                            <m:t>𝐸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p>
                                    <m:sSupPr>
                                      <m:ctrlPr>
                                        <a:rPr lang="en-GB" sz="3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3600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p>
                                      <m:r>
                                        <a:rPr lang="en-GB" sz="36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den>
                              </m:f>
                            </m:e>
                          </m:d>
                          <m:func>
                            <m:funcPr>
                              <m:ctrlPr>
                                <a:rPr lang="en-GB" sz="360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GB" sz="3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GB" sz="36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GB" sz="3600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  <m:sSup>
                                        <m:sSupPr>
                                          <m:ctrlPr>
                                            <a:rPr lang="en-GB" sz="3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sz="3600" i="1">
                                              <a:latin typeface="Cambria Math" panose="02040503050406030204" pitchFamily="18" charset="0"/>
                                            </a:rPr>
                                            <m:t>𝐸</m:t>
                                          </m:r>
                                        </m:e>
                                        <m:sup>
                                          <m:r>
                                            <a:rPr lang="en-GB" sz="3600" i="1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GB" sz="360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GB" sz="3600" b="0" i="1" smtClean="0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e>
                                        <m:sub>
                                          <m:r>
                                            <a:rPr lang="en-GB" sz="3600" b="0" i="1" smtClean="0">
                                              <a:latin typeface="Cambria Math" panose="02040503050406030204" pitchFamily="18" charset="0"/>
                                            </a:rPr>
                                            <m:t>𝑒</m:t>
                                          </m:r>
                                        </m:sub>
                                      </m:sSub>
                                      <m:sSup>
                                        <m:sSupPr>
                                          <m:ctrlPr>
                                            <a:rPr lang="en-GB" sz="360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sz="3600" b="0" i="1" smtClean="0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  <m:sup>
                                          <m:r>
                                            <a:rPr lang="en-GB" sz="36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GB" sz="3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sz="3600" i="1">
                                              <a:latin typeface="Cambria Math" panose="02040503050406030204" pitchFamily="18" charset="0"/>
                                            </a:rPr>
                                            <m:t>𝐸</m:t>
                                          </m:r>
                                        </m:e>
                                        <m:sup>
                                          <m:r>
                                            <a:rPr lang="en-GB" sz="3600" i="1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den>
                                  </m:f>
                                  <m: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num>
                                    <m:den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4000500"/>
                <a:ext cx="13258800" cy="145020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8278" y="4277221"/>
            <a:ext cx="1381350" cy="1353723"/>
          </a:xfrm>
          <a:custGeom>
            <a:avLst/>
            <a:gdLst/>
            <a:ahLst/>
            <a:cxnLst/>
            <a:rect l="l" t="t" r="r" b="b"/>
            <a:pathLst>
              <a:path w="1381350" h="1353723">
                <a:moveTo>
                  <a:pt x="0" y="0"/>
                </a:moveTo>
                <a:lnTo>
                  <a:pt x="1381350" y="0"/>
                </a:lnTo>
                <a:lnTo>
                  <a:pt x="1381350" y="1353723"/>
                </a:lnTo>
                <a:lnTo>
                  <a:pt x="0" y="13537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599628" y="764109"/>
            <a:ext cx="13088744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035"/>
              </a:lnSpc>
              <a:spcBef>
                <a:spcPct val="0"/>
              </a:spcBef>
            </a:pPr>
            <a:r>
              <a:rPr lang="en-US" sz="8596" spc="-438" dirty="0">
                <a:solidFill>
                  <a:srgbClr val="000000"/>
                </a:solidFill>
                <a:latin typeface="High Tower Text" panose="02040502050506030303" pitchFamily="18" charset="0"/>
                <a:ea typeface="Lazydog"/>
                <a:cs typeface="Lazydog"/>
                <a:sym typeface="Lazydog"/>
              </a:rPr>
              <a:t>RADIATSION UZUNLIK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174529"/>
            <a:ext cx="16307223" cy="859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64"/>
              </a:lnSpc>
              <a:spcBef>
                <a:spcPct val="0"/>
              </a:spcBef>
            </a:pPr>
            <a:r>
              <a:rPr lang="en-US" sz="2299" b="1">
                <a:solidFill>
                  <a:srgbClr val="000000"/>
                </a:solidFill>
                <a:latin typeface="Nunito Semi-Bold"/>
                <a:ea typeface="Nunito Semi-Bold"/>
                <a:cs typeface="Nunito Semi-Bold"/>
                <a:sym typeface="Nunito Semi-Bold"/>
              </a:rPr>
              <a:t>Radiatsi</a:t>
            </a:r>
            <a:r>
              <a:rPr lang="en-US" sz="2299" b="1" u="none" strike="noStrike">
                <a:solidFill>
                  <a:srgbClr val="000000"/>
                </a:solidFill>
                <a:latin typeface="Nunito Semi-Bold"/>
                <a:ea typeface="Nunito Semi-Bold"/>
                <a:cs typeface="Nunito Semi-Bold"/>
                <a:sym typeface="Nunito Semi-Bold"/>
              </a:rPr>
              <a:t>on uzunlik ( X_0 ​) - bu modda ichida yuqori energiyali elektronning energiyasi bremsstrahlung orqali  1/e  ga (taxminan 37%) tushadigan masofadir. Bu moddaning xususiyati bo'lib, radiatsion energiya yo'qotishini o'lchaydi.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4127" y="7387418"/>
            <a:ext cx="14807621" cy="2595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16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Misollar:</a:t>
            </a:r>
          </a:p>
          <a:p>
            <a:pPr marL="518160" lvl="1" indent="-259080" algn="l">
              <a:lnSpc>
                <a:spcPts val="2616"/>
              </a:lnSpc>
              <a:spcBef>
                <a:spcPct val="0"/>
              </a:spcBef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Havo uchun X0≈300 m,</a:t>
            </a:r>
          </a:p>
          <a:p>
            <a:pPr marL="518160" lvl="1" indent="-259080" algn="l">
              <a:lnSpc>
                <a:spcPts val="2616"/>
              </a:lnSpc>
              <a:spcBef>
                <a:spcPct val="0"/>
              </a:spcBef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Suv uchun X0≈36 cm,</a:t>
            </a:r>
          </a:p>
          <a:p>
            <a:pPr marL="518160" lvl="1" indent="-259080" algn="l">
              <a:lnSpc>
                <a:spcPts val="2616"/>
              </a:lnSpc>
              <a:spcBef>
                <a:spcPct val="0"/>
              </a:spcBef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Qo'rg'oshin uchun X0≈0.56 cm.</a:t>
            </a:r>
          </a:p>
          <a:p>
            <a:pPr algn="l">
              <a:lnSpc>
                <a:spcPts val="2616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Ahamiyati:</a:t>
            </a:r>
          </a:p>
          <a:p>
            <a:pPr marL="518160" lvl="1" indent="-259080" algn="l">
              <a:lnSpc>
                <a:spcPts val="2616"/>
              </a:lnSpc>
              <a:spcBef>
                <a:spcPct val="0"/>
              </a:spcBef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Kalorimetrlar va detektorlarda ishlatiladi (masalan, elektromagnit shoverlar uzunligini belgilaydi).</a:t>
            </a:r>
          </a:p>
          <a:p>
            <a:pPr marL="518160" lvl="1" indent="-259080" algn="l">
              <a:lnSpc>
                <a:spcPts val="2616"/>
              </a:lnSpc>
              <a:spcBef>
                <a:spcPct val="0"/>
              </a:spcBef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Elektron energiyasi E  bo'lsa, yo'qotish:  E(x) = E_0 e^{-x/X_0} ​.</a:t>
            </a:r>
          </a:p>
          <a:p>
            <a:pPr algn="l">
              <a:lnSpc>
                <a:spcPts val="2616"/>
              </a:lnSpc>
              <a:spcBef>
                <a:spcPct val="0"/>
              </a:spcBef>
            </a:pPr>
            <a:endParaRPr lang="en-US" sz="24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4114800" y="4229100"/>
                <a:ext cx="6781800" cy="17397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716.4</m:t>
                          </m:r>
                          <m:f>
                            <m:fPr>
                              <m:type m:val="skw"/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  <m:t>𝑐𝑚</m:t>
                                  </m:r>
                                </m:e>
                                <m:sup>
                                  <m: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  <m:func>
                            <m:func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f>
                                <m:fPr>
                                  <m:type m:val="skw"/>
                                  <m:ctrlP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  <m:t>287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</m:rad>
                                </m:den>
                              </m:f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4229100"/>
                <a:ext cx="6781800" cy="173970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667</Words>
  <Application>Microsoft Office PowerPoint</Application>
  <PresentationFormat>Custom</PresentationFormat>
  <Paragraphs>82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Nunito</vt:lpstr>
      <vt:lpstr>Arial</vt:lpstr>
      <vt:lpstr>Cambria Math</vt:lpstr>
      <vt:lpstr>Calibri</vt:lpstr>
      <vt:lpstr>Antic Bold</vt:lpstr>
      <vt:lpstr>Lazydog</vt:lpstr>
      <vt:lpstr>Gill Sans Ultra Bold</vt:lpstr>
      <vt:lpstr>High Tower Text</vt:lpstr>
      <vt:lpstr>Nunito Bold</vt:lpstr>
      <vt:lpstr>Antic</vt:lpstr>
      <vt:lpstr>Nunito Semi-Bold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Colorful Playful Illustrated Creativity Children Presentation</dc:title>
  <dc:creator>AZIZBEKJON</dc:creator>
  <cp:lastModifiedBy>AZIZBEKJON</cp:lastModifiedBy>
  <cp:revision>11</cp:revision>
  <dcterms:created xsi:type="dcterms:W3CDTF">2006-08-16T00:00:00Z</dcterms:created>
  <dcterms:modified xsi:type="dcterms:W3CDTF">2026-03-12T08:21:41Z</dcterms:modified>
  <dc:identifier>DAHBv7rBARI</dc:identifier>
</cp:coreProperties>
</file>