
<file path=[Content_Types].xml><?xml version="1.0" encoding="utf-8"?>
<Types xmlns="http://schemas.openxmlformats.org/package/2006/content-types">
  <Default Extension="jpeg" ContentType="image/jpeg"/>
  <Default Extension="JPG" ContentType="image/.jpg"/>
  <Default Extension="vml" ContentType="application/vnd.openxmlformats-officedocument.vmlDrawing"/>
  <Default Extension="bin" ContentType="application/vnd.openxmlformats-officedocument.oleObject"/>
  <Default Extension="wmf" ContentType="image/x-wmf"/>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fonts/font1.fntdata" ContentType="application/x-fontdata"/>
  <Override PartName="/ppt/fonts/font2.fntdata" ContentType="application/x-fontdata"/>
  <Override PartName="/ppt/fonts/font3.fntdata" ContentType="application/x-fontdata"/>
  <Override PartName="/ppt/fonts/font4.fntdata" ContentType="application/x-fontdata"/>
  <Override PartName="/ppt/media/image14.svg" ContentType="image/svg+xml"/>
  <Override PartName="/ppt/media/image16.svg" ContentType="image/svg+xml"/>
  <Override PartName="/ppt/media/image18.svg" ContentType="image/svg+xml"/>
  <Override PartName="/ppt/media/image21.svg" ContentType="image/svg+xml"/>
  <Override PartName="/ppt/media/image23.svg" ContentType="image/svg+xml"/>
  <Override PartName="/ppt/media/image28.svg" ContentType="image/svg+xml"/>
  <Override PartName="/ppt/media/image3.svg" ContentType="image/svg+xml"/>
  <Override PartName="/ppt/media/image33.svg" ContentType="image/svg+xml"/>
  <Override PartName="/ppt/media/image36.svg" ContentType="image/svg+xml"/>
  <Override PartName="/ppt/media/image38.svg" ContentType="image/svg+xml"/>
  <Override PartName="/ppt/media/image41.svg" ContentType="image/svg+xml"/>
  <Override PartName="/ppt/media/image43.svg" ContentType="image/svg+xml"/>
  <Override PartName="/ppt/media/image45.svg" ContentType="image/svg+xml"/>
  <Override PartName="/ppt/media/image48.svg" ContentType="image/svg+xml"/>
  <Override PartName="/ppt/media/image5.svg" ContentType="image/svg+xml"/>
  <Override PartName="/ppt/media/image51.svg" ContentType="image/svg+xml"/>
  <Override PartName="/ppt/media/image53.svg" ContentType="image/svg+xml"/>
  <Override PartName="/ppt/media/image55.svg" ContentType="image/svg+xml"/>
  <Override PartName="/ppt/media/image57.svg" ContentType="image/svg+xml"/>
  <Override PartName="/ppt/media/image59.svg" ContentType="image/svg+xml"/>
  <Override PartName="/ppt/media/image61.svg" ContentType="image/svg+xml"/>
  <Override PartName="/ppt/media/image65.svg" ContentType="image/svg+xml"/>
  <Override PartName="/ppt/media/image67.svg" ContentType="image/svg+xml"/>
  <Override PartName="/ppt/media/image7.svg" ContentType="image/svg+xml"/>
  <Override PartName="/ppt/media/image9.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1"/>
  </p:notesMasterIdLst>
  <p:sldIdLst>
    <p:sldId id="256" r:id="rId3"/>
    <p:sldId id="257" r:id="rId4"/>
    <p:sldId id="258" r:id="rId5"/>
    <p:sldId id="259" r:id="rId6"/>
    <p:sldId id="275" r:id="rId7"/>
    <p:sldId id="260" r:id="rId8"/>
    <p:sldId id="261" r:id="rId9"/>
    <p:sldId id="263" r:id="rId10"/>
    <p:sldId id="264" r:id="rId12"/>
    <p:sldId id="276" r:id="rId13"/>
    <p:sldId id="265" r:id="rId14"/>
    <p:sldId id="277" r:id="rId15"/>
    <p:sldId id="266" r:id="rId16"/>
    <p:sldId id="267" r:id="rId17"/>
    <p:sldId id="268" r:id="rId18"/>
    <p:sldId id="271" r:id="rId19"/>
    <p:sldId id="272" r:id="rId20"/>
    <p:sldId id="273" r:id="rId21"/>
    <p:sldId id="274" r:id="rId22"/>
  </p:sldIdLst>
  <p:sldSz cx="18288000" cy="10287000"/>
  <p:notesSz cx="6858000" cy="9144000"/>
  <p:embeddedFontLst>
    <p:embeddedFont>
      <p:font typeface="Calibri" panose="020F0502020204030204" charset="0"/>
      <p:regular r:id="rId26"/>
      <p:bold r:id="rId27"/>
      <p:italic r:id="rId28"/>
      <p:boldItalic r:id="rId2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53"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showGuides="1">
      <p:cViewPr varScale="1">
        <p:scale>
          <a:sx n="74" d="100"/>
          <a:sy n="74" d="100"/>
        </p:scale>
        <p:origin x="-1092" y="-90"/>
      </p:cViewPr>
      <p:guideLst>
        <p:guide orient="horz" pos="2153"/>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9" Type="http://schemas.openxmlformats.org/officeDocument/2006/relationships/font" Target="fonts/font4.fntdata"/><Relationship Id="rId28" Type="http://schemas.openxmlformats.org/officeDocument/2006/relationships/font" Target="fonts/font3.fntdata"/><Relationship Id="rId27" Type="http://schemas.openxmlformats.org/officeDocument/2006/relationships/font" Target="fonts/font2.fntdata"/><Relationship Id="rId26" Type="http://schemas.openxmlformats.org/officeDocument/2006/relationships/font" Target="fonts/font1.fntdata"/><Relationship Id="rId25" Type="http://schemas.openxmlformats.org/officeDocument/2006/relationships/tableStyles" Target="tableStyles.xml"/><Relationship Id="rId24" Type="http://schemas.openxmlformats.org/officeDocument/2006/relationships/viewProps" Target="viewProps.xml"/><Relationship Id="rId23" Type="http://schemas.openxmlformats.org/officeDocument/2006/relationships/presProps" Target="presProps.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notesMaster" Target="notesMasters/notesMaster1.xml"/><Relationship Id="rId10" Type="http://schemas.openxmlformats.org/officeDocument/2006/relationships/slide" Target="slides/slide8.xml"/><Relationship Id="rId1" Type="http://schemas.openxmlformats.org/officeDocument/2006/relationships/slideMaster" Target="slideMasters/slide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2.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6.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9.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34.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39.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6D652B2-8C6E-419B-8E93-813F678ADC08}" type="datetimeFigureOut">
              <a:rPr lang="ru-RU" smtClean="0"/>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6C6DC3D-C717-495C-B489-C044A339A551}" type="slidenum">
              <a:rPr lang="ru-RU" smtClean="0"/>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мещающий образ слайда 1"/>
          <p:cNvSpPr>
            <a:spLocks noGrp="1"/>
          </p:cNvSpPr>
          <p:nvPr>
            <p:ph type="sldImg" idx="2"/>
          </p:nvPr>
        </p:nvSpPr>
        <p:spPr/>
      </p:sp>
      <p:sp>
        <p:nvSpPr>
          <p:cNvPr id="3" name="Замещающий текст 2"/>
          <p:cNvSpPr>
            <a:spLocks noGrp="1"/>
          </p:cNvSpPr>
          <p:nvPr>
            <p:ph type="body" idx="3"/>
          </p:nvPr>
        </p:nvSpPr>
        <p:spPr/>
        <p:txBody>
          <a:bodyPr/>
          <a:p>
            <a:endParaRPr lang="ru-RU"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1D8BD707-D9CF-40AE-B4C6-C98DA3205C0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1D8BD707-D9CF-40AE-B4C6-C98DA3205C09}"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1D8BD707-D9CF-40AE-B4C6-C98DA3205C09}"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image" Target="../media/image5.svg"/><Relationship Id="rId4" Type="http://schemas.openxmlformats.org/officeDocument/2006/relationships/image" Target="../media/image4.png"/><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9" Type="http://schemas.openxmlformats.org/officeDocument/2006/relationships/vmlDrawing" Target="../drawings/vmlDrawing3.vml"/><Relationship Id="rId8" Type="http://schemas.openxmlformats.org/officeDocument/2006/relationships/slideLayout" Target="../slideLayouts/slideLayout7.xml"/><Relationship Id="rId7" Type="http://schemas.openxmlformats.org/officeDocument/2006/relationships/image" Target="../media/image26.wmf"/><Relationship Id="rId6" Type="http://schemas.openxmlformats.org/officeDocument/2006/relationships/oleObject" Target="../embeddings/oleObject3.bin"/><Relationship Id="rId5" Type="http://schemas.openxmlformats.org/officeDocument/2006/relationships/image" Target="../media/image5.svg"/><Relationship Id="rId4" Type="http://schemas.openxmlformats.org/officeDocument/2006/relationships/image" Target="../media/image25.png"/><Relationship Id="rId3" Type="http://schemas.openxmlformats.org/officeDocument/2006/relationships/image" Target="../media/image23.svg"/><Relationship Id="rId2" Type="http://schemas.openxmlformats.org/officeDocument/2006/relationships/image" Target="../media/image24.png"/><Relationship Id="rId1" Type="http://schemas.openxmlformats.org/officeDocument/2006/relationships/image" Target="../media/image1.jpeg"/></Relationships>
</file>

<file path=ppt/slides/_rels/slide11.xml.rels><?xml version="1.0" encoding="UTF-8" standalone="yes"?>
<Relationships xmlns="http://schemas.openxmlformats.org/package/2006/relationships"><Relationship Id="rId7" Type="http://schemas.openxmlformats.org/officeDocument/2006/relationships/vmlDrawing" Target="../drawings/vmlDrawing4.vml"/><Relationship Id="rId6" Type="http://schemas.openxmlformats.org/officeDocument/2006/relationships/slideLayout" Target="../slideLayouts/slideLayout7.xml"/><Relationship Id="rId5" Type="http://schemas.openxmlformats.org/officeDocument/2006/relationships/image" Target="../media/image29.wmf"/><Relationship Id="rId4" Type="http://schemas.openxmlformats.org/officeDocument/2006/relationships/oleObject" Target="../embeddings/oleObject4.bin"/><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image" Target="../media/image1.jpeg"/></Relationships>
</file>

<file path=ppt/slides/_rels/slide12.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tags" Target="../tags/tag11.xml"/><Relationship Id="rId2" Type="http://schemas.openxmlformats.org/officeDocument/2006/relationships/image" Target="../media/image30.png"/><Relationship Id="rId1" Type="http://schemas.openxmlformats.org/officeDocument/2006/relationships/image" Target="../media/image1.jpeg"/></Relationships>
</file>

<file path=ppt/slides/_rels/slide13.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image" Target="../media/image3.svg"/><Relationship Id="rId4" Type="http://schemas.openxmlformats.org/officeDocument/2006/relationships/image" Target="../media/image31.png"/><Relationship Id="rId3" Type="http://schemas.openxmlformats.org/officeDocument/2006/relationships/image" Target="../media/image5.svg"/><Relationship Id="rId2" Type="http://schemas.openxmlformats.org/officeDocument/2006/relationships/image" Target="../media/image25.png"/><Relationship Id="rId1" Type="http://schemas.openxmlformats.org/officeDocument/2006/relationships/image" Target="../media/image1.jpeg"/></Relationships>
</file>

<file path=ppt/slides/_rels/slide14.xml.rels><?xml version="1.0" encoding="UTF-8" standalone="yes"?>
<Relationships xmlns="http://schemas.openxmlformats.org/package/2006/relationships"><Relationship Id="rId9" Type="http://schemas.openxmlformats.org/officeDocument/2006/relationships/vmlDrawing" Target="../drawings/vmlDrawing5.vml"/><Relationship Id="rId8" Type="http://schemas.openxmlformats.org/officeDocument/2006/relationships/slideLayout" Target="../slideLayouts/slideLayout7.xml"/><Relationship Id="rId7" Type="http://schemas.openxmlformats.org/officeDocument/2006/relationships/image" Target="../media/image34.wmf"/><Relationship Id="rId6" Type="http://schemas.openxmlformats.org/officeDocument/2006/relationships/oleObject" Target="../embeddings/oleObject5.bin"/><Relationship Id="rId5" Type="http://schemas.openxmlformats.org/officeDocument/2006/relationships/image" Target="../media/image5.svg"/><Relationship Id="rId4" Type="http://schemas.openxmlformats.org/officeDocument/2006/relationships/image" Target="../media/image25.png"/><Relationship Id="rId3" Type="http://schemas.openxmlformats.org/officeDocument/2006/relationships/image" Target="../media/image33.svg"/><Relationship Id="rId2" Type="http://schemas.openxmlformats.org/officeDocument/2006/relationships/image" Target="../media/image32.png"/><Relationship Id="rId1" Type="http://schemas.openxmlformats.org/officeDocument/2006/relationships/image" Target="../media/image1.jpeg"/></Relationships>
</file>

<file path=ppt/slides/_rels/slide15.xml.rels><?xml version="1.0" encoding="UTF-8" standalone="yes"?>
<Relationships xmlns="http://schemas.openxmlformats.org/package/2006/relationships"><Relationship Id="rId9" Type="http://schemas.openxmlformats.org/officeDocument/2006/relationships/oleObject" Target="../embeddings/oleObject6.bin"/><Relationship Id="rId8" Type="http://schemas.openxmlformats.org/officeDocument/2006/relationships/image" Target="../media/image5.svg"/><Relationship Id="rId7" Type="http://schemas.openxmlformats.org/officeDocument/2006/relationships/image" Target="../media/image25.png"/><Relationship Id="rId6" Type="http://schemas.openxmlformats.org/officeDocument/2006/relationships/image" Target="../media/image38.svg"/><Relationship Id="rId5" Type="http://schemas.openxmlformats.org/officeDocument/2006/relationships/image" Target="../media/image37.png"/><Relationship Id="rId4" Type="http://schemas.openxmlformats.org/officeDocument/2006/relationships/image" Target="../media/image36.svg"/><Relationship Id="rId3" Type="http://schemas.openxmlformats.org/officeDocument/2006/relationships/image" Target="../media/image35.png"/><Relationship Id="rId2" Type="http://schemas.openxmlformats.org/officeDocument/2006/relationships/tags" Target="../tags/tag12.xml"/><Relationship Id="rId12" Type="http://schemas.openxmlformats.org/officeDocument/2006/relationships/vmlDrawing" Target="../drawings/vmlDrawing6.vml"/><Relationship Id="rId11" Type="http://schemas.openxmlformats.org/officeDocument/2006/relationships/slideLayout" Target="../slideLayouts/slideLayout7.xml"/><Relationship Id="rId10" Type="http://schemas.openxmlformats.org/officeDocument/2006/relationships/image" Target="../media/image39.wmf"/><Relationship Id="rId1" Type="http://schemas.openxmlformats.org/officeDocument/2006/relationships/image" Target="../media/image1.jpeg"/></Relationships>
</file>

<file path=ppt/slides/_rels/slide16.xml.rels><?xml version="1.0" encoding="UTF-8" standalone="yes"?>
<Relationships xmlns="http://schemas.openxmlformats.org/package/2006/relationships"><Relationship Id="rId8" Type="http://schemas.openxmlformats.org/officeDocument/2006/relationships/slideLayout" Target="../slideLayouts/slideLayout7.xml"/><Relationship Id="rId7" Type="http://schemas.openxmlformats.org/officeDocument/2006/relationships/image" Target="../media/image45.svg"/><Relationship Id="rId6" Type="http://schemas.openxmlformats.org/officeDocument/2006/relationships/image" Target="../media/image44.png"/><Relationship Id="rId5" Type="http://schemas.openxmlformats.org/officeDocument/2006/relationships/image" Target="../media/image43.svg"/><Relationship Id="rId4" Type="http://schemas.openxmlformats.org/officeDocument/2006/relationships/image" Target="../media/image42.png"/><Relationship Id="rId3" Type="http://schemas.openxmlformats.org/officeDocument/2006/relationships/image" Target="../media/image41.svg"/><Relationship Id="rId2" Type="http://schemas.openxmlformats.org/officeDocument/2006/relationships/image" Target="../media/image40.png"/><Relationship Id="rId1" Type="http://schemas.openxmlformats.org/officeDocument/2006/relationships/image" Target="../media/image1.jpeg"/></Relationships>
</file>

<file path=ppt/slides/_rels/slide17.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image" Target="../media/image5.svg"/><Relationship Id="rId4" Type="http://schemas.openxmlformats.org/officeDocument/2006/relationships/image" Target="../media/image25.png"/><Relationship Id="rId3" Type="http://schemas.openxmlformats.org/officeDocument/2006/relationships/image" Target="../media/image7.svg"/><Relationship Id="rId2" Type="http://schemas.openxmlformats.org/officeDocument/2006/relationships/image" Target="../media/image46.png"/><Relationship Id="rId1" Type="http://schemas.openxmlformats.org/officeDocument/2006/relationships/image" Target="../media/image1.jpeg"/></Relationships>
</file>

<file path=ppt/slides/_rels/slide18.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5.svg"/><Relationship Id="rId2" Type="http://schemas.openxmlformats.org/officeDocument/2006/relationships/image" Target="../media/image25.png"/><Relationship Id="rId1" Type="http://schemas.openxmlformats.org/officeDocument/2006/relationships/image" Target="../media/image1.jpeg"/></Relationships>
</file>

<file path=ppt/slides/_rels/slide19.xml.rels><?xml version="1.0" encoding="UTF-8" standalone="yes"?>
<Relationships xmlns="http://schemas.openxmlformats.org/package/2006/relationships"><Relationship Id="rId9" Type="http://schemas.openxmlformats.org/officeDocument/2006/relationships/image" Target="../media/image28.svg"/><Relationship Id="rId8" Type="http://schemas.openxmlformats.org/officeDocument/2006/relationships/image" Target="../media/image27.png"/><Relationship Id="rId7" Type="http://schemas.openxmlformats.org/officeDocument/2006/relationships/image" Target="../media/image5.svg"/><Relationship Id="rId6" Type="http://schemas.openxmlformats.org/officeDocument/2006/relationships/image" Target="../media/image25.png"/><Relationship Id="rId5" Type="http://schemas.openxmlformats.org/officeDocument/2006/relationships/image" Target="../media/image38.svg"/><Relationship Id="rId40" Type="http://schemas.openxmlformats.org/officeDocument/2006/relationships/slideLayout" Target="../slideLayouts/slideLayout7.xml"/><Relationship Id="rId4" Type="http://schemas.openxmlformats.org/officeDocument/2006/relationships/image" Target="../media/image37.png"/><Relationship Id="rId39" Type="http://schemas.openxmlformats.org/officeDocument/2006/relationships/image" Target="../media/image67.svg"/><Relationship Id="rId38" Type="http://schemas.openxmlformats.org/officeDocument/2006/relationships/image" Target="../media/image66.png"/><Relationship Id="rId37" Type="http://schemas.openxmlformats.org/officeDocument/2006/relationships/image" Target="../media/image65.svg"/><Relationship Id="rId36" Type="http://schemas.openxmlformats.org/officeDocument/2006/relationships/image" Target="../media/image64.png"/><Relationship Id="rId35" Type="http://schemas.openxmlformats.org/officeDocument/2006/relationships/image" Target="../media/image16.svg"/><Relationship Id="rId34" Type="http://schemas.openxmlformats.org/officeDocument/2006/relationships/image" Target="../media/image63.png"/><Relationship Id="rId33" Type="http://schemas.openxmlformats.org/officeDocument/2006/relationships/image" Target="../media/image14.svg"/><Relationship Id="rId32" Type="http://schemas.openxmlformats.org/officeDocument/2006/relationships/image" Target="../media/image62.png"/><Relationship Id="rId31" Type="http://schemas.openxmlformats.org/officeDocument/2006/relationships/image" Target="../media/image61.svg"/><Relationship Id="rId30" Type="http://schemas.openxmlformats.org/officeDocument/2006/relationships/image" Target="../media/image60.png"/><Relationship Id="rId3" Type="http://schemas.openxmlformats.org/officeDocument/2006/relationships/image" Target="../media/image43.svg"/><Relationship Id="rId29" Type="http://schemas.openxmlformats.org/officeDocument/2006/relationships/image" Target="../media/image59.svg"/><Relationship Id="rId28" Type="http://schemas.openxmlformats.org/officeDocument/2006/relationships/image" Target="../media/image58.png"/><Relationship Id="rId27" Type="http://schemas.openxmlformats.org/officeDocument/2006/relationships/image" Target="../media/image57.svg"/><Relationship Id="rId26" Type="http://schemas.openxmlformats.org/officeDocument/2006/relationships/image" Target="../media/image56.png"/><Relationship Id="rId25" Type="http://schemas.openxmlformats.org/officeDocument/2006/relationships/image" Target="../media/image55.svg"/><Relationship Id="rId24" Type="http://schemas.openxmlformats.org/officeDocument/2006/relationships/image" Target="../media/image54.png"/><Relationship Id="rId23" Type="http://schemas.openxmlformats.org/officeDocument/2006/relationships/image" Target="../media/image53.svg"/><Relationship Id="rId22" Type="http://schemas.openxmlformats.org/officeDocument/2006/relationships/image" Target="../media/image52.png"/><Relationship Id="rId21" Type="http://schemas.openxmlformats.org/officeDocument/2006/relationships/image" Target="../media/image51.svg"/><Relationship Id="rId20" Type="http://schemas.openxmlformats.org/officeDocument/2006/relationships/image" Target="../media/image50.png"/><Relationship Id="rId2" Type="http://schemas.openxmlformats.org/officeDocument/2006/relationships/image" Target="../media/image42.png"/><Relationship Id="rId19" Type="http://schemas.openxmlformats.org/officeDocument/2006/relationships/image" Target="../media/image33.svg"/><Relationship Id="rId18" Type="http://schemas.openxmlformats.org/officeDocument/2006/relationships/image" Target="../media/image32.png"/><Relationship Id="rId17" Type="http://schemas.openxmlformats.org/officeDocument/2006/relationships/image" Target="../media/image45.svg"/><Relationship Id="rId16" Type="http://schemas.openxmlformats.org/officeDocument/2006/relationships/image" Target="../media/image44.png"/><Relationship Id="rId15" Type="http://schemas.openxmlformats.org/officeDocument/2006/relationships/image" Target="../media/image9.svg"/><Relationship Id="rId14" Type="http://schemas.openxmlformats.org/officeDocument/2006/relationships/image" Target="../media/image49.png"/><Relationship Id="rId13" Type="http://schemas.openxmlformats.org/officeDocument/2006/relationships/image" Target="../media/image7.svg"/><Relationship Id="rId12" Type="http://schemas.openxmlformats.org/officeDocument/2006/relationships/image" Target="../media/image46.png"/><Relationship Id="rId11" Type="http://schemas.openxmlformats.org/officeDocument/2006/relationships/image" Target="../media/image48.svg"/><Relationship Id="rId10" Type="http://schemas.openxmlformats.org/officeDocument/2006/relationships/image" Target="../media/image47.png"/><Relationship Id="rId1" Type="http://schemas.openxmlformats.org/officeDocument/2006/relationships/image" Target="../media/image1.jpeg"/></Relationships>
</file>

<file path=ppt/slides/_rels/slide2.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image" Target="../media/image5.svg"/><Relationship Id="rId4" Type="http://schemas.openxmlformats.org/officeDocument/2006/relationships/image" Target="../media/image4.png"/><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image" Target="../media/image1.jpeg"/></Relationships>
</file>

<file path=ppt/slides/_rels/slide3.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image" Target="../media/image3.svg"/><Relationship Id="rId4" Type="http://schemas.openxmlformats.org/officeDocument/2006/relationships/image" Target="../media/image2.png"/><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image" Target="../media/image1.jpeg"/></Relationships>
</file>

<file path=ppt/slides/_rels/slide4.xml.rels><?xml version="1.0" encoding="UTF-8" standalone="yes"?>
<Relationships xmlns="http://schemas.openxmlformats.org/package/2006/relationships"><Relationship Id="rId9" Type="http://schemas.openxmlformats.org/officeDocument/2006/relationships/vmlDrawing" Target="../drawings/vmlDrawing1.vml"/><Relationship Id="rId8" Type="http://schemas.openxmlformats.org/officeDocument/2006/relationships/slideLayout" Target="../slideLayouts/slideLayout7.xml"/><Relationship Id="rId7" Type="http://schemas.openxmlformats.org/officeDocument/2006/relationships/image" Target="../media/image10.wmf"/><Relationship Id="rId6" Type="http://schemas.openxmlformats.org/officeDocument/2006/relationships/oleObject" Target="../embeddings/oleObject1.bin"/><Relationship Id="rId5" Type="http://schemas.openxmlformats.org/officeDocument/2006/relationships/image" Target="../media/image5.svg"/><Relationship Id="rId4" Type="http://schemas.openxmlformats.org/officeDocument/2006/relationships/image" Target="../media/image4.png"/><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image" Target="../media/image1.jpeg"/></Relationships>
</file>

<file path=ppt/slides/_rels/slide5.xml.rels><?xml version="1.0" encoding="UTF-8" standalone="yes"?>
<Relationships xmlns="http://schemas.openxmlformats.org/package/2006/relationships"><Relationship Id="rId5" Type="http://schemas.openxmlformats.org/officeDocument/2006/relationships/vmlDrawing" Target="../drawings/vmlDrawing2.vml"/><Relationship Id="rId4" Type="http://schemas.openxmlformats.org/officeDocument/2006/relationships/slideLayout" Target="../slideLayouts/slideLayout7.xml"/><Relationship Id="rId3" Type="http://schemas.openxmlformats.org/officeDocument/2006/relationships/image" Target="../media/image12.wmf"/><Relationship Id="rId2" Type="http://schemas.openxmlformats.org/officeDocument/2006/relationships/oleObject" Target="../embeddings/oleObject2.bin"/><Relationship Id="rId1" Type="http://schemas.openxmlformats.org/officeDocument/2006/relationships/image" Target="../media/image11.jpeg"/></Relationships>
</file>

<file path=ppt/slides/_rels/slide6.xml.rels><?xml version="1.0" encoding="UTF-8" standalone="yes"?>
<Relationships xmlns="http://schemas.openxmlformats.org/package/2006/relationships"><Relationship Id="rId9" Type="http://schemas.openxmlformats.org/officeDocument/2006/relationships/tags" Target="../tags/tag4.xml"/><Relationship Id="rId8" Type="http://schemas.openxmlformats.org/officeDocument/2006/relationships/image" Target="../media/image16.svg"/><Relationship Id="rId7" Type="http://schemas.openxmlformats.org/officeDocument/2006/relationships/image" Target="../media/image15.png"/><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0" Type="http://schemas.openxmlformats.org/officeDocument/2006/relationships/slideLayout" Target="../slideLayouts/slideLayout7.xml"/><Relationship Id="rId1" Type="http://schemas.openxmlformats.org/officeDocument/2006/relationships/image" Target="../media/image1.jpeg"/></Relationships>
</file>

<file path=ppt/slides/_rels/slide7.xml.rels><?xml version="1.0" encoding="UTF-8" standalone="yes"?>
<Relationships xmlns="http://schemas.openxmlformats.org/package/2006/relationships"><Relationship Id="rId9" Type="http://schemas.openxmlformats.org/officeDocument/2006/relationships/tags" Target="../tags/tag8.xml"/><Relationship Id="rId8" Type="http://schemas.openxmlformats.org/officeDocument/2006/relationships/tags" Target="../tags/tag7.xml"/><Relationship Id="rId7" Type="http://schemas.openxmlformats.org/officeDocument/2006/relationships/image" Target="../media/image5.svg"/><Relationship Id="rId6" Type="http://schemas.openxmlformats.org/officeDocument/2006/relationships/image" Target="../media/image4.png"/><Relationship Id="rId5" Type="http://schemas.openxmlformats.org/officeDocument/2006/relationships/tags" Target="../tags/tag6.xml"/><Relationship Id="rId4" Type="http://schemas.openxmlformats.org/officeDocument/2006/relationships/tags" Target="../tags/tag5.xml"/><Relationship Id="rId3" Type="http://schemas.openxmlformats.org/officeDocument/2006/relationships/image" Target="../media/image9.svg"/><Relationship Id="rId2" Type="http://schemas.openxmlformats.org/officeDocument/2006/relationships/image" Target="../media/image8.png"/><Relationship Id="rId15" Type="http://schemas.openxmlformats.org/officeDocument/2006/relationships/slideLayout" Target="../slideLayouts/slideLayout7.xml"/><Relationship Id="rId14" Type="http://schemas.openxmlformats.org/officeDocument/2006/relationships/image" Target="../media/image19.png"/><Relationship Id="rId13" Type="http://schemas.openxmlformats.org/officeDocument/2006/relationships/tags" Target="../tags/tag10.xml"/><Relationship Id="rId12" Type="http://schemas.openxmlformats.org/officeDocument/2006/relationships/image" Target="../media/image18.svg"/><Relationship Id="rId11" Type="http://schemas.openxmlformats.org/officeDocument/2006/relationships/image" Target="../media/image17.png"/><Relationship Id="rId10" Type="http://schemas.openxmlformats.org/officeDocument/2006/relationships/tags" Target="../tags/tag9.xml"/><Relationship Id="rId1" Type="http://schemas.openxmlformats.org/officeDocument/2006/relationships/image" Target="../media/image1.jpeg"/></Relationships>
</file>

<file path=ppt/slides/_rels/slide8.xml.rels><?xml version="1.0" encoding="UTF-8" standalone="yes"?>
<Relationships xmlns="http://schemas.openxmlformats.org/package/2006/relationships"><Relationship Id="rId5" Type="http://schemas.openxmlformats.org/officeDocument/2006/relationships/notesSlide" Target="../notesSlides/notesSlide1.xml"/><Relationship Id="rId4" Type="http://schemas.openxmlformats.org/officeDocument/2006/relationships/slideLayout" Target="../slideLayouts/slideLayout7.xml"/><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image" Target="../media/image1.jpeg"/></Relationships>
</file>

<file path=ppt/slides/_rels/slide9.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image" Target="../media/image5.svg"/><Relationship Id="rId4" Type="http://schemas.openxmlformats.org/officeDocument/2006/relationships/image" Target="../media/image4.png"/><Relationship Id="rId3" Type="http://schemas.openxmlformats.org/officeDocument/2006/relationships/image" Target="../media/image23.svg"/><Relationship Id="rId2" Type="http://schemas.openxmlformats.org/officeDocument/2006/relationships/image" Target="../media/image22.png"/><Relationship Id="rId1" Type="http://schemas.openxmlformats.org/officeDocument/2006/relationships/image" Target="../media/image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a:off x="4000500" y="-4000500"/>
            <a:ext cx="10287000" cy="18288000"/>
          </a:xfrm>
          <a:custGeom>
            <a:avLst/>
            <a:gdLst/>
            <a:ahLst/>
            <a:cxnLst/>
            <a:rect l="l" t="t" r="r" b="b"/>
            <a:pathLst>
              <a:path w="10287000" h="18288000">
                <a:moveTo>
                  <a:pt x="10287000" y="0"/>
                </a:moveTo>
                <a:lnTo>
                  <a:pt x="10287000" y="18288000"/>
                </a:lnTo>
                <a:lnTo>
                  <a:pt x="0" y="18288000"/>
                </a:lnTo>
                <a:lnTo>
                  <a:pt x="0" y="0"/>
                </a:lnTo>
                <a:lnTo>
                  <a:pt x="10287000" y="0"/>
                </a:lnTo>
                <a:close/>
              </a:path>
            </a:pathLst>
          </a:custGeom>
          <a:blipFill>
            <a:blip r:embed="rId1"/>
            <a:stretch>
              <a:fillRect l="-83333" r="-83333"/>
            </a:stretch>
          </a:blipFill>
        </p:spPr>
        <p:txBody>
          <a:bodyPr/>
          <a:p>
            <a:endParaRPr lang="ru-RU" altLang="en-US"/>
          </a:p>
        </p:txBody>
      </p:sp>
      <p:sp>
        <p:nvSpPr>
          <p:cNvPr id="3" name="TextBox 3"/>
          <p:cNvSpPr txBox="1"/>
          <p:nvPr/>
        </p:nvSpPr>
        <p:spPr>
          <a:xfrm>
            <a:off x="2795700" y="2188917"/>
            <a:ext cx="12553091" cy="2954655"/>
          </a:xfrm>
          <a:prstGeom prst="rect">
            <a:avLst/>
          </a:prstGeom>
        </p:spPr>
        <p:txBody>
          <a:bodyPr lIns="0" tIns="0" rIns="0" bIns="0" rtlCol="0" anchor="t">
            <a:spAutoFit/>
          </a:bodyPr>
          <a:lstStyle/>
          <a:p>
            <a:pPr algn="ctr">
              <a:lnSpc>
                <a:spcPct val="100000"/>
              </a:lnSpc>
            </a:pPr>
            <a:r>
              <a:rPr lang="en-US" sz="9600" spc="2446">
                <a:solidFill>
                  <a:srgbClr val="023276"/>
                </a:solidFill>
                <a:latin typeface="Doublebass" panose="02000506000000020004"/>
                <a:ea typeface="Doublebass" panose="02000506000000020004"/>
                <a:cs typeface="Doublebass" panose="02000506000000020004"/>
                <a:sym typeface="Doublebass" panose="02000506000000020004"/>
              </a:rPr>
              <a:t>RADIATSION FIZIKA</a:t>
            </a:r>
            <a:endParaRPr lang="en-US" sz="9600" spc="2446">
              <a:solidFill>
                <a:srgbClr val="023276"/>
              </a:solidFill>
              <a:latin typeface="Doublebass" panose="02000506000000020004"/>
              <a:ea typeface="Doublebass" panose="02000506000000020004"/>
              <a:cs typeface="Doublebass" panose="02000506000000020004"/>
              <a:sym typeface="Doublebass" panose="02000506000000020004"/>
            </a:endParaRPr>
          </a:p>
        </p:txBody>
      </p:sp>
      <p:sp>
        <p:nvSpPr>
          <p:cNvPr id="4" name="Freeform 4"/>
          <p:cNvSpPr/>
          <p:nvPr/>
        </p:nvSpPr>
        <p:spPr>
          <a:xfrm rot="712252">
            <a:off x="-559453" y="-1050731"/>
            <a:ext cx="5357447" cy="6350422"/>
          </a:xfrm>
          <a:custGeom>
            <a:avLst/>
            <a:gdLst/>
            <a:ahLst/>
            <a:cxnLst/>
            <a:rect l="l" t="t" r="r" b="b"/>
            <a:pathLst>
              <a:path w="5357447" h="6350422">
                <a:moveTo>
                  <a:pt x="0" y="0"/>
                </a:moveTo>
                <a:lnTo>
                  <a:pt x="5357447" y="0"/>
                </a:lnTo>
                <a:lnTo>
                  <a:pt x="5357447" y="6350422"/>
                </a:lnTo>
                <a:lnTo>
                  <a:pt x="0" y="635042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5" name="TextBox 5"/>
          <p:cNvSpPr txBox="1"/>
          <p:nvPr/>
        </p:nvSpPr>
        <p:spPr>
          <a:xfrm>
            <a:off x="5537835" y="6209030"/>
            <a:ext cx="7212330" cy="1663700"/>
          </a:xfrm>
          <a:prstGeom prst="rect">
            <a:avLst/>
          </a:prstGeom>
        </p:spPr>
        <p:txBody>
          <a:bodyPr lIns="0" tIns="0" rIns="0" bIns="0" rtlCol="0" anchor="t">
            <a:noAutofit/>
          </a:bodyPr>
          <a:lstStyle/>
          <a:p>
            <a:pPr algn="ctr">
              <a:lnSpc>
                <a:spcPts val="3300"/>
              </a:lnSpc>
              <a:spcBef>
                <a:spcPct val="0"/>
              </a:spcBef>
            </a:pPr>
            <a:r>
              <a:rPr lang="en-US" sz="3300" spc="415">
                <a:solidFill>
                  <a:schemeClr val="tx2"/>
                </a:solidFill>
                <a:latin typeface="Bobby Jones"/>
                <a:ea typeface="Bobby Jones"/>
                <a:cs typeface="Bobby Jones"/>
                <a:sym typeface="Bobby Jones"/>
              </a:rPr>
              <a:t>TF-2202 GURUH</a:t>
            </a:r>
            <a:endParaRPr lang="en-US" sz="3300" spc="415">
              <a:solidFill>
                <a:schemeClr val="tx2"/>
              </a:solidFill>
              <a:latin typeface="Bobby Jones"/>
              <a:ea typeface="Bobby Jones"/>
              <a:cs typeface="Bobby Jones"/>
              <a:sym typeface="Bobby Jones"/>
            </a:endParaRPr>
          </a:p>
          <a:p>
            <a:pPr algn="ctr">
              <a:lnSpc>
                <a:spcPts val="3300"/>
              </a:lnSpc>
              <a:spcBef>
                <a:spcPct val="0"/>
              </a:spcBef>
            </a:pPr>
            <a:r>
              <a:rPr lang="en-US" sz="3300" spc="415">
                <a:solidFill>
                  <a:schemeClr val="tx2"/>
                </a:solidFill>
                <a:latin typeface="Bobby Jones"/>
                <a:ea typeface="Bobby Jones"/>
                <a:cs typeface="Bobby Jones"/>
                <a:sym typeface="Bobby Jones"/>
              </a:rPr>
              <a:t>XOLMUROTOVA SEVARA </a:t>
            </a:r>
            <a:endParaRPr lang="en-US" sz="3300" spc="415">
              <a:solidFill>
                <a:schemeClr val="tx2"/>
              </a:solidFill>
              <a:latin typeface="Bobby Jones"/>
              <a:ea typeface="Bobby Jones"/>
              <a:cs typeface="Bobby Jones"/>
              <a:sym typeface="Bobby Jones"/>
            </a:endParaRPr>
          </a:p>
          <a:p>
            <a:pPr algn="ctr">
              <a:lnSpc>
                <a:spcPts val="3300"/>
              </a:lnSpc>
              <a:spcBef>
                <a:spcPct val="0"/>
              </a:spcBef>
            </a:pPr>
            <a:r>
              <a:rPr lang="en-US" sz="3300" spc="415">
                <a:solidFill>
                  <a:schemeClr val="tx2"/>
                </a:solidFill>
                <a:latin typeface="Bobby Jones"/>
                <a:ea typeface="Bobby Jones"/>
                <a:cs typeface="Bobby Jones"/>
                <a:sym typeface="Bobby Jones"/>
              </a:rPr>
              <a:t>YO’LDOSHEVA SHOIRA</a:t>
            </a:r>
            <a:endParaRPr lang="en-US" sz="3300" spc="415">
              <a:solidFill>
                <a:schemeClr val="tx2"/>
              </a:solidFill>
              <a:latin typeface="Bobby Jones"/>
              <a:ea typeface="Bobby Jones"/>
              <a:cs typeface="Bobby Jones"/>
              <a:sym typeface="Bobby Jones"/>
            </a:endParaRPr>
          </a:p>
        </p:txBody>
      </p:sp>
      <p:sp>
        <p:nvSpPr>
          <p:cNvPr id="6" name="Freeform 6"/>
          <p:cNvSpPr/>
          <p:nvPr/>
        </p:nvSpPr>
        <p:spPr>
          <a:xfrm rot="2511096">
            <a:off x="13868097" y="470440"/>
            <a:ext cx="2967040" cy="2406000"/>
          </a:xfrm>
          <a:custGeom>
            <a:avLst/>
            <a:gdLst/>
            <a:ahLst/>
            <a:cxnLst/>
            <a:rect l="l" t="t" r="r" b="b"/>
            <a:pathLst>
              <a:path w="2967040" h="2406000">
                <a:moveTo>
                  <a:pt x="0" y="0"/>
                </a:moveTo>
                <a:lnTo>
                  <a:pt x="2967040" y="0"/>
                </a:lnTo>
                <a:lnTo>
                  <a:pt x="2967040" y="2405999"/>
                </a:lnTo>
                <a:lnTo>
                  <a:pt x="0" y="240599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7" name="Freeform 7"/>
          <p:cNvSpPr/>
          <p:nvPr/>
        </p:nvSpPr>
        <p:spPr>
          <a:xfrm rot="2511096">
            <a:off x="1383935" y="7198105"/>
            <a:ext cx="2967040" cy="2406000"/>
          </a:xfrm>
          <a:custGeom>
            <a:avLst/>
            <a:gdLst/>
            <a:ahLst/>
            <a:cxnLst/>
            <a:rect l="l" t="t" r="r" b="b"/>
            <a:pathLst>
              <a:path w="2967040" h="2406000">
                <a:moveTo>
                  <a:pt x="0" y="0"/>
                </a:moveTo>
                <a:lnTo>
                  <a:pt x="2967040" y="0"/>
                </a:lnTo>
                <a:lnTo>
                  <a:pt x="2967040" y="2406000"/>
                </a:lnTo>
                <a:lnTo>
                  <a:pt x="0" y="24060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8" name="Freeform 8"/>
          <p:cNvSpPr/>
          <p:nvPr/>
        </p:nvSpPr>
        <p:spPr>
          <a:xfrm rot="712252">
            <a:off x="13604255" y="5089644"/>
            <a:ext cx="5357447" cy="6350422"/>
          </a:xfrm>
          <a:custGeom>
            <a:avLst/>
            <a:gdLst/>
            <a:ahLst/>
            <a:cxnLst/>
            <a:rect l="l" t="t" r="r" b="b"/>
            <a:pathLst>
              <a:path w="5357447" h="6350422">
                <a:moveTo>
                  <a:pt x="0" y="0"/>
                </a:moveTo>
                <a:lnTo>
                  <a:pt x="5357447" y="0"/>
                </a:lnTo>
                <a:lnTo>
                  <a:pt x="5357447" y="6350422"/>
                </a:lnTo>
                <a:lnTo>
                  <a:pt x="0" y="635042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Freeform 2"/>
          <p:cNvSpPr/>
          <p:nvPr/>
        </p:nvSpPr>
        <p:spPr>
          <a:xfrm rot="-5400000">
            <a:off x="4000500" y="-4000500"/>
            <a:ext cx="10287000" cy="18288000"/>
          </a:xfrm>
          <a:custGeom>
            <a:avLst/>
            <a:gdLst/>
            <a:ahLst/>
            <a:cxnLst/>
            <a:rect l="l" t="t" r="r" b="b"/>
            <a:pathLst>
              <a:path w="10287000" h="18288000">
                <a:moveTo>
                  <a:pt x="10287000" y="0"/>
                </a:moveTo>
                <a:lnTo>
                  <a:pt x="10287000" y="18288000"/>
                </a:lnTo>
                <a:lnTo>
                  <a:pt x="0" y="18288000"/>
                </a:lnTo>
                <a:lnTo>
                  <a:pt x="0" y="0"/>
                </a:lnTo>
                <a:lnTo>
                  <a:pt x="10287000" y="0"/>
                </a:lnTo>
                <a:close/>
              </a:path>
            </a:pathLst>
          </a:custGeom>
          <a:blipFill>
            <a:blip r:embed="rId1"/>
            <a:stretch>
              <a:fillRect l="-83333" r="-83333"/>
            </a:stretch>
          </a:blipFill>
        </p:spPr>
      </p:sp>
      <p:sp>
        <p:nvSpPr>
          <p:cNvPr id="5" name="Freeform 5"/>
          <p:cNvSpPr/>
          <p:nvPr/>
        </p:nvSpPr>
        <p:spPr>
          <a:xfrm rot="113263">
            <a:off x="14495642" y="3637422"/>
            <a:ext cx="5799418" cy="5799418"/>
          </a:xfrm>
          <a:custGeom>
            <a:avLst/>
            <a:gdLst/>
            <a:ahLst/>
            <a:cxnLst/>
            <a:rect l="l" t="t" r="r" b="b"/>
            <a:pathLst>
              <a:path w="5799418" h="5799418">
                <a:moveTo>
                  <a:pt x="0" y="0"/>
                </a:moveTo>
                <a:lnTo>
                  <a:pt x="5799418" y="0"/>
                </a:lnTo>
                <a:lnTo>
                  <a:pt x="5799418" y="5799418"/>
                </a:lnTo>
                <a:lnTo>
                  <a:pt x="0" y="579941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11" name="Freeform 11"/>
          <p:cNvSpPr/>
          <p:nvPr/>
        </p:nvSpPr>
        <p:spPr>
          <a:xfrm rot="-925693">
            <a:off x="15125985" y="664471"/>
            <a:ext cx="2714568" cy="2201268"/>
          </a:xfrm>
          <a:custGeom>
            <a:avLst/>
            <a:gdLst/>
            <a:ahLst/>
            <a:cxnLst/>
            <a:rect l="l" t="t" r="r" b="b"/>
            <a:pathLst>
              <a:path w="2714568" h="2201268">
                <a:moveTo>
                  <a:pt x="0" y="0"/>
                </a:moveTo>
                <a:lnTo>
                  <a:pt x="2714568" y="0"/>
                </a:lnTo>
                <a:lnTo>
                  <a:pt x="2714568" y="2201268"/>
                </a:lnTo>
                <a:lnTo>
                  <a:pt x="0" y="2201268"/>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aphicFrame>
        <p:nvGraphicFramePr>
          <p:cNvPr id="3" name="Объект 2"/>
          <p:cNvGraphicFramePr/>
          <p:nvPr/>
        </p:nvGraphicFramePr>
        <p:xfrm>
          <a:off x="970915" y="969645"/>
          <a:ext cx="12943205" cy="8173085"/>
        </p:xfrm>
        <a:graphic>
          <a:graphicData uri="http://schemas.openxmlformats.org/presentationml/2006/ole">
            <mc:AlternateContent xmlns:mc="http://schemas.openxmlformats.org/markup-compatibility/2006">
              <mc:Choice xmlns:v="urn:schemas-microsoft-com:vml" Requires="v">
                <p:oleObj spid="_x0000_s4" name="" r:id="rId6" imgW="7981950" imgH="3232150" progId="Paint.Picture">
                  <p:embed/>
                </p:oleObj>
              </mc:Choice>
              <mc:Fallback>
                <p:oleObj name="" r:id="rId6" imgW="7981950" imgH="3232150" progId="Paint.Picture">
                  <p:embed/>
                  <p:pic>
                    <p:nvPicPr>
                      <p:cNvPr id="0" name="Изображение 3"/>
                      <p:cNvPicPr/>
                      <p:nvPr/>
                    </p:nvPicPr>
                    <p:blipFill>
                      <a:blip r:embed="rId7"/>
                      <a:stretch>
                        <a:fillRect/>
                      </a:stretch>
                    </p:blipFill>
                    <p:spPr>
                      <a:xfrm>
                        <a:off x="970915" y="969645"/>
                        <a:ext cx="12943205" cy="8173085"/>
                      </a:xfrm>
                      <a:prstGeom prst="rect">
                        <a:avLst/>
                      </a:prstGeom>
                    </p:spPr>
                  </p:pic>
                </p:oleObj>
              </mc:Fallback>
            </mc:AlternateContent>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a:off x="4000500" y="-4000500"/>
            <a:ext cx="10287000" cy="18288000"/>
          </a:xfrm>
          <a:custGeom>
            <a:avLst/>
            <a:gdLst/>
            <a:ahLst/>
            <a:cxnLst/>
            <a:rect l="l" t="t" r="r" b="b"/>
            <a:pathLst>
              <a:path w="10287000" h="18288000">
                <a:moveTo>
                  <a:pt x="10287000" y="0"/>
                </a:moveTo>
                <a:lnTo>
                  <a:pt x="10287000" y="18288000"/>
                </a:lnTo>
                <a:lnTo>
                  <a:pt x="0" y="18288000"/>
                </a:lnTo>
                <a:lnTo>
                  <a:pt x="0" y="0"/>
                </a:lnTo>
                <a:lnTo>
                  <a:pt x="10287000" y="0"/>
                </a:lnTo>
                <a:close/>
              </a:path>
            </a:pathLst>
          </a:custGeom>
          <a:blipFill>
            <a:blip r:embed="rId1"/>
            <a:stretch>
              <a:fillRect l="-83333" r="-83333"/>
            </a:stretch>
          </a:blipFill>
        </p:spPr>
      </p:sp>
      <p:sp>
        <p:nvSpPr>
          <p:cNvPr id="3" name="TextBox 3"/>
          <p:cNvSpPr txBox="1"/>
          <p:nvPr/>
        </p:nvSpPr>
        <p:spPr>
          <a:xfrm>
            <a:off x="2743014" y="266539"/>
            <a:ext cx="12559403" cy="676910"/>
          </a:xfrm>
          <a:prstGeom prst="rect">
            <a:avLst/>
          </a:prstGeom>
        </p:spPr>
        <p:txBody>
          <a:bodyPr lIns="0" tIns="0" rIns="0" bIns="0" rtlCol="0" anchor="t">
            <a:spAutoFit/>
          </a:bodyPr>
          <a:lstStyle/>
          <a:p>
            <a:pPr algn="ctr">
              <a:lnSpc>
                <a:spcPct val="100000"/>
              </a:lnSpc>
            </a:pPr>
            <a:r>
              <a:rPr lang="en-US" altLang="ru-RU" sz="4400">
                <a:solidFill>
                  <a:srgbClr val="023276"/>
                </a:solidFill>
                <a:latin typeface="One Little Font" panose="00000500000000000000"/>
                <a:ea typeface="One Little Font" panose="00000500000000000000"/>
                <a:cs typeface="One Little Font" panose="00000500000000000000"/>
                <a:sym typeface="One Little Font" panose="00000500000000000000"/>
              </a:rPr>
              <a:t>Tibbiyot va sanoatda radiatsion xavfsizlik</a:t>
            </a:r>
            <a:endParaRPr lang="en-US" altLang="ru-RU" sz="4400" spc="477">
              <a:solidFill>
                <a:srgbClr val="023276"/>
              </a:solidFill>
              <a:latin typeface="One Little Font" panose="00000500000000000000"/>
              <a:ea typeface="One Little Font" panose="00000500000000000000"/>
              <a:cs typeface="One Little Font" panose="00000500000000000000"/>
              <a:sym typeface="One Little Font" panose="00000500000000000000"/>
            </a:endParaRPr>
          </a:p>
        </p:txBody>
      </p:sp>
      <p:sp>
        <p:nvSpPr>
          <p:cNvPr id="10" name="Freeform 10"/>
          <p:cNvSpPr/>
          <p:nvPr/>
        </p:nvSpPr>
        <p:spPr>
          <a:xfrm>
            <a:off x="-533382" y="-478376"/>
            <a:ext cx="6155283" cy="4879461"/>
          </a:xfrm>
          <a:custGeom>
            <a:avLst/>
            <a:gdLst/>
            <a:ahLst/>
            <a:cxnLst/>
            <a:rect l="l" t="t" r="r" b="b"/>
            <a:pathLst>
              <a:path w="6155283" h="4879461">
                <a:moveTo>
                  <a:pt x="0" y="0"/>
                </a:moveTo>
                <a:lnTo>
                  <a:pt x="6155283" y="0"/>
                </a:lnTo>
                <a:lnTo>
                  <a:pt x="6155283" y="4879461"/>
                </a:lnTo>
                <a:lnTo>
                  <a:pt x="0" y="487946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11" name="Freeform 11"/>
          <p:cNvSpPr/>
          <p:nvPr/>
        </p:nvSpPr>
        <p:spPr>
          <a:xfrm flipH="1">
            <a:off x="13563632" y="-478376"/>
            <a:ext cx="6155283" cy="4879461"/>
          </a:xfrm>
          <a:custGeom>
            <a:avLst/>
            <a:gdLst/>
            <a:ahLst/>
            <a:cxnLst/>
            <a:rect l="l" t="t" r="r" b="b"/>
            <a:pathLst>
              <a:path w="6155283" h="4879461">
                <a:moveTo>
                  <a:pt x="6155283" y="0"/>
                </a:moveTo>
                <a:lnTo>
                  <a:pt x="0" y="0"/>
                </a:lnTo>
                <a:lnTo>
                  <a:pt x="0" y="4879461"/>
                </a:lnTo>
                <a:lnTo>
                  <a:pt x="6155283" y="4879461"/>
                </a:lnTo>
                <a:lnTo>
                  <a:pt x="6155283" y="0"/>
                </a:lnTo>
                <a:close/>
              </a:path>
            </a:pathLst>
          </a:custGeom>
          <a:blipFill>
            <a:blip r:embed="rId2">
              <a:extLst>
                <a:ext uri="{96DAC541-7B7A-43D3-8B79-37D633B846F1}">
                  <asvg:svgBlip xmlns:asvg="http://schemas.microsoft.com/office/drawing/2016/SVG/main" r:embed="rId3"/>
                </a:ext>
              </a:extLst>
            </a:blip>
            <a:stretch>
              <a:fillRect/>
            </a:stretch>
          </a:blipFill>
        </p:spPr>
      </p:sp>
      <p:graphicFrame>
        <p:nvGraphicFramePr>
          <p:cNvPr id="4" name="Объект 3"/>
          <p:cNvGraphicFramePr/>
          <p:nvPr/>
        </p:nvGraphicFramePr>
        <p:xfrm>
          <a:off x="2541905" y="1649095"/>
          <a:ext cx="13285470" cy="6570980"/>
        </p:xfrm>
        <a:graphic>
          <a:graphicData uri="http://schemas.openxmlformats.org/presentationml/2006/ole">
            <mc:AlternateContent xmlns:mc="http://schemas.openxmlformats.org/markup-compatibility/2006">
              <mc:Choice xmlns:v="urn:schemas-microsoft-com:vml" Requires="v">
                <p:oleObj spid="_x0000_s5" name="" r:id="rId4" imgW="4743450" imgH="3028950" progId="Paint.Picture">
                  <p:embed/>
                </p:oleObj>
              </mc:Choice>
              <mc:Fallback>
                <p:oleObj name="" r:id="rId4" imgW="4743450" imgH="3028950" progId="Paint.Picture">
                  <p:embed/>
                  <p:pic>
                    <p:nvPicPr>
                      <p:cNvPr id="0" name="Изображение 4"/>
                      <p:cNvPicPr/>
                      <p:nvPr/>
                    </p:nvPicPr>
                    <p:blipFill>
                      <a:blip r:embed="rId5"/>
                      <a:stretch>
                        <a:fillRect/>
                      </a:stretch>
                    </p:blipFill>
                    <p:spPr>
                      <a:xfrm>
                        <a:off x="2541905" y="1649095"/>
                        <a:ext cx="13285470" cy="6570980"/>
                      </a:xfrm>
                      <a:prstGeom prst="rect">
                        <a:avLst/>
                      </a:prstGeom>
                    </p:spPr>
                  </p:pic>
                </p:oleObj>
              </mc:Fallback>
            </mc:AlternateContent>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Freeform 2"/>
          <p:cNvSpPr/>
          <p:nvPr/>
        </p:nvSpPr>
        <p:spPr>
          <a:xfrm rot="-5400000">
            <a:off x="4000500" y="-4000500"/>
            <a:ext cx="10287000" cy="18288000"/>
          </a:xfrm>
          <a:custGeom>
            <a:avLst/>
            <a:gdLst/>
            <a:ahLst/>
            <a:cxnLst/>
            <a:rect l="l" t="t" r="r" b="b"/>
            <a:pathLst>
              <a:path w="10287000" h="18288000">
                <a:moveTo>
                  <a:pt x="10287000" y="0"/>
                </a:moveTo>
                <a:lnTo>
                  <a:pt x="10287000" y="18288000"/>
                </a:lnTo>
                <a:lnTo>
                  <a:pt x="0" y="18288000"/>
                </a:lnTo>
                <a:lnTo>
                  <a:pt x="0" y="0"/>
                </a:lnTo>
                <a:lnTo>
                  <a:pt x="10287000" y="0"/>
                </a:lnTo>
                <a:close/>
              </a:path>
            </a:pathLst>
          </a:custGeom>
          <a:blipFill>
            <a:blip r:embed="rId1"/>
            <a:stretch>
              <a:fillRect l="-83333" r="-83333"/>
            </a:stretch>
          </a:blipFill>
        </p:spPr>
        <p:txBody>
          <a:bodyPr/>
          <a:p>
            <a:pPr algn="ctr"/>
            <a:endParaRPr lang="en-US" altLang="ru-RU" sz="3600"/>
          </a:p>
        </p:txBody>
      </p:sp>
      <p:pic>
        <p:nvPicPr>
          <p:cNvPr id="3" name="Изображение 2"/>
          <p:cNvPicPr>
            <a:picLocks noChangeAspect="1"/>
          </p:cNvPicPr>
          <p:nvPr/>
        </p:nvPicPr>
        <p:blipFill>
          <a:blip r:embed="rId2"/>
          <a:stretch>
            <a:fillRect/>
          </a:stretch>
        </p:blipFill>
        <p:spPr>
          <a:xfrm>
            <a:off x="836295" y="1729105"/>
            <a:ext cx="6830060" cy="6743700"/>
          </a:xfrm>
          <a:prstGeom prst="rect">
            <a:avLst/>
          </a:prstGeom>
        </p:spPr>
      </p:pic>
      <p:sp>
        <p:nvSpPr>
          <p:cNvPr id="8" name="TextBox 8"/>
          <p:cNvSpPr txBox="1"/>
          <p:nvPr>
            <p:custDataLst>
              <p:tags r:id="rId3"/>
            </p:custDataLst>
          </p:nvPr>
        </p:nvSpPr>
        <p:spPr>
          <a:xfrm>
            <a:off x="7861300" y="269875"/>
            <a:ext cx="9948545" cy="9652000"/>
          </a:xfrm>
          <a:prstGeom prst="rect">
            <a:avLst/>
          </a:prstGeom>
        </p:spPr>
        <p:txBody>
          <a:bodyPr lIns="0" tIns="0" rIns="0" bIns="0" rtlCol="0" anchor="t">
            <a:noAutofit/>
          </a:bodyPr>
          <a:p>
            <a:pPr algn="just">
              <a:lnSpc>
                <a:spcPts val="2980"/>
              </a:lnSpc>
            </a:pPr>
            <a:r>
              <a:rPr lang="en-US" altLang="ru-RU" sz="2505">
                <a:solidFill>
                  <a:srgbClr val="023276"/>
                </a:solidFill>
                <a:latin typeface="One Little Font" panose="00000500000000000000"/>
                <a:ea typeface="One Little Font" panose="00000500000000000000"/>
                <a:cs typeface="One Little Font" panose="00000500000000000000"/>
                <a:sym typeface="One Little Font" panose="00000500000000000000"/>
              </a:rPr>
              <a:t>Qo‘lqoplar qo‘lni mikroblar va kimyoviy moddalardan himoya qiladi. Ular lateks, nitril yoki vinildan tayyorlanadi.</a:t>
            </a:r>
            <a:endParaRPr lang="en-US" altLang="ru-RU" sz="2505">
              <a:solidFill>
                <a:srgbClr val="023276"/>
              </a:solidFill>
              <a:latin typeface="One Little Font" panose="00000500000000000000"/>
              <a:ea typeface="One Little Font" panose="00000500000000000000"/>
              <a:cs typeface="One Little Font" panose="00000500000000000000"/>
              <a:sym typeface="One Little Font" panose="00000500000000000000"/>
            </a:endParaRPr>
          </a:p>
          <a:p>
            <a:pPr algn="just">
              <a:lnSpc>
                <a:spcPts val="2980"/>
              </a:lnSpc>
            </a:pPr>
            <a:r>
              <a:rPr lang="en-US" altLang="ru-RU" sz="2505">
                <a:solidFill>
                  <a:srgbClr val="023276"/>
                </a:solidFill>
                <a:latin typeface="One Little Font" panose="00000500000000000000"/>
                <a:ea typeface="One Little Font" panose="00000500000000000000"/>
                <a:cs typeface="One Little Font" panose="00000500000000000000"/>
                <a:sym typeface="One Little Font" panose="00000500000000000000"/>
              </a:rPr>
              <a:t>Lateks — elastik.</a:t>
            </a:r>
            <a:endParaRPr lang="en-US" altLang="ru-RU" sz="2505">
              <a:solidFill>
                <a:srgbClr val="023276"/>
              </a:solidFill>
              <a:latin typeface="One Little Font" panose="00000500000000000000"/>
              <a:ea typeface="One Little Font" panose="00000500000000000000"/>
              <a:cs typeface="One Little Font" panose="00000500000000000000"/>
              <a:sym typeface="One Little Font" panose="00000500000000000000"/>
            </a:endParaRPr>
          </a:p>
          <a:p>
            <a:pPr algn="just">
              <a:lnSpc>
                <a:spcPts val="2980"/>
              </a:lnSpc>
            </a:pPr>
            <a:r>
              <a:rPr lang="en-US" altLang="ru-RU" sz="2505">
                <a:solidFill>
                  <a:srgbClr val="023276"/>
                </a:solidFill>
                <a:latin typeface="One Little Font" panose="00000500000000000000"/>
                <a:ea typeface="One Little Font" panose="00000500000000000000"/>
                <a:cs typeface="One Little Font" panose="00000500000000000000"/>
                <a:sym typeface="One Little Font" panose="00000500000000000000"/>
              </a:rPr>
              <a:t>Nitril — kimyoviy moddalarga chidamli.</a:t>
            </a:r>
            <a:endParaRPr lang="en-US" altLang="ru-RU" sz="2505">
              <a:solidFill>
                <a:srgbClr val="023276"/>
              </a:solidFill>
              <a:latin typeface="One Little Font" panose="00000500000000000000"/>
              <a:ea typeface="One Little Font" panose="00000500000000000000"/>
              <a:cs typeface="One Little Font" panose="00000500000000000000"/>
              <a:sym typeface="One Little Font" panose="00000500000000000000"/>
            </a:endParaRPr>
          </a:p>
          <a:p>
            <a:pPr algn="just">
              <a:lnSpc>
                <a:spcPts val="2980"/>
              </a:lnSpc>
            </a:pPr>
            <a:r>
              <a:rPr lang="en-US" altLang="ru-RU" sz="2505">
                <a:solidFill>
                  <a:srgbClr val="023276"/>
                </a:solidFill>
                <a:latin typeface="One Little Font" panose="00000500000000000000"/>
                <a:ea typeface="One Little Font" panose="00000500000000000000"/>
                <a:cs typeface="One Little Font" panose="00000500000000000000"/>
                <a:sym typeface="One Little Font" panose="00000500000000000000"/>
              </a:rPr>
              <a:t>Vinil — arzon va allergiya bermaydi.</a:t>
            </a:r>
            <a:endParaRPr lang="en-US" altLang="ru-RU" sz="2505">
              <a:solidFill>
                <a:srgbClr val="023276"/>
              </a:solidFill>
              <a:latin typeface="One Little Font" panose="00000500000000000000"/>
              <a:ea typeface="One Little Font" panose="00000500000000000000"/>
              <a:cs typeface="One Little Font" panose="00000500000000000000"/>
              <a:sym typeface="One Little Font" panose="00000500000000000000"/>
            </a:endParaRPr>
          </a:p>
          <a:p>
            <a:pPr algn="just">
              <a:lnSpc>
                <a:spcPts val="2980"/>
              </a:lnSpc>
            </a:pPr>
            <a:r>
              <a:rPr lang="en-US" altLang="ru-RU" sz="2505">
                <a:solidFill>
                  <a:srgbClr val="023276"/>
                </a:solidFill>
                <a:latin typeface="One Little Font" panose="00000500000000000000"/>
                <a:ea typeface="One Little Font" panose="00000500000000000000"/>
                <a:cs typeface="One Little Font" panose="00000500000000000000"/>
                <a:sym typeface="One Little Font" panose="00000500000000000000"/>
              </a:rPr>
              <a:t>Himoya kombinezoni</a:t>
            </a:r>
            <a:endParaRPr lang="en-US" altLang="ru-RU" sz="2505">
              <a:solidFill>
                <a:srgbClr val="023276"/>
              </a:solidFill>
              <a:latin typeface="One Little Font" panose="00000500000000000000"/>
              <a:ea typeface="One Little Font" panose="00000500000000000000"/>
              <a:cs typeface="One Little Font" panose="00000500000000000000"/>
              <a:sym typeface="One Little Font" panose="00000500000000000000"/>
            </a:endParaRPr>
          </a:p>
          <a:p>
            <a:pPr algn="just">
              <a:lnSpc>
                <a:spcPts val="2980"/>
              </a:lnSpc>
            </a:pPr>
            <a:r>
              <a:rPr lang="en-US" altLang="ru-RU" sz="2505">
                <a:solidFill>
                  <a:srgbClr val="023276"/>
                </a:solidFill>
                <a:latin typeface="One Little Font" panose="00000500000000000000"/>
                <a:ea typeface="One Little Font" panose="00000500000000000000"/>
                <a:cs typeface="One Little Font" panose="00000500000000000000"/>
                <a:sym typeface="One Little Font" panose="00000500000000000000"/>
              </a:rPr>
              <a:t>Bu kiyim butun tanani himoya qiladi. Asosan polipropilen yoki Tyvek materialidan tayyorlanadi.</a:t>
            </a:r>
            <a:endParaRPr lang="en-US" altLang="ru-RU" sz="2505">
              <a:solidFill>
                <a:srgbClr val="023276"/>
              </a:solidFill>
              <a:latin typeface="One Little Font" panose="00000500000000000000"/>
              <a:ea typeface="One Little Font" panose="00000500000000000000"/>
              <a:cs typeface="One Little Font" panose="00000500000000000000"/>
              <a:sym typeface="One Little Font" panose="00000500000000000000"/>
            </a:endParaRPr>
          </a:p>
          <a:p>
            <a:pPr algn="just">
              <a:lnSpc>
                <a:spcPts val="2980"/>
              </a:lnSpc>
            </a:pPr>
            <a:r>
              <a:rPr lang="en-US" altLang="ru-RU" sz="2505">
                <a:solidFill>
                  <a:srgbClr val="023276"/>
                </a:solidFill>
                <a:latin typeface="One Little Font" panose="00000500000000000000"/>
                <a:ea typeface="One Little Font" panose="00000500000000000000"/>
                <a:cs typeface="One Little Font" panose="00000500000000000000"/>
                <a:sym typeface="One Little Font" panose="00000500000000000000"/>
              </a:rPr>
              <a:t>Yengil, suyuqlik o‘tkazmaydi, bakteriyalarni to‘sadi.</a:t>
            </a:r>
            <a:endParaRPr lang="en-US" altLang="ru-RU" sz="2505">
              <a:solidFill>
                <a:srgbClr val="023276"/>
              </a:solidFill>
              <a:latin typeface="One Little Font" panose="00000500000000000000"/>
              <a:ea typeface="One Little Font" panose="00000500000000000000"/>
              <a:cs typeface="One Little Font" panose="00000500000000000000"/>
              <a:sym typeface="One Little Font" panose="00000500000000000000"/>
            </a:endParaRPr>
          </a:p>
          <a:p>
            <a:pPr algn="just">
              <a:lnSpc>
                <a:spcPts val="2980"/>
              </a:lnSpc>
            </a:pPr>
            <a:r>
              <a:rPr lang="en-US" altLang="ru-RU" sz="2505">
                <a:solidFill>
                  <a:srgbClr val="023276"/>
                </a:solidFill>
                <a:latin typeface="One Little Font" panose="00000500000000000000"/>
                <a:ea typeface="One Little Font" panose="00000500000000000000"/>
                <a:cs typeface="One Little Font" panose="00000500000000000000"/>
                <a:sym typeface="One Little Font" panose="00000500000000000000"/>
              </a:rPr>
              <a:t>Niqob va respiratorlar</a:t>
            </a:r>
            <a:endParaRPr lang="en-US" altLang="ru-RU" sz="2505">
              <a:solidFill>
                <a:srgbClr val="023276"/>
              </a:solidFill>
              <a:latin typeface="One Little Font" panose="00000500000000000000"/>
              <a:ea typeface="One Little Font" panose="00000500000000000000"/>
              <a:cs typeface="One Little Font" panose="00000500000000000000"/>
              <a:sym typeface="One Little Font" panose="00000500000000000000"/>
            </a:endParaRPr>
          </a:p>
          <a:p>
            <a:pPr algn="just">
              <a:lnSpc>
                <a:spcPts val="2980"/>
              </a:lnSpc>
            </a:pPr>
            <a:r>
              <a:rPr lang="en-US" altLang="ru-RU" sz="2505">
                <a:solidFill>
                  <a:srgbClr val="023276"/>
                </a:solidFill>
                <a:latin typeface="One Little Font" panose="00000500000000000000"/>
                <a:ea typeface="One Little Font" panose="00000500000000000000"/>
                <a:cs typeface="One Little Font" panose="00000500000000000000"/>
                <a:sym typeface="One Little Font" panose="00000500000000000000"/>
              </a:rPr>
              <a:t>Niqoblar va respiratorlar havodagi chang, virus va bakteriyalarni ushlab qoladi. Ular polipropilendan tayyorlanadi.</a:t>
            </a:r>
            <a:endParaRPr lang="en-US" altLang="ru-RU" sz="2505">
              <a:solidFill>
                <a:srgbClr val="023276"/>
              </a:solidFill>
              <a:latin typeface="One Little Font" panose="00000500000000000000"/>
              <a:ea typeface="One Little Font" panose="00000500000000000000"/>
              <a:cs typeface="One Little Font" panose="00000500000000000000"/>
              <a:sym typeface="One Little Font" panose="00000500000000000000"/>
            </a:endParaRPr>
          </a:p>
          <a:p>
            <a:pPr algn="just">
              <a:lnSpc>
                <a:spcPts val="2980"/>
              </a:lnSpc>
            </a:pPr>
            <a:r>
              <a:rPr lang="en-US" altLang="ru-RU" sz="2505">
                <a:solidFill>
                  <a:srgbClr val="023276"/>
                </a:solidFill>
                <a:latin typeface="One Little Font" panose="00000500000000000000"/>
                <a:ea typeface="One Little Font" panose="00000500000000000000"/>
                <a:cs typeface="One Little Font" panose="00000500000000000000"/>
                <a:sym typeface="One Little Font" panose="00000500000000000000"/>
              </a:rPr>
              <a:t>Yengil, nafas olishga qulay, yaxshi filtrlaydi.</a:t>
            </a:r>
            <a:endParaRPr lang="en-US" altLang="ru-RU" sz="2505">
              <a:solidFill>
                <a:srgbClr val="023276"/>
              </a:solidFill>
              <a:latin typeface="One Little Font" panose="00000500000000000000"/>
              <a:ea typeface="One Little Font" panose="00000500000000000000"/>
              <a:cs typeface="One Little Font" panose="00000500000000000000"/>
              <a:sym typeface="One Little Font" panose="00000500000000000000"/>
            </a:endParaRPr>
          </a:p>
          <a:p>
            <a:pPr algn="just">
              <a:lnSpc>
                <a:spcPts val="2980"/>
              </a:lnSpc>
            </a:pPr>
            <a:r>
              <a:rPr lang="en-US" altLang="ru-RU" sz="2505">
                <a:solidFill>
                  <a:srgbClr val="023276"/>
                </a:solidFill>
                <a:latin typeface="One Little Font" panose="00000500000000000000"/>
                <a:ea typeface="One Little Font" panose="00000500000000000000"/>
                <a:cs typeface="One Little Font" panose="00000500000000000000"/>
                <a:sym typeface="One Little Font" panose="00000500000000000000"/>
              </a:rPr>
              <a:t>Respiratorlar qo‘shimcha ravishda silikon va aktiv uglerod filtrlar bilan mustahkamlanadi.</a:t>
            </a:r>
            <a:endParaRPr lang="en-US" altLang="ru-RU" sz="2505">
              <a:solidFill>
                <a:srgbClr val="023276"/>
              </a:solidFill>
              <a:latin typeface="One Little Font" panose="00000500000000000000"/>
              <a:ea typeface="One Little Font" panose="00000500000000000000"/>
              <a:cs typeface="One Little Font" panose="00000500000000000000"/>
              <a:sym typeface="One Little Font" panose="00000500000000000000"/>
            </a:endParaRPr>
          </a:p>
          <a:p>
            <a:pPr algn="just">
              <a:lnSpc>
                <a:spcPts val="2980"/>
              </a:lnSpc>
            </a:pPr>
            <a:r>
              <a:rPr lang="en-US" altLang="ru-RU" sz="2505">
                <a:solidFill>
                  <a:srgbClr val="023276"/>
                </a:solidFill>
                <a:latin typeface="One Little Font" panose="00000500000000000000"/>
                <a:ea typeface="One Little Font" panose="00000500000000000000"/>
                <a:cs typeface="One Little Font" panose="00000500000000000000"/>
                <a:sym typeface="One Little Font" panose="00000500000000000000"/>
              </a:rPr>
              <a:t>Zaharli gazlarni ham ushlab qoladi.</a:t>
            </a:r>
            <a:endParaRPr lang="en-US" altLang="ru-RU" sz="2505">
              <a:solidFill>
                <a:srgbClr val="023276"/>
              </a:solidFill>
              <a:latin typeface="One Little Font" panose="00000500000000000000"/>
              <a:ea typeface="One Little Font" panose="00000500000000000000"/>
              <a:cs typeface="One Little Font" panose="00000500000000000000"/>
              <a:sym typeface="One Little Font" panose="00000500000000000000"/>
            </a:endParaRPr>
          </a:p>
          <a:p>
            <a:pPr algn="just">
              <a:lnSpc>
                <a:spcPts val="2980"/>
              </a:lnSpc>
            </a:pPr>
            <a:r>
              <a:rPr lang="en-US" altLang="ru-RU" sz="2505">
                <a:solidFill>
                  <a:srgbClr val="023276"/>
                </a:solidFill>
                <a:latin typeface="One Little Font" panose="00000500000000000000"/>
                <a:ea typeface="One Little Font" panose="00000500000000000000"/>
                <a:cs typeface="One Little Font" panose="00000500000000000000"/>
                <a:sym typeface="One Little Font" panose="00000500000000000000"/>
              </a:rPr>
              <a:t>Himoya ko‘zoynagi va yuz qalqoni</a:t>
            </a:r>
            <a:endParaRPr lang="en-US" altLang="ru-RU" sz="2505">
              <a:solidFill>
                <a:srgbClr val="023276"/>
              </a:solidFill>
              <a:latin typeface="One Little Font" panose="00000500000000000000"/>
              <a:ea typeface="One Little Font" panose="00000500000000000000"/>
              <a:cs typeface="One Little Font" panose="00000500000000000000"/>
              <a:sym typeface="One Little Font" panose="00000500000000000000"/>
            </a:endParaRPr>
          </a:p>
          <a:p>
            <a:pPr algn="just">
              <a:lnSpc>
                <a:spcPts val="2980"/>
              </a:lnSpc>
            </a:pPr>
            <a:r>
              <a:rPr lang="en-US" altLang="ru-RU" sz="2505">
                <a:solidFill>
                  <a:srgbClr val="023276"/>
                </a:solidFill>
                <a:latin typeface="One Little Font" panose="00000500000000000000"/>
                <a:ea typeface="One Little Font" panose="00000500000000000000"/>
                <a:cs typeface="One Little Font" panose="00000500000000000000"/>
                <a:sym typeface="One Little Font" panose="00000500000000000000"/>
              </a:rPr>
              <a:t>Ular ko‘zni va yuzni tomchilar va kimyoviy moddadan himoya qiladi.</a:t>
            </a:r>
            <a:endParaRPr lang="en-US" altLang="ru-RU" sz="2505">
              <a:solidFill>
                <a:srgbClr val="023276"/>
              </a:solidFill>
              <a:latin typeface="One Little Font" panose="00000500000000000000"/>
              <a:ea typeface="One Little Font" panose="00000500000000000000"/>
              <a:cs typeface="One Little Font" panose="00000500000000000000"/>
              <a:sym typeface="One Little Font" panose="00000500000000000000"/>
            </a:endParaRPr>
          </a:p>
          <a:p>
            <a:pPr algn="just">
              <a:lnSpc>
                <a:spcPts val="2980"/>
              </a:lnSpc>
            </a:pPr>
            <a:r>
              <a:rPr lang="en-US" altLang="ru-RU" sz="2505">
                <a:solidFill>
                  <a:srgbClr val="023276"/>
                </a:solidFill>
                <a:latin typeface="One Little Font" panose="00000500000000000000"/>
                <a:ea typeface="One Little Font" panose="00000500000000000000"/>
                <a:cs typeface="One Little Font" panose="00000500000000000000"/>
                <a:sym typeface="One Little Font" panose="00000500000000000000"/>
              </a:rPr>
              <a:t>Polikarbonat ishlatiladi — ular yengil va zarbaga chidamli.</a:t>
            </a:r>
            <a:endParaRPr lang="en-US" altLang="ru-RU" sz="2505">
              <a:solidFill>
                <a:srgbClr val="023276"/>
              </a:solidFill>
              <a:latin typeface="One Little Font" panose="00000500000000000000"/>
              <a:ea typeface="One Little Font" panose="00000500000000000000"/>
              <a:cs typeface="One Little Font" panose="00000500000000000000"/>
              <a:sym typeface="One Little Font" panose="00000500000000000000"/>
            </a:endParaRPr>
          </a:p>
          <a:p>
            <a:pPr algn="just">
              <a:lnSpc>
                <a:spcPts val="2980"/>
              </a:lnSpc>
            </a:pPr>
            <a:r>
              <a:rPr lang="en-US" altLang="ru-RU" sz="2505">
                <a:solidFill>
                  <a:srgbClr val="023276"/>
                </a:solidFill>
                <a:latin typeface="One Little Font" panose="00000500000000000000"/>
                <a:ea typeface="One Little Font" panose="00000500000000000000"/>
                <a:cs typeface="One Little Font" panose="00000500000000000000"/>
                <a:sym typeface="One Little Font" panose="00000500000000000000"/>
              </a:rPr>
              <a:t>Rezina etiklar</a:t>
            </a:r>
            <a:endParaRPr lang="en-US" altLang="ru-RU" sz="2505">
              <a:solidFill>
                <a:srgbClr val="023276"/>
              </a:solidFill>
              <a:latin typeface="One Little Font" panose="00000500000000000000"/>
              <a:ea typeface="One Little Font" panose="00000500000000000000"/>
              <a:cs typeface="One Little Font" panose="00000500000000000000"/>
              <a:sym typeface="One Little Font" panose="00000500000000000000"/>
            </a:endParaRPr>
          </a:p>
          <a:p>
            <a:pPr algn="just">
              <a:lnSpc>
                <a:spcPts val="2980"/>
              </a:lnSpc>
            </a:pPr>
            <a:r>
              <a:rPr lang="en-US" altLang="ru-RU" sz="2505">
                <a:solidFill>
                  <a:srgbClr val="023276"/>
                </a:solidFill>
                <a:latin typeface="One Little Font" panose="00000500000000000000"/>
                <a:ea typeface="One Little Font" panose="00000500000000000000"/>
                <a:cs typeface="One Little Font" panose="00000500000000000000"/>
                <a:sym typeface="One Little Font" panose="00000500000000000000"/>
              </a:rPr>
              <a:t>Oyoqlarni suyuqlik, kimyoviy moddalar va ifloslikdan himoya qiladi.</a:t>
            </a:r>
            <a:endParaRPr lang="en-US" altLang="ru-RU" sz="2505">
              <a:solidFill>
                <a:srgbClr val="023276"/>
              </a:solidFill>
              <a:latin typeface="One Little Font" panose="00000500000000000000"/>
              <a:ea typeface="One Little Font" panose="00000500000000000000"/>
              <a:cs typeface="One Little Font" panose="00000500000000000000"/>
              <a:sym typeface="One Little Font" panose="00000500000000000000"/>
            </a:endParaRPr>
          </a:p>
          <a:p>
            <a:pPr algn="just">
              <a:lnSpc>
                <a:spcPts val="2980"/>
              </a:lnSpc>
            </a:pPr>
            <a:r>
              <a:rPr lang="en-US" altLang="ru-RU" sz="2505">
                <a:solidFill>
                  <a:srgbClr val="023276"/>
                </a:solidFill>
                <a:latin typeface="One Little Font" panose="00000500000000000000"/>
                <a:ea typeface="One Little Font" panose="00000500000000000000"/>
                <a:cs typeface="One Little Font" panose="00000500000000000000"/>
                <a:sym typeface="One Little Font" panose="00000500000000000000"/>
              </a:rPr>
              <a:t>Kauchukdan tayyorlanadi — suv o‘tkazmaydi va mustahkam.</a:t>
            </a:r>
            <a:endParaRPr lang="en-US" altLang="ru-RU" sz="2505">
              <a:solidFill>
                <a:srgbClr val="023276"/>
              </a:solidFill>
              <a:latin typeface="One Little Font" panose="00000500000000000000"/>
              <a:ea typeface="One Little Font" panose="00000500000000000000"/>
              <a:cs typeface="One Little Font" panose="00000500000000000000"/>
              <a:sym typeface="One Little Font" panose="0000050000000000000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a:off x="4000500" y="-4000500"/>
            <a:ext cx="10287000" cy="18288000"/>
          </a:xfrm>
          <a:custGeom>
            <a:avLst/>
            <a:gdLst/>
            <a:ahLst/>
            <a:cxnLst/>
            <a:rect l="l" t="t" r="r" b="b"/>
            <a:pathLst>
              <a:path w="10287000" h="18288000">
                <a:moveTo>
                  <a:pt x="10287000" y="0"/>
                </a:moveTo>
                <a:lnTo>
                  <a:pt x="10287000" y="18288000"/>
                </a:lnTo>
                <a:lnTo>
                  <a:pt x="0" y="18288000"/>
                </a:lnTo>
                <a:lnTo>
                  <a:pt x="0" y="0"/>
                </a:lnTo>
                <a:lnTo>
                  <a:pt x="10287000" y="0"/>
                </a:lnTo>
                <a:close/>
              </a:path>
            </a:pathLst>
          </a:custGeom>
          <a:blipFill>
            <a:blip r:embed="rId1"/>
            <a:stretch>
              <a:fillRect l="-83333" r="-83333"/>
            </a:stretch>
          </a:blipFill>
        </p:spPr>
      </p:sp>
      <p:sp>
        <p:nvSpPr>
          <p:cNvPr id="3" name="TextBox 3"/>
          <p:cNvSpPr txBox="1"/>
          <p:nvPr/>
        </p:nvSpPr>
        <p:spPr>
          <a:xfrm>
            <a:off x="690245" y="620395"/>
            <a:ext cx="12932410" cy="8937625"/>
          </a:xfrm>
          <a:prstGeom prst="rect">
            <a:avLst/>
          </a:prstGeom>
        </p:spPr>
        <p:txBody>
          <a:bodyPr lIns="0" tIns="0" rIns="0" bIns="0" rtlCol="0" anchor="t">
            <a:noAutofit/>
          </a:bodyPr>
          <a:lstStyle/>
          <a:p>
            <a:pPr algn="just">
              <a:lnSpc>
                <a:spcPct val="100000"/>
              </a:lnSpc>
            </a:pPr>
            <a:r>
              <a:rPr lang="en-US" altLang="ru-RU" sz="3200" spc="1427">
                <a:solidFill>
                  <a:srgbClr val="023276"/>
                </a:solidFill>
                <a:latin typeface="Doublebass" panose="02000506000000020004"/>
                <a:ea typeface="Doublebass" panose="02000506000000020004"/>
                <a:cs typeface="Doublebass" panose="02000506000000020004"/>
                <a:sym typeface="Doublebass" panose="02000506000000020004"/>
              </a:rPr>
              <a:t>Radiatsion himoyada qo‘llaniladigan materiallar nurlanishning turiga qarab tanlanadi. Eng ko‘p ishlatiladigan moddalar — qo‘rg‘oshin, beton va suv. Qo‘rg‘oshin gamma nurlarini kuchli ushlab qoladi, chunki uning zichligi yuqori. Beton arzon, mustahkam va katta hajmni to‘ldira olgani uchun himoya devorlari qurishda qulay. Suv esa neytronlarni sekinlashtirish xususiyatiga ega, shu bois reaktorlar va tibbiy qurilmalarda keng qo‘llanadi. Shu materiallar radiatsiyani kamaytirishda eng samarali va iqtisodiy jihatdan maqbul hisoblanadi.</a:t>
            </a:r>
            <a:endParaRPr lang="en-US" sz="3200" spc="1427">
              <a:solidFill>
                <a:srgbClr val="023276"/>
              </a:solidFill>
              <a:latin typeface="Doublebass" panose="02000506000000020004"/>
              <a:ea typeface="Doublebass" panose="02000506000000020004"/>
              <a:cs typeface="Doublebass" panose="02000506000000020004"/>
              <a:sym typeface="Doublebass" panose="02000506000000020004"/>
            </a:endParaRPr>
          </a:p>
        </p:txBody>
      </p:sp>
      <p:sp>
        <p:nvSpPr>
          <p:cNvPr id="4" name="Freeform 4"/>
          <p:cNvSpPr/>
          <p:nvPr/>
        </p:nvSpPr>
        <p:spPr>
          <a:xfrm rot="1556660">
            <a:off x="14329171" y="-352357"/>
            <a:ext cx="4227390" cy="3428029"/>
          </a:xfrm>
          <a:custGeom>
            <a:avLst/>
            <a:gdLst/>
            <a:ahLst/>
            <a:cxnLst/>
            <a:rect l="l" t="t" r="r" b="b"/>
            <a:pathLst>
              <a:path w="4227390" h="3428029">
                <a:moveTo>
                  <a:pt x="0" y="0"/>
                </a:moveTo>
                <a:lnTo>
                  <a:pt x="4227390" y="0"/>
                </a:lnTo>
                <a:lnTo>
                  <a:pt x="4227390" y="3428029"/>
                </a:lnTo>
                <a:lnTo>
                  <a:pt x="0" y="342802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5" name="Freeform 5"/>
          <p:cNvSpPr/>
          <p:nvPr/>
        </p:nvSpPr>
        <p:spPr>
          <a:xfrm rot="525658">
            <a:off x="14388841" y="4026539"/>
            <a:ext cx="2497338" cy="2025114"/>
          </a:xfrm>
          <a:custGeom>
            <a:avLst/>
            <a:gdLst/>
            <a:ahLst/>
            <a:cxnLst/>
            <a:rect l="l" t="t" r="r" b="b"/>
            <a:pathLst>
              <a:path w="2497338" h="2025114">
                <a:moveTo>
                  <a:pt x="0" y="0"/>
                </a:moveTo>
                <a:lnTo>
                  <a:pt x="2497338" y="0"/>
                </a:lnTo>
                <a:lnTo>
                  <a:pt x="2497338" y="2025114"/>
                </a:lnTo>
                <a:lnTo>
                  <a:pt x="0" y="202511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6" name="Freeform 6"/>
          <p:cNvSpPr/>
          <p:nvPr/>
        </p:nvSpPr>
        <p:spPr>
          <a:xfrm>
            <a:off x="13106085" y="2400168"/>
            <a:ext cx="7135290" cy="8457779"/>
          </a:xfrm>
          <a:custGeom>
            <a:avLst/>
            <a:gdLst/>
            <a:ahLst/>
            <a:cxnLst/>
            <a:rect l="l" t="t" r="r" b="b"/>
            <a:pathLst>
              <a:path w="7135290" h="8457779">
                <a:moveTo>
                  <a:pt x="0" y="0"/>
                </a:moveTo>
                <a:lnTo>
                  <a:pt x="7135289" y="0"/>
                </a:lnTo>
                <a:lnTo>
                  <a:pt x="7135289" y="8457779"/>
                </a:lnTo>
                <a:lnTo>
                  <a:pt x="0" y="845777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p>
            <a:endParaRPr lang="ru-RU" alt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a:off x="4000500" y="-4000500"/>
            <a:ext cx="10287000" cy="18288000"/>
          </a:xfrm>
          <a:custGeom>
            <a:avLst/>
            <a:gdLst/>
            <a:ahLst/>
            <a:cxnLst/>
            <a:rect l="l" t="t" r="r" b="b"/>
            <a:pathLst>
              <a:path w="10287000" h="18288000">
                <a:moveTo>
                  <a:pt x="10287000" y="0"/>
                </a:moveTo>
                <a:lnTo>
                  <a:pt x="10287000" y="18288000"/>
                </a:lnTo>
                <a:lnTo>
                  <a:pt x="0" y="18288000"/>
                </a:lnTo>
                <a:lnTo>
                  <a:pt x="0" y="0"/>
                </a:lnTo>
                <a:lnTo>
                  <a:pt x="10287000" y="0"/>
                </a:lnTo>
                <a:close/>
              </a:path>
            </a:pathLst>
          </a:custGeom>
          <a:blipFill>
            <a:blip r:embed="rId1"/>
            <a:stretch>
              <a:fillRect l="-83333" r="-83333"/>
            </a:stretch>
          </a:blipFill>
        </p:spPr>
        <p:txBody>
          <a:bodyPr/>
          <a:p>
            <a:endParaRPr lang="ru-RU" altLang="en-US"/>
          </a:p>
        </p:txBody>
      </p:sp>
      <p:sp>
        <p:nvSpPr>
          <p:cNvPr id="3" name="TextBox 3"/>
          <p:cNvSpPr txBox="1"/>
          <p:nvPr/>
        </p:nvSpPr>
        <p:spPr>
          <a:xfrm>
            <a:off x="1737995" y="495300"/>
            <a:ext cx="15108555" cy="1685290"/>
          </a:xfrm>
          <a:prstGeom prst="rect">
            <a:avLst/>
          </a:prstGeom>
        </p:spPr>
        <p:txBody>
          <a:bodyPr lIns="0" tIns="0" rIns="0" bIns="0" rtlCol="0" anchor="t">
            <a:noAutofit/>
          </a:bodyPr>
          <a:lstStyle/>
          <a:p>
            <a:pPr algn="ctr">
              <a:lnSpc>
                <a:spcPts val="11280"/>
              </a:lnSpc>
            </a:pPr>
            <a:r>
              <a:rPr lang="en-US" altLang="ru-RU" sz="3600">
                <a:solidFill>
                  <a:srgbClr val="023276"/>
                </a:solidFill>
                <a:latin typeface="One Little Font" panose="00000500000000000000"/>
                <a:ea typeface="One Little Font" panose="00000500000000000000"/>
                <a:cs typeface="One Little Font" panose="00000500000000000000"/>
                <a:sym typeface="One Little Font" panose="00000500000000000000"/>
              </a:rPr>
              <a:t>O‘zbekiston Respublikasida radiatsion xavfsizlik me’yorlari</a:t>
            </a:r>
            <a:endParaRPr lang="en-US" sz="3600" spc="582">
              <a:solidFill>
                <a:srgbClr val="023276"/>
              </a:solidFill>
              <a:latin typeface="Doublebass" panose="02000506000000020004"/>
              <a:ea typeface="Doublebass" panose="02000506000000020004"/>
              <a:cs typeface="Doublebass" panose="02000506000000020004"/>
              <a:sym typeface="Doublebass" panose="02000506000000020004"/>
            </a:endParaRPr>
          </a:p>
        </p:txBody>
      </p:sp>
      <p:sp>
        <p:nvSpPr>
          <p:cNvPr id="5" name="Freeform 5"/>
          <p:cNvSpPr/>
          <p:nvPr/>
        </p:nvSpPr>
        <p:spPr>
          <a:xfrm>
            <a:off x="-76064" y="5801486"/>
            <a:ext cx="5804868" cy="4485580"/>
          </a:xfrm>
          <a:custGeom>
            <a:avLst/>
            <a:gdLst/>
            <a:ahLst/>
            <a:cxnLst/>
            <a:rect l="l" t="t" r="r" b="b"/>
            <a:pathLst>
              <a:path w="5804868" h="4485580">
                <a:moveTo>
                  <a:pt x="0" y="0"/>
                </a:moveTo>
                <a:lnTo>
                  <a:pt x="5804869" y="0"/>
                </a:lnTo>
                <a:lnTo>
                  <a:pt x="5804869" y="4485580"/>
                </a:lnTo>
                <a:lnTo>
                  <a:pt x="0" y="448558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14" name="Freeform 14"/>
          <p:cNvSpPr/>
          <p:nvPr/>
        </p:nvSpPr>
        <p:spPr>
          <a:xfrm rot="4896653">
            <a:off x="15766387" y="949803"/>
            <a:ext cx="2161186" cy="1752526"/>
          </a:xfrm>
          <a:custGeom>
            <a:avLst/>
            <a:gdLst/>
            <a:ahLst/>
            <a:cxnLst/>
            <a:rect l="l" t="t" r="r" b="b"/>
            <a:pathLst>
              <a:path w="2161186" h="1752526">
                <a:moveTo>
                  <a:pt x="0" y="0"/>
                </a:moveTo>
                <a:lnTo>
                  <a:pt x="2161186" y="0"/>
                </a:lnTo>
                <a:lnTo>
                  <a:pt x="2161186" y="1752526"/>
                </a:lnTo>
                <a:lnTo>
                  <a:pt x="0" y="175252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15" name="Freeform 15"/>
          <p:cNvSpPr/>
          <p:nvPr/>
        </p:nvSpPr>
        <p:spPr>
          <a:xfrm rot="8973327">
            <a:off x="489605" y="1122287"/>
            <a:ext cx="2497338" cy="2025114"/>
          </a:xfrm>
          <a:custGeom>
            <a:avLst/>
            <a:gdLst/>
            <a:ahLst/>
            <a:cxnLst/>
            <a:rect l="l" t="t" r="r" b="b"/>
            <a:pathLst>
              <a:path w="2497338" h="2025114">
                <a:moveTo>
                  <a:pt x="0" y="0"/>
                </a:moveTo>
                <a:lnTo>
                  <a:pt x="2497338" y="0"/>
                </a:lnTo>
                <a:lnTo>
                  <a:pt x="2497338" y="2025114"/>
                </a:lnTo>
                <a:lnTo>
                  <a:pt x="0" y="202511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aphicFrame>
        <p:nvGraphicFramePr>
          <p:cNvPr id="16" name="Объект 15"/>
          <p:cNvGraphicFramePr/>
          <p:nvPr/>
        </p:nvGraphicFramePr>
        <p:xfrm>
          <a:off x="2438400" y="3086100"/>
          <a:ext cx="13791565" cy="5590540"/>
        </p:xfrm>
        <a:graphic>
          <a:graphicData uri="http://schemas.openxmlformats.org/presentationml/2006/ole">
            <mc:AlternateContent xmlns:mc="http://schemas.openxmlformats.org/markup-compatibility/2006">
              <mc:Choice xmlns:v="urn:schemas-microsoft-com:vml" Requires="v">
                <p:oleObj spid="_x0000_s17" name="" r:id="rId6" imgW="8191500" imgH="2762250" progId="Paint.Picture">
                  <p:embed/>
                </p:oleObj>
              </mc:Choice>
              <mc:Fallback>
                <p:oleObj name="" r:id="rId6" imgW="8191500" imgH="2762250" progId="Paint.Picture">
                  <p:embed/>
                  <p:pic>
                    <p:nvPicPr>
                      <p:cNvPr id="0" name="Изображение 16"/>
                      <p:cNvPicPr/>
                      <p:nvPr/>
                    </p:nvPicPr>
                    <p:blipFill>
                      <a:blip r:embed="rId7"/>
                      <a:stretch>
                        <a:fillRect/>
                      </a:stretch>
                    </p:blipFill>
                    <p:spPr>
                      <a:xfrm>
                        <a:off x="2438400" y="3086100"/>
                        <a:ext cx="13791565" cy="5590540"/>
                      </a:xfrm>
                      <a:prstGeom prst="rect">
                        <a:avLst/>
                      </a:prstGeom>
                    </p:spPr>
                  </p:pic>
                </p:oleObj>
              </mc:Fallback>
            </mc:AlternateContent>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a:off x="4000500" y="-4000500"/>
            <a:ext cx="10287000" cy="18288000"/>
          </a:xfrm>
          <a:custGeom>
            <a:avLst/>
            <a:gdLst/>
            <a:ahLst/>
            <a:cxnLst/>
            <a:rect l="l" t="t" r="r" b="b"/>
            <a:pathLst>
              <a:path w="10287000" h="18288000">
                <a:moveTo>
                  <a:pt x="10287000" y="0"/>
                </a:moveTo>
                <a:lnTo>
                  <a:pt x="10287000" y="18288000"/>
                </a:lnTo>
                <a:lnTo>
                  <a:pt x="0" y="18288000"/>
                </a:lnTo>
                <a:lnTo>
                  <a:pt x="0" y="0"/>
                </a:lnTo>
                <a:lnTo>
                  <a:pt x="10287000" y="0"/>
                </a:lnTo>
                <a:close/>
              </a:path>
            </a:pathLst>
          </a:custGeom>
          <a:blipFill>
            <a:blip r:embed="rId1"/>
            <a:stretch>
              <a:fillRect l="-83333" r="-83333"/>
            </a:stretch>
          </a:blipFill>
        </p:spPr>
      </p:sp>
      <p:sp>
        <p:nvSpPr>
          <p:cNvPr id="7" name="TextBox 7"/>
          <p:cNvSpPr txBox="1"/>
          <p:nvPr>
            <p:custDataLst>
              <p:tags r:id="rId2"/>
            </p:custDataLst>
          </p:nvPr>
        </p:nvSpPr>
        <p:spPr>
          <a:xfrm>
            <a:off x="1725930" y="3640455"/>
            <a:ext cx="11042015" cy="5607685"/>
          </a:xfrm>
          <a:prstGeom prst="rect">
            <a:avLst/>
          </a:prstGeom>
        </p:spPr>
        <p:txBody>
          <a:bodyPr lIns="0" tIns="0" rIns="0" bIns="0" rtlCol="0" anchor="t">
            <a:noAutofit/>
          </a:bodyPr>
          <a:lstStyle/>
          <a:p>
            <a:pPr algn="just">
              <a:lnSpc>
                <a:spcPct val="100000"/>
              </a:lnSpc>
              <a:spcBef>
                <a:spcPct val="0"/>
              </a:spcBef>
            </a:pPr>
            <a:r>
              <a:rPr lang="en-US" altLang="ru-RU" sz="3200">
                <a:solidFill>
                  <a:srgbClr val="023276"/>
                </a:solidFill>
                <a:latin typeface="One Little Font" panose="00000500000000000000"/>
                <a:ea typeface="One Little Font" panose="00000500000000000000"/>
                <a:cs typeface="One Little Font" panose="00000500000000000000"/>
                <a:sym typeface="One Little Font" panose="00000500000000000000"/>
              </a:rPr>
              <a:t>O</a:t>
            </a:r>
            <a:r>
              <a:rPr lang="en-US" altLang="en-US" sz="3200">
                <a:solidFill>
                  <a:srgbClr val="023276"/>
                </a:solidFill>
                <a:latin typeface="One Little Font" panose="00000500000000000000"/>
                <a:ea typeface="One Little Font" panose="00000500000000000000"/>
                <a:cs typeface="One Little Font" panose="00000500000000000000"/>
                <a:sym typeface="One Little Font" panose="00000500000000000000"/>
              </a:rPr>
              <a:t>ʻ</a:t>
            </a:r>
            <a:r>
              <a:rPr lang="en-US" altLang="ru-RU" sz="3200">
                <a:solidFill>
                  <a:srgbClr val="023276"/>
                </a:solidFill>
                <a:latin typeface="One Little Font" panose="00000500000000000000"/>
                <a:ea typeface="One Little Font" panose="00000500000000000000"/>
                <a:cs typeface="One Little Font" panose="00000500000000000000"/>
                <a:sym typeface="One Little Font" panose="00000500000000000000"/>
              </a:rPr>
              <a:t>zbekiston Respublikasi “Radiatsion xavfsizlik to‘g‘risida”gi Qonun 2000-yil 31-avgustda qabul qilingan. Qonun 5 bob va 28 moddadan iborat bo‘lib, uning asosiy maqsadi odamlar va atrof-muhitni radiatsion ta’sirdan himoya qilishdir. Qonunda radiatsion manbalar bilan ishlash tartibi, xavfsizlik talablarini bajarish, ishchilar va aholining himoyasi, favqulodda vaziyatlarda chora-tadbirlar va qonunni buzganlik uchun javobgarlik belgilangan.[7]</a:t>
            </a:r>
            <a:endParaRPr lang="en-US" altLang="ru-RU" sz="3200">
              <a:solidFill>
                <a:srgbClr val="023276"/>
              </a:solidFill>
              <a:latin typeface="One Little Font" panose="00000500000000000000"/>
              <a:ea typeface="One Little Font" panose="00000500000000000000"/>
              <a:cs typeface="One Little Font" panose="00000500000000000000"/>
              <a:sym typeface="One Little Font" panose="00000500000000000000"/>
            </a:endParaRPr>
          </a:p>
        </p:txBody>
      </p:sp>
      <p:sp>
        <p:nvSpPr>
          <p:cNvPr id="8" name="Freeform 8"/>
          <p:cNvSpPr/>
          <p:nvPr/>
        </p:nvSpPr>
        <p:spPr>
          <a:xfrm rot="2638428">
            <a:off x="13687988" y="660076"/>
            <a:ext cx="3234328" cy="3146119"/>
          </a:xfrm>
          <a:custGeom>
            <a:avLst/>
            <a:gdLst/>
            <a:ahLst/>
            <a:cxnLst/>
            <a:rect l="l" t="t" r="r" b="b"/>
            <a:pathLst>
              <a:path w="3234328" h="3146119">
                <a:moveTo>
                  <a:pt x="0" y="0"/>
                </a:moveTo>
                <a:lnTo>
                  <a:pt x="3234328" y="0"/>
                </a:lnTo>
                <a:lnTo>
                  <a:pt x="3234328" y="3146120"/>
                </a:lnTo>
                <a:lnTo>
                  <a:pt x="0" y="314612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9" name="Freeform 9"/>
          <p:cNvSpPr/>
          <p:nvPr/>
        </p:nvSpPr>
        <p:spPr>
          <a:xfrm>
            <a:off x="12768708" y="4126170"/>
            <a:ext cx="5072887" cy="5694057"/>
          </a:xfrm>
          <a:custGeom>
            <a:avLst/>
            <a:gdLst/>
            <a:ahLst/>
            <a:cxnLst/>
            <a:rect l="l" t="t" r="r" b="b"/>
            <a:pathLst>
              <a:path w="5072887" h="5694057">
                <a:moveTo>
                  <a:pt x="0" y="0"/>
                </a:moveTo>
                <a:lnTo>
                  <a:pt x="5072887" y="0"/>
                </a:lnTo>
                <a:lnTo>
                  <a:pt x="5072887" y="5694057"/>
                </a:lnTo>
                <a:lnTo>
                  <a:pt x="0" y="569405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10" name="Freeform 10"/>
          <p:cNvSpPr/>
          <p:nvPr/>
        </p:nvSpPr>
        <p:spPr>
          <a:xfrm rot="8973327">
            <a:off x="489605" y="1122287"/>
            <a:ext cx="2497338" cy="2025114"/>
          </a:xfrm>
          <a:custGeom>
            <a:avLst/>
            <a:gdLst/>
            <a:ahLst/>
            <a:cxnLst/>
            <a:rect l="l" t="t" r="r" b="b"/>
            <a:pathLst>
              <a:path w="2497338" h="2025114">
                <a:moveTo>
                  <a:pt x="0" y="0"/>
                </a:moveTo>
                <a:lnTo>
                  <a:pt x="2497338" y="0"/>
                </a:lnTo>
                <a:lnTo>
                  <a:pt x="2497338" y="2025114"/>
                </a:lnTo>
                <a:lnTo>
                  <a:pt x="0" y="2025114"/>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graphicFrame>
        <p:nvGraphicFramePr>
          <p:cNvPr id="13" name="Объект 12"/>
          <p:cNvGraphicFramePr/>
          <p:nvPr/>
        </p:nvGraphicFramePr>
        <p:xfrm>
          <a:off x="1952625" y="629920"/>
          <a:ext cx="13750290" cy="2482850"/>
        </p:xfrm>
        <a:graphic>
          <a:graphicData uri="http://schemas.openxmlformats.org/presentationml/2006/ole">
            <mc:AlternateContent xmlns:mc="http://schemas.openxmlformats.org/markup-compatibility/2006">
              <mc:Choice xmlns:v="urn:schemas-microsoft-com:vml" Requires="v">
                <p:oleObj spid="_x0000_s14" name="" r:id="rId9" imgW="8210550" imgH="1473200" progId="Paint.Picture">
                  <p:embed/>
                </p:oleObj>
              </mc:Choice>
              <mc:Fallback>
                <p:oleObj name="" r:id="rId9" imgW="8210550" imgH="1473200" progId="Paint.Picture">
                  <p:embed/>
                  <p:pic>
                    <p:nvPicPr>
                      <p:cNvPr id="0" name="Изображение 13"/>
                      <p:cNvPicPr/>
                      <p:nvPr/>
                    </p:nvPicPr>
                    <p:blipFill>
                      <a:blip r:embed="rId10"/>
                      <a:stretch>
                        <a:fillRect/>
                      </a:stretch>
                    </p:blipFill>
                    <p:spPr>
                      <a:xfrm>
                        <a:off x="1952625" y="629920"/>
                        <a:ext cx="13750290" cy="2482850"/>
                      </a:xfrm>
                      <a:prstGeom prst="rect">
                        <a:avLst/>
                      </a:prstGeom>
                    </p:spPr>
                  </p:pic>
                </p:oleObj>
              </mc:Fallback>
            </mc:AlternateContent>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a:off x="4000500" y="-4000500"/>
            <a:ext cx="10287000" cy="18288000"/>
          </a:xfrm>
          <a:custGeom>
            <a:avLst/>
            <a:gdLst/>
            <a:ahLst/>
            <a:cxnLst/>
            <a:rect l="l" t="t" r="r" b="b"/>
            <a:pathLst>
              <a:path w="10287000" h="18288000">
                <a:moveTo>
                  <a:pt x="10287000" y="0"/>
                </a:moveTo>
                <a:lnTo>
                  <a:pt x="10287000" y="18288000"/>
                </a:lnTo>
                <a:lnTo>
                  <a:pt x="0" y="18288000"/>
                </a:lnTo>
                <a:lnTo>
                  <a:pt x="0" y="0"/>
                </a:lnTo>
                <a:lnTo>
                  <a:pt x="10287000" y="0"/>
                </a:lnTo>
                <a:close/>
              </a:path>
            </a:pathLst>
          </a:custGeom>
          <a:blipFill>
            <a:blip r:embed="rId1"/>
            <a:stretch>
              <a:fillRect l="-83333" r="-83333"/>
            </a:stretch>
          </a:blipFill>
        </p:spPr>
      </p:sp>
      <p:sp>
        <p:nvSpPr>
          <p:cNvPr id="3" name="TextBox 3"/>
          <p:cNvSpPr txBox="1"/>
          <p:nvPr/>
        </p:nvSpPr>
        <p:spPr>
          <a:xfrm>
            <a:off x="3050540" y="2251075"/>
            <a:ext cx="12551410" cy="6871970"/>
          </a:xfrm>
          <a:prstGeom prst="rect">
            <a:avLst/>
          </a:prstGeom>
        </p:spPr>
        <p:txBody>
          <a:bodyPr lIns="0" tIns="0" rIns="0" bIns="0" rtlCol="0" anchor="t">
            <a:noAutofit/>
          </a:bodyPr>
          <a:lstStyle/>
          <a:p>
            <a:pPr algn="ctr">
              <a:lnSpc>
                <a:spcPts val="3135"/>
              </a:lnSpc>
            </a:pPr>
            <a:r>
              <a:rPr lang="en-US" altLang="ru-RU" sz="3200">
                <a:solidFill>
                  <a:srgbClr val="023276"/>
                </a:solidFill>
                <a:latin typeface="One Little Font" panose="00000500000000000000"/>
                <a:ea typeface="One Little Font" panose="00000500000000000000"/>
                <a:cs typeface="One Little Font" panose="00000500000000000000"/>
                <a:sym typeface="One Little Font" panose="00000500000000000000"/>
              </a:rPr>
              <a:t>Radiatsion himoya va xavfsizlikning fizikaviy asoslari ionlashtiruvchi nurlanishning xususiyatlari, uning moddalar bilan o‘zaro ta’siri va inson organizmiga ta’sir darajasini chuqur tushunishga tayangan holda shakllanadi. Himoya tamoyillari — vaqtni qisqartirish, masofani oshirish va ekranlash — nurlanishdan himoyalanishning eng samarali usullaridir. Zichligi yuqori materiallar (qo‘rg‘oshin, beton) gamma va rentgen nurlarini susaytirishda, vodorodga boy moddalar esa neytronlardan himoyalanishda katta ahamiyatga ega.</a:t>
            </a:r>
            <a:endParaRPr lang="en-US" altLang="ru-RU" sz="3200">
              <a:solidFill>
                <a:srgbClr val="023276"/>
              </a:solidFill>
              <a:latin typeface="One Little Font" panose="00000500000000000000"/>
              <a:ea typeface="One Little Font" panose="00000500000000000000"/>
              <a:cs typeface="One Little Font" panose="00000500000000000000"/>
              <a:sym typeface="One Little Font" panose="00000500000000000000"/>
            </a:endParaRPr>
          </a:p>
          <a:p>
            <a:pPr algn="ctr">
              <a:lnSpc>
                <a:spcPts val="3135"/>
              </a:lnSpc>
            </a:pPr>
            <a:endParaRPr lang="en-US" altLang="ru-RU" sz="3200">
              <a:solidFill>
                <a:srgbClr val="023276"/>
              </a:solidFill>
              <a:latin typeface="One Little Font" panose="00000500000000000000"/>
              <a:ea typeface="One Little Font" panose="00000500000000000000"/>
              <a:cs typeface="One Little Font" panose="00000500000000000000"/>
              <a:sym typeface="One Little Font" panose="00000500000000000000"/>
            </a:endParaRPr>
          </a:p>
          <a:p>
            <a:pPr algn="ctr">
              <a:lnSpc>
                <a:spcPts val="3135"/>
              </a:lnSpc>
            </a:pPr>
            <a:r>
              <a:rPr lang="en-US" altLang="ru-RU" sz="3200">
                <a:solidFill>
                  <a:srgbClr val="023276"/>
                </a:solidFill>
                <a:latin typeface="One Little Font" panose="00000500000000000000"/>
                <a:ea typeface="One Little Font" panose="00000500000000000000"/>
                <a:cs typeface="One Little Font" panose="00000500000000000000"/>
                <a:sym typeface="One Little Font" panose="00000500000000000000"/>
              </a:rPr>
              <a:t>Ionlashtiruvchi nurlanish dozasini nazorat qilish, me’yorlarga rioya etish va xavfsizlik texnikalariga amal qilish inson salomatligini saqlashda hal qiluvchi omildir. Shuning uchun radiatsion xavfsizlik fizik qonunlar, texnik vositalar va to‘g‘ri tashkil qilingan ish jarayoniga tayanadigan kompleks tizim sifatida qaraladi.</a:t>
            </a:r>
            <a:r>
              <a:rPr lang="en-US" sz="3200">
                <a:solidFill>
                  <a:srgbClr val="023276"/>
                </a:solidFill>
                <a:latin typeface="One Little Font" panose="00000500000000000000"/>
                <a:ea typeface="One Little Font" panose="00000500000000000000"/>
                <a:cs typeface="One Little Font" panose="00000500000000000000"/>
                <a:sym typeface="One Little Font" panose="00000500000000000000"/>
              </a:rPr>
              <a:t> </a:t>
            </a:r>
            <a:endParaRPr lang="en-US" sz="3200">
              <a:solidFill>
                <a:srgbClr val="023276"/>
              </a:solidFill>
              <a:latin typeface="One Little Font" panose="00000500000000000000"/>
              <a:ea typeface="One Little Font" panose="00000500000000000000"/>
              <a:cs typeface="One Little Font" panose="00000500000000000000"/>
              <a:sym typeface="One Little Font" panose="00000500000000000000"/>
            </a:endParaRPr>
          </a:p>
        </p:txBody>
      </p:sp>
      <p:sp>
        <p:nvSpPr>
          <p:cNvPr id="4" name="TextBox 4"/>
          <p:cNvSpPr txBox="1"/>
          <p:nvPr/>
        </p:nvSpPr>
        <p:spPr>
          <a:xfrm>
            <a:off x="1600048" y="724035"/>
            <a:ext cx="15128544" cy="1025525"/>
          </a:xfrm>
          <a:prstGeom prst="rect">
            <a:avLst/>
          </a:prstGeom>
        </p:spPr>
        <p:txBody>
          <a:bodyPr lIns="0" tIns="0" rIns="0" bIns="0" rtlCol="0" anchor="t">
            <a:spAutoFit/>
          </a:bodyPr>
          <a:lstStyle/>
          <a:p>
            <a:pPr algn="ctr">
              <a:lnSpc>
                <a:spcPts val="8000"/>
              </a:lnSpc>
            </a:pPr>
            <a:r>
              <a:rPr lang="en-US" sz="8000" spc="567">
                <a:solidFill>
                  <a:srgbClr val="023276"/>
                </a:solidFill>
                <a:latin typeface="Doublebass" panose="02000506000000020004"/>
                <a:ea typeface="Doublebass" panose="02000506000000020004"/>
                <a:cs typeface="Doublebass" panose="02000506000000020004"/>
                <a:sym typeface="Doublebass" panose="02000506000000020004"/>
              </a:rPr>
              <a:t>Xulosa</a:t>
            </a:r>
            <a:endParaRPr lang="en-US" sz="8000" spc="567">
              <a:solidFill>
                <a:srgbClr val="023276"/>
              </a:solidFill>
              <a:latin typeface="Doublebass" panose="02000506000000020004"/>
              <a:ea typeface="Doublebass" panose="02000506000000020004"/>
              <a:cs typeface="Doublebass" panose="02000506000000020004"/>
              <a:sym typeface="Doublebass" panose="02000506000000020004"/>
            </a:endParaRPr>
          </a:p>
        </p:txBody>
      </p:sp>
      <p:sp>
        <p:nvSpPr>
          <p:cNvPr id="6" name="Freeform 6"/>
          <p:cNvSpPr/>
          <p:nvPr/>
        </p:nvSpPr>
        <p:spPr>
          <a:xfrm rot="521020">
            <a:off x="79020" y="4458776"/>
            <a:ext cx="3450384" cy="5345665"/>
          </a:xfrm>
          <a:custGeom>
            <a:avLst/>
            <a:gdLst/>
            <a:ahLst/>
            <a:cxnLst/>
            <a:rect l="l" t="t" r="r" b="b"/>
            <a:pathLst>
              <a:path w="3450384" h="5345665">
                <a:moveTo>
                  <a:pt x="0" y="0"/>
                </a:moveTo>
                <a:lnTo>
                  <a:pt x="3450384" y="0"/>
                </a:lnTo>
                <a:lnTo>
                  <a:pt x="3450384" y="5345665"/>
                </a:lnTo>
                <a:lnTo>
                  <a:pt x="0" y="534566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p>
            <a:endParaRPr lang="ru-RU" altLang="en-US"/>
          </a:p>
        </p:txBody>
      </p:sp>
      <p:sp>
        <p:nvSpPr>
          <p:cNvPr id="7" name="Freeform 7"/>
          <p:cNvSpPr/>
          <p:nvPr/>
        </p:nvSpPr>
        <p:spPr>
          <a:xfrm rot="-959577">
            <a:off x="1028700" y="707635"/>
            <a:ext cx="1858266" cy="1466341"/>
          </a:xfrm>
          <a:custGeom>
            <a:avLst/>
            <a:gdLst/>
            <a:ahLst/>
            <a:cxnLst/>
            <a:rect l="l" t="t" r="r" b="b"/>
            <a:pathLst>
              <a:path w="1858266" h="1466341">
                <a:moveTo>
                  <a:pt x="0" y="0"/>
                </a:moveTo>
                <a:lnTo>
                  <a:pt x="1858266" y="0"/>
                </a:lnTo>
                <a:lnTo>
                  <a:pt x="1858266" y="1466341"/>
                </a:lnTo>
                <a:lnTo>
                  <a:pt x="0" y="1466341"/>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8" name="Freeform 8"/>
          <p:cNvSpPr/>
          <p:nvPr/>
        </p:nvSpPr>
        <p:spPr>
          <a:xfrm rot="643305">
            <a:off x="16309413" y="8199342"/>
            <a:ext cx="1858266" cy="1466341"/>
          </a:xfrm>
          <a:custGeom>
            <a:avLst/>
            <a:gdLst/>
            <a:ahLst/>
            <a:cxnLst/>
            <a:rect l="l" t="t" r="r" b="b"/>
            <a:pathLst>
              <a:path w="1858266" h="1466341">
                <a:moveTo>
                  <a:pt x="0" y="0"/>
                </a:moveTo>
                <a:lnTo>
                  <a:pt x="1858266" y="0"/>
                </a:lnTo>
                <a:lnTo>
                  <a:pt x="1858266" y="1466341"/>
                </a:lnTo>
                <a:lnTo>
                  <a:pt x="0" y="1466341"/>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9" name="Freeform 9"/>
          <p:cNvSpPr/>
          <p:nvPr/>
        </p:nvSpPr>
        <p:spPr>
          <a:xfrm rot="-2700000">
            <a:off x="14924845" y="-1120"/>
            <a:ext cx="4434570" cy="5256495"/>
          </a:xfrm>
          <a:custGeom>
            <a:avLst/>
            <a:gdLst/>
            <a:ahLst/>
            <a:cxnLst/>
            <a:rect l="l" t="t" r="r" b="b"/>
            <a:pathLst>
              <a:path w="4434570" h="5256495">
                <a:moveTo>
                  <a:pt x="0" y="0"/>
                </a:moveTo>
                <a:lnTo>
                  <a:pt x="4434570" y="0"/>
                </a:lnTo>
                <a:lnTo>
                  <a:pt x="4434570" y="5256494"/>
                </a:lnTo>
                <a:lnTo>
                  <a:pt x="0" y="525649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a:off x="4000500" y="-4000500"/>
            <a:ext cx="10287000" cy="18288000"/>
          </a:xfrm>
          <a:custGeom>
            <a:avLst/>
            <a:gdLst/>
            <a:ahLst/>
            <a:cxnLst/>
            <a:rect l="l" t="t" r="r" b="b"/>
            <a:pathLst>
              <a:path w="10287000" h="18288000">
                <a:moveTo>
                  <a:pt x="10287000" y="0"/>
                </a:moveTo>
                <a:lnTo>
                  <a:pt x="10287000" y="18288000"/>
                </a:lnTo>
                <a:lnTo>
                  <a:pt x="0" y="18288000"/>
                </a:lnTo>
                <a:lnTo>
                  <a:pt x="0" y="0"/>
                </a:lnTo>
                <a:lnTo>
                  <a:pt x="10287000" y="0"/>
                </a:lnTo>
                <a:close/>
              </a:path>
            </a:pathLst>
          </a:custGeom>
          <a:blipFill>
            <a:blip r:embed="rId1"/>
            <a:stretch>
              <a:fillRect l="-83333" r="-83333"/>
            </a:stretch>
          </a:blipFill>
        </p:spPr>
      </p:sp>
      <p:sp>
        <p:nvSpPr>
          <p:cNvPr id="3" name="TextBox 3"/>
          <p:cNvSpPr txBox="1"/>
          <p:nvPr/>
        </p:nvSpPr>
        <p:spPr>
          <a:xfrm>
            <a:off x="1752505" y="1104755"/>
            <a:ext cx="14676233" cy="999490"/>
          </a:xfrm>
          <a:prstGeom prst="rect">
            <a:avLst/>
          </a:prstGeom>
        </p:spPr>
        <p:txBody>
          <a:bodyPr lIns="0" tIns="0" rIns="0" bIns="0" rtlCol="0" anchor="t">
            <a:spAutoFit/>
          </a:bodyPr>
          <a:lstStyle/>
          <a:p>
            <a:pPr algn="ctr">
              <a:lnSpc>
                <a:spcPts val="7795"/>
              </a:lnSpc>
            </a:pPr>
            <a:r>
              <a:rPr lang="en-US" sz="7795" spc="654">
                <a:solidFill>
                  <a:srgbClr val="023276"/>
                </a:solidFill>
                <a:latin typeface="Doublebass" panose="02000506000000020004"/>
                <a:ea typeface="Doublebass" panose="02000506000000020004"/>
                <a:cs typeface="Doublebass" panose="02000506000000020004"/>
                <a:sym typeface="Doublebass" panose="02000506000000020004"/>
              </a:rPr>
              <a:t>Foydalanilgan adabiyotlar:</a:t>
            </a:r>
            <a:endParaRPr lang="en-US" sz="7795" spc="654">
              <a:solidFill>
                <a:srgbClr val="023276"/>
              </a:solidFill>
              <a:latin typeface="Doublebass" panose="02000506000000020004"/>
              <a:ea typeface="Doublebass" panose="02000506000000020004"/>
              <a:cs typeface="Doublebass" panose="02000506000000020004"/>
              <a:sym typeface="Doublebass" panose="02000506000000020004"/>
            </a:endParaRPr>
          </a:p>
        </p:txBody>
      </p:sp>
      <p:sp>
        <p:nvSpPr>
          <p:cNvPr id="7" name="TextBox 7"/>
          <p:cNvSpPr txBox="1"/>
          <p:nvPr/>
        </p:nvSpPr>
        <p:spPr>
          <a:xfrm>
            <a:off x="1861820" y="2606040"/>
            <a:ext cx="14457045" cy="5868035"/>
          </a:xfrm>
          <a:prstGeom prst="rect">
            <a:avLst/>
          </a:prstGeom>
        </p:spPr>
        <p:txBody>
          <a:bodyPr lIns="0" tIns="0" rIns="0" bIns="0" rtlCol="0" anchor="t">
            <a:noAutofit/>
          </a:bodyPr>
          <a:lstStyle/>
          <a:p>
            <a:pPr algn="ctr">
              <a:lnSpc>
                <a:spcPts val="2875"/>
              </a:lnSpc>
              <a:spcBef>
                <a:spcPct val="0"/>
              </a:spcBef>
            </a:pPr>
            <a:r>
              <a:rPr lang="en-US" sz="2875">
                <a:solidFill>
                  <a:srgbClr val="023276"/>
                </a:solidFill>
                <a:latin typeface="One Little Font" panose="00000500000000000000"/>
                <a:ea typeface="One Little Font" panose="00000500000000000000"/>
                <a:cs typeface="One Little Font" panose="00000500000000000000"/>
                <a:sym typeface="One Little Font" panose="00000500000000000000"/>
              </a:rPr>
              <a:t>1.Dozimetriya asoslari va ionlashtiruvchi nurlanishlardan himoyalanish. M.A.Qayumov 9-bet.</a:t>
            </a:r>
            <a:endParaRPr lang="en-US" sz="2875">
              <a:solidFill>
                <a:srgbClr val="023276"/>
              </a:solidFill>
              <a:latin typeface="One Little Font" panose="00000500000000000000"/>
              <a:ea typeface="One Little Font" panose="00000500000000000000"/>
              <a:cs typeface="One Little Font" panose="00000500000000000000"/>
              <a:sym typeface="One Little Font" panose="00000500000000000000"/>
            </a:endParaRPr>
          </a:p>
          <a:p>
            <a:pPr algn="ctr">
              <a:lnSpc>
                <a:spcPts val="2875"/>
              </a:lnSpc>
              <a:spcBef>
                <a:spcPct val="0"/>
              </a:spcBef>
            </a:pPr>
            <a:r>
              <a:rPr lang="en-US" sz="2875">
                <a:solidFill>
                  <a:srgbClr val="023276"/>
                </a:solidFill>
                <a:latin typeface="One Little Font" panose="00000500000000000000"/>
                <a:ea typeface="One Little Font" panose="00000500000000000000"/>
                <a:cs typeface="One Little Font" panose="00000500000000000000"/>
                <a:sym typeface="One Little Font" panose="00000500000000000000"/>
              </a:rPr>
              <a:t>2.</a:t>
            </a:r>
            <a:r>
              <a:rPr lang="en-US" altLang="ru-RU" sz="2875">
                <a:solidFill>
                  <a:srgbClr val="023276"/>
                </a:solidFill>
                <a:latin typeface="One Little Font" panose="00000500000000000000"/>
                <a:ea typeface="One Little Font" panose="00000500000000000000"/>
                <a:cs typeface="One Little Font" panose="00000500000000000000"/>
                <a:sym typeface="One Little Font" panose="00000500000000000000"/>
              </a:rPr>
              <a:t>https://www.epa.gov/radiation/radiation-health-effects</a:t>
            </a:r>
            <a:endParaRPr lang="en-US" altLang="ru-RU" sz="2875">
              <a:solidFill>
                <a:srgbClr val="023276"/>
              </a:solidFill>
              <a:latin typeface="One Little Font" panose="00000500000000000000"/>
              <a:ea typeface="One Little Font" panose="00000500000000000000"/>
              <a:cs typeface="One Little Font" panose="00000500000000000000"/>
              <a:sym typeface="One Little Font" panose="00000500000000000000"/>
            </a:endParaRPr>
          </a:p>
          <a:p>
            <a:pPr algn="ctr">
              <a:lnSpc>
                <a:spcPts val="2875"/>
              </a:lnSpc>
              <a:spcBef>
                <a:spcPct val="0"/>
              </a:spcBef>
            </a:pPr>
            <a:r>
              <a:rPr lang="en-US" altLang="ru-RU" sz="2875">
                <a:solidFill>
                  <a:srgbClr val="023276"/>
                </a:solidFill>
                <a:latin typeface="One Little Font" panose="00000500000000000000"/>
                <a:ea typeface="One Little Font" panose="00000500000000000000"/>
                <a:cs typeface="One Little Font" panose="00000500000000000000"/>
                <a:sym typeface="One Little Font" panose="00000500000000000000"/>
              </a:rPr>
              <a:t>3.https://www.unscear.org/unscear/en/areas-of-work/chernobyl.html</a:t>
            </a:r>
            <a:endParaRPr lang="en-US" altLang="ru-RU" sz="2875">
              <a:solidFill>
                <a:srgbClr val="023276"/>
              </a:solidFill>
              <a:latin typeface="One Little Font" panose="00000500000000000000"/>
              <a:ea typeface="One Little Font" panose="00000500000000000000"/>
              <a:cs typeface="One Little Font" panose="00000500000000000000"/>
              <a:sym typeface="One Little Font" panose="00000500000000000000"/>
            </a:endParaRPr>
          </a:p>
          <a:p>
            <a:pPr algn="ctr">
              <a:lnSpc>
                <a:spcPts val="2875"/>
              </a:lnSpc>
              <a:spcBef>
                <a:spcPct val="0"/>
              </a:spcBef>
            </a:pPr>
            <a:r>
              <a:rPr lang="en-US" altLang="ru-RU" sz="2875">
                <a:solidFill>
                  <a:srgbClr val="023276"/>
                </a:solidFill>
                <a:latin typeface="One Little Font" panose="00000500000000000000"/>
                <a:ea typeface="One Little Font" panose="00000500000000000000"/>
                <a:cs typeface="One Little Font" panose="00000500000000000000"/>
                <a:sym typeface="One Little Font" panose="00000500000000000000"/>
              </a:rPr>
              <a:t>4.https://www.epa.gov/radiation/radiation-basics</a:t>
            </a:r>
            <a:endParaRPr lang="en-US" altLang="ru-RU" sz="2875">
              <a:solidFill>
                <a:srgbClr val="023276"/>
              </a:solidFill>
              <a:latin typeface="One Little Font" panose="00000500000000000000"/>
              <a:ea typeface="One Little Font" panose="00000500000000000000"/>
              <a:cs typeface="One Little Font" panose="00000500000000000000"/>
              <a:sym typeface="One Little Font" panose="00000500000000000000"/>
            </a:endParaRPr>
          </a:p>
          <a:p>
            <a:pPr algn="ctr">
              <a:lnSpc>
                <a:spcPts val="2875"/>
              </a:lnSpc>
              <a:spcBef>
                <a:spcPct val="0"/>
              </a:spcBef>
            </a:pPr>
            <a:r>
              <a:rPr lang="en-US" altLang="ru-RU" sz="2875">
                <a:solidFill>
                  <a:srgbClr val="023276"/>
                </a:solidFill>
                <a:latin typeface="One Little Font" panose="00000500000000000000"/>
                <a:ea typeface="One Little Font" panose="00000500000000000000"/>
                <a:cs typeface="One Little Font" panose="00000500000000000000"/>
                <a:sym typeface="One Little Font" panose="00000500000000000000"/>
              </a:rPr>
              <a:t>5.</a:t>
            </a:r>
            <a:r>
              <a:rPr lang="en-US" sz="2875">
                <a:solidFill>
                  <a:srgbClr val="023276"/>
                </a:solidFill>
                <a:latin typeface="One Little Font" panose="00000500000000000000"/>
                <a:ea typeface="One Little Font" panose="00000500000000000000"/>
                <a:cs typeface="One Little Font" panose="00000500000000000000"/>
                <a:sym typeface="One Little Font" panose="00000500000000000000"/>
              </a:rPr>
              <a:t>Dozimetriya asoslari va ionlashtiruvchi nurlanishlardan himoyalanish. M.A.Qayumov 108-116-bet</a:t>
            </a:r>
            <a:endParaRPr lang="en-US" sz="2875">
              <a:solidFill>
                <a:srgbClr val="023276"/>
              </a:solidFill>
              <a:latin typeface="One Little Font" panose="00000500000000000000"/>
              <a:ea typeface="One Little Font" panose="00000500000000000000"/>
              <a:cs typeface="One Little Font" panose="00000500000000000000"/>
              <a:sym typeface="One Little Font" panose="00000500000000000000"/>
            </a:endParaRPr>
          </a:p>
          <a:p>
            <a:pPr algn="ctr">
              <a:lnSpc>
                <a:spcPts val="2875"/>
              </a:lnSpc>
              <a:spcBef>
                <a:spcPct val="0"/>
              </a:spcBef>
            </a:pPr>
            <a:r>
              <a:rPr lang="en-US" sz="2875">
                <a:solidFill>
                  <a:srgbClr val="023276"/>
                </a:solidFill>
                <a:latin typeface="One Little Font" panose="00000500000000000000"/>
                <a:ea typeface="One Little Font" panose="00000500000000000000"/>
                <a:cs typeface="One Little Font" panose="00000500000000000000"/>
                <a:sym typeface="One Little Font" panose="00000500000000000000"/>
              </a:rPr>
              <a:t>6.</a:t>
            </a:r>
            <a:r>
              <a:rPr lang="en-US" altLang="ru-RU" sz="2875">
                <a:solidFill>
                  <a:srgbClr val="023276"/>
                </a:solidFill>
                <a:latin typeface="One Little Font" panose="00000500000000000000"/>
                <a:ea typeface="One Little Font" panose="00000500000000000000"/>
                <a:cs typeface="One Little Font" panose="00000500000000000000"/>
                <a:sym typeface="One Little Font" panose="00000500000000000000"/>
              </a:rPr>
              <a:t>https://www.iaea.org/sites/default/files/20/11/rasa-justification-optimization.pdf?utm_source</a:t>
            </a:r>
            <a:endParaRPr lang="en-US" altLang="ru-RU" sz="2875">
              <a:solidFill>
                <a:srgbClr val="023276"/>
              </a:solidFill>
              <a:latin typeface="One Little Font" panose="00000500000000000000"/>
              <a:ea typeface="One Little Font" panose="00000500000000000000"/>
              <a:cs typeface="One Little Font" panose="00000500000000000000"/>
              <a:sym typeface="One Little Font" panose="00000500000000000000"/>
            </a:endParaRPr>
          </a:p>
          <a:p>
            <a:pPr algn="ctr">
              <a:lnSpc>
                <a:spcPts val="2875"/>
              </a:lnSpc>
              <a:spcBef>
                <a:spcPct val="0"/>
              </a:spcBef>
            </a:pPr>
            <a:r>
              <a:rPr lang="en-US" altLang="ru-RU" sz="2875">
                <a:solidFill>
                  <a:srgbClr val="023276"/>
                </a:solidFill>
                <a:latin typeface="One Little Font" panose="00000500000000000000"/>
                <a:ea typeface="One Little Font" panose="00000500000000000000"/>
                <a:cs typeface="One Little Font" panose="00000500000000000000"/>
                <a:sym typeface="One Little Font" panose="00000500000000000000"/>
              </a:rPr>
              <a:t>7.https://lex.uz/uz/docs/-26166?ONDATE=05.11.2023#-26284</a:t>
            </a:r>
            <a:endParaRPr lang="en-US" altLang="ru-RU" sz="2875">
              <a:solidFill>
                <a:srgbClr val="023276"/>
              </a:solidFill>
              <a:latin typeface="One Little Font" panose="00000500000000000000"/>
              <a:ea typeface="One Little Font" panose="00000500000000000000"/>
              <a:cs typeface="One Little Font" panose="00000500000000000000"/>
              <a:sym typeface="One Little Font" panose="00000500000000000000"/>
            </a:endParaRPr>
          </a:p>
        </p:txBody>
      </p:sp>
      <p:sp>
        <p:nvSpPr>
          <p:cNvPr id="10" name="Freeform 10"/>
          <p:cNvSpPr/>
          <p:nvPr/>
        </p:nvSpPr>
        <p:spPr>
          <a:xfrm>
            <a:off x="-76295" y="-190681"/>
            <a:ext cx="2796432" cy="2547295"/>
          </a:xfrm>
          <a:custGeom>
            <a:avLst/>
            <a:gdLst/>
            <a:ahLst/>
            <a:cxnLst/>
            <a:rect l="l" t="t" r="r" b="b"/>
            <a:pathLst>
              <a:path w="2796432" h="2547295">
                <a:moveTo>
                  <a:pt x="0" y="0"/>
                </a:moveTo>
                <a:lnTo>
                  <a:pt x="2796431" y="0"/>
                </a:lnTo>
                <a:lnTo>
                  <a:pt x="2796431" y="2547295"/>
                </a:lnTo>
                <a:lnTo>
                  <a:pt x="0" y="254729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11" name="Freeform 11"/>
          <p:cNvSpPr/>
          <p:nvPr/>
        </p:nvSpPr>
        <p:spPr>
          <a:xfrm rot="-3406298">
            <a:off x="16081445" y="1631220"/>
            <a:ext cx="2477664" cy="2256927"/>
          </a:xfrm>
          <a:custGeom>
            <a:avLst/>
            <a:gdLst/>
            <a:ahLst/>
            <a:cxnLst/>
            <a:rect l="l" t="t" r="r" b="b"/>
            <a:pathLst>
              <a:path w="2477664" h="2256927">
                <a:moveTo>
                  <a:pt x="0" y="0"/>
                </a:moveTo>
                <a:lnTo>
                  <a:pt x="2477665" y="0"/>
                </a:lnTo>
                <a:lnTo>
                  <a:pt x="2477665" y="2256927"/>
                </a:lnTo>
                <a:lnTo>
                  <a:pt x="0" y="225692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12" name="Freeform 12"/>
          <p:cNvSpPr/>
          <p:nvPr/>
        </p:nvSpPr>
        <p:spPr>
          <a:xfrm rot="4587299">
            <a:off x="-131983" y="2264268"/>
            <a:ext cx="1828210" cy="1482512"/>
          </a:xfrm>
          <a:custGeom>
            <a:avLst/>
            <a:gdLst/>
            <a:ahLst/>
            <a:cxnLst/>
            <a:rect l="l" t="t" r="r" b="b"/>
            <a:pathLst>
              <a:path w="1828210" h="1482512">
                <a:moveTo>
                  <a:pt x="0" y="0"/>
                </a:moveTo>
                <a:lnTo>
                  <a:pt x="1828210" y="0"/>
                </a:lnTo>
                <a:lnTo>
                  <a:pt x="1828210" y="1482512"/>
                </a:lnTo>
                <a:lnTo>
                  <a:pt x="0" y="148251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13" name="Freeform 13"/>
          <p:cNvSpPr/>
          <p:nvPr/>
        </p:nvSpPr>
        <p:spPr>
          <a:xfrm rot="381623">
            <a:off x="15697253" y="-17777"/>
            <a:ext cx="1828210" cy="1482512"/>
          </a:xfrm>
          <a:custGeom>
            <a:avLst/>
            <a:gdLst/>
            <a:ahLst/>
            <a:cxnLst/>
            <a:rect l="l" t="t" r="r" b="b"/>
            <a:pathLst>
              <a:path w="1828210" h="1482512">
                <a:moveTo>
                  <a:pt x="0" y="0"/>
                </a:moveTo>
                <a:lnTo>
                  <a:pt x="1828211" y="0"/>
                </a:lnTo>
                <a:lnTo>
                  <a:pt x="1828211" y="1482512"/>
                </a:lnTo>
                <a:lnTo>
                  <a:pt x="0" y="148251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a:off x="4000500" y="-4000500"/>
            <a:ext cx="10287000" cy="18288000"/>
          </a:xfrm>
          <a:custGeom>
            <a:avLst/>
            <a:gdLst/>
            <a:ahLst/>
            <a:cxnLst/>
            <a:rect l="l" t="t" r="r" b="b"/>
            <a:pathLst>
              <a:path w="10287000" h="18288000">
                <a:moveTo>
                  <a:pt x="10287000" y="0"/>
                </a:moveTo>
                <a:lnTo>
                  <a:pt x="10287000" y="18288000"/>
                </a:lnTo>
                <a:lnTo>
                  <a:pt x="0" y="18288000"/>
                </a:lnTo>
                <a:lnTo>
                  <a:pt x="0" y="0"/>
                </a:lnTo>
                <a:lnTo>
                  <a:pt x="10287000" y="0"/>
                </a:lnTo>
                <a:close/>
              </a:path>
            </a:pathLst>
          </a:custGeom>
          <a:blipFill>
            <a:blip r:embed="rId1"/>
            <a:stretch>
              <a:fillRect l="-83333" r="-83333"/>
            </a:stretch>
          </a:blipFill>
        </p:spPr>
      </p:sp>
      <p:sp>
        <p:nvSpPr>
          <p:cNvPr id="3" name="TextBox 3"/>
          <p:cNvSpPr txBox="1"/>
          <p:nvPr/>
        </p:nvSpPr>
        <p:spPr>
          <a:xfrm>
            <a:off x="2971844" y="1714387"/>
            <a:ext cx="12226202" cy="2013227"/>
          </a:xfrm>
          <a:prstGeom prst="rect">
            <a:avLst/>
          </a:prstGeom>
        </p:spPr>
        <p:txBody>
          <a:bodyPr lIns="0" tIns="0" rIns="0" bIns="0" rtlCol="0" anchor="t">
            <a:spAutoFit/>
          </a:bodyPr>
          <a:lstStyle/>
          <a:p>
            <a:pPr algn="ctr">
              <a:lnSpc>
                <a:spcPts val="15105"/>
              </a:lnSpc>
            </a:pPr>
            <a:r>
              <a:rPr lang="en-US" sz="15105" spc="1117">
                <a:solidFill>
                  <a:srgbClr val="023276"/>
                </a:solidFill>
                <a:latin typeface="Doublebass" panose="02000506000000020004"/>
                <a:ea typeface="Doublebass" panose="02000506000000020004"/>
                <a:cs typeface="Doublebass" panose="02000506000000020004"/>
                <a:sym typeface="Doublebass" panose="02000506000000020004"/>
              </a:rPr>
              <a:t>THANK YOU!</a:t>
            </a:r>
            <a:endParaRPr lang="en-US" sz="15105" spc="1117">
              <a:solidFill>
                <a:srgbClr val="023276"/>
              </a:solidFill>
              <a:latin typeface="Doublebass" panose="02000506000000020004"/>
              <a:ea typeface="Doublebass" panose="02000506000000020004"/>
              <a:cs typeface="Doublebass" panose="02000506000000020004"/>
              <a:sym typeface="Doublebass" panose="02000506000000020004"/>
            </a:endParaRPr>
          </a:p>
        </p:txBody>
      </p:sp>
      <p:sp>
        <p:nvSpPr>
          <p:cNvPr id="4" name="TextBox 4"/>
          <p:cNvSpPr txBox="1"/>
          <p:nvPr/>
        </p:nvSpPr>
        <p:spPr>
          <a:xfrm>
            <a:off x="3357869" y="6514943"/>
            <a:ext cx="11572262" cy="1127442"/>
          </a:xfrm>
          <a:prstGeom prst="rect">
            <a:avLst/>
          </a:prstGeom>
        </p:spPr>
        <p:txBody>
          <a:bodyPr lIns="0" tIns="0" rIns="0" bIns="0" rtlCol="0" anchor="t">
            <a:spAutoFit/>
          </a:bodyPr>
          <a:lstStyle/>
          <a:p>
            <a:pPr algn="ctr">
              <a:lnSpc>
                <a:spcPts val="4505"/>
              </a:lnSpc>
            </a:pPr>
            <a:r>
              <a:rPr lang="en-US" sz="3575">
                <a:solidFill>
                  <a:srgbClr val="023276"/>
                </a:solidFill>
                <a:latin typeface="One Little Font" panose="00000500000000000000"/>
                <a:ea typeface="One Little Font" panose="00000500000000000000"/>
                <a:cs typeface="One Little Font" panose="00000500000000000000"/>
                <a:sym typeface="One Little Font" panose="00000500000000000000"/>
              </a:rPr>
              <a:t>Any questions? Don't hesitate to</a:t>
            </a:r>
            <a:endParaRPr lang="en-US" sz="3575">
              <a:solidFill>
                <a:srgbClr val="023276"/>
              </a:solidFill>
              <a:latin typeface="One Little Font" panose="00000500000000000000"/>
              <a:ea typeface="One Little Font" panose="00000500000000000000"/>
              <a:cs typeface="One Little Font" panose="00000500000000000000"/>
              <a:sym typeface="One Little Font" panose="00000500000000000000"/>
            </a:endParaRPr>
          </a:p>
          <a:p>
            <a:pPr algn="ctr">
              <a:lnSpc>
                <a:spcPts val="4505"/>
              </a:lnSpc>
            </a:pPr>
            <a:r>
              <a:rPr lang="en-US" sz="3575">
                <a:solidFill>
                  <a:srgbClr val="023276"/>
                </a:solidFill>
                <a:latin typeface="One Little Font" panose="00000500000000000000"/>
                <a:ea typeface="One Little Font" panose="00000500000000000000"/>
                <a:cs typeface="One Little Font" panose="00000500000000000000"/>
                <a:sym typeface="One Little Font" panose="00000500000000000000"/>
              </a:rPr>
              <a:t>ask for our help</a:t>
            </a:r>
            <a:endParaRPr lang="en-US" sz="3575">
              <a:solidFill>
                <a:srgbClr val="023276"/>
              </a:solidFill>
              <a:latin typeface="One Little Font" panose="00000500000000000000"/>
              <a:ea typeface="One Little Font" panose="00000500000000000000"/>
              <a:cs typeface="One Little Font" panose="00000500000000000000"/>
              <a:sym typeface="One Little Font" panose="00000500000000000000"/>
            </a:endParaRPr>
          </a:p>
        </p:txBody>
      </p:sp>
      <p:sp>
        <p:nvSpPr>
          <p:cNvPr id="6" name="Freeform 6"/>
          <p:cNvSpPr/>
          <p:nvPr/>
        </p:nvSpPr>
        <p:spPr>
          <a:xfrm rot="2511096">
            <a:off x="12255915" y="400003"/>
            <a:ext cx="2967040" cy="2406000"/>
          </a:xfrm>
          <a:custGeom>
            <a:avLst/>
            <a:gdLst/>
            <a:ahLst/>
            <a:cxnLst/>
            <a:rect l="l" t="t" r="r" b="b"/>
            <a:pathLst>
              <a:path w="2967040" h="2406000">
                <a:moveTo>
                  <a:pt x="0" y="0"/>
                </a:moveTo>
                <a:lnTo>
                  <a:pt x="2967040" y="0"/>
                </a:lnTo>
                <a:lnTo>
                  <a:pt x="2967040" y="2405999"/>
                </a:lnTo>
                <a:lnTo>
                  <a:pt x="0" y="240599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7" name="Freeform 7"/>
          <p:cNvSpPr/>
          <p:nvPr/>
        </p:nvSpPr>
        <p:spPr>
          <a:xfrm rot="-3180120">
            <a:off x="14950933" y="3113221"/>
            <a:ext cx="2967040" cy="2406000"/>
          </a:xfrm>
          <a:custGeom>
            <a:avLst/>
            <a:gdLst/>
            <a:ahLst/>
            <a:cxnLst/>
            <a:rect l="l" t="t" r="r" b="b"/>
            <a:pathLst>
              <a:path w="2967040" h="2406000">
                <a:moveTo>
                  <a:pt x="0" y="0"/>
                </a:moveTo>
                <a:lnTo>
                  <a:pt x="2967040" y="0"/>
                </a:lnTo>
                <a:lnTo>
                  <a:pt x="2967040" y="2405999"/>
                </a:lnTo>
                <a:lnTo>
                  <a:pt x="0" y="240599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8" name="Freeform 8"/>
          <p:cNvSpPr/>
          <p:nvPr/>
        </p:nvSpPr>
        <p:spPr>
          <a:xfrm rot="-8498429">
            <a:off x="3338129" y="7448698"/>
            <a:ext cx="2967040" cy="2406000"/>
          </a:xfrm>
          <a:custGeom>
            <a:avLst/>
            <a:gdLst/>
            <a:ahLst/>
            <a:cxnLst/>
            <a:rect l="l" t="t" r="r" b="b"/>
            <a:pathLst>
              <a:path w="2967040" h="2406000">
                <a:moveTo>
                  <a:pt x="0" y="0"/>
                </a:moveTo>
                <a:lnTo>
                  <a:pt x="2967040" y="0"/>
                </a:lnTo>
                <a:lnTo>
                  <a:pt x="2967040" y="2406000"/>
                </a:lnTo>
                <a:lnTo>
                  <a:pt x="0" y="240600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9" name="Freeform 9"/>
          <p:cNvSpPr/>
          <p:nvPr/>
        </p:nvSpPr>
        <p:spPr>
          <a:xfrm rot="7410353">
            <a:off x="482850" y="4904674"/>
            <a:ext cx="2967040" cy="2406000"/>
          </a:xfrm>
          <a:custGeom>
            <a:avLst/>
            <a:gdLst/>
            <a:ahLst/>
            <a:cxnLst/>
            <a:rect l="l" t="t" r="r" b="b"/>
            <a:pathLst>
              <a:path w="2967040" h="2406000">
                <a:moveTo>
                  <a:pt x="0" y="0"/>
                </a:moveTo>
                <a:lnTo>
                  <a:pt x="2967040" y="0"/>
                </a:lnTo>
                <a:lnTo>
                  <a:pt x="2967040" y="2406000"/>
                </a:lnTo>
                <a:lnTo>
                  <a:pt x="0" y="240600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a:off x="4000500" y="-4000500"/>
            <a:ext cx="10287000" cy="18288000"/>
          </a:xfrm>
          <a:custGeom>
            <a:avLst/>
            <a:gdLst/>
            <a:ahLst/>
            <a:cxnLst/>
            <a:rect l="l" t="t" r="r" b="b"/>
            <a:pathLst>
              <a:path w="10287000" h="18288000">
                <a:moveTo>
                  <a:pt x="10287000" y="0"/>
                </a:moveTo>
                <a:lnTo>
                  <a:pt x="10287000" y="18288000"/>
                </a:lnTo>
                <a:lnTo>
                  <a:pt x="0" y="18288000"/>
                </a:lnTo>
                <a:lnTo>
                  <a:pt x="0" y="0"/>
                </a:lnTo>
                <a:lnTo>
                  <a:pt x="10287000" y="0"/>
                </a:lnTo>
                <a:close/>
              </a:path>
            </a:pathLst>
          </a:custGeom>
          <a:blipFill>
            <a:blip r:embed="rId1"/>
            <a:stretch>
              <a:fillRect l="-83333" r="-83333"/>
            </a:stretch>
          </a:blipFill>
        </p:spPr>
      </p:sp>
      <p:sp>
        <p:nvSpPr>
          <p:cNvPr id="3" name="Freeform 3"/>
          <p:cNvSpPr/>
          <p:nvPr/>
        </p:nvSpPr>
        <p:spPr>
          <a:xfrm>
            <a:off x="8039216" y="5796215"/>
            <a:ext cx="2004564" cy="1581784"/>
          </a:xfrm>
          <a:custGeom>
            <a:avLst/>
            <a:gdLst/>
            <a:ahLst/>
            <a:cxnLst/>
            <a:rect l="l" t="t" r="r" b="b"/>
            <a:pathLst>
              <a:path w="2004564" h="1581784">
                <a:moveTo>
                  <a:pt x="0" y="0"/>
                </a:moveTo>
                <a:lnTo>
                  <a:pt x="2004565" y="0"/>
                </a:lnTo>
                <a:lnTo>
                  <a:pt x="2004565" y="1581784"/>
                </a:lnTo>
                <a:lnTo>
                  <a:pt x="0" y="158178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 name="Freeform 4"/>
          <p:cNvSpPr/>
          <p:nvPr/>
        </p:nvSpPr>
        <p:spPr>
          <a:xfrm>
            <a:off x="7018799" y="7674283"/>
            <a:ext cx="1769687" cy="1986383"/>
          </a:xfrm>
          <a:custGeom>
            <a:avLst/>
            <a:gdLst/>
            <a:ahLst/>
            <a:cxnLst/>
            <a:rect l="l" t="t" r="r" b="b"/>
            <a:pathLst>
              <a:path w="1769687" h="1986383">
                <a:moveTo>
                  <a:pt x="0" y="0"/>
                </a:moveTo>
                <a:lnTo>
                  <a:pt x="1769687" y="0"/>
                </a:lnTo>
                <a:lnTo>
                  <a:pt x="1769687" y="1986383"/>
                </a:lnTo>
                <a:lnTo>
                  <a:pt x="0" y="198638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5" name="Freeform 5"/>
          <p:cNvSpPr/>
          <p:nvPr/>
        </p:nvSpPr>
        <p:spPr>
          <a:xfrm>
            <a:off x="6075432" y="5814271"/>
            <a:ext cx="1828210" cy="1482512"/>
          </a:xfrm>
          <a:custGeom>
            <a:avLst/>
            <a:gdLst/>
            <a:ahLst/>
            <a:cxnLst/>
            <a:rect l="l" t="t" r="r" b="b"/>
            <a:pathLst>
              <a:path w="1828210" h="1482512">
                <a:moveTo>
                  <a:pt x="0" y="0"/>
                </a:moveTo>
                <a:lnTo>
                  <a:pt x="1828211" y="0"/>
                </a:lnTo>
                <a:lnTo>
                  <a:pt x="1828211" y="1482513"/>
                </a:lnTo>
                <a:lnTo>
                  <a:pt x="0" y="148251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6" name="Freeform 6"/>
          <p:cNvSpPr/>
          <p:nvPr/>
        </p:nvSpPr>
        <p:spPr>
          <a:xfrm>
            <a:off x="4277371" y="7634927"/>
            <a:ext cx="2505759" cy="1986383"/>
          </a:xfrm>
          <a:custGeom>
            <a:avLst/>
            <a:gdLst/>
            <a:ahLst/>
            <a:cxnLst/>
            <a:rect l="l" t="t" r="r" b="b"/>
            <a:pathLst>
              <a:path w="2505759" h="1986383">
                <a:moveTo>
                  <a:pt x="0" y="0"/>
                </a:moveTo>
                <a:lnTo>
                  <a:pt x="2505759" y="0"/>
                </a:lnTo>
                <a:lnTo>
                  <a:pt x="2505759" y="1986384"/>
                </a:lnTo>
                <a:lnTo>
                  <a:pt x="0" y="1986384"/>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7" name="Freeform 7"/>
          <p:cNvSpPr/>
          <p:nvPr/>
        </p:nvSpPr>
        <p:spPr>
          <a:xfrm>
            <a:off x="2428800" y="5632580"/>
            <a:ext cx="1906900" cy="1664204"/>
          </a:xfrm>
          <a:custGeom>
            <a:avLst/>
            <a:gdLst/>
            <a:ahLst/>
            <a:cxnLst/>
            <a:rect l="l" t="t" r="r" b="b"/>
            <a:pathLst>
              <a:path w="1906900" h="1664204">
                <a:moveTo>
                  <a:pt x="0" y="0"/>
                </a:moveTo>
                <a:lnTo>
                  <a:pt x="1906900" y="0"/>
                </a:lnTo>
                <a:lnTo>
                  <a:pt x="1906900" y="1664204"/>
                </a:lnTo>
                <a:lnTo>
                  <a:pt x="0" y="1664204"/>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8" name="Freeform 8"/>
          <p:cNvSpPr/>
          <p:nvPr/>
        </p:nvSpPr>
        <p:spPr>
          <a:xfrm>
            <a:off x="2428800" y="2982153"/>
            <a:ext cx="2180660" cy="1986383"/>
          </a:xfrm>
          <a:custGeom>
            <a:avLst/>
            <a:gdLst/>
            <a:ahLst/>
            <a:cxnLst/>
            <a:rect l="l" t="t" r="r" b="b"/>
            <a:pathLst>
              <a:path w="2180660" h="1986383">
                <a:moveTo>
                  <a:pt x="0" y="0"/>
                </a:moveTo>
                <a:lnTo>
                  <a:pt x="2180660" y="0"/>
                </a:lnTo>
                <a:lnTo>
                  <a:pt x="2180660" y="1986383"/>
                </a:lnTo>
                <a:lnTo>
                  <a:pt x="0" y="198638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sp>
      <p:sp>
        <p:nvSpPr>
          <p:cNvPr id="9" name="Freeform 9"/>
          <p:cNvSpPr/>
          <p:nvPr/>
        </p:nvSpPr>
        <p:spPr>
          <a:xfrm>
            <a:off x="4609460" y="3194475"/>
            <a:ext cx="1542156" cy="1986383"/>
          </a:xfrm>
          <a:custGeom>
            <a:avLst/>
            <a:gdLst/>
            <a:ahLst/>
            <a:cxnLst/>
            <a:rect l="l" t="t" r="r" b="b"/>
            <a:pathLst>
              <a:path w="1542156" h="1986383">
                <a:moveTo>
                  <a:pt x="0" y="0"/>
                </a:moveTo>
                <a:lnTo>
                  <a:pt x="1542156" y="0"/>
                </a:lnTo>
                <a:lnTo>
                  <a:pt x="1542156" y="1986384"/>
                </a:lnTo>
                <a:lnTo>
                  <a:pt x="0" y="1986384"/>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sp>
      <p:sp>
        <p:nvSpPr>
          <p:cNvPr id="10" name="Freeform 10"/>
          <p:cNvSpPr/>
          <p:nvPr/>
        </p:nvSpPr>
        <p:spPr>
          <a:xfrm>
            <a:off x="9297869" y="7674283"/>
            <a:ext cx="1675785" cy="1986383"/>
          </a:xfrm>
          <a:custGeom>
            <a:avLst/>
            <a:gdLst/>
            <a:ahLst/>
            <a:cxnLst/>
            <a:rect l="l" t="t" r="r" b="b"/>
            <a:pathLst>
              <a:path w="1675785" h="1986383">
                <a:moveTo>
                  <a:pt x="0" y="0"/>
                </a:moveTo>
                <a:lnTo>
                  <a:pt x="1675786" y="0"/>
                </a:lnTo>
                <a:lnTo>
                  <a:pt x="1675786" y="1986383"/>
                </a:lnTo>
                <a:lnTo>
                  <a:pt x="0" y="1986383"/>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sp>
      <p:sp>
        <p:nvSpPr>
          <p:cNvPr id="11" name="Freeform 11"/>
          <p:cNvSpPr/>
          <p:nvPr/>
        </p:nvSpPr>
        <p:spPr>
          <a:xfrm>
            <a:off x="6560534" y="2982153"/>
            <a:ext cx="2570614" cy="1986383"/>
          </a:xfrm>
          <a:custGeom>
            <a:avLst/>
            <a:gdLst/>
            <a:ahLst/>
            <a:cxnLst/>
            <a:rect l="l" t="t" r="r" b="b"/>
            <a:pathLst>
              <a:path w="2570614" h="1986383">
                <a:moveTo>
                  <a:pt x="0" y="0"/>
                </a:moveTo>
                <a:lnTo>
                  <a:pt x="2570613" y="0"/>
                </a:lnTo>
                <a:lnTo>
                  <a:pt x="2570613" y="1986383"/>
                </a:lnTo>
                <a:lnTo>
                  <a:pt x="0" y="1986383"/>
                </a:lnTo>
                <a:lnTo>
                  <a:pt x="0" y="0"/>
                </a:lnTo>
                <a:close/>
              </a:path>
            </a:pathLst>
          </a:custGeom>
          <a:blipFill>
            <a:blip r:embed="rId18">
              <a:extLst>
                <a:ext uri="{96DAC541-7B7A-43D3-8B79-37D633B846F1}">
                  <asvg:svgBlip xmlns:asvg="http://schemas.microsoft.com/office/drawing/2016/SVG/main" r:embed="rId19"/>
                </a:ext>
              </a:extLst>
            </a:blip>
            <a:stretch>
              <a:fillRect/>
            </a:stretch>
          </a:blipFill>
        </p:spPr>
      </p:sp>
      <p:sp>
        <p:nvSpPr>
          <p:cNvPr id="12" name="Freeform 12"/>
          <p:cNvSpPr/>
          <p:nvPr/>
        </p:nvSpPr>
        <p:spPr>
          <a:xfrm>
            <a:off x="2729398" y="7674283"/>
            <a:ext cx="1282120" cy="1986383"/>
          </a:xfrm>
          <a:custGeom>
            <a:avLst/>
            <a:gdLst/>
            <a:ahLst/>
            <a:cxnLst/>
            <a:rect l="l" t="t" r="r" b="b"/>
            <a:pathLst>
              <a:path w="1282120" h="1986383">
                <a:moveTo>
                  <a:pt x="0" y="0"/>
                </a:moveTo>
                <a:lnTo>
                  <a:pt x="1282120" y="0"/>
                </a:lnTo>
                <a:lnTo>
                  <a:pt x="1282120" y="1986383"/>
                </a:lnTo>
                <a:lnTo>
                  <a:pt x="0" y="1986383"/>
                </a:lnTo>
                <a:lnTo>
                  <a:pt x="0" y="0"/>
                </a:lnTo>
                <a:close/>
              </a:path>
            </a:pathLst>
          </a:custGeom>
          <a:blipFill>
            <a:blip r:embed="rId20">
              <a:extLst>
                <a:ext uri="{96DAC541-7B7A-43D3-8B79-37D633B846F1}">
                  <asvg:svgBlip xmlns:asvg="http://schemas.microsoft.com/office/drawing/2016/SVG/main" r:embed="rId21"/>
                </a:ext>
              </a:extLst>
            </a:blip>
            <a:stretch>
              <a:fillRect/>
            </a:stretch>
          </a:blipFill>
        </p:spPr>
      </p:sp>
      <p:sp>
        <p:nvSpPr>
          <p:cNvPr id="13" name="Freeform 13"/>
          <p:cNvSpPr/>
          <p:nvPr/>
        </p:nvSpPr>
        <p:spPr>
          <a:xfrm>
            <a:off x="9540065" y="2982153"/>
            <a:ext cx="1459089" cy="1986383"/>
          </a:xfrm>
          <a:custGeom>
            <a:avLst/>
            <a:gdLst/>
            <a:ahLst/>
            <a:cxnLst/>
            <a:rect l="l" t="t" r="r" b="b"/>
            <a:pathLst>
              <a:path w="1459089" h="1986383">
                <a:moveTo>
                  <a:pt x="0" y="0"/>
                </a:moveTo>
                <a:lnTo>
                  <a:pt x="1459089" y="0"/>
                </a:lnTo>
                <a:lnTo>
                  <a:pt x="1459089" y="1986383"/>
                </a:lnTo>
                <a:lnTo>
                  <a:pt x="0" y="1986383"/>
                </a:lnTo>
                <a:lnTo>
                  <a:pt x="0" y="0"/>
                </a:lnTo>
                <a:close/>
              </a:path>
            </a:pathLst>
          </a:custGeom>
          <a:blipFill>
            <a:blip r:embed="rId22">
              <a:extLst>
                <a:ext uri="{96DAC541-7B7A-43D3-8B79-37D633B846F1}">
                  <asvg:svgBlip xmlns:asvg="http://schemas.microsoft.com/office/drawing/2016/SVG/main" r:embed="rId23"/>
                </a:ext>
              </a:extLst>
            </a:blip>
            <a:stretch>
              <a:fillRect/>
            </a:stretch>
          </a:blipFill>
        </p:spPr>
      </p:sp>
      <p:sp>
        <p:nvSpPr>
          <p:cNvPr id="14" name="Freeform 14"/>
          <p:cNvSpPr/>
          <p:nvPr/>
        </p:nvSpPr>
        <p:spPr>
          <a:xfrm>
            <a:off x="11516687" y="2982153"/>
            <a:ext cx="1964714" cy="1986383"/>
          </a:xfrm>
          <a:custGeom>
            <a:avLst/>
            <a:gdLst/>
            <a:ahLst/>
            <a:cxnLst/>
            <a:rect l="l" t="t" r="r" b="b"/>
            <a:pathLst>
              <a:path w="1964714" h="1986383">
                <a:moveTo>
                  <a:pt x="0" y="0"/>
                </a:moveTo>
                <a:lnTo>
                  <a:pt x="1964714" y="0"/>
                </a:lnTo>
                <a:lnTo>
                  <a:pt x="1964714" y="1986383"/>
                </a:lnTo>
                <a:lnTo>
                  <a:pt x="0" y="1986383"/>
                </a:lnTo>
                <a:lnTo>
                  <a:pt x="0" y="0"/>
                </a:lnTo>
                <a:close/>
              </a:path>
            </a:pathLst>
          </a:custGeom>
          <a:blipFill>
            <a:blip r:embed="rId24">
              <a:extLst>
                <a:ext uri="{96DAC541-7B7A-43D3-8B79-37D633B846F1}">
                  <asvg:svgBlip xmlns:asvg="http://schemas.microsoft.com/office/drawing/2016/SVG/main" r:embed="rId25"/>
                </a:ext>
              </a:extLst>
            </a:blip>
            <a:stretch>
              <a:fillRect/>
            </a:stretch>
          </a:blipFill>
        </p:spPr>
      </p:sp>
      <p:sp>
        <p:nvSpPr>
          <p:cNvPr id="15" name="Freeform 15"/>
          <p:cNvSpPr/>
          <p:nvPr/>
        </p:nvSpPr>
        <p:spPr>
          <a:xfrm>
            <a:off x="11269841" y="7296784"/>
            <a:ext cx="2211561" cy="1986383"/>
          </a:xfrm>
          <a:custGeom>
            <a:avLst/>
            <a:gdLst/>
            <a:ahLst/>
            <a:cxnLst/>
            <a:rect l="l" t="t" r="r" b="b"/>
            <a:pathLst>
              <a:path w="2211561" h="1986383">
                <a:moveTo>
                  <a:pt x="0" y="0"/>
                </a:moveTo>
                <a:lnTo>
                  <a:pt x="2211560" y="0"/>
                </a:lnTo>
                <a:lnTo>
                  <a:pt x="2211560" y="1986383"/>
                </a:lnTo>
                <a:lnTo>
                  <a:pt x="0" y="1986383"/>
                </a:lnTo>
                <a:lnTo>
                  <a:pt x="0" y="0"/>
                </a:lnTo>
                <a:close/>
              </a:path>
            </a:pathLst>
          </a:custGeom>
          <a:blipFill>
            <a:blip r:embed="rId26">
              <a:extLst>
                <a:ext uri="{96DAC541-7B7A-43D3-8B79-37D633B846F1}">
                  <asvg:svgBlip xmlns:asvg="http://schemas.microsoft.com/office/drawing/2016/SVG/main" r:embed="rId27"/>
                </a:ext>
              </a:extLst>
            </a:blip>
            <a:stretch>
              <a:fillRect/>
            </a:stretch>
          </a:blipFill>
        </p:spPr>
      </p:sp>
      <p:sp>
        <p:nvSpPr>
          <p:cNvPr id="16" name="Freeform 16"/>
          <p:cNvSpPr/>
          <p:nvPr/>
        </p:nvSpPr>
        <p:spPr>
          <a:xfrm>
            <a:off x="13890875" y="2982153"/>
            <a:ext cx="1968325" cy="1986383"/>
          </a:xfrm>
          <a:custGeom>
            <a:avLst/>
            <a:gdLst/>
            <a:ahLst/>
            <a:cxnLst/>
            <a:rect l="l" t="t" r="r" b="b"/>
            <a:pathLst>
              <a:path w="1968325" h="1986383">
                <a:moveTo>
                  <a:pt x="0" y="0"/>
                </a:moveTo>
                <a:lnTo>
                  <a:pt x="1968325" y="0"/>
                </a:lnTo>
                <a:lnTo>
                  <a:pt x="1968325" y="1986383"/>
                </a:lnTo>
                <a:lnTo>
                  <a:pt x="0" y="1986383"/>
                </a:lnTo>
                <a:lnTo>
                  <a:pt x="0" y="0"/>
                </a:lnTo>
                <a:close/>
              </a:path>
            </a:pathLst>
          </a:custGeom>
          <a:blipFill>
            <a:blip r:embed="rId28">
              <a:extLst>
                <a:ext uri="{96DAC541-7B7A-43D3-8B79-37D633B846F1}">
                  <asvg:svgBlip xmlns:asvg="http://schemas.microsoft.com/office/drawing/2016/SVG/main" r:embed="rId29"/>
                </a:ext>
              </a:extLst>
            </a:blip>
            <a:stretch>
              <a:fillRect/>
            </a:stretch>
          </a:blipFill>
        </p:spPr>
      </p:sp>
      <p:sp>
        <p:nvSpPr>
          <p:cNvPr id="17" name="Freeform 17"/>
          <p:cNvSpPr/>
          <p:nvPr/>
        </p:nvSpPr>
        <p:spPr>
          <a:xfrm rot="390334">
            <a:off x="10719015" y="5600602"/>
            <a:ext cx="1845270" cy="1046771"/>
          </a:xfrm>
          <a:custGeom>
            <a:avLst/>
            <a:gdLst/>
            <a:ahLst/>
            <a:cxnLst/>
            <a:rect l="l" t="t" r="r" b="b"/>
            <a:pathLst>
              <a:path w="1845270" h="1046771">
                <a:moveTo>
                  <a:pt x="0" y="0"/>
                </a:moveTo>
                <a:lnTo>
                  <a:pt x="1845270" y="0"/>
                </a:lnTo>
                <a:lnTo>
                  <a:pt x="1845270" y="1046771"/>
                </a:lnTo>
                <a:lnTo>
                  <a:pt x="0" y="1046771"/>
                </a:lnTo>
                <a:lnTo>
                  <a:pt x="0" y="0"/>
                </a:lnTo>
                <a:close/>
              </a:path>
            </a:pathLst>
          </a:custGeom>
          <a:blipFill>
            <a:blip r:embed="rId30">
              <a:extLst>
                <a:ext uri="{96DAC541-7B7A-43D3-8B79-37D633B846F1}">
                  <asvg:svgBlip xmlns:asvg="http://schemas.microsoft.com/office/drawing/2016/SVG/main" r:embed="rId31"/>
                </a:ext>
              </a:extLst>
            </a:blip>
            <a:stretch>
              <a:fillRect/>
            </a:stretch>
          </a:blipFill>
        </p:spPr>
      </p:sp>
      <p:sp>
        <p:nvSpPr>
          <p:cNvPr id="18" name="Freeform 18"/>
          <p:cNvSpPr/>
          <p:nvPr/>
        </p:nvSpPr>
        <p:spPr>
          <a:xfrm>
            <a:off x="14159148" y="7710695"/>
            <a:ext cx="1700052" cy="1653687"/>
          </a:xfrm>
          <a:custGeom>
            <a:avLst/>
            <a:gdLst/>
            <a:ahLst/>
            <a:cxnLst/>
            <a:rect l="l" t="t" r="r" b="b"/>
            <a:pathLst>
              <a:path w="1700052" h="1653687">
                <a:moveTo>
                  <a:pt x="0" y="0"/>
                </a:moveTo>
                <a:lnTo>
                  <a:pt x="1700052" y="0"/>
                </a:lnTo>
                <a:lnTo>
                  <a:pt x="1700052" y="1653688"/>
                </a:lnTo>
                <a:lnTo>
                  <a:pt x="0" y="1653688"/>
                </a:lnTo>
                <a:lnTo>
                  <a:pt x="0" y="0"/>
                </a:lnTo>
                <a:close/>
              </a:path>
            </a:pathLst>
          </a:custGeom>
          <a:blipFill>
            <a:blip r:embed="rId32">
              <a:extLst>
                <a:ext uri="{96DAC541-7B7A-43D3-8B79-37D633B846F1}">
                  <asvg:svgBlip xmlns:asvg="http://schemas.microsoft.com/office/drawing/2016/SVG/main" r:embed="rId33"/>
                </a:ext>
              </a:extLst>
            </a:blip>
            <a:stretch>
              <a:fillRect/>
            </a:stretch>
          </a:blipFill>
        </p:spPr>
      </p:sp>
      <p:sp>
        <p:nvSpPr>
          <p:cNvPr id="19" name="Freeform 19"/>
          <p:cNvSpPr/>
          <p:nvPr/>
        </p:nvSpPr>
        <p:spPr>
          <a:xfrm>
            <a:off x="14334632" y="5407492"/>
            <a:ext cx="1524568" cy="1344392"/>
          </a:xfrm>
          <a:custGeom>
            <a:avLst/>
            <a:gdLst/>
            <a:ahLst/>
            <a:cxnLst/>
            <a:rect l="l" t="t" r="r" b="b"/>
            <a:pathLst>
              <a:path w="1524568" h="1344392">
                <a:moveTo>
                  <a:pt x="0" y="0"/>
                </a:moveTo>
                <a:lnTo>
                  <a:pt x="1524568" y="0"/>
                </a:lnTo>
                <a:lnTo>
                  <a:pt x="1524568" y="1344392"/>
                </a:lnTo>
                <a:lnTo>
                  <a:pt x="0" y="1344392"/>
                </a:lnTo>
                <a:lnTo>
                  <a:pt x="0" y="0"/>
                </a:lnTo>
                <a:close/>
              </a:path>
            </a:pathLst>
          </a:custGeom>
          <a:blipFill>
            <a:blip r:embed="rId34">
              <a:extLst>
                <a:ext uri="{96DAC541-7B7A-43D3-8B79-37D633B846F1}">
                  <asvg:svgBlip xmlns:asvg="http://schemas.microsoft.com/office/drawing/2016/SVG/main" r:embed="rId35"/>
                </a:ext>
              </a:extLst>
            </a:blip>
            <a:stretch>
              <a:fillRect/>
            </a:stretch>
          </a:blipFill>
        </p:spPr>
      </p:sp>
      <p:sp>
        <p:nvSpPr>
          <p:cNvPr id="20" name="Freeform 20"/>
          <p:cNvSpPr/>
          <p:nvPr/>
        </p:nvSpPr>
        <p:spPr>
          <a:xfrm>
            <a:off x="12688572" y="6125038"/>
            <a:ext cx="1585658" cy="1585658"/>
          </a:xfrm>
          <a:custGeom>
            <a:avLst/>
            <a:gdLst/>
            <a:ahLst/>
            <a:cxnLst/>
            <a:rect l="l" t="t" r="r" b="b"/>
            <a:pathLst>
              <a:path w="1585658" h="1585658">
                <a:moveTo>
                  <a:pt x="0" y="0"/>
                </a:moveTo>
                <a:lnTo>
                  <a:pt x="1585658" y="0"/>
                </a:lnTo>
                <a:lnTo>
                  <a:pt x="1585658" y="1585657"/>
                </a:lnTo>
                <a:lnTo>
                  <a:pt x="0" y="1585657"/>
                </a:lnTo>
                <a:lnTo>
                  <a:pt x="0" y="0"/>
                </a:lnTo>
                <a:close/>
              </a:path>
            </a:pathLst>
          </a:custGeom>
          <a:blipFill>
            <a:blip r:embed="rId36">
              <a:extLst>
                <a:ext uri="{96DAC541-7B7A-43D3-8B79-37D633B846F1}">
                  <asvg:svgBlip xmlns:asvg="http://schemas.microsoft.com/office/drawing/2016/SVG/main" r:embed="rId37"/>
                </a:ext>
              </a:extLst>
            </a:blip>
            <a:stretch>
              <a:fillRect/>
            </a:stretch>
          </a:blipFill>
        </p:spPr>
      </p:sp>
      <p:sp>
        <p:nvSpPr>
          <p:cNvPr id="21" name="Freeform 21"/>
          <p:cNvSpPr/>
          <p:nvPr/>
        </p:nvSpPr>
        <p:spPr>
          <a:xfrm>
            <a:off x="4609460" y="5445970"/>
            <a:ext cx="1142997" cy="1267437"/>
          </a:xfrm>
          <a:custGeom>
            <a:avLst/>
            <a:gdLst/>
            <a:ahLst/>
            <a:cxnLst/>
            <a:rect l="l" t="t" r="r" b="b"/>
            <a:pathLst>
              <a:path w="1142997" h="1267437">
                <a:moveTo>
                  <a:pt x="0" y="0"/>
                </a:moveTo>
                <a:lnTo>
                  <a:pt x="1142997" y="0"/>
                </a:lnTo>
                <a:lnTo>
                  <a:pt x="1142997" y="1267437"/>
                </a:lnTo>
                <a:lnTo>
                  <a:pt x="0" y="1267437"/>
                </a:lnTo>
                <a:lnTo>
                  <a:pt x="0" y="0"/>
                </a:lnTo>
                <a:close/>
              </a:path>
            </a:pathLst>
          </a:custGeom>
          <a:blipFill>
            <a:blip r:embed="rId38">
              <a:extLst>
                <a:ext uri="{96DAC541-7B7A-43D3-8B79-37D633B846F1}">
                  <asvg:svgBlip xmlns:asvg="http://schemas.microsoft.com/office/drawing/2016/SVG/main" r:embed="rId39"/>
                </a:ext>
              </a:extLst>
            </a:blip>
            <a:stretch>
              <a:fillRect/>
            </a:stretch>
          </a:blipFill>
        </p:spPr>
      </p:sp>
      <p:sp>
        <p:nvSpPr>
          <p:cNvPr id="22" name="TextBox 22"/>
          <p:cNvSpPr txBox="1"/>
          <p:nvPr/>
        </p:nvSpPr>
        <p:spPr>
          <a:xfrm>
            <a:off x="2158782" y="1536345"/>
            <a:ext cx="13970436" cy="1036232"/>
          </a:xfrm>
          <a:prstGeom prst="rect">
            <a:avLst/>
          </a:prstGeom>
        </p:spPr>
        <p:txBody>
          <a:bodyPr lIns="0" tIns="0" rIns="0" bIns="0" rtlCol="0" anchor="t">
            <a:spAutoFit/>
          </a:bodyPr>
          <a:lstStyle/>
          <a:p>
            <a:pPr algn="ctr">
              <a:lnSpc>
                <a:spcPts val="7795"/>
              </a:lnSpc>
            </a:pPr>
            <a:r>
              <a:rPr lang="en-US" sz="7795" spc="654">
                <a:solidFill>
                  <a:srgbClr val="023276"/>
                </a:solidFill>
                <a:latin typeface="Doublebass" panose="02000506000000020004"/>
                <a:ea typeface="Doublebass" panose="02000506000000020004"/>
                <a:cs typeface="Doublebass" panose="02000506000000020004"/>
                <a:sym typeface="Doublebass" panose="02000506000000020004"/>
              </a:rPr>
              <a:t>ILLUSTRATIONS</a:t>
            </a:r>
            <a:endParaRPr lang="en-US" sz="7795" spc="654">
              <a:solidFill>
                <a:srgbClr val="023276"/>
              </a:solidFill>
              <a:latin typeface="Doublebass" panose="02000506000000020004"/>
              <a:ea typeface="Doublebass" panose="02000506000000020004"/>
              <a:cs typeface="Doublebass" panose="02000506000000020004"/>
              <a:sym typeface="Doublebass" panose="02000506000000020004"/>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a:off x="4000500" y="-4000500"/>
            <a:ext cx="10287000" cy="18288000"/>
          </a:xfrm>
          <a:custGeom>
            <a:avLst/>
            <a:gdLst/>
            <a:ahLst/>
            <a:cxnLst/>
            <a:rect l="l" t="t" r="r" b="b"/>
            <a:pathLst>
              <a:path w="10287000" h="18288000">
                <a:moveTo>
                  <a:pt x="10287000" y="0"/>
                </a:moveTo>
                <a:lnTo>
                  <a:pt x="10287000" y="18288000"/>
                </a:lnTo>
                <a:lnTo>
                  <a:pt x="0" y="18288000"/>
                </a:lnTo>
                <a:lnTo>
                  <a:pt x="0" y="0"/>
                </a:lnTo>
                <a:lnTo>
                  <a:pt x="10287000" y="0"/>
                </a:lnTo>
                <a:close/>
              </a:path>
            </a:pathLst>
          </a:custGeom>
          <a:blipFill>
            <a:blip r:embed="rId1"/>
            <a:stretch>
              <a:fillRect l="-83333" r="-83333"/>
            </a:stretch>
          </a:blipFill>
        </p:spPr>
      </p:sp>
      <p:sp>
        <p:nvSpPr>
          <p:cNvPr id="3" name="TextBox 3"/>
          <p:cNvSpPr txBox="1"/>
          <p:nvPr/>
        </p:nvSpPr>
        <p:spPr>
          <a:xfrm>
            <a:off x="533400" y="266700"/>
            <a:ext cx="14304010" cy="2215515"/>
          </a:xfrm>
          <a:prstGeom prst="rect">
            <a:avLst/>
          </a:prstGeom>
        </p:spPr>
        <p:txBody>
          <a:bodyPr wrap="square" lIns="0" tIns="0" rIns="0" bIns="0" rtlCol="0" anchor="t">
            <a:spAutoFit/>
          </a:bodyPr>
          <a:lstStyle/>
          <a:p>
            <a:pPr algn="l">
              <a:lnSpc>
                <a:spcPct val="100000"/>
              </a:lnSpc>
            </a:pPr>
            <a:r>
              <a:rPr lang="en-US" altLang="ru-RU" sz="7200" spc="774">
                <a:solidFill>
                  <a:srgbClr val="023276"/>
                </a:solidFill>
                <a:latin typeface="Doublebass" panose="02000506000000020004"/>
                <a:ea typeface="Doublebass" panose="02000506000000020004"/>
                <a:cs typeface="Doublebass" panose="02000506000000020004"/>
                <a:sym typeface="Doublebass" panose="02000506000000020004"/>
              </a:rPr>
              <a:t>Radiatsion himoya va xavfsizlik fizikaviy asoslari</a:t>
            </a:r>
            <a:endParaRPr lang="en-US" sz="7200" spc="774">
              <a:solidFill>
                <a:srgbClr val="023276"/>
              </a:solidFill>
              <a:latin typeface="Doublebass" panose="02000506000000020004"/>
              <a:ea typeface="Doublebass" panose="02000506000000020004"/>
              <a:cs typeface="Doublebass" panose="02000506000000020004"/>
              <a:sym typeface="Doublebass" panose="02000506000000020004"/>
            </a:endParaRPr>
          </a:p>
        </p:txBody>
      </p:sp>
      <p:sp>
        <p:nvSpPr>
          <p:cNvPr id="4" name="Freeform 4"/>
          <p:cNvSpPr/>
          <p:nvPr/>
        </p:nvSpPr>
        <p:spPr>
          <a:xfrm rot="9918687">
            <a:off x="9785846" y="7798731"/>
            <a:ext cx="3204643" cy="2919138"/>
          </a:xfrm>
          <a:custGeom>
            <a:avLst/>
            <a:gdLst/>
            <a:ahLst/>
            <a:cxnLst/>
            <a:rect l="l" t="t" r="r" b="b"/>
            <a:pathLst>
              <a:path w="3204643" h="2919138">
                <a:moveTo>
                  <a:pt x="0" y="0"/>
                </a:moveTo>
                <a:lnTo>
                  <a:pt x="3204643" y="0"/>
                </a:lnTo>
                <a:lnTo>
                  <a:pt x="3204643" y="2919138"/>
                </a:lnTo>
                <a:lnTo>
                  <a:pt x="0" y="291913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5" name="Freeform 5"/>
          <p:cNvSpPr/>
          <p:nvPr/>
        </p:nvSpPr>
        <p:spPr>
          <a:xfrm rot="1131040">
            <a:off x="14168453" y="6530753"/>
            <a:ext cx="1891489" cy="1533825"/>
          </a:xfrm>
          <a:custGeom>
            <a:avLst/>
            <a:gdLst/>
            <a:ahLst/>
            <a:cxnLst/>
            <a:rect l="l" t="t" r="r" b="b"/>
            <a:pathLst>
              <a:path w="1891489" h="1533825">
                <a:moveTo>
                  <a:pt x="0" y="0"/>
                </a:moveTo>
                <a:lnTo>
                  <a:pt x="1891489" y="0"/>
                </a:lnTo>
                <a:lnTo>
                  <a:pt x="1891489" y="1533826"/>
                </a:lnTo>
                <a:lnTo>
                  <a:pt x="0" y="153382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6" name="Freeform 6"/>
          <p:cNvSpPr/>
          <p:nvPr/>
        </p:nvSpPr>
        <p:spPr>
          <a:xfrm rot="-7921096">
            <a:off x="15386918" y="8183399"/>
            <a:ext cx="2006643" cy="1627205"/>
          </a:xfrm>
          <a:custGeom>
            <a:avLst/>
            <a:gdLst/>
            <a:ahLst/>
            <a:cxnLst/>
            <a:rect l="l" t="t" r="r" b="b"/>
            <a:pathLst>
              <a:path w="2006643" h="1627205">
                <a:moveTo>
                  <a:pt x="0" y="0"/>
                </a:moveTo>
                <a:lnTo>
                  <a:pt x="2006643" y="0"/>
                </a:lnTo>
                <a:lnTo>
                  <a:pt x="2006643" y="1627205"/>
                </a:lnTo>
                <a:lnTo>
                  <a:pt x="0" y="162720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7" name="TextBox 7"/>
          <p:cNvSpPr txBox="1"/>
          <p:nvPr/>
        </p:nvSpPr>
        <p:spPr>
          <a:xfrm>
            <a:off x="963930" y="2419350"/>
            <a:ext cx="11214100" cy="5862320"/>
          </a:xfrm>
          <a:prstGeom prst="rect">
            <a:avLst/>
          </a:prstGeom>
        </p:spPr>
        <p:txBody>
          <a:bodyPr lIns="0" tIns="0" rIns="0" bIns="0" rtlCol="0" anchor="t">
            <a:noAutofit/>
          </a:bodyPr>
          <a:lstStyle/>
          <a:p>
            <a:pPr algn="ctr">
              <a:lnSpc>
                <a:spcPts val="3925"/>
              </a:lnSpc>
            </a:pPr>
            <a:r>
              <a:rPr lang="en-US" sz="4800">
                <a:solidFill>
                  <a:srgbClr val="023276"/>
                </a:solidFill>
                <a:latin typeface="One Little Font" panose="00000500000000000000"/>
                <a:ea typeface="One Little Font" panose="00000500000000000000"/>
                <a:cs typeface="One Little Font" panose="00000500000000000000"/>
                <a:sym typeface="One Little Font" panose="00000500000000000000"/>
              </a:rPr>
              <a:t>REJA:</a:t>
            </a:r>
            <a:endParaRPr lang="en-US" sz="4800">
              <a:solidFill>
                <a:srgbClr val="023276"/>
              </a:solidFill>
              <a:latin typeface="One Little Font" panose="00000500000000000000"/>
              <a:ea typeface="One Little Font" panose="00000500000000000000"/>
              <a:cs typeface="One Little Font" panose="00000500000000000000"/>
              <a:sym typeface="One Little Font" panose="00000500000000000000"/>
            </a:endParaRPr>
          </a:p>
          <a:p>
            <a:pPr algn="ctr">
              <a:lnSpc>
                <a:spcPts val="3925"/>
              </a:lnSpc>
            </a:pPr>
            <a:r>
              <a:rPr lang="en-US" sz="3200">
                <a:solidFill>
                  <a:srgbClr val="023276"/>
                </a:solidFill>
                <a:latin typeface="One Little Font" panose="00000500000000000000"/>
                <a:ea typeface="One Little Font" panose="00000500000000000000"/>
                <a:cs typeface="One Little Font" panose="00000500000000000000"/>
                <a:sym typeface="One Little Font" panose="00000500000000000000"/>
              </a:rPr>
              <a:t>1.</a:t>
            </a:r>
            <a:r>
              <a:rPr lang="en-US" altLang="ru-RU" sz="3200">
                <a:solidFill>
                  <a:srgbClr val="023276"/>
                </a:solidFill>
                <a:latin typeface="One Little Font" panose="00000500000000000000"/>
                <a:ea typeface="One Little Font" panose="00000500000000000000"/>
                <a:cs typeface="One Little Font" panose="00000500000000000000"/>
                <a:sym typeface="One Little Font" panose="00000500000000000000"/>
              </a:rPr>
              <a:t>Radiatsiya tushunchasi va uning turlari</a:t>
            </a:r>
            <a:endParaRPr lang="en-US" altLang="ru-RU" sz="3200">
              <a:solidFill>
                <a:srgbClr val="023276"/>
              </a:solidFill>
              <a:latin typeface="One Little Font" panose="00000500000000000000"/>
              <a:ea typeface="One Little Font" panose="00000500000000000000"/>
              <a:cs typeface="One Little Font" panose="00000500000000000000"/>
              <a:sym typeface="One Little Font" panose="00000500000000000000"/>
            </a:endParaRPr>
          </a:p>
          <a:p>
            <a:pPr algn="ctr">
              <a:lnSpc>
                <a:spcPts val="3925"/>
              </a:lnSpc>
            </a:pPr>
            <a:r>
              <a:rPr lang="en-US" altLang="ru-RU" sz="3200">
                <a:solidFill>
                  <a:srgbClr val="023276"/>
                </a:solidFill>
                <a:latin typeface="One Little Font" panose="00000500000000000000"/>
                <a:ea typeface="One Little Font" panose="00000500000000000000"/>
                <a:cs typeface="One Little Font" panose="00000500000000000000"/>
                <a:sym typeface="One Little Font" panose="00000500000000000000"/>
              </a:rPr>
              <a:t>2. Radiatsiyaning inson va atrof-muhitga ta’siri</a:t>
            </a:r>
            <a:endParaRPr lang="en-US" altLang="ru-RU" sz="3200">
              <a:solidFill>
                <a:srgbClr val="023276"/>
              </a:solidFill>
              <a:latin typeface="One Little Font" panose="00000500000000000000"/>
              <a:ea typeface="One Little Font" panose="00000500000000000000"/>
              <a:cs typeface="One Little Font" panose="00000500000000000000"/>
              <a:sym typeface="One Little Font" panose="00000500000000000000"/>
            </a:endParaRPr>
          </a:p>
          <a:p>
            <a:pPr algn="ctr">
              <a:lnSpc>
                <a:spcPts val="3925"/>
              </a:lnSpc>
            </a:pPr>
            <a:r>
              <a:rPr lang="en-US" altLang="ru-RU" sz="3200">
                <a:solidFill>
                  <a:srgbClr val="023276"/>
                </a:solidFill>
                <a:latin typeface="One Little Font" panose="00000500000000000000"/>
                <a:ea typeface="One Little Font" panose="00000500000000000000"/>
                <a:cs typeface="One Little Font" panose="00000500000000000000"/>
                <a:sym typeface="One Little Font" panose="00000500000000000000"/>
              </a:rPr>
              <a:t>3. Ionlashtiruvchi nurlanishning fizikaviy xususiyatlari</a:t>
            </a:r>
            <a:endParaRPr lang="en-US" altLang="ru-RU" sz="3200">
              <a:solidFill>
                <a:srgbClr val="023276"/>
              </a:solidFill>
              <a:latin typeface="One Little Font" panose="00000500000000000000"/>
              <a:ea typeface="One Little Font" panose="00000500000000000000"/>
              <a:cs typeface="One Little Font" panose="00000500000000000000"/>
              <a:sym typeface="One Little Font" panose="00000500000000000000"/>
            </a:endParaRPr>
          </a:p>
          <a:p>
            <a:pPr algn="ctr">
              <a:lnSpc>
                <a:spcPts val="3925"/>
              </a:lnSpc>
            </a:pPr>
            <a:r>
              <a:rPr lang="en-US" altLang="ru-RU" sz="3200">
                <a:solidFill>
                  <a:srgbClr val="023276"/>
                </a:solidFill>
                <a:latin typeface="One Little Font" panose="00000500000000000000"/>
                <a:ea typeface="One Little Font" panose="00000500000000000000"/>
                <a:cs typeface="One Little Font" panose="00000500000000000000"/>
                <a:sym typeface="One Little Font" panose="00000500000000000000"/>
              </a:rPr>
              <a:t>4. Radiatsion himoya prinsiplari va vositalari</a:t>
            </a:r>
            <a:endParaRPr lang="en-US" altLang="ru-RU" sz="3200">
              <a:solidFill>
                <a:srgbClr val="023276"/>
              </a:solidFill>
              <a:latin typeface="One Little Font" panose="00000500000000000000"/>
              <a:ea typeface="One Little Font" panose="00000500000000000000"/>
              <a:cs typeface="One Little Font" panose="00000500000000000000"/>
              <a:sym typeface="One Little Font" panose="00000500000000000000"/>
            </a:endParaRPr>
          </a:p>
          <a:p>
            <a:pPr algn="ctr">
              <a:lnSpc>
                <a:spcPts val="3925"/>
              </a:lnSpc>
            </a:pPr>
            <a:r>
              <a:rPr lang="en-US" altLang="ru-RU" sz="3200">
                <a:solidFill>
                  <a:srgbClr val="023276"/>
                </a:solidFill>
                <a:latin typeface="One Little Font" panose="00000500000000000000"/>
                <a:ea typeface="One Little Font" panose="00000500000000000000"/>
                <a:cs typeface="One Little Font" panose="00000500000000000000"/>
                <a:sym typeface="One Little Font" panose="00000500000000000000"/>
              </a:rPr>
              <a:t>5. Tibbiyot va sanoatda radiatsion xavfsizlik</a:t>
            </a:r>
            <a:endParaRPr lang="en-US" altLang="ru-RU" sz="3200">
              <a:solidFill>
                <a:srgbClr val="023276"/>
              </a:solidFill>
              <a:latin typeface="One Little Font" panose="00000500000000000000"/>
              <a:ea typeface="One Little Font" panose="00000500000000000000"/>
              <a:cs typeface="One Little Font" panose="00000500000000000000"/>
              <a:sym typeface="One Little Font" panose="00000500000000000000"/>
            </a:endParaRPr>
          </a:p>
          <a:p>
            <a:pPr algn="ctr">
              <a:lnSpc>
                <a:spcPts val="3925"/>
              </a:lnSpc>
            </a:pPr>
            <a:r>
              <a:rPr lang="en-US" altLang="ru-RU" sz="3200">
                <a:solidFill>
                  <a:srgbClr val="023276"/>
                </a:solidFill>
                <a:latin typeface="One Little Font" panose="00000500000000000000"/>
                <a:ea typeface="One Little Font" panose="00000500000000000000"/>
                <a:cs typeface="One Little Font" panose="00000500000000000000"/>
                <a:sym typeface="One Little Font" panose="00000500000000000000"/>
              </a:rPr>
              <a:t>6. O‘zbekiston Respublikasida radiatsion xavfsizlik me’yorlari</a:t>
            </a:r>
            <a:endParaRPr lang="en-US" altLang="ru-RU" sz="3200">
              <a:solidFill>
                <a:srgbClr val="023276"/>
              </a:solidFill>
              <a:latin typeface="One Little Font" panose="00000500000000000000"/>
              <a:ea typeface="One Little Font" panose="00000500000000000000"/>
              <a:cs typeface="One Little Font" panose="00000500000000000000"/>
              <a:sym typeface="One Little Font" panose="00000500000000000000"/>
            </a:endParaRPr>
          </a:p>
          <a:p>
            <a:pPr algn="ctr">
              <a:lnSpc>
                <a:spcPts val="3925"/>
              </a:lnSpc>
            </a:pPr>
            <a:r>
              <a:rPr lang="en-US" altLang="ru-RU" sz="3200">
                <a:solidFill>
                  <a:srgbClr val="023276"/>
                </a:solidFill>
                <a:latin typeface="One Little Font" panose="00000500000000000000"/>
                <a:ea typeface="One Little Font" panose="00000500000000000000"/>
                <a:cs typeface="One Little Font" panose="00000500000000000000"/>
                <a:sym typeface="One Little Font" panose="00000500000000000000"/>
              </a:rPr>
              <a:t>7. Xulosa</a:t>
            </a:r>
            <a:endParaRPr lang="en-US" altLang="ru-RU" sz="3200">
              <a:solidFill>
                <a:srgbClr val="023276"/>
              </a:solidFill>
              <a:latin typeface="One Little Font" panose="00000500000000000000"/>
              <a:ea typeface="One Little Font" panose="00000500000000000000"/>
              <a:cs typeface="One Little Font" panose="00000500000000000000"/>
              <a:sym typeface="One Little Font" panose="00000500000000000000"/>
            </a:endParaRPr>
          </a:p>
        </p:txBody>
      </p:sp>
      <p:sp>
        <p:nvSpPr>
          <p:cNvPr id="8" name="Freeform 8"/>
          <p:cNvSpPr/>
          <p:nvPr/>
        </p:nvSpPr>
        <p:spPr>
          <a:xfrm rot="616735">
            <a:off x="13053006" y="422539"/>
            <a:ext cx="6554414" cy="5970475"/>
          </a:xfrm>
          <a:custGeom>
            <a:avLst/>
            <a:gdLst/>
            <a:ahLst/>
            <a:cxnLst/>
            <a:rect l="l" t="t" r="r" b="b"/>
            <a:pathLst>
              <a:path w="6554414" h="5970475">
                <a:moveTo>
                  <a:pt x="0" y="0"/>
                </a:moveTo>
                <a:lnTo>
                  <a:pt x="6554414" y="0"/>
                </a:lnTo>
                <a:lnTo>
                  <a:pt x="6554414" y="5970476"/>
                </a:lnTo>
                <a:lnTo>
                  <a:pt x="0" y="597047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a:off x="4000500" y="-4000500"/>
            <a:ext cx="10287000" cy="18288000"/>
          </a:xfrm>
          <a:custGeom>
            <a:avLst/>
            <a:gdLst/>
            <a:ahLst/>
            <a:cxnLst/>
            <a:rect l="l" t="t" r="r" b="b"/>
            <a:pathLst>
              <a:path w="10287000" h="18288000">
                <a:moveTo>
                  <a:pt x="10287000" y="0"/>
                </a:moveTo>
                <a:lnTo>
                  <a:pt x="10287000" y="18288000"/>
                </a:lnTo>
                <a:lnTo>
                  <a:pt x="0" y="18288000"/>
                </a:lnTo>
                <a:lnTo>
                  <a:pt x="0" y="0"/>
                </a:lnTo>
                <a:lnTo>
                  <a:pt x="10287000" y="0"/>
                </a:lnTo>
                <a:close/>
              </a:path>
            </a:pathLst>
          </a:custGeom>
          <a:blipFill>
            <a:blip r:embed="rId1"/>
            <a:stretch>
              <a:fillRect l="-83333" r="-83333"/>
            </a:stretch>
          </a:blipFill>
        </p:spPr>
      </p:sp>
      <p:sp>
        <p:nvSpPr>
          <p:cNvPr id="3" name="TextBox 3"/>
          <p:cNvSpPr txBox="1"/>
          <p:nvPr/>
        </p:nvSpPr>
        <p:spPr>
          <a:xfrm>
            <a:off x="304800" y="254000"/>
            <a:ext cx="13168630" cy="9505950"/>
          </a:xfrm>
          <a:prstGeom prst="rect">
            <a:avLst/>
          </a:prstGeom>
        </p:spPr>
        <p:txBody>
          <a:bodyPr lIns="0" tIns="0" rIns="0" bIns="0" rtlCol="0" anchor="t">
            <a:noAutofit/>
          </a:bodyPr>
          <a:lstStyle/>
          <a:p>
            <a:pPr algn="ctr">
              <a:lnSpc>
                <a:spcPct val="100000"/>
              </a:lnSpc>
            </a:pPr>
            <a:endParaRPr lang="en-US" altLang="ru-RU" sz="3200" spc="720">
              <a:solidFill>
                <a:srgbClr val="023276"/>
              </a:solidFill>
              <a:latin typeface="Doublebass" panose="02000506000000020004"/>
              <a:ea typeface="Doublebass" panose="02000506000000020004"/>
              <a:cs typeface="Doublebass" panose="02000506000000020004"/>
              <a:sym typeface="Doublebass" panose="02000506000000020004"/>
            </a:endParaRPr>
          </a:p>
          <a:p>
            <a:pPr algn="ctr">
              <a:lnSpc>
                <a:spcPct val="100000"/>
              </a:lnSpc>
            </a:pPr>
            <a:r>
              <a:rPr lang="en-US" altLang="ru-RU" sz="3200">
                <a:solidFill>
                  <a:srgbClr val="023276"/>
                </a:solidFill>
                <a:latin typeface="One Little Font" panose="00000500000000000000"/>
                <a:ea typeface="One Little Font" panose="00000500000000000000"/>
                <a:cs typeface="One Little Font" panose="00000500000000000000"/>
                <a:sym typeface="One Little Font" panose="00000500000000000000"/>
              </a:rPr>
              <a:t>Radiatsiya tushunchasi va uning turlari</a:t>
            </a:r>
            <a:endParaRPr lang="en-US" altLang="ru-RU" sz="3200">
              <a:solidFill>
                <a:srgbClr val="023276"/>
              </a:solidFill>
              <a:latin typeface="One Little Font" panose="00000500000000000000"/>
              <a:ea typeface="One Little Font" panose="00000500000000000000"/>
              <a:cs typeface="One Little Font" panose="00000500000000000000"/>
              <a:sym typeface="One Little Font" panose="00000500000000000000"/>
            </a:endParaRPr>
          </a:p>
          <a:p>
            <a:pPr algn="ctr">
              <a:lnSpc>
                <a:spcPct val="100000"/>
              </a:lnSpc>
            </a:pPr>
            <a:endParaRPr lang="en-US" altLang="ru-RU" sz="3200" spc="720">
              <a:solidFill>
                <a:srgbClr val="023276"/>
              </a:solidFill>
              <a:latin typeface="Doublebass" panose="02000506000000020004"/>
              <a:ea typeface="Doublebass" panose="02000506000000020004"/>
              <a:cs typeface="Doublebass" panose="02000506000000020004"/>
              <a:sym typeface="Doublebass" panose="02000506000000020004"/>
            </a:endParaRPr>
          </a:p>
          <a:p>
            <a:pPr algn="just">
              <a:lnSpc>
                <a:spcPct val="100000"/>
              </a:lnSpc>
            </a:pPr>
            <a:r>
              <a:rPr lang="en-US" altLang="ru-RU" sz="3200" spc="720">
                <a:solidFill>
                  <a:srgbClr val="023276"/>
                </a:solidFill>
                <a:latin typeface="Doublebass" panose="02000506000000020004"/>
                <a:ea typeface="Doublebass" panose="02000506000000020004"/>
                <a:cs typeface="Doublebass" panose="02000506000000020004"/>
                <a:sym typeface="Doublebass" panose="02000506000000020004"/>
              </a:rPr>
              <a:t>Radiatsiya bu umumilashtirilgan tushuncha bo'lib, turli ko'rinishdagi nurlanishlarni o'z ichiga oladi. Tabiatda shunday elementlar mavjudki, ular o'zidan nurlar chiqarib turadi. Ular tabiiy radioaktiv elementlar deb yuritiladi. Bundan tashqari radioaktiv elementlarni sun'iy yo'llar bilan ham hosil qilish mumkin. Bunda yadro reaksiyalari amalga oshiriladi. Tabiiy radioaktiv elementlar asosan uch xil ko'rinishdagi nurlanishni sodir etadi. Ular α-, β- va gamma nurlanishlaridir. Yadro reaksiyalari natijasida esa kuchli neytron va gamma oqimlari, bundan tashqari turli zarratchalar dastasi hosil bo'ladi.</a:t>
            </a:r>
            <a:endParaRPr lang="en-US" altLang="ru-RU" sz="3200" spc="720">
              <a:solidFill>
                <a:srgbClr val="023276"/>
              </a:solidFill>
              <a:latin typeface="Doublebass" panose="02000506000000020004"/>
              <a:ea typeface="Doublebass" panose="02000506000000020004"/>
              <a:cs typeface="Doublebass" panose="02000506000000020004"/>
              <a:sym typeface="Doublebass" panose="02000506000000020004"/>
            </a:endParaRPr>
          </a:p>
          <a:p>
            <a:pPr algn="just">
              <a:lnSpc>
                <a:spcPct val="100000"/>
              </a:lnSpc>
            </a:pPr>
            <a:r>
              <a:rPr lang="en-US" altLang="ru-RU" sz="3200" spc="720">
                <a:solidFill>
                  <a:srgbClr val="023276"/>
                </a:solidFill>
                <a:latin typeface="Doublebass" panose="02000506000000020004"/>
                <a:ea typeface="Doublebass" panose="02000506000000020004"/>
                <a:cs typeface="Doublebass" panose="02000506000000020004"/>
                <a:sym typeface="Doublebass" panose="02000506000000020004"/>
              </a:rPr>
              <a:t>Bu nurlar turli moddalardan o'tganda shu modda atomlari bilan o'zaro ta'sirlashadi va o'z energiyasini yo'qotadi.[1].</a:t>
            </a:r>
            <a:endParaRPr lang="en-US" altLang="ru-RU" sz="3200" spc="720">
              <a:solidFill>
                <a:srgbClr val="023276"/>
              </a:solidFill>
              <a:latin typeface="Doublebass" panose="02000506000000020004"/>
              <a:ea typeface="Doublebass" panose="02000506000000020004"/>
              <a:cs typeface="Doublebass" panose="02000506000000020004"/>
              <a:sym typeface="Doublebass" panose="02000506000000020004"/>
            </a:endParaRPr>
          </a:p>
          <a:p>
            <a:pPr algn="just">
              <a:lnSpc>
                <a:spcPts val="15980"/>
              </a:lnSpc>
            </a:pPr>
            <a:endParaRPr lang="en-US" altLang="ru-RU" sz="3200" spc="720">
              <a:solidFill>
                <a:srgbClr val="023276"/>
              </a:solidFill>
              <a:latin typeface="Doublebass" panose="02000506000000020004"/>
              <a:ea typeface="Doublebass" panose="02000506000000020004"/>
              <a:cs typeface="Doublebass" panose="02000506000000020004"/>
              <a:sym typeface="Doublebass" panose="02000506000000020004"/>
            </a:endParaRPr>
          </a:p>
          <a:p>
            <a:pPr algn="just">
              <a:lnSpc>
                <a:spcPts val="15980"/>
              </a:lnSpc>
            </a:pPr>
            <a:endParaRPr lang="en-US" altLang="ru-RU" sz="3200" spc="720">
              <a:solidFill>
                <a:srgbClr val="023276"/>
              </a:solidFill>
              <a:latin typeface="Doublebass" panose="02000506000000020004"/>
              <a:ea typeface="Doublebass" panose="02000506000000020004"/>
              <a:cs typeface="Doublebass" panose="02000506000000020004"/>
              <a:sym typeface="Doublebass" panose="02000506000000020004"/>
            </a:endParaRPr>
          </a:p>
        </p:txBody>
      </p:sp>
      <p:sp>
        <p:nvSpPr>
          <p:cNvPr id="4" name="Freeform 4"/>
          <p:cNvSpPr/>
          <p:nvPr/>
        </p:nvSpPr>
        <p:spPr>
          <a:xfrm rot="1556660">
            <a:off x="14633971" y="-276157"/>
            <a:ext cx="4227390" cy="3428029"/>
          </a:xfrm>
          <a:custGeom>
            <a:avLst/>
            <a:gdLst/>
            <a:ahLst/>
            <a:cxnLst/>
            <a:rect l="l" t="t" r="r" b="b"/>
            <a:pathLst>
              <a:path w="4227390" h="3428029">
                <a:moveTo>
                  <a:pt x="0" y="0"/>
                </a:moveTo>
                <a:lnTo>
                  <a:pt x="4227390" y="0"/>
                </a:lnTo>
                <a:lnTo>
                  <a:pt x="4227390" y="3428029"/>
                </a:lnTo>
                <a:lnTo>
                  <a:pt x="0" y="342802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5" name="Freeform 5"/>
          <p:cNvSpPr/>
          <p:nvPr/>
        </p:nvSpPr>
        <p:spPr>
          <a:xfrm rot="525658">
            <a:off x="13931641" y="3340739"/>
            <a:ext cx="2497338" cy="2025114"/>
          </a:xfrm>
          <a:custGeom>
            <a:avLst/>
            <a:gdLst/>
            <a:ahLst/>
            <a:cxnLst/>
            <a:rect l="l" t="t" r="r" b="b"/>
            <a:pathLst>
              <a:path w="2497338" h="2025114">
                <a:moveTo>
                  <a:pt x="0" y="0"/>
                </a:moveTo>
                <a:lnTo>
                  <a:pt x="2497338" y="0"/>
                </a:lnTo>
                <a:lnTo>
                  <a:pt x="2497338" y="2025114"/>
                </a:lnTo>
                <a:lnTo>
                  <a:pt x="0" y="202511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6" name="Freeform 6"/>
          <p:cNvSpPr/>
          <p:nvPr/>
        </p:nvSpPr>
        <p:spPr>
          <a:xfrm rot="712252">
            <a:off x="13061635" y="2282058"/>
            <a:ext cx="7135290" cy="8457779"/>
          </a:xfrm>
          <a:custGeom>
            <a:avLst/>
            <a:gdLst/>
            <a:ahLst/>
            <a:cxnLst/>
            <a:rect l="l" t="t" r="r" b="b"/>
            <a:pathLst>
              <a:path w="7135290" h="8457779">
                <a:moveTo>
                  <a:pt x="0" y="0"/>
                </a:moveTo>
                <a:lnTo>
                  <a:pt x="7135289" y="0"/>
                </a:lnTo>
                <a:lnTo>
                  <a:pt x="7135289" y="8457779"/>
                </a:lnTo>
                <a:lnTo>
                  <a:pt x="0" y="845777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a:off x="4000500" y="-4000500"/>
            <a:ext cx="10287000" cy="18288000"/>
          </a:xfrm>
          <a:custGeom>
            <a:avLst/>
            <a:gdLst/>
            <a:ahLst/>
            <a:cxnLst/>
            <a:rect l="l" t="t" r="r" b="b"/>
            <a:pathLst>
              <a:path w="10287000" h="18288000">
                <a:moveTo>
                  <a:pt x="10287000" y="0"/>
                </a:moveTo>
                <a:lnTo>
                  <a:pt x="10287000" y="18288000"/>
                </a:lnTo>
                <a:lnTo>
                  <a:pt x="0" y="18288000"/>
                </a:lnTo>
                <a:lnTo>
                  <a:pt x="0" y="0"/>
                </a:lnTo>
                <a:lnTo>
                  <a:pt x="10287000" y="0"/>
                </a:lnTo>
                <a:close/>
              </a:path>
            </a:pathLst>
          </a:custGeom>
          <a:blipFill>
            <a:blip r:embed="rId1"/>
            <a:stretch>
              <a:fillRect l="-83333" r="-83333"/>
            </a:stretch>
          </a:blipFill>
        </p:spPr>
        <p:txBody>
          <a:bodyPr/>
          <a:p>
            <a:endParaRPr lang="ru-RU" altLang="en-US"/>
          </a:p>
        </p:txBody>
      </p:sp>
      <p:sp>
        <p:nvSpPr>
          <p:cNvPr id="3" name="TextBox 3"/>
          <p:cNvSpPr txBox="1"/>
          <p:nvPr/>
        </p:nvSpPr>
        <p:spPr>
          <a:xfrm>
            <a:off x="451485" y="500380"/>
            <a:ext cx="8243570" cy="1619885"/>
          </a:xfrm>
          <a:prstGeom prst="rect">
            <a:avLst/>
          </a:prstGeom>
        </p:spPr>
        <p:txBody>
          <a:bodyPr lIns="0" tIns="0" rIns="0" bIns="0" rtlCol="0" anchor="t">
            <a:noAutofit/>
          </a:bodyPr>
          <a:lstStyle/>
          <a:p>
            <a:pPr algn="ctr">
              <a:lnSpc>
                <a:spcPct val="100000"/>
              </a:lnSpc>
            </a:pPr>
            <a:r>
              <a:rPr lang="en-US" altLang="ru-RU" sz="4800">
                <a:solidFill>
                  <a:srgbClr val="023276"/>
                </a:solidFill>
                <a:latin typeface="One Little Font" panose="00000500000000000000"/>
                <a:ea typeface="One Little Font" panose="00000500000000000000"/>
                <a:cs typeface="One Little Font" panose="00000500000000000000"/>
                <a:sym typeface="One Little Font" panose="00000500000000000000"/>
              </a:rPr>
              <a:t>Radiatsiyaning inson va atrof-muhitga ta’siri</a:t>
            </a:r>
            <a:endParaRPr lang="en-US" altLang="ru-RU" sz="4800">
              <a:solidFill>
                <a:srgbClr val="023276"/>
              </a:solidFill>
              <a:latin typeface="One Little Font" panose="00000500000000000000"/>
              <a:ea typeface="One Little Font" panose="00000500000000000000"/>
              <a:cs typeface="One Little Font" panose="00000500000000000000"/>
              <a:sym typeface="One Little Font" panose="00000500000000000000"/>
            </a:endParaRPr>
          </a:p>
          <a:p>
            <a:pPr algn="ctr">
              <a:lnSpc>
                <a:spcPct val="100000"/>
              </a:lnSpc>
            </a:pPr>
            <a:endParaRPr lang="en-US" sz="4800" spc="589">
              <a:solidFill>
                <a:srgbClr val="023276"/>
              </a:solidFill>
              <a:latin typeface="Doublebass" panose="02000506000000020004"/>
              <a:ea typeface="Doublebass" panose="02000506000000020004"/>
              <a:cs typeface="Doublebass" panose="02000506000000020004"/>
              <a:sym typeface="Doublebass" panose="02000506000000020004"/>
            </a:endParaRPr>
          </a:p>
          <a:p>
            <a:pPr algn="ctr">
              <a:lnSpc>
                <a:spcPct val="100000"/>
              </a:lnSpc>
            </a:pPr>
            <a:endParaRPr lang="en-US" sz="4800" spc="589">
              <a:solidFill>
                <a:srgbClr val="023276"/>
              </a:solidFill>
              <a:latin typeface="Doublebass" panose="02000506000000020004"/>
              <a:ea typeface="Doublebass" panose="02000506000000020004"/>
              <a:cs typeface="Doublebass" panose="02000506000000020004"/>
              <a:sym typeface="Doublebass" panose="02000506000000020004"/>
            </a:endParaRPr>
          </a:p>
          <a:p>
            <a:pPr algn="ctr">
              <a:lnSpc>
                <a:spcPct val="100000"/>
              </a:lnSpc>
            </a:pPr>
            <a:endParaRPr lang="en-US" sz="4800" spc="589">
              <a:solidFill>
                <a:srgbClr val="023276"/>
              </a:solidFill>
              <a:latin typeface="Doublebass" panose="02000506000000020004"/>
              <a:ea typeface="Doublebass" panose="02000506000000020004"/>
              <a:cs typeface="Doublebass" panose="02000506000000020004"/>
              <a:sym typeface="Doublebass" panose="02000506000000020004"/>
            </a:endParaRPr>
          </a:p>
          <a:p>
            <a:pPr algn="ctr">
              <a:lnSpc>
                <a:spcPct val="100000"/>
              </a:lnSpc>
            </a:pPr>
            <a:endParaRPr lang="en-US" sz="4800" spc="589">
              <a:solidFill>
                <a:srgbClr val="023276"/>
              </a:solidFill>
              <a:latin typeface="Doublebass" panose="02000506000000020004"/>
              <a:ea typeface="Doublebass" panose="02000506000000020004"/>
              <a:cs typeface="Doublebass" panose="02000506000000020004"/>
              <a:sym typeface="Doublebass" panose="02000506000000020004"/>
            </a:endParaRPr>
          </a:p>
        </p:txBody>
      </p:sp>
      <p:sp>
        <p:nvSpPr>
          <p:cNvPr id="8" name="TextBox 8"/>
          <p:cNvSpPr txBox="1"/>
          <p:nvPr/>
        </p:nvSpPr>
        <p:spPr>
          <a:xfrm>
            <a:off x="9020175" y="424180"/>
            <a:ext cx="8769985" cy="9346565"/>
          </a:xfrm>
          <a:prstGeom prst="rect">
            <a:avLst/>
          </a:prstGeom>
        </p:spPr>
        <p:txBody>
          <a:bodyPr lIns="0" tIns="0" rIns="0" bIns="0" rtlCol="0" anchor="t">
            <a:noAutofit/>
          </a:bodyPr>
          <a:lstStyle/>
          <a:p>
            <a:pPr algn="just">
              <a:lnSpc>
                <a:spcPct val="100000"/>
              </a:lnSpc>
            </a:pPr>
            <a:r>
              <a:rPr lang="en-US" altLang="ru-RU" sz="2400">
                <a:solidFill>
                  <a:srgbClr val="023276"/>
                </a:solidFill>
                <a:latin typeface="One Little Font" panose="00000500000000000000"/>
                <a:ea typeface="One Little Font" panose="00000500000000000000"/>
                <a:cs typeface="One Little Font" panose="00000500000000000000"/>
                <a:sym typeface="One Little Font" panose="00000500000000000000"/>
              </a:rPr>
              <a:t>Ionlashtiruvchi nurlanish tirik hujayralardagi atomlarga ta'sir qilish va shu bilan ularning genetik materialiga (DNK) zarar etkazish uchun etarli energiyaga ega. Yaxshiyamki, tanamizdagi hujayralar bu zararni tiklashda juda samarali. Ammo, agar zarar to'g'ri tiklanmasa, hujayra o'lishi yoki oxir-oqibat saratonga aylanishi mumkin.</a:t>
            </a:r>
            <a:endParaRPr lang="en-US" altLang="ru-RU" sz="2400">
              <a:solidFill>
                <a:srgbClr val="023276"/>
              </a:solidFill>
              <a:latin typeface="One Little Font" panose="00000500000000000000"/>
              <a:ea typeface="One Little Font" panose="00000500000000000000"/>
              <a:cs typeface="One Little Font" panose="00000500000000000000"/>
              <a:sym typeface="One Little Font" panose="00000500000000000000"/>
            </a:endParaRPr>
          </a:p>
          <a:p>
            <a:pPr indent="457200" algn="just">
              <a:lnSpc>
                <a:spcPct val="100000"/>
              </a:lnSpc>
            </a:pPr>
            <a:r>
              <a:rPr lang="en-US" altLang="ru-RU" sz="2400">
                <a:solidFill>
                  <a:srgbClr val="023276"/>
                </a:solidFill>
                <a:latin typeface="One Little Font" panose="00000500000000000000"/>
                <a:ea typeface="One Little Font" panose="00000500000000000000"/>
                <a:cs typeface="One Little Font" panose="00000500000000000000"/>
                <a:sym typeface="One Little Font" panose="00000500000000000000"/>
              </a:rPr>
              <a:t>Atom portlashiga yaqin bo'lish kabi juda yuqori darajadagi radiatsiya ta'siri terining kuyishi va o'tkir radiatsiya sindromi ("radiatsiya kasalligi") sog'liqqa kuchli ta'sir qilishi mumkin. Bundan tashqari, saraton va yurak-qon tomir kasalliklari kabi uzoq muddatli sog'liqqa ta'sir qilishi mumkin bo’lgan kassaliklarni keltirib chiqaradi.</a:t>
            </a:r>
            <a:r>
              <a:rPr lang="en-US" altLang="ru-RU" sz="2400">
                <a:solidFill>
                  <a:srgbClr val="023276"/>
                </a:solidFill>
                <a:latin typeface="One Little Font" panose="00000500000000000000"/>
                <a:ea typeface="One Little Font" panose="00000500000000000000"/>
                <a:cs typeface="One Little Font" panose="00000500000000000000"/>
                <a:sym typeface="One Little Font" panose="00000500000000000000"/>
              </a:rPr>
              <a:t>Atrof-muhitda uchraydigan past darajadagi radiatsiya ta'siri sog'liqqa darhol ta'sir ko'rsatmaydi, ammo saraton kasalligining umumiy xavfiga ozgina hissa qo'shadi.[2].</a:t>
            </a:r>
            <a:endParaRPr lang="en-US" altLang="ru-RU" sz="2400">
              <a:solidFill>
                <a:srgbClr val="023276"/>
              </a:solidFill>
              <a:latin typeface="One Little Font" panose="00000500000000000000"/>
              <a:ea typeface="One Little Font" panose="00000500000000000000"/>
              <a:cs typeface="One Little Font" panose="00000500000000000000"/>
              <a:sym typeface="One Little Font" panose="00000500000000000000"/>
            </a:endParaRPr>
          </a:p>
        </p:txBody>
      </p:sp>
      <p:sp>
        <p:nvSpPr>
          <p:cNvPr id="12" name="Freeform 12"/>
          <p:cNvSpPr/>
          <p:nvPr/>
        </p:nvSpPr>
        <p:spPr>
          <a:xfrm rot="379156">
            <a:off x="15666603" y="6511548"/>
            <a:ext cx="2916013" cy="3755989"/>
          </a:xfrm>
          <a:custGeom>
            <a:avLst/>
            <a:gdLst/>
            <a:ahLst/>
            <a:cxnLst/>
            <a:rect l="l" t="t" r="r" b="b"/>
            <a:pathLst>
              <a:path w="2916013" h="3755989">
                <a:moveTo>
                  <a:pt x="0" y="0"/>
                </a:moveTo>
                <a:lnTo>
                  <a:pt x="2916013" y="0"/>
                </a:lnTo>
                <a:lnTo>
                  <a:pt x="2916013" y="3755988"/>
                </a:lnTo>
                <a:lnTo>
                  <a:pt x="0" y="375598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13" name="Freeform 13"/>
          <p:cNvSpPr/>
          <p:nvPr/>
        </p:nvSpPr>
        <p:spPr>
          <a:xfrm rot="-320386">
            <a:off x="9877363" y="6895043"/>
            <a:ext cx="3465650" cy="4463952"/>
          </a:xfrm>
          <a:custGeom>
            <a:avLst/>
            <a:gdLst/>
            <a:ahLst/>
            <a:cxnLst/>
            <a:rect l="l" t="t" r="r" b="b"/>
            <a:pathLst>
              <a:path w="3465650" h="4463952">
                <a:moveTo>
                  <a:pt x="0" y="0"/>
                </a:moveTo>
                <a:lnTo>
                  <a:pt x="3465650" y="0"/>
                </a:lnTo>
                <a:lnTo>
                  <a:pt x="3465650" y="4463952"/>
                </a:lnTo>
                <a:lnTo>
                  <a:pt x="0" y="446395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14" name="Freeform 14"/>
          <p:cNvSpPr/>
          <p:nvPr/>
        </p:nvSpPr>
        <p:spPr>
          <a:xfrm rot="525658">
            <a:off x="13372523" y="7193327"/>
            <a:ext cx="2030861" cy="1646843"/>
          </a:xfrm>
          <a:custGeom>
            <a:avLst/>
            <a:gdLst/>
            <a:ahLst/>
            <a:cxnLst/>
            <a:rect l="l" t="t" r="r" b="b"/>
            <a:pathLst>
              <a:path w="2030861" h="1646843">
                <a:moveTo>
                  <a:pt x="0" y="0"/>
                </a:moveTo>
                <a:lnTo>
                  <a:pt x="2030861" y="0"/>
                </a:lnTo>
                <a:lnTo>
                  <a:pt x="2030861" y="1646843"/>
                </a:lnTo>
                <a:lnTo>
                  <a:pt x="0" y="164684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aphicFrame>
        <p:nvGraphicFramePr>
          <p:cNvPr id="4" name="Объект 3"/>
          <p:cNvGraphicFramePr/>
          <p:nvPr/>
        </p:nvGraphicFramePr>
        <p:xfrm>
          <a:off x="768350" y="2839085"/>
          <a:ext cx="7068185" cy="6290310"/>
        </p:xfrm>
        <a:graphic>
          <a:graphicData uri="http://schemas.openxmlformats.org/presentationml/2006/ole">
            <mc:AlternateContent xmlns:mc="http://schemas.openxmlformats.org/markup-compatibility/2006">
              <mc:Choice xmlns:v="urn:schemas-microsoft-com:vml" Requires="v">
                <p:oleObj spid="_x0000_s5" name="" r:id="rId6" imgW="3194050" imgH="2292350" progId="Paint.Picture">
                  <p:embed/>
                </p:oleObj>
              </mc:Choice>
              <mc:Fallback>
                <p:oleObj name="" r:id="rId6" imgW="3194050" imgH="2292350" progId="Paint.Picture">
                  <p:embed/>
                  <p:pic>
                    <p:nvPicPr>
                      <p:cNvPr id="0" name="Изображение 4"/>
                      <p:cNvPicPr/>
                      <p:nvPr/>
                    </p:nvPicPr>
                    <p:blipFill>
                      <a:blip r:embed="rId7"/>
                      <a:stretch>
                        <a:fillRect/>
                      </a:stretch>
                    </p:blipFill>
                    <p:spPr>
                      <a:xfrm>
                        <a:off x="768350" y="2839085"/>
                        <a:ext cx="7068185" cy="6290310"/>
                      </a:xfrm>
                      <a:prstGeom prst="rect">
                        <a:avLst/>
                      </a:prstGeom>
                    </p:spPr>
                  </p:pic>
                </p:oleObj>
              </mc:Fallback>
            </mc:AlternateContent>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Изображение 1"/>
          <p:cNvPicPr/>
          <p:nvPr/>
        </p:nvPicPr>
        <p:blipFill>
          <a:blip r:embed="rId1"/>
          <a:stretch>
            <a:fillRect/>
          </a:stretch>
        </p:blipFill>
        <p:spPr>
          <a:xfrm>
            <a:off x="0" y="0"/>
            <a:ext cx="10156825" cy="10468610"/>
          </a:xfrm>
          <a:prstGeom prst="rect">
            <a:avLst/>
          </a:prstGeom>
        </p:spPr>
      </p:pic>
      <p:sp>
        <p:nvSpPr>
          <p:cNvPr id="3" name="Текстовое поле 2"/>
          <p:cNvSpPr txBox="1"/>
          <p:nvPr/>
        </p:nvSpPr>
        <p:spPr>
          <a:xfrm>
            <a:off x="10281920" y="224155"/>
            <a:ext cx="7758430" cy="4560570"/>
          </a:xfrm>
          <a:prstGeom prst="rect">
            <a:avLst/>
          </a:prstGeom>
          <a:noFill/>
        </p:spPr>
        <p:txBody>
          <a:bodyPr wrap="square" rtlCol="0">
            <a:noAutofit/>
          </a:bodyPr>
          <a:p>
            <a:pPr algn="just"/>
            <a:r>
              <a:rPr lang="en-US" altLang="ru-RU" sz="2800"/>
              <a:t>Chernobil avariyasi Belarus, Rossiya Federatsiyasi va Ukrainaning bir necha million aholi istiqomat qiladigan hududlarida ham radioaktiv ifloslanishning keng tarqalishiga olib keldi. Radiatsiya ta'siriga sabab bo'lishidan tashqari, avariya ifloslangan tumanlarda yashovchi odamlarning hayotida uzoq muddatli o'zgarishlarga olib keldi, chunki radiatsiya dozalarini cheklash bo'yicha chora-tadbirlar ko'chirish, oziq-ovqat ta'minotidagi o'zgarishlar va shaxslar va oilalarning faoliyatini cheklashdan iborat edi.[3]</a:t>
            </a:r>
            <a:endParaRPr lang="en-US" altLang="ru-RU" sz="2800"/>
          </a:p>
          <a:p>
            <a:pPr algn="just"/>
            <a:endParaRPr lang="ru-RU" altLang="en-US" sz="2800"/>
          </a:p>
          <a:p>
            <a:pPr algn="just"/>
            <a:endParaRPr lang="ru-RU" altLang="en-US" sz="2800"/>
          </a:p>
          <a:p>
            <a:pPr algn="just"/>
            <a:endParaRPr lang="ru-RU" altLang="en-US" sz="2800"/>
          </a:p>
          <a:p>
            <a:pPr algn="just"/>
            <a:endParaRPr lang="ru-RU" altLang="en-US" sz="2800"/>
          </a:p>
          <a:p>
            <a:pPr algn="ctr"/>
            <a:endParaRPr lang="en-US" altLang="ru-RU" sz="2800"/>
          </a:p>
        </p:txBody>
      </p:sp>
      <p:graphicFrame>
        <p:nvGraphicFramePr>
          <p:cNvPr id="4" name="Объект 3"/>
          <p:cNvGraphicFramePr/>
          <p:nvPr/>
        </p:nvGraphicFramePr>
        <p:xfrm>
          <a:off x="10577195" y="4789170"/>
          <a:ext cx="7221220" cy="4718050"/>
        </p:xfrm>
        <a:graphic>
          <a:graphicData uri="http://schemas.openxmlformats.org/presentationml/2006/ole">
            <mc:AlternateContent xmlns:mc="http://schemas.openxmlformats.org/markup-compatibility/2006">
              <mc:Choice xmlns:v="urn:schemas-microsoft-com:vml" Requires="v">
                <p:oleObj spid="_x0000_s5" name="" r:id="rId2" imgW="3009900" imgH="2241550" progId="Paint.Picture">
                  <p:embed/>
                </p:oleObj>
              </mc:Choice>
              <mc:Fallback>
                <p:oleObj name="" r:id="rId2" imgW="3009900" imgH="2241550" progId="Paint.Picture">
                  <p:embed/>
                  <p:pic>
                    <p:nvPicPr>
                      <p:cNvPr id="0" name="Изображение 4"/>
                      <p:cNvPicPr/>
                      <p:nvPr/>
                    </p:nvPicPr>
                    <p:blipFill>
                      <a:blip r:embed="rId3"/>
                      <a:stretch>
                        <a:fillRect/>
                      </a:stretch>
                    </p:blipFill>
                    <p:spPr>
                      <a:xfrm>
                        <a:off x="10577195" y="4789170"/>
                        <a:ext cx="7221220" cy="4718050"/>
                      </a:xfrm>
                      <a:prstGeom prst="rect">
                        <a:avLst/>
                      </a:prstGeom>
                    </p:spPr>
                  </p:pic>
                </p:oleObj>
              </mc:Fallback>
            </mc:AlternateContent>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a:off x="4381500" y="-3886200"/>
            <a:ext cx="10287000" cy="18288000"/>
          </a:xfrm>
          <a:custGeom>
            <a:avLst/>
            <a:gdLst/>
            <a:ahLst/>
            <a:cxnLst/>
            <a:rect l="l" t="t" r="r" b="b"/>
            <a:pathLst>
              <a:path w="10287000" h="18288000">
                <a:moveTo>
                  <a:pt x="10287000" y="0"/>
                </a:moveTo>
                <a:lnTo>
                  <a:pt x="10287000" y="18288000"/>
                </a:lnTo>
                <a:lnTo>
                  <a:pt x="0" y="18288000"/>
                </a:lnTo>
                <a:lnTo>
                  <a:pt x="0" y="0"/>
                </a:lnTo>
                <a:lnTo>
                  <a:pt x="10287000" y="0"/>
                </a:lnTo>
                <a:close/>
              </a:path>
            </a:pathLst>
          </a:custGeom>
          <a:blipFill>
            <a:blip r:embed="rId1"/>
            <a:stretch>
              <a:fillRect l="-83333" r="-83333"/>
            </a:stretch>
          </a:blipFill>
        </p:spPr>
      </p:sp>
      <p:sp>
        <p:nvSpPr>
          <p:cNvPr id="3" name="TextBox 3"/>
          <p:cNvSpPr txBox="1"/>
          <p:nvPr>
            <p:custDataLst>
              <p:tags r:id="rId2"/>
            </p:custDataLst>
          </p:nvPr>
        </p:nvSpPr>
        <p:spPr>
          <a:xfrm>
            <a:off x="342265" y="1161415"/>
            <a:ext cx="11777980" cy="3866515"/>
          </a:xfrm>
          <a:prstGeom prst="rect">
            <a:avLst/>
          </a:prstGeom>
        </p:spPr>
        <p:txBody>
          <a:bodyPr wrap="square" lIns="0" tIns="0" rIns="0" bIns="0" rtlCol="0" anchor="t">
            <a:noAutofit/>
          </a:bodyPr>
          <a:lstStyle/>
          <a:p>
            <a:pPr algn="just">
              <a:lnSpc>
                <a:spcPts val="2975"/>
              </a:lnSpc>
            </a:pPr>
            <a:r>
              <a:rPr lang="en-US" altLang="ru-RU" sz="2800">
                <a:solidFill>
                  <a:srgbClr val="023276"/>
                </a:solidFill>
                <a:latin typeface="One Little Font" panose="00000500000000000000"/>
                <a:ea typeface="One Little Font" panose="00000500000000000000"/>
                <a:cs typeface="One Little Font" panose="00000500000000000000"/>
                <a:sym typeface="One Little Font" panose="00000500000000000000"/>
              </a:rPr>
              <a:t>Ionlashtiruvchi nurlanish shunchalik ko'p energiyaga egaki, u elektronlarni atomlardan chiqarib yuborishi mumkin, bu jarayon ionlanish deb ataladi. Ionlashtiruvchi nurlanish tirik mavjudotlardagi atomlarga ta'sir qilishi mumkin, shuning uchun u genlardagi to'qimalar va DNKga zarar etkazish orqali sog'liq uchun xavf tug'diradi. Ionlashtiruvchi nurlanish rentgen apparatlari, kosmik zarralar va radioaktiv elementlardan kelib chiqadi. Radioaktiv elementlar atomlari radioaktiv parchalanish jarayonida ionlashtiruvchi nurlanish chiqaradi. Ionlashtiruvchi nurlanishga asosan alfa, beta zarralar va gamma nurlari kiradi.</a:t>
            </a:r>
            <a:endParaRPr lang="en-US" altLang="ru-RU" sz="2800">
              <a:solidFill>
                <a:srgbClr val="023276"/>
              </a:solidFill>
              <a:latin typeface="One Little Font" panose="00000500000000000000"/>
              <a:ea typeface="One Little Font" panose="00000500000000000000"/>
              <a:cs typeface="One Little Font" panose="00000500000000000000"/>
              <a:sym typeface="One Little Font" panose="00000500000000000000"/>
            </a:endParaRPr>
          </a:p>
          <a:p>
            <a:pPr algn="just">
              <a:lnSpc>
                <a:spcPts val="2975"/>
              </a:lnSpc>
            </a:pPr>
            <a:endParaRPr lang="en-US" altLang="ru-RU" sz="2800">
              <a:solidFill>
                <a:srgbClr val="023276"/>
              </a:solidFill>
              <a:latin typeface="One Little Font" panose="00000500000000000000"/>
              <a:ea typeface="One Little Font" panose="00000500000000000000"/>
              <a:cs typeface="One Little Font" panose="00000500000000000000"/>
              <a:sym typeface="One Little Font" panose="00000500000000000000"/>
            </a:endParaRPr>
          </a:p>
        </p:txBody>
      </p:sp>
      <p:sp>
        <p:nvSpPr>
          <p:cNvPr id="4" name="TextBox 4"/>
          <p:cNvSpPr txBox="1"/>
          <p:nvPr>
            <p:custDataLst>
              <p:tags r:id="rId3"/>
            </p:custDataLst>
          </p:nvPr>
        </p:nvSpPr>
        <p:spPr>
          <a:xfrm>
            <a:off x="342265" y="266700"/>
            <a:ext cx="12187555" cy="676910"/>
          </a:xfrm>
          <a:prstGeom prst="rect">
            <a:avLst/>
          </a:prstGeom>
        </p:spPr>
        <p:txBody>
          <a:bodyPr wrap="square" lIns="0" tIns="0" rIns="0" bIns="0" rtlCol="0" anchor="t">
            <a:spAutoFit/>
          </a:bodyPr>
          <a:lstStyle/>
          <a:p>
            <a:pPr algn="just">
              <a:lnSpc>
                <a:spcPts val="5280"/>
              </a:lnSpc>
            </a:pPr>
            <a:r>
              <a:rPr lang="en-US" altLang="ru-RU" sz="3600">
                <a:solidFill>
                  <a:srgbClr val="023276"/>
                </a:solidFill>
                <a:latin typeface="One Little Font" panose="00000500000000000000"/>
                <a:ea typeface="One Little Font" panose="00000500000000000000"/>
                <a:cs typeface="One Little Font" panose="00000500000000000000"/>
                <a:sym typeface="One Little Font" panose="00000500000000000000"/>
              </a:rPr>
              <a:t>Ionlashtiruvchi nurlanishning fizikaviy xususiyatlari</a:t>
            </a:r>
            <a:endParaRPr lang="en-US" altLang="ru-RU" sz="3600" spc="431">
              <a:solidFill>
                <a:srgbClr val="023276"/>
              </a:solidFill>
              <a:latin typeface="Doublebass" panose="02000506000000020004"/>
              <a:ea typeface="Doublebass" panose="02000506000000020004"/>
              <a:cs typeface="Doublebass" panose="02000506000000020004"/>
              <a:sym typeface="Doublebass" panose="02000506000000020004"/>
            </a:endParaRPr>
          </a:p>
        </p:txBody>
      </p:sp>
      <p:sp>
        <p:nvSpPr>
          <p:cNvPr id="6" name="Freeform 6"/>
          <p:cNvSpPr/>
          <p:nvPr>
            <p:custDataLst>
              <p:tags r:id="rId4"/>
            </p:custDataLst>
          </p:nvPr>
        </p:nvSpPr>
        <p:spPr>
          <a:xfrm rot="856076" flipH="1">
            <a:off x="3129047" y="6228751"/>
            <a:ext cx="3691257" cy="3590586"/>
          </a:xfrm>
          <a:custGeom>
            <a:avLst/>
            <a:gdLst/>
            <a:ahLst/>
            <a:cxnLst/>
            <a:rect l="l" t="t" r="r" b="b"/>
            <a:pathLst>
              <a:path w="3691257" h="3590586">
                <a:moveTo>
                  <a:pt x="3691257" y="0"/>
                </a:moveTo>
                <a:lnTo>
                  <a:pt x="0" y="0"/>
                </a:lnTo>
                <a:lnTo>
                  <a:pt x="0" y="3590586"/>
                </a:lnTo>
                <a:lnTo>
                  <a:pt x="3691257" y="3590586"/>
                </a:lnTo>
                <a:lnTo>
                  <a:pt x="3691257"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7" name="Freeform 7"/>
          <p:cNvSpPr/>
          <p:nvPr/>
        </p:nvSpPr>
        <p:spPr>
          <a:xfrm rot="1373379">
            <a:off x="12565488" y="-1319787"/>
            <a:ext cx="6288078" cy="5544942"/>
          </a:xfrm>
          <a:custGeom>
            <a:avLst/>
            <a:gdLst/>
            <a:ahLst/>
            <a:cxnLst/>
            <a:rect l="l" t="t" r="r" b="b"/>
            <a:pathLst>
              <a:path w="6288078" h="5544942">
                <a:moveTo>
                  <a:pt x="0" y="0"/>
                </a:moveTo>
                <a:lnTo>
                  <a:pt x="6288079" y="0"/>
                </a:lnTo>
                <a:lnTo>
                  <a:pt x="6288079" y="5544942"/>
                </a:lnTo>
                <a:lnTo>
                  <a:pt x="0" y="5544942"/>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8" name="TextBox 8"/>
          <p:cNvSpPr txBox="1"/>
          <p:nvPr>
            <p:custDataLst>
              <p:tags r:id="rId9"/>
            </p:custDataLst>
          </p:nvPr>
        </p:nvSpPr>
        <p:spPr>
          <a:xfrm>
            <a:off x="7099300" y="5250180"/>
            <a:ext cx="10609580" cy="4712335"/>
          </a:xfrm>
          <a:prstGeom prst="rect">
            <a:avLst/>
          </a:prstGeom>
        </p:spPr>
        <p:txBody>
          <a:bodyPr lIns="0" tIns="0" rIns="0" bIns="0" rtlCol="0" anchor="t">
            <a:noAutofit/>
          </a:bodyPr>
          <a:lstStyle/>
          <a:p>
            <a:pPr algn="just">
              <a:lnSpc>
                <a:spcPts val="2975"/>
              </a:lnSpc>
            </a:pPr>
            <a:r>
              <a:rPr lang="en-US" altLang="ru-RU" sz="2800">
                <a:solidFill>
                  <a:srgbClr val="023276"/>
                </a:solidFill>
                <a:latin typeface="One Little Font" panose="00000500000000000000"/>
                <a:ea typeface="One Little Font" panose="00000500000000000000"/>
                <a:cs typeface="One Little Font" panose="00000500000000000000"/>
                <a:sym typeface="One Little Font" panose="00000500000000000000"/>
              </a:rPr>
              <a:t>Alfa zarralari (a) musbat zaryadlangan va atom yadrosidan ikkita proton va ikkita neytrondan iborat. Alfa zarralari uran , radiy va poloniy kabi eng og'ir radioaktiv elementlarning parchalanishi natijasida hosil bo'ladi . Alfa zarralari juda energetik bo'lsa ham, ular shunchalik og'irki, ular energiyalarini qisqa masofalarga sarflaydilar va atomdan juda uzoqqa keta olmaydilar.</a:t>
            </a:r>
            <a:r>
              <a:rPr lang="en-US" sz="2420">
                <a:solidFill>
                  <a:srgbClr val="023276"/>
                </a:solidFill>
                <a:latin typeface="One Little Font" panose="00000500000000000000"/>
                <a:ea typeface="One Little Font" panose="00000500000000000000"/>
                <a:cs typeface="One Little Font" panose="00000500000000000000"/>
                <a:sym typeface="One Little Font" panose="00000500000000000000"/>
              </a:rPr>
              <a:t> </a:t>
            </a:r>
            <a:endParaRPr lang="en-US" sz="2420">
              <a:solidFill>
                <a:srgbClr val="023276"/>
              </a:solidFill>
              <a:latin typeface="One Little Font" panose="00000500000000000000"/>
              <a:ea typeface="One Little Font" panose="00000500000000000000"/>
              <a:cs typeface="One Little Font" panose="00000500000000000000"/>
              <a:sym typeface="One Little Font" panose="00000500000000000000"/>
            </a:endParaRPr>
          </a:p>
        </p:txBody>
      </p:sp>
      <p:sp>
        <p:nvSpPr>
          <p:cNvPr id="19" name="Freeform 19"/>
          <p:cNvSpPr/>
          <p:nvPr/>
        </p:nvSpPr>
        <p:spPr>
          <a:xfrm rot="-8685278">
            <a:off x="15556737" y="-155828"/>
            <a:ext cx="6288078" cy="5544942"/>
          </a:xfrm>
          <a:custGeom>
            <a:avLst/>
            <a:gdLst/>
            <a:ahLst/>
            <a:cxnLst/>
            <a:rect l="l" t="t" r="r" b="b"/>
            <a:pathLst>
              <a:path w="6288078" h="5544942">
                <a:moveTo>
                  <a:pt x="0" y="0"/>
                </a:moveTo>
                <a:lnTo>
                  <a:pt x="6288079" y="0"/>
                </a:lnTo>
                <a:lnTo>
                  <a:pt x="6288079" y="5544942"/>
                </a:lnTo>
                <a:lnTo>
                  <a:pt x="0" y="5544942"/>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20" name="Freeform 20"/>
          <p:cNvSpPr/>
          <p:nvPr/>
        </p:nvSpPr>
        <p:spPr>
          <a:xfrm rot="856076">
            <a:off x="-2199508" y="5794507"/>
            <a:ext cx="8125722" cy="7904112"/>
          </a:xfrm>
          <a:custGeom>
            <a:avLst/>
            <a:gdLst/>
            <a:ahLst/>
            <a:cxnLst/>
            <a:rect l="l" t="t" r="r" b="b"/>
            <a:pathLst>
              <a:path w="8125722" h="7904112">
                <a:moveTo>
                  <a:pt x="0" y="0"/>
                </a:moveTo>
                <a:lnTo>
                  <a:pt x="8125722" y="0"/>
                </a:lnTo>
                <a:lnTo>
                  <a:pt x="8125722" y="7904111"/>
                </a:lnTo>
                <a:lnTo>
                  <a:pt x="0" y="79041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a:off x="3924300" y="-3886200"/>
            <a:ext cx="10287000" cy="18288000"/>
          </a:xfrm>
          <a:custGeom>
            <a:avLst/>
            <a:gdLst/>
            <a:ahLst/>
            <a:cxnLst/>
            <a:rect l="l" t="t" r="r" b="b"/>
            <a:pathLst>
              <a:path w="10287000" h="18288000">
                <a:moveTo>
                  <a:pt x="10287000" y="0"/>
                </a:moveTo>
                <a:lnTo>
                  <a:pt x="10287000" y="18288000"/>
                </a:lnTo>
                <a:lnTo>
                  <a:pt x="0" y="18288000"/>
                </a:lnTo>
                <a:lnTo>
                  <a:pt x="0" y="0"/>
                </a:lnTo>
                <a:lnTo>
                  <a:pt x="10287000" y="0"/>
                </a:lnTo>
                <a:close/>
              </a:path>
            </a:pathLst>
          </a:custGeom>
          <a:blipFill>
            <a:blip r:embed="rId1"/>
            <a:stretch>
              <a:fillRect l="-83333" r="-83333"/>
            </a:stretch>
          </a:blipFill>
        </p:spPr>
        <p:txBody>
          <a:bodyPr/>
          <a:p>
            <a:endParaRPr lang="en-US" altLang="ru-RU"/>
          </a:p>
        </p:txBody>
      </p:sp>
      <p:sp>
        <p:nvSpPr>
          <p:cNvPr id="3" name="Freeform 3"/>
          <p:cNvSpPr/>
          <p:nvPr/>
        </p:nvSpPr>
        <p:spPr>
          <a:xfrm rot="851696">
            <a:off x="13444741" y="3343018"/>
            <a:ext cx="5208333" cy="6708626"/>
          </a:xfrm>
          <a:custGeom>
            <a:avLst/>
            <a:gdLst/>
            <a:ahLst/>
            <a:cxnLst/>
            <a:rect l="l" t="t" r="r" b="b"/>
            <a:pathLst>
              <a:path w="5208333" h="6708626">
                <a:moveTo>
                  <a:pt x="0" y="0"/>
                </a:moveTo>
                <a:lnTo>
                  <a:pt x="5208333" y="0"/>
                </a:lnTo>
                <a:lnTo>
                  <a:pt x="5208333" y="6708626"/>
                </a:lnTo>
                <a:lnTo>
                  <a:pt x="0" y="670862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 name="TextBox 4"/>
          <p:cNvSpPr txBox="1"/>
          <p:nvPr>
            <p:custDataLst>
              <p:tags r:id="rId4"/>
            </p:custDataLst>
          </p:nvPr>
        </p:nvSpPr>
        <p:spPr>
          <a:xfrm>
            <a:off x="8291830" y="190500"/>
            <a:ext cx="9430385" cy="4754880"/>
          </a:xfrm>
          <a:prstGeom prst="rect">
            <a:avLst/>
          </a:prstGeom>
        </p:spPr>
        <p:txBody>
          <a:bodyPr lIns="0" tIns="0" rIns="0" bIns="0" rtlCol="0" anchor="t">
            <a:noAutofit/>
          </a:bodyPr>
          <a:lstStyle/>
          <a:p>
            <a:pPr algn="just">
              <a:lnSpc>
                <a:spcPct val="100000"/>
              </a:lnSpc>
            </a:pPr>
            <a:r>
              <a:rPr lang="en-US" altLang="ru-RU" sz="2200">
                <a:solidFill>
                  <a:srgbClr val="023276"/>
                </a:solidFill>
                <a:latin typeface="One Little Font" panose="00000500000000000000"/>
                <a:ea typeface="One Little Font" panose="00000500000000000000"/>
                <a:cs typeface="One Little Font" panose="00000500000000000000"/>
                <a:sym typeface="One Little Font" panose="00000500000000000000"/>
              </a:rPr>
              <a:t>Beta zarralar (b) - radioaktiv parchalanish paytida atom yadrosidan chiqadigan manfiy elektr zaryadli, tez harakatlanuvchi kichik zarralar. Bu zarralar vodorod-3 ( tritiy ), uglerod-14 va stronsiy-90 kabi ba'zi beqaror atomlar tomonidan chiqariladi .</a:t>
            </a:r>
            <a:endParaRPr lang="en-US" altLang="ru-RU" sz="2200">
              <a:solidFill>
                <a:srgbClr val="023276"/>
              </a:solidFill>
              <a:latin typeface="One Little Font" panose="00000500000000000000"/>
              <a:ea typeface="One Little Font" panose="00000500000000000000"/>
              <a:cs typeface="One Little Font" panose="00000500000000000000"/>
              <a:sym typeface="One Little Font" panose="00000500000000000000"/>
            </a:endParaRPr>
          </a:p>
          <a:p>
            <a:pPr algn="just">
              <a:lnSpc>
                <a:spcPct val="100000"/>
              </a:lnSpc>
            </a:pPr>
            <a:r>
              <a:rPr lang="en-US" altLang="ru-RU" sz="2200">
                <a:solidFill>
                  <a:srgbClr val="023276"/>
                </a:solidFill>
                <a:latin typeface="One Little Font" panose="00000500000000000000"/>
                <a:ea typeface="One Little Font" panose="00000500000000000000"/>
                <a:cs typeface="One Little Font" panose="00000500000000000000"/>
                <a:sym typeface="One Little Font" panose="00000500000000000000"/>
              </a:rPr>
              <a:t>Beta zarralari alfa zarrachalariga qaraganda ko'proq kirib boradi, lekin tirik to'qimalarga va DNKga kamroq zarar etkazadi, chunki ular ishlab chiqaradigan ionlanishlar kengroq masofada joylashgan. Ular havoda alfa zarralaridan ko'ra uzoqroq sayohat qiladilar, lekin kiyim qatlami yoki alyuminiy kabi moddalarning yupqa qatlami bilan to'xtatilishi mumkin. Ba'zi beta zarralari teriga kirib, terining kuyishi kabi zarar etkazishi mumkin.</a:t>
            </a:r>
            <a:r>
              <a:rPr lang="en-US" sz="2200">
                <a:solidFill>
                  <a:srgbClr val="023276"/>
                </a:solidFill>
                <a:latin typeface="One Little Font" panose="00000500000000000000"/>
                <a:ea typeface="One Little Font" panose="00000500000000000000"/>
                <a:cs typeface="One Little Font" panose="00000500000000000000"/>
                <a:sym typeface="One Little Font" panose="00000500000000000000"/>
              </a:rPr>
              <a:t> </a:t>
            </a:r>
            <a:endParaRPr lang="en-US" sz="2200">
              <a:solidFill>
                <a:srgbClr val="023276"/>
              </a:solidFill>
              <a:latin typeface="One Little Font" panose="00000500000000000000"/>
              <a:ea typeface="One Little Font" panose="00000500000000000000"/>
              <a:cs typeface="One Little Font" panose="00000500000000000000"/>
              <a:sym typeface="One Little Font" panose="00000500000000000000"/>
            </a:endParaRPr>
          </a:p>
        </p:txBody>
      </p:sp>
      <p:sp>
        <p:nvSpPr>
          <p:cNvPr id="7" name="TextBox 7"/>
          <p:cNvSpPr txBox="1"/>
          <p:nvPr>
            <p:custDataLst>
              <p:tags r:id="rId5"/>
            </p:custDataLst>
          </p:nvPr>
        </p:nvSpPr>
        <p:spPr>
          <a:xfrm>
            <a:off x="421005" y="4565650"/>
            <a:ext cx="10475595" cy="5453380"/>
          </a:xfrm>
          <a:prstGeom prst="rect">
            <a:avLst/>
          </a:prstGeom>
        </p:spPr>
        <p:txBody>
          <a:bodyPr lIns="0" tIns="0" rIns="0" bIns="0" rtlCol="0" anchor="t">
            <a:noAutofit/>
          </a:bodyPr>
          <a:lstStyle/>
          <a:p>
            <a:pPr algn="l">
              <a:lnSpc>
                <a:spcPts val="2975"/>
              </a:lnSpc>
            </a:pPr>
            <a:r>
              <a:rPr lang="en-US" altLang="ru-RU" sz="2420">
                <a:solidFill>
                  <a:srgbClr val="023276"/>
                </a:solidFill>
                <a:latin typeface="One Little Font" panose="00000500000000000000"/>
                <a:ea typeface="One Little Font" panose="00000500000000000000"/>
                <a:cs typeface="One Little Font" panose="00000500000000000000"/>
                <a:sym typeface="One Little Font" panose="00000500000000000000"/>
              </a:rPr>
              <a:t>Gamma nurlari (g) - fotonlar deb ataladigan vaznsiz energiya paketlari. Ham energiya, ham massaga ega bo'lgan alfa va beta zarralaridan farqli o'laroq, gamma nurlari sof energiyadir. Gamma nurlari ko'rinadigan yorug'likka o'xshaydi, lekin ancha yuqori energiyaga ega. Gamma nurlari butun tana uchun radiatsiyaviy xavf hisoblanadi. Ular teri va kiyim kabi alfa va beta zarralarini to'xtata oladigan to'siqlarga osonlikcha kirib borishi mumkin. Gamma nurlari shunchalik chuqur kirib boradiki, ularni to'xtatish uchun qo'rg'oshin kabi zich materialning bir necha dyuymlari yoki hatto bir necha fut beton kerak bo'lishi mumkin. Gamma nurlari inson tanasidan to'liq o'tishi mumkin; ular orqali o'tayotganda, ular to'qimalarga va DNKga zarar etkazadigan ionlanishlarga olib kelishi mumkin.[4]</a:t>
            </a:r>
            <a:endParaRPr lang="en-US" altLang="ru-RU" sz="2420">
              <a:solidFill>
                <a:srgbClr val="023276"/>
              </a:solidFill>
              <a:latin typeface="One Little Font" panose="00000500000000000000"/>
              <a:ea typeface="One Little Font" panose="00000500000000000000"/>
              <a:cs typeface="One Little Font" panose="00000500000000000000"/>
              <a:sym typeface="One Little Font" panose="00000500000000000000"/>
            </a:endParaRPr>
          </a:p>
        </p:txBody>
      </p:sp>
      <p:sp>
        <p:nvSpPr>
          <p:cNvPr id="18" name="Freeform 18"/>
          <p:cNvSpPr/>
          <p:nvPr/>
        </p:nvSpPr>
        <p:spPr>
          <a:xfrm>
            <a:off x="10439216" y="8420235"/>
            <a:ext cx="2333184" cy="1892000"/>
          </a:xfrm>
          <a:custGeom>
            <a:avLst/>
            <a:gdLst/>
            <a:ahLst/>
            <a:cxnLst/>
            <a:rect l="l" t="t" r="r" b="b"/>
            <a:pathLst>
              <a:path w="2333184" h="1892000">
                <a:moveTo>
                  <a:pt x="0" y="0"/>
                </a:moveTo>
                <a:lnTo>
                  <a:pt x="2333185" y="0"/>
                </a:lnTo>
                <a:lnTo>
                  <a:pt x="2333185" y="1892000"/>
                </a:lnTo>
                <a:lnTo>
                  <a:pt x="0" y="189200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19" name="Freeform 19"/>
          <p:cNvSpPr/>
          <p:nvPr>
            <p:custDataLst>
              <p:tags r:id="rId8"/>
            </p:custDataLst>
          </p:nvPr>
        </p:nvSpPr>
        <p:spPr>
          <a:xfrm rot="-1471906" flipH="1">
            <a:off x="12786465" y="3593620"/>
            <a:ext cx="2967040" cy="2406000"/>
          </a:xfrm>
          <a:custGeom>
            <a:avLst/>
            <a:gdLst/>
            <a:ahLst/>
            <a:cxnLst/>
            <a:rect l="l" t="t" r="r" b="b"/>
            <a:pathLst>
              <a:path w="2967040" h="2406000">
                <a:moveTo>
                  <a:pt x="2967039" y="0"/>
                </a:moveTo>
                <a:lnTo>
                  <a:pt x="0" y="0"/>
                </a:lnTo>
                <a:lnTo>
                  <a:pt x="0" y="2405999"/>
                </a:lnTo>
                <a:lnTo>
                  <a:pt x="2967039" y="2405999"/>
                </a:lnTo>
                <a:lnTo>
                  <a:pt x="2967039" y="0"/>
                </a:lnTo>
                <a:close/>
              </a:path>
            </a:pathLst>
          </a:custGeom>
          <a:blipFill>
            <a:blip r:embed="rId6">
              <a:extLst>
                <a:ext uri="{96DAC541-7B7A-43D3-8B79-37D633B846F1}">
                  <asvg:svgBlip xmlns:asvg="http://schemas.microsoft.com/office/drawing/2016/SVG/main" r:embed="rId7"/>
                </a:ext>
              </a:extLst>
            </a:blip>
            <a:stretch>
              <a:fillRect/>
            </a:stretch>
          </a:blipFill>
        </p:spPr>
      </p:sp>
      <p:grpSp>
        <p:nvGrpSpPr>
          <p:cNvPr id="20" name="Group 20"/>
          <p:cNvGrpSpPr/>
          <p:nvPr>
            <p:custDataLst>
              <p:tags r:id="rId9"/>
            </p:custDataLst>
          </p:nvPr>
        </p:nvGrpSpPr>
        <p:grpSpPr>
          <a:xfrm rot="206943">
            <a:off x="789927" y="400468"/>
            <a:ext cx="7149025" cy="4277255"/>
            <a:chOff x="0" y="0"/>
            <a:chExt cx="9532033" cy="5703006"/>
          </a:xfrm>
        </p:grpSpPr>
        <p:sp>
          <p:nvSpPr>
            <p:cNvPr id="21" name="Freeform 21"/>
            <p:cNvSpPr/>
            <p:nvPr>
              <p:custDataLst>
                <p:tags r:id="rId10"/>
              </p:custDataLst>
            </p:nvPr>
          </p:nvSpPr>
          <p:spPr>
            <a:xfrm>
              <a:off x="0" y="273075"/>
              <a:ext cx="5370695" cy="5429931"/>
            </a:xfrm>
            <a:custGeom>
              <a:avLst/>
              <a:gdLst/>
              <a:ahLst/>
              <a:cxnLst/>
              <a:rect l="l" t="t" r="r" b="b"/>
              <a:pathLst>
                <a:path w="5370695" h="5429931">
                  <a:moveTo>
                    <a:pt x="0" y="0"/>
                  </a:moveTo>
                  <a:lnTo>
                    <a:pt x="5370695" y="0"/>
                  </a:lnTo>
                  <a:lnTo>
                    <a:pt x="5370695" y="5429931"/>
                  </a:lnTo>
                  <a:lnTo>
                    <a:pt x="0" y="5429931"/>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sp>
        <p:sp>
          <p:nvSpPr>
            <p:cNvPr id="22" name="Freeform 22"/>
            <p:cNvSpPr/>
            <p:nvPr>
              <p:custDataLst>
                <p:tags r:id="rId13"/>
              </p:custDataLst>
            </p:nvPr>
          </p:nvSpPr>
          <p:spPr>
            <a:xfrm flipV="1">
              <a:off x="4161338" y="0"/>
              <a:ext cx="5370695" cy="5429931"/>
            </a:xfrm>
            <a:custGeom>
              <a:avLst/>
              <a:gdLst/>
              <a:ahLst/>
              <a:cxnLst/>
              <a:rect l="l" t="t" r="r" b="b"/>
              <a:pathLst>
                <a:path w="5370695" h="5429931">
                  <a:moveTo>
                    <a:pt x="0" y="5429931"/>
                  </a:moveTo>
                  <a:lnTo>
                    <a:pt x="5370695" y="5429931"/>
                  </a:lnTo>
                  <a:lnTo>
                    <a:pt x="5370695" y="0"/>
                  </a:lnTo>
                  <a:lnTo>
                    <a:pt x="0" y="0"/>
                  </a:lnTo>
                  <a:lnTo>
                    <a:pt x="0" y="5429931"/>
                  </a:lnTo>
                  <a:close/>
                </a:path>
              </a:pathLst>
            </a:custGeom>
            <a:blipFill>
              <a:blip r:embed="rId11">
                <a:extLst>
                  <a:ext uri="{96DAC541-7B7A-43D3-8B79-37D633B846F1}">
                    <asvg:svgBlip xmlns:asvg="http://schemas.microsoft.com/office/drawing/2016/SVG/main" r:embed="rId12"/>
                  </a:ext>
                </a:extLst>
              </a:blip>
              <a:stretch>
                <a:fillRect/>
              </a:stretch>
            </a:blipFill>
          </p:spPr>
        </p:sp>
      </p:grpSp>
      <p:pic>
        <p:nvPicPr>
          <p:cNvPr id="24" name="Изображение 23"/>
          <p:cNvPicPr>
            <a:picLocks noChangeAspect="1"/>
          </p:cNvPicPr>
          <p:nvPr/>
        </p:nvPicPr>
        <p:blipFill>
          <a:blip r:embed="rId14"/>
          <a:stretch>
            <a:fillRect/>
          </a:stretch>
        </p:blipFill>
        <p:spPr>
          <a:xfrm>
            <a:off x="11201400" y="5448300"/>
            <a:ext cx="3569335" cy="176149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a:off x="4000500" y="-4000500"/>
            <a:ext cx="10287000" cy="18288000"/>
          </a:xfrm>
          <a:custGeom>
            <a:avLst/>
            <a:gdLst/>
            <a:ahLst/>
            <a:cxnLst/>
            <a:rect l="l" t="t" r="r" b="b"/>
            <a:pathLst>
              <a:path w="10287000" h="18288000">
                <a:moveTo>
                  <a:pt x="10287000" y="0"/>
                </a:moveTo>
                <a:lnTo>
                  <a:pt x="10287000" y="18288000"/>
                </a:lnTo>
                <a:lnTo>
                  <a:pt x="0" y="18288000"/>
                </a:lnTo>
                <a:lnTo>
                  <a:pt x="0" y="0"/>
                </a:lnTo>
                <a:lnTo>
                  <a:pt x="10287000" y="0"/>
                </a:lnTo>
                <a:close/>
              </a:path>
            </a:pathLst>
          </a:custGeom>
          <a:blipFill>
            <a:blip r:embed="rId1"/>
            <a:stretch>
              <a:fillRect l="-83333" r="-83333"/>
            </a:stretch>
          </a:blipFill>
        </p:spPr>
      </p:sp>
      <p:sp>
        <p:nvSpPr>
          <p:cNvPr id="3" name="TextBox 3"/>
          <p:cNvSpPr txBox="1"/>
          <p:nvPr/>
        </p:nvSpPr>
        <p:spPr>
          <a:xfrm>
            <a:off x="2199005" y="1296670"/>
            <a:ext cx="13853795" cy="8508365"/>
          </a:xfrm>
          <a:prstGeom prst="rect">
            <a:avLst/>
          </a:prstGeom>
        </p:spPr>
        <p:txBody>
          <a:bodyPr lIns="0" tIns="0" rIns="0" bIns="0" rtlCol="0" anchor="t">
            <a:noAutofit/>
          </a:bodyPr>
          <a:lstStyle/>
          <a:p>
            <a:pPr algn="just">
              <a:lnSpc>
                <a:spcPct val="100000"/>
              </a:lnSpc>
            </a:pPr>
            <a:r>
              <a:rPr lang="en-US" altLang="ru-RU" sz="3475">
                <a:solidFill>
                  <a:srgbClr val="023276"/>
                </a:solidFill>
                <a:latin typeface="One Little Font" panose="00000500000000000000"/>
                <a:ea typeface="One Little Font" panose="00000500000000000000"/>
                <a:cs typeface="One Little Font" panose="00000500000000000000"/>
                <a:sym typeface="One Little Font" panose="00000500000000000000"/>
              </a:rPr>
              <a:t>Har qanday radiatsiyaga ta'sir qilish bilan bog'liq faoliyat uchun radiatsiyadan himoya qilishning uchta umumiy tamoyili mavjud:</a:t>
            </a:r>
            <a:endParaRPr lang="en-US" altLang="ru-RU" sz="3475">
              <a:solidFill>
                <a:srgbClr val="023276"/>
              </a:solidFill>
              <a:latin typeface="One Little Font" panose="00000500000000000000"/>
              <a:ea typeface="One Little Font" panose="00000500000000000000"/>
              <a:cs typeface="One Little Font" panose="00000500000000000000"/>
              <a:sym typeface="One Little Font" panose="00000500000000000000"/>
            </a:endParaRPr>
          </a:p>
          <a:p>
            <a:pPr algn="just">
              <a:lnSpc>
                <a:spcPct val="100000"/>
              </a:lnSpc>
            </a:pPr>
            <a:r>
              <a:rPr lang="en-US" altLang="ru-RU" sz="3475">
                <a:solidFill>
                  <a:srgbClr val="023276"/>
                </a:solidFill>
                <a:latin typeface="One Little Font" panose="00000500000000000000"/>
                <a:ea typeface="One Little Font" panose="00000500000000000000"/>
                <a:cs typeface="One Little Font" panose="00000500000000000000"/>
                <a:sym typeface="One Little Font" panose="00000500000000000000"/>
              </a:rPr>
              <a:t>Asoslilik (Justification)</a:t>
            </a:r>
            <a:endParaRPr lang="en-US" altLang="ru-RU" sz="3475">
              <a:solidFill>
                <a:srgbClr val="023276"/>
              </a:solidFill>
              <a:latin typeface="One Little Font" panose="00000500000000000000"/>
              <a:ea typeface="One Little Font" panose="00000500000000000000"/>
              <a:cs typeface="One Little Font" panose="00000500000000000000"/>
              <a:sym typeface="One Little Font" panose="00000500000000000000"/>
            </a:endParaRPr>
          </a:p>
          <a:p>
            <a:pPr algn="just">
              <a:lnSpc>
                <a:spcPct val="100000"/>
              </a:lnSpc>
            </a:pPr>
            <a:r>
              <a:rPr lang="en-US" altLang="ru-RU" sz="3475">
                <a:solidFill>
                  <a:srgbClr val="023276"/>
                </a:solidFill>
                <a:latin typeface="One Little Font" panose="00000500000000000000"/>
                <a:ea typeface="One Little Font" panose="00000500000000000000"/>
                <a:cs typeface="One Little Font" panose="00000500000000000000"/>
                <a:sym typeface="One Little Font" panose="00000500000000000000"/>
              </a:rPr>
              <a:t>Optimallashtirish (Optimization)</a:t>
            </a:r>
            <a:endParaRPr lang="en-US" altLang="ru-RU" sz="3475">
              <a:solidFill>
                <a:srgbClr val="023276"/>
              </a:solidFill>
              <a:latin typeface="One Little Font" panose="00000500000000000000"/>
              <a:ea typeface="One Little Font" panose="00000500000000000000"/>
              <a:cs typeface="One Little Font" panose="00000500000000000000"/>
              <a:sym typeface="One Little Font" panose="00000500000000000000"/>
            </a:endParaRPr>
          </a:p>
          <a:p>
            <a:pPr algn="just">
              <a:lnSpc>
                <a:spcPct val="100000"/>
              </a:lnSpc>
            </a:pPr>
            <a:r>
              <a:rPr lang="en-US" altLang="ru-RU" sz="3475">
                <a:solidFill>
                  <a:srgbClr val="023276"/>
                </a:solidFill>
                <a:latin typeface="One Little Font" panose="00000500000000000000"/>
                <a:ea typeface="One Little Font" panose="00000500000000000000"/>
                <a:cs typeface="One Little Font" panose="00000500000000000000"/>
                <a:sym typeface="One Little Font" panose="00000500000000000000"/>
              </a:rPr>
              <a:t>Doza chegarasi (Dose limitation)</a:t>
            </a:r>
            <a:endParaRPr lang="en-US" altLang="ru-RU" sz="3475">
              <a:solidFill>
                <a:srgbClr val="023276"/>
              </a:solidFill>
              <a:latin typeface="One Little Font" panose="00000500000000000000"/>
              <a:ea typeface="One Little Font" panose="00000500000000000000"/>
              <a:cs typeface="One Little Font" panose="00000500000000000000"/>
              <a:sym typeface="One Little Font" panose="00000500000000000000"/>
            </a:endParaRPr>
          </a:p>
          <a:p>
            <a:pPr algn="just">
              <a:lnSpc>
                <a:spcPct val="100000"/>
              </a:lnSpc>
            </a:pPr>
            <a:r>
              <a:rPr lang="en-US" altLang="ru-RU" sz="3475">
                <a:solidFill>
                  <a:srgbClr val="023276"/>
                </a:solidFill>
                <a:latin typeface="One Little Font" panose="00000500000000000000"/>
                <a:ea typeface="One Little Font" panose="00000500000000000000"/>
                <a:cs typeface="One Little Font" panose="00000500000000000000"/>
                <a:sym typeface="One Little Font" panose="00000500000000000000"/>
              </a:rPr>
              <a:t>Asoslilik tamoyili yangi radiatsiya manbasini joriy etish yoki radiatsiyaga ta'sir qilishni kamaytirish bo‘yicha har qanday choralar umumiy foyda keltirishini talab qiladi. Bu tushuncha faqat radiatsiyadan himoya qilish bilan chegaralanmaydi, chunki kundalik hayotdagi ko‘plab qarorlar foyda va xavflarni muvozanatlashni o‘z ichiga oladi. Muayyan harakatning asosliligi to‘g‘risida qaror qabul qilingandan so‘ng, keyingi qadam optimallashtirish tamoyilini qo‘llashdir.</a:t>
            </a:r>
            <a:endParaRPr lang="en-US" altLang="ru-RU" sz="3475">
              <a:solidFill>
                <a:srgbClr val="023276"/>
              </a:solidFill>
              <a:latin typeface="One Little Font" panose="00000500000000000000"/>
              <a:ea typeface="One Little Font" panose="00000500000000000000"/>
              <a:cs typeface="One Little Font" panose="00000500000000000000"/>
              <a:sym typeface="One Little Font" panose="00000500000000000000"/>
            </a:endParaRPr>
          </a:p>
          <a:p>
            <a:pPr algn="ctr">
              <a:lnSpc>
                <a:spcPts val="4520"/>
              </a:lnSpc>
            </a:pPr>
            <a:endParaRPr lang="en-US" altLang="ru-RU" sz="3475">
              <a:solidFill>
                <a:srgbClr val="023276"/>
              </a:solidFill>
              <a:latin typeface="One Little Font" panose="00000500000000000000"/>
              <a:ea typeface="One Little Font" panose="00000500000000000000"/>
              <a:cs typeface="One Little Font" panose="00000500000000000000"/>
              <a:sym typeface="One Little Font" panose="00000500000000000000"/>
            </a:endParaRPr>
          </a:p>
          <a:p>
            <a:pPr algn="ctr">
              <a:lnSpc>
                <a:spcPts val="4520"/>
              </a:lnSpc>
            </a:pPr>
            <a:endParaRPr lang="en-US" altLang="ru-RU" sz="3475">
              <a:solidFill>
                <a:srgbClr val="023276"/>
              </a:solidFill>
              <a:latin typeface="One Little Font" panose="00000500000000000000"/>
              <a:ea typeface="One Little Font" panose="00000500000000000000"/>
              <a:cs typeface="One Little Font" panose="00000500000000000000"/>
              <a:sym typeface="One Little Font" panose="00000500000000000000"/>
            </a:endParaRPr>
          </a:p>
        </p:txBody>
      </p:sp>
      <p:sp>
        <p:nvSpPr>
          <p:cNvPr id="4" name="TextBox 4"/>
          <p:cNvSpPr txBox="1"/>
          <p:nvPr/>
        </p:nvSpPr>
        <p:spPr>
          <a:xfrm>
            <a:off x="1524635" y="114935"/>
            <a:ext cx="14850745" cy="1076960"/>
          </a:xfrm>
          <a:prstGeom prst="rect">
            <a:avLst/>
          </a:prstGeom>
        </p:spPr>
        <p:txBody>
          <a:bodyPr wrap="square" lIns="0" tIns="0" rIns="0" bIns="0" rtlCol="0" anchor="t">
            <a:spAutoFit/>
          </a:bodyPr>
          <a:lstStyle/>
          <a:p>
            <a:pPr algn="ctr">
              <a:lnSpc>
                <a:spcPts val="8400"/>
              </a:lnSpc>
            </a:pPr>
            <a:r>
              <a:rPr lang="en-US" altLang="ru-RU" sz="4000">
                <a:solidFill>
                  <a:srgbClr val="023276"/>
                </a:solidFill>
                <a:latin typeface="One Little Font" panose="00000500000000000000"/>
                <a:ea typeface="One Little Font" panose="00000500000000000000"/>
                <a:cs typeface="One Little Font" panose="00000500000000000000"/>
                <a:sym typeface="One Little Font" panose="00000500000000000000"/>
              </a:rPr>
              <a:t>Radiatsion himoya prinsiplari va vositalari</a:t>
            </a:r>
            <a:endParaRPr lang="en-US" sz="4000" spc="856">
              <a:solidFill>
                <a:srgbClr val="023276"/>
              </a:solidFill>
              <a:latin typeface="Doublebass" panose="02000506000000020004"/>
              <a:ea typeface="Doublebass" panose="02000506000000020004"/>
              <a:cs typeface="Doublebass" panose="02000506000000020004"/>
              <a:sym typeface="Doublebass" panose="02000506000000020004"/>
            </a:endParaRPr>
          </a:p>
        </p:txBody>
      </p:sp>
      <p:sp>
        <p:nvSpPr>
          <p:cNvPr id="5" name="Freeform 5"/>
          <p:cNvSpPr/>
          <p:nvPr/>
        </p:nvSpPr>
        <p:spPr>
          <a:xfrm rot="5400000">
            <a:off x="-4914265" y="2856865"/>
            <a:ext cx="9805670" cy="4090670"/>
          </a:xfrm>
          <a:custGeom>
            <a:avLst/>
            <a:gdLst/>
            <a:ahLst/>
            <a:cxnLst/>
            <a:rect l="l" t="t" r="r" b="b"/>
            <a:pathLst>
              <a:path w="7210568" h="4090359">
                <a:moveTo>
                  <a:pt x="0" y="0"/>
                </a:moveTo>
                <a:lnTo>
                  <a:pt x="7210568" y="0"/>
                </a:lnTo>
                <a:lnTo>
                  <a:pt x="7210568" y="4090359"/>
                </a:lnTo>
                <a:lnTo>
                  <a:pt x="0" y="409035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6" name="Freeform 6"/>
          <p:cNvSpPr/>
          <p:nvPr/>
        </p:nvSpPr>
        <p:spPr>
          <a:xfrm rot="5400000">
            <a:off x="13434695" y="2933065"/>
            <a:ext cx="9728835" cy="4090670"/>
          </a:xfrm>
          <a:custGeom>
            <a:avLst/>
            <a:gdLst/>
            <a:ahLst/>
            <a:cxnLst/>
            <a:rect l="l" t="t" r="r" b="b"/>
            <a:pathLst>
              <a:path w="7210568" h="4090359">
                <a:moveTo>
                  <a:pt x="0" y="0"/>
                </a:moveTo>
                <a:lnTo>
                  <a:pt x="7210568" y="0"/>
                </a:lnTo>
                <a:lnTo>
                  <a:pt x="7210568" y="4090358"/>
                </a:lnTo>
                <a:lnTo>
                  <a:pt x="0" y="409035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a:off x="4000500" y="-4000500"/>
            <a:ext cx="10287000" cy="18288000"/>
          </a:xfrm>
          <a:custGeom>
            <a:avLst/>
            <a:gdLst/>
            <a:ahLst/>
            <a:cxnLst/>
            <a:rect l="l" t="t" r="r" b="b"/>
            <a:pathLst>
              <a:path w="10287000" h="18288000">
                <a:moveTo>
                  <a:pt x="10287000" y="0"/>
                </a:moveTo>
                <a:lnTo>
                  <a:pt x="10287000" y="18288000"/>
                </a:lnTo>
                <a:lnTo>
                  <a:pt x="0" y="18288000"/>
                </a:lnTo>
                <a:lnTo>
                  <a:pt x="0" y="0"/>
                </a:lnTo>
                <a:lnTo>
                  <a:pt x="10287000" y="0"/>
                </a:lnTo>
                <a:close/>
              </a:path>
            </a:pathLst>
          </a:custGeom>
          <a:blipFill>
            <a:blip r:embed="rId1"/>
            <a:stretch>
              <a:fillRect l="-83333" r="-83333"/>
            </a:stretch>
          </a:blipFill>
        </p:spPr>
      </p:sp>
      <p:sp>
        <p:nvSpPr>
          <p:cNvPr id="5" name="Freeform 5"/>
          <p:cNvSpPr/>
          <p:nvPr/>
        </p:nvSpPr>
        <p:spPr>
          <a:xfrm rot="113263">
            <a:off x="14495642" y="3637422"/>
            <a:ext cx="5799418" cy="5799418"/>
          </a:xfrm>
          <a:custGeom>
            <a:avLst/>
            <a:gdLst/>
            <a:ahLst/>
            <a:cxnLst/>
            <a:rect l="l" t="t" r="r" b="b"/>
            <a:pathLst>
              <a:path w="5799418" h="5799418">
                <a:moveTo>
                  <a:pt x="0" y="0"/>
                </a:moveTo>
                <a:lnTo>
                  <a:pt x="5799418" y="0"/>
                </a:lnTo>
                <a:lnTo>
                  <a:pt x="5799418" y="5799418"/>
                </a:lnTo>
                <a:lnTo>
                  <a:pt x="0" y="579941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9" name="TextBox 9"/>
          <p:cNvSpPr txBox="1"/>
          <p:nvPr/>
        </p:nvSpPr>
        <p:spPr>
          <a:xfrm>
            <a:off x="678815" y="689610"/>
            <a:ext cx="13739495" cy="8943975"/>
          </a:xfrm>
          <a:prstGeom prst="rect">
            <a:avLst/>
          </a:prstGeom>
        </p:spPr>
        <p:txBody>
          <a:bodyPr lIns="0" tIns="0" rIns="0" bIns="0" rtlCol="0" anchor="t">
            <a:noAutofit/>
          </a:bodyPr>
          <a:lstStyle/>
          <a:p>
            <a:pPr algn="just">
              <a:lnSpc>
                <a:spcPct val="100000"/>
              </a:lnSpc>
            </a:pPr>
            <a:r>
              <a:rPr lang="en-US" altLang="ru-RU" sz="2800">
                <a:solidFill>
                  <a:srgbClr val="023276"/>
                </a:solidFill>
                <a:latin typeface="One Little Font" panose="00000500000000000000"/>
                <a:ea typeface="One Little Font" panose="00000500000000000000"/>
                <a:cs typeface="One Little Font" panose="00000500000000000000"/>
                <a:sym typeface="One Little Font" panose="00000500000000000000"/>
              </a:rPr>
              <a:t>Optimallashtirish. Xalqaro Atom Energiyasi Agentligi (IAEA) Xavfsizlik lug‘atida quyidagicha ta’riflangan: "iqtisodiy va ijtimoiy omillar hisobga olingan holda, individual dozalar miqdori, ta'sir qilishga uchragan shaxslar (ishchilar va aholi) soni va ta'sir qilish ehtimoli iloji boricha past darajada erishiladigan qanday himoya va xavfsizlik darajasini aniqlash jarayoni". Va yana bunga ALARA PRINSIPI ham kiradi.</a:t>
            </a:r>
            <a:endParaRPr lang="en-US" altLang="ru-RU" sz="2800">
              <a:solidFill>
                <a:srgbClr val="023276"/>
              </a:solidFill>
              <a:latin typeface="One Little Font" panose="00000500000000000000"/>
              <a:ea typeface="One Little Font" panose="00000500000000000000"/>
              <a:cs typeface="One Little Font" panose="00000500000000000000"/>
              <a:sym typeface="One Little Font" panose="00000500000000000000"/>
            </a:endParaRPr>
          </a:p>
          <a:p>
            <a:pPr algn="just">
              <a:lnSpc>
                <a:spcPct val="100000"/>
              </a:lnSpc>
            </a:pPr>
            <a:r>
              <a:rPr lang="en-US" altLang="ru-RU" sz="2800">
                <a:solidFill>
                  <a:srgbClr val="023276"/>
                </a:solidFill>
                <a:latin typeface="One Little Font" panose="00000500000000000000"/>
                <a:ea typeface="One Little Font" panose="00000500000000000000"/>
                <a:cs typeface="One Little Font" panose="00000500000000000000"/>
                <a:sym typeface="One Little Font" panose="00000500000000000000"/>
              </a:rPr>
              <a:t>Doza chegarasi. Ko‘pgina mamlakatlardagi xalqaro standartlar va milliy qonunchilik ham ishchilar, ham aholi uchun radiatsiya dozasi chegaralarini belgilaydi. Bemorlarning tibbiy ko‘rikdan o‘tkazilishi holatlarida doza chegaralari qo‘llanilmaydi, chunki olingan doza tegishli tashxis yoki davolash uchun zarur bo‘lgan miqdorda bo‘lishi kerak. Biroq, bunday vaziyatlarda doza chegaralari ta'sir qilishga uchragan tibbiyot xodimlariga nisbatan qo‘llaniladi.</a:t>
            </a:r>
            <a:endParaRPr lang="en-US" altLang="ru-RU" sz="2800">
              <a:solidFill>
                <a:srgbClr val="023276"/>
              </a:solidFill>
              <a:latin typeface="One Little Font" panose="00000500000000000000"/>
              <a:ea typeface="One Little Font" panose="00000500000000000000"/>
              <a:cs typeface="One Little Font" panose="00000500000000000000"/>
              <a:sym typeface="One Little Font" panose="00000500000000000000"/>
            </a:endParaRPr>
          </a:p>
          <a:p>
            <a:pPr algn="just">
              <a:lnSpc>
                <a:spcPct val="100000"/>
              </a:lnSpc>
            </a:pPr>
            <a:r>
              <a:rPr lang="en-US" altLang="ru-RU" sz="2800">
                <a:solidFill>
                  <a:srgbClr val="023276"/>
                </a:solidFill>
                <a:latin typeface="One Little Font" panose="00000500000000000000"/>
                <a:ea typeface="One Little Font" panose="00000500000000000000"/>
                <a:cs typeface="One Little Font" panose="00000500000000000000"/>
                <a:sym typeface="One Little Font" panose="00000500000000000000"/>
              </a:rPr>
              <a:t>Asoslilik va optimallashtirish to‘g‘risidagi qarorlar iqtisodiy, ijtimoiy va ekologik mulohazalarni o‘z ichiga oladi. Ko‘p hollarda, asoslilik yoki optimallashtirishda ko‘rib chiqiladigan foydalar odatda jamiyatga tegishli bo‘ladi.[6].</a:t>
            </a:r>
            <a:endParaRPr lang="en-US" altLang="ru-RU" sz="2415">
              <a:solidFill>
                <a:srgbClr val="023276"/>
              </a:solidFill>
              <a:latin typeface="One Little Font" panose="00000500000000000000"/>
              <a:ea typeface="One Little Font" panose="00000500000000000000"/>
              <a:cs typeface="One Little Font" panose="00000500000000000000"/>
              <a:sym typeface="One Little Font" panose="00000500000000000000"/>
            </a:endParaRPr>
          </a:p>
          <a:p>
            <a:pPr algn="l">
              <a:lnSpc>
                <a:spcPts val="2970"/>
              </a:lnSpc>
            </a:pPr>
            <a:endParaRPr lang="en-US" sz="2415">
              <a:solidFill>
                <a:srgbClr val="023276"/>
              </a:solidFill>
              <a:latin typeface="One Little Font" panose="00000500000000000000"/>
              <a:ea typeface="One Little Font" panose="00000500000000000000"/>
              <a:cs typeface="One Little Font" panose="00000500000000000000"/>
              <a:sym typeface="One Little Font" panose="00000500000000000000"/>
            </a:endParaRPr>
          </a:p>
        </p:txBody>
      </p:sp>
      <p:sp>
        <p:nvSpPr>
          <p:cNvPr id="11" name="Freeform 11"/>
          <p:cNvSpPr/>
          <p:nvPr/>
        </p:nvSpPr>
        <p:spPr>
          <a:xfrm rot="-925693">
            <a:off x="15125985" y="664471"/>
            <a:ext cx="2714568" cy="2201268"/>
          </a:xfrm>
          <a:custGeom>
            <a:avLst/>
            <a:gdLst/>
            <a:ahLst/>
            <a:cxnLst/>
            <a:rect l="l" t="t" r="r" b="b"/>
            <a:pathLst>
              <a:path w="2714568" h="2201268">
                <a:moveTo>
                  <a:pt x="0" y="0"/>
                </a:moveTo>
                <a:lnTo>
                  <a:pt x="2714568" y="0"/>
                </a:lnTo>
                <a:lnTo>
                  <a:pt x="2714568" y="2201268"/>
                </a:lnTo>
                <a:lnTo>
                  <a:pt x="0" y="2201268"/>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Tree>
  </p:cSld>
  <p:clrMapOvr>
    <a:masterClrMapping/>
  </p:clrMapOvr>
</p:sld>
</file>

<file path=ppt/tags/tag1.xml><?xml version="1.0" encoding="utf-8"?>
<p:tagLst xmlns:p="http://schemas.openxmlformats.org/presentationml/2006/main">
  <p:tag name="KSO_WM_DIAGRAM_VIRTUALLY_FRAME" val="{&quot;height&quot;:783.6320058397193,&quot;left&quot;:-54.023385826771666,&quot;top&quot;:21,&quot;width&quot;:1448.4233858267717}"/>
</p:tagLst>
</file>

<file path=ppt/tags/tag10.xml><?xml version="1.0" encoding="utf-8"?>
<p:tagLst xmlns:p="http://schemas.openxmlformats.org/presentationml/2006/main">
  <p:tag name="KSO_WM_DIAGRAM_VIRTUALLY_FRAME" val="{&quot;height&quot;:773.9948249483626,&quot;left&quot;:33.15,&quot;top&quot;:14.905175051637297,&quot;width&quot;:1362.3}"/>
</p:tagLst>
</file>

<file path=ppt/tags/tag11.xml><?xml version="1.0" encoding="utf-8"?>
<p:tagLst xmlns:p="http://schemas.openxmlformats.org/presentationml/2006/main">
  <p:tag name="KSO_WM_DIAGRAM_VIRTUALLY_FRAME" val="{&quot;height&quot;:262.721811023622,&quot;left&quot;:108.41047244094489,&quot;top&quot;:396.1083464566929,&quot;width&quot;:1225.9186614173227}"/>
</p:tagLst>
</file>

<file path=ppt/tags/tag12.xml><?xml version="1.0" encoding="utf-8"?>
<p:tagLst xmlns:p="http://schemas.openxmlformats.org/presentationml/2006/main">
  <p:tag name="KSO_WM_DIAGRAM_VIRTUALLY_FRAME" val="{&quot;height&quot;:352.45094488188977,&quot;left&quot;:139.33196850393702,&quot;top&quot;:304.1391338582677,&quot;width&quot;:784.3281102362204}"/>
</p:tagLst>
</file>

<file path=ppt/tags/tag2.xml><?xml version="1.0" encoding="utf-8"?>
<p:tagLst xmlns:p="http://schemas.openxmlformats.org/presentationml/2006/main">
  <p:tag name="KSO_WM_DIAGRAM_VIRTUALLY_FRAME" val="{&quot;height&quot;:783.6320058397193,&quot;left&quot;:-54.023385826771666,&quot;top&quot;:21,&quot;width&quot;:1448.4233858267717}"/>
</p:tagLst>
</file>

<file path=ppt/tags/tag3.xml><?xml version="1.0" encoding="utf-8"?>
<p:tagLst xmlns:p="http://schemas.openxmlformats.org/presentationml/2006/main">
  <p:tag name="KSO_WM_DIAGRAM_VIRTUALLY_FRAME" val="{&quot;height&quot;:783.6320058397193,&quot;left&quot;:-54.023385826771666,&quot;top&quot;:21,&quot;width&quot;:1448.4233858267717}"/>
</p:tagLst>
</file>

<file path=ppt/tags/tag4.xml><?xml version="1.0" encoding="utf-8"?>
<p:tagLst xmlns:p="http://schemas.openxmlformats.org/presentationml/2006/main">
  <p:tag name="KSO_WM_DIAGRAM_VIRTUALLY_FRAME" val="{&quot;height&quot;:783.6320058397193,&quot;left&quot;:-54.023385826771666,&quot;top&quot;:21,&quot;width&quot;:1448.4233858267717}"/>
</p:tagLst>
</file>

<file path=ppt/tags/tag5.xml><?xml version="1.0" encoding="utf-8"?>
<p:tagLst xmlns:p="http://schemas.openxmlformats.org/presentationml/2006/main">
  <p:tag name="KSO_WM_DIAGRAM_VIRTUALLY_FRAME" val="{&quot;height&quot;:773.9948249483626,&quot;left&quot;:33.15,&quot;top&quot;:14.905175051637297,&quot;width&quot;:1362.3}"/>
</p:tagLst>
</file>

<file path=ppt/tags/tag6.xml><?xml version="1.0" encoding="utf-8"?>
<p:tagLst xmlns:p="http://schemas.openxmlformats.org/presentationml/2006/main">
  <p:tag name="KSO_WM_DIAGRAM_VIRTUALLY_FRAME" val="{&quot;height&quot;:773.9948249483626,&quot;left&quot;:33.15,&quot;top&quot;:14.905175051637297,&quot;width&quot;:1362.3}"/>
</p:tagLst>
</file>

<file path=ppt/tags/tag7.xml><?xml version="1.0" encoding="utf-8"?>
<p:tagLst xmlns:p="http://schemas.openxmlformats.org/presentationml/2006/main">
  <p:tag name="KSO_WM_DIAGRAM_VIRTUALLY_FRAME" val="{&quot;height&quot;:773.9948249483626,&quot;left&quot;:33.15,&quot;top&quot;:14.905175051637297,&quot;width&quot;:1362.3}"/>
</p:tagLst>
</file>

<file path=ppt/tags/tag8.xml><?xml version="1.0" encoding="utf-8"?>
<p:tagLst xmlns:p="http://schemas.openxmlformats.org/presentationml/2006/main">
  <p:tag name="KSO_WM_DIAGRAM_VIRTUALLY_FRAME" val="{&quot;height&quot;:773.9948249483626,&quot;left&quot;:33.15,&quot;top&quot;:14.905175051637297,&quot;width&quot;:1362.3}"/>
</p:tagLst>
</file>

<file path=ppt/tags/tag9.xml><?xml version="1.0" encoding="utf-8"?>
<p:tagLst xmlns:p="http://schemas.openxmlformats.org/presentationml/2006/main">
  <p:tag name="KSO_WM_DIAGRAM_VIRTUALLY_FRAME" val="{&quot;height&quot;:773.9948249483626,&quot;left&quot;:33.15,&quot;top&quot;:14.905175051637297,&quot;width&quot;:1362.3}"/>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10448</Words>
  <Application>WPS Presentation</Application>
  <PresentationFormat>On-screen Show (4:3)</PresentationFormat>
  <Paragraphs>117</Paragraphs>
  <Slides>19</Slides>
  <Notes>0</Notes>
  <HiddenSlides>0</HiddenSlides>
  <MMClips>0</MMClips>
  <ScaleCrop>false</ScaleCrop>
  <HeadingPairs>
    <vt:vector size="8" baseType="variant">
      <vt:variant>
        <vt:lpstr>已用的字体</vt:lpstr>
      </vt:variant>
      <vt:variant>
        <vt:i4>11</vt:i4>
      </vt:variant>
      <vt:variant>
        <vt:lpstr>主题</vt:lpstr>
      </vt:variant>
      <vt:variant>
        <vt:i4>1</vt:i4>
      </vt:variant>
      <vt:variant>
        <vt:lpstr>嵌入 OLE 服务器</vt:lpstr>
      </vt:variant>
      <vt:variant>
        <vt:i4>6</vt:i4>
      </vt:variant>
      <vt:variant>
        <vt:lpstr>幻灯片标题</vt:lpstr>
      </vt:variant>
      <vt:variant>
        <vt:i4>19</vt:i4>
      </vt:variant>
    </vt:vector>
  </HeadingPairs>
  <TitlesOfParts>
    <vt:vector size="37" baseType="lpstr">
      <vt:lpstr>Arial</vt:lpstr>
      <vt:lpstr>SimSun</vt:lpstr>
      <vt:lpstr>Wingdings</vt:lpstr>
      <vt:lpstr>Doublebass</vt:lpstr>
      <vt:lpstr>Doulos SIL</vt:lpstr>
      <vt:lpstr>Bobby Jones</vt:lpstr>
      <vt:lpstr>One Little Font</vt:lpstr>
      <vt:lpstr>Segoe Print</vt:lpstr>
      <vt:lpstr>Calibri</vt:lpstr>
      <vt:lpstr>Microsoft YaHei</vt:lpstr>
      <vt:lpstr>Arial Unicode MS</vt:lpstr>
      <vt:lpstr>Office Theme</vt:lpstr>
      <vt:lpstr>Paint.Picture</vt:lpstr>
      <vt:lpstr>Paint.Picture</vt:lpstr>
      <vt:lpstr>Paint.Picture</vt:lpstr>
      <vt:lpstr>Paint.Picture</vt:lpstr>
      <vt:lpstr>Paint.Picture</vt:lpstr>
      <vt:lpstr>Paint.Picture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user</cp:lastModifiedBy>
  <cp:revision>7</cp:revision>
  <dcterms:created xsi:type="dcterms:W3CDTF">2006-08-16T00:00:00Z</dcterms:created>
  <dcterms:modified xsi:type="dcterms:W3CDTF">2025-11-17T21:01:28Z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4AAE3EA9671044FF925421E625C319D7_13</vt:lpwstr>
  </property>
  <property fmtid="{D5CDD505-2E9C-101B-9397-08002B2CF9AE}" pid="3" name="KSOProductBuildVer">
    <vt:lpwstr>1049-12.2.0.22549</vt:lpwstr>
  </property>
</Properties>
</file>