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ul slayd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z-Latn-UZ"/>
              <a:t>Taglavha namunasini tahrirlash uchun bosing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arlavha va vertikal mat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 sarlavha va mat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arlavha va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o‘lim sarlavha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kkita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lishtiri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Faqat sarlav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‘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Nomli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omli ras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z-Latn-UZ"/>
              <a:t>Rasm joylash uchun belgi ustiga bosing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E36B3972-1566-5533-D764-46F12F3F8F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z-Latn-UZ" dirty="0"/>
              <a:t>SURUNKALI PANKEREATIT</a:t>
            </a:r>
          </a:p>
        </p:txBody>
      </p:sp>
      <p:sp>
        <p:nvSpPr>
          <p:cNvPr id="3" name="Tagsarlavha 2">
            <a:extLst>
              <a:ext uri="{FF2B5EF4-FFF2-40B4-BE49-F238E27FC236}">
                <a16:creationId xmlns:a16="http://schemas.microsoft.com/office/drawing/2014/main" id="{8447E3FC-8EF1-32DE-9017-3394AAA29D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395292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292316D5-A598-A13E-3CBE-99769E2A6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err="1"/>
              <a:t>Surunkali</a:t>
            </a:r>
            <a:r>
              <a:rPr lang="uz-Latn-UZ" dirty="0"/>
              <a:t> </a:t>
            </a:r>
            <a:r>
              <a:rPr lang="uz-Latn-UZ" dirty="0" err="1"/>
              <a:t>Pankreatit</a:t>
            </a:r>
            <a:r>
              <a:rPr lang="uz-Latn-UZ" dirty="0"/>
              <a:t>. 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0AFAB1EE-BCFA-819F-D3D2-DAAE5B9144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237" y="1869281"/>
            <a:ext cx="7315201" cy="4750594"/>
          </a:xfrm>
        </p:spPr>
        <p:txBody>
          <a:bodyPr/>
          <a:lstStyle/>
          <a:p>
            <a:r>
              <a:rPr lang="uz-Latn-UZ" dirty="0" err="1"/>
              <a:t>Surunkali</a:t>
            </a:r>
            <a:r>
              <a:rPr lang="uz-Latn-UZ" dirty="0"/>
              <a:t> </a:t>
            </a:r>
            <a:r>
              <a:rPr lang="uz-Latn-UZ" dirty="0" err="1"/>
              <a:t>pankreatit</a:t>
            </a:r>
            <a:r>
              <a:rPr lang="uz-Latn-UZ" dirty="0"/>
              <a:t> – bu </a:t>
            </a:r>
            <a:r>
              <a:rPr lang="uz-Latn-UZ" dirty="0" err="1"/>
              <a:t>doimiy</a:t>
            </a:r>
            <a:r>
              <a:rPr lang="uz-Latn-UZ" dirty="0"/>
              <a:t> yoki vaqti-vaqti bilan og’riqlar, </a:t>
            </a:r>
            <a:r>
              <a:rPr lang="uz-Latn-UZ" dirty="0" err="1"/>
              <a:t>ekzokrin</a:t>
            </a:r>
            <a:r>
              <a:rPr lang="uz-Latn-UZ" dirty="0"/>
              <a:t> va </a:t>
            </a:r>
            <a:r>
              <a:rPr lang="uz-Latn-UZ" dirty="0" err="1"/>
              <a:t>endokrin</a:t>
            </a:r>
            <a:r>
              <a:rPr lang="uz-Latn-UZ" dirty="0"/>
              <a:t> yetishmovchilik belgilari bilan namoyon bo’ladigan juda keng tarqalgan kasallik. Bu oshqozon osti </a:t>
            </a:r>
            <a:r>
              <a:rPr lang="uz-Latn-UZ" dirty="0" err="1"/>
              <a:t>bezi</a:t>
            </a:r>
            <a:r>
              <a:rPr lang="uz-Latn-UZ" dirty="0"/>
              <a:t> </a:t>
            </a:r>
            <a:r>
              <a:rPr lang="uz-Latn-UZ" dirty="0" err="1"/>
              <a:t>parenximasida</a:t>
            </a:r>
            <a:r>
              <a:rPr lang="uz-Latn-UZ" dirty="0"/>
              <a:t> qaytarilmas </a:t>
            </a:r>
            <a:r>
              <a:rPr lang="uz-Latn-UZ" dirty="0" err="1"/>
              <a:t>patologik</a:t>
            </a:r>
            <a:r>
              <a:rPr lang="uz-Latn-UZ" dirty="0"/>
              <a:t> o’zgarishlar bilan tavsiflanadi – uning burishishi, </a:t>
            </a:r>
            <a:r>
              <a:rPr lang="uz-Latn-UZ" dirty="0" err="1"/>
              <a:t>proliferativ</a:t>
            </a:r>
            <a:r>
              <a:rPr lang="uz-Latn-UZ" dirty="0"/>
              <a:t> </a:t>
            </a:r>
            <a:r>
              <a:rPr lang="uz-Latn-UZ" dirty="0" err="1"/>
              <a:t>fibroz</a:t>
            </a:r>
            <a:r>
              <a:rPr lang="uz-Latn-UZ" dirty="0"/>
              <a:t>, shuningdek, kanallarning </a:t>
            </a:r>
            <a:r>
              <a:rPr lang="uz-Latn-UZ" dirty="0" err="1"/>
              <a:t>strukturasi,unda</a:t>
            </a:r>
            <a:r>
              <a:rPr lang="uz-Latn-UZ" dirty="0"/>
              <a:t> yoki bez to’qimalarida toshlarning shakllanishi. Bu minimal klinik ko’rinishlar bilan yoki qorin </a:t>
            </a:r>
            <a:r>
              <a:rPr lang="uz-Latn-UZ" dirty="0" err="1"/>
              <a:t>bo’shlig’i</a:t>
            </a:r>
            <a:r>
              <a:rPr lang="uz-Latn-UZ" dirty="0"/>
              <a:t> organlarining boshqa kasalliklari (</a:t>
            </a:r>
            <a:r>
              <a:rPr lang="uz-Latn-UZ" dirty="0" err="1"/>
              <a:t>surunkali</a:t>
            </a:r>
            <a:r>
              <a:rPr lang="uz-Latn-UZ" dirty="0"/>
              <a:t> </a:t>
            </a:r>
            <a:r>
              <a:rPr lang="uz-Latn-UZ" dirty="0" err="1"/>
              <a:t>xolesistit</a:t>
            </a:r>
            <a:r>
              <a:rPr lang="uz-Latn-UZ" dirty="0"/>
              <a:t>, safro </a:t>
            </a:r>
            <a:r>
              <a:rPr lang="uz-Latn-UZ" dirty="0" err="1"/>
              <a:t>diskinezi</a:t>
            </a:r>
            <a:r>
              <a:rPr lang="uz-Latn-UZ" dirty="0"/>
              <a:t>, oshqozon va o’n ikki </a:t>
            </a:r>
            <a:r>
              <a:rPr lang="uz-Latn-UZ" dirty="0" err="1"/>
              <a:t>barmoqli</a:t>
            </a:r>
            <a:r>
              <a:rPr lang="uz-Latn-UZ" dirty="0"/>
              <a:t> ichakning oshqozon </a:t>
            </a:r>
            <a:r>
              <a:rPr lang="uz-Latn-UZ" dirty="0" err="1"/>
              <a:t>yarasi</a:t>
            </a:r>
            <a:r>
              <a:rPr lang="uz-Latn-UZ" dirty="0"/>
              <a:t>) ostida paydo bo’lishi mumkin. Natijada, ushbu kasallikning haqiqiy chastotasini aniqlash mumkin emas.</a:t>
            </a:r>
          </a:p>
        </p:txBody>
      </p:sp>
      <p:pic>
        <p:nvPicPr>
          <p:cNvPr id="4" name="Rasm 3">
            <a:extLst>
              <a:ext uri="{FF2B5EF4-FFF2-40B4-BE49-F238E27FC236}">
                <a16:creationId xmlns:a16="http://schemas.microsoft.com/office/drawing/2014/main" id="{7799674C-53B3-0558-BE7A-56F7F39FF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2976" y="1869281"/>
            <a:ext cx="3922787" cy="323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018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2129EE53-D111-9360-7A99-6DB787090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err="1"/>
              <a:t>Etiologiyasi</a:t>
            </a:r>
            <a:r>
              <a:rPr lang="uz-Latn-UZ" dirty="0"/>
              <a:t>. 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FD2B3910-C69F-46BB-319A-6A447E9146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z-Latn-UZ" dirty="0" err="1"/>
              <a:t>Pankreatitning</a:t>
            </a:r>
            <a:r>
              <a:rPr lang="uz-Latn-UZ" dirty="0"/>
              <a:t> </a:t>
            </a:r>
            <a:r>
              <a:rPr lang="uz-Latn-UZ" dirty="0" err="1"/>
              <a:t>eng</a:t>
            </a:r>
            <a:r>
              <a:rPr lang="uz-Latn-UZ" dirty="0"/>
              <a:t> keng tarqalgan sabablari o’t-tosh kasalligi va og’ir-ovqat bilan birga spirtli ichimliklarni iste’mol qilishdir. Shuningdek, </a:t>
            </a:r>
            <a:r>
              <a:rPr lang="uz-Latn-UZ" dirty="0" err="1"/>
              <a:t>pankreatitning</a:t>
            </a:r>
            <a:r>
              <a:rPr lang="uz-Latn-UZ" dirty="0"/>
              <a:t> sabablari </a:t>
            </a:r>
            <a:r>
              <a:rPr lang="uz-Latn-UZ" dirty="0" err="1"/>
              <a:t>zaharlanish</a:t>
            </a:r>
            <a:r>
              <a:rPr lang="uz-Latn-UZ" dirty="0"/>
              <a:t>, travma, virusli kasalliklar, operatsiyalar va </a:t>
            </a:r>
            <a:r>
              <a:rPr lang="uz-Latn-UZ" dirty="0" err="1"/>
              <a:t>endoskopik</a:t>
            </a:r>
            <a:r>
              <a:rPr lang="uz-Latn-UZ" dirty="0"/>
              <a:t> </a:t>
            </a:r>
            <a:r>
              <a:rPr lang="uz-Latn-UZ" dirty="0" err="1"/>
              <a:t>manipulyatsiyalar</a:t>
            </a:r>
            <a:r>
              <a:rPr lang="uz-Latn-UZ" dirty="0"/>
              <a:t> bo’lishi mumkin. Shuningdek, turli xil </a:t>
            </a:r>
            <a:r>
              <a:rPr lang="uz-Latn-UZ" dirty="0" err="1"/>
              <a:t>psixogen</a:t>
            </a:r>
            <a:r>
              <a:rPr lang="uz-Latn-UZ" dirty="0"/>
              <a:t> ta’sirlar </a:t>
            </a:r>
            <a:r>
              <a:rPr lang="uz-Latn-UZ" dirty="0" err="1"/>
              <a:t>pankreatitning</a:t>
            </a:r>
            <a:r>
              <a:rPr lang="uz-Latn-UZ" dirty="0"/>
              <a:t> juda keng tarqalgan sababidir: </a:t>
            </a:r>
            <a:r>
              <a:rPr lang="uz-Latn-UZ" dirty="0" err="1"/>
              <a:t>stress</a:t>
            </a:r>
            <a:r>
              <a:rPr lang="uz-Latn-UZ" dirty="0"/>
              <a:t>, turli xil </a:t>
            </a:r>
            <a:r>
              <a:rPr lang="uz-Latn-UZ" dirty="0" err="1"/>
              <a:t>psixotravmalar</a:t>
            </a:r>
            <a:r>
              <a:rPr lang="uz-Latn-UZ" dirty="0"/>
              <a:t>, qon tomirlarining </a:t>
            </a:r>
            <a:r>
              <a:rPr lang="uz-Latn-UZ" dirty="0" err="1"/>
              <a:t>spastik</a:t>
            </a:r>
            <a:r>
              <a:rPr lang="uz-Latn-UZ" dirty="0"/>
              <a:t> holatini keltirib chiqaradigan asabiy kuchlanish, shuningdek, safro va oshqozon osti </a:t>
            </a:r>
            <a:r>
              <a:rPr lang="uz-Latn-UZ" dirty="0" err="1"/>
              <a:t>bezi</a:t>
            </a:r>
            <a:r>
              <a:rPr lang="uz-Latn-UZ" dirty="0"/>
              <a:t> yo’llarining chiqishidagi mushaklar. Bugungi kunga kelib, </a:t>
            </a:r>
            <a:r>
              <a:rPr lang="uz-Latn-UZ" dirty="0" err="1"/>
              <a:t>surunkali</a:t>
            </a:r>
            <a:r>
              <a:rPr lang="uz-Latn-UZ" dirty="0"/>
              <a:t> </a:t>
            </a:r>
            <a:r>
              <a:rPr lang="uz-Latn-UZ" dirty="0" err="1"/>
              <a:t>pankreatit</a:t>
            </a:r>
            <a:r>
              <a:rPr lang="uz-Latn-UZ" dirty="0"/>
              <a:t> rivojlanishining </a:t>
            </a:r>
            <a:r>
              <a:rPr lang="uz-Latn-UZ" dirty="0" err="1"/>
              <a:t>eng</a:t>
            </a:r>
            <a:r>
              <a:rPr lang="uz-Latn-UZ" dirty="0"/>
              <a:t> muhim omillaridan biri chekishdir. Xavf darajasi </a:t>
            </a:r>
            <a:r>
              <a:rPr lang="uz-Latn-UZ" dirty="0" err="1"/>
              <a:t>chekmaydiganlarga</a:t>
            </a:r>
            <a:r>
              <a:rPr lang="uz-Latn-UZ" dirty="0"/>
              <a:t> nisbatan 75%ga oshishi aniqlandi. </a:t>
            </a:r>
          </a:p>
        </p:txBody>
      </p:sp>
    </p:spTree>
    <p:extLst>
      <p:ext uri="{BB962C8B-B14F-4D97-AF65-F5344CB8AC3E}">
        <p14:creationId xmlns:p14="http://schemas.microsoft.com/office/powerpoint/2010/main" val="3530026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462A9C70-D7EA-A9EB-A290-8774F125F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/>
              <a:t>Klinik Ko’rinishlar. 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00DB7569-F9AF-4F4C-914D-A2F7C103B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z-Latn-UZ" dirty="0"/>
              <a:t>Qoida tariqasida, </a:t>
            </a:r>
            <a:r>
              <a:rPr lang="uz-Latn-UZ" dirty="0" err="1"/>
              <a:t>surunkali</a:t>
            </a:r>
            <a:r>
              <a:rPr lang="uz-Latn-UZ" dirty="0"/>
              <a:t> </a:t>
            </a:r>
            <a:r>
              <a:rPr lang="uz-Latn-UZ" dirty="0" err="1"/>
              <a:t>pankreatitning</a:t>
            </a:r>
            <a:r>
              <a:rPr lang="uz-Latn-UZ" dirty="0"/>
              <a:t> asosiy klinik ko’rinishi </a:t>
            </a:r>
            <a:r>
              <a:rPr lang="uz-Latn-UZ" dirty="0" err="1"/>
              <a:t>ekzokrin</a:t>
            </a:r>
            <a:r>
              <a:rPr lang="uz-Latn-UZ" dirty="0"/>
              <a:t> </a:t>
            </a:r>
            <a:r>
              <a:rPr lang="uz-Latn-UZ" dirty="0" err="1"/>
              <a:t>pankreatik</a:t>
            </a:r>
            <a:r>
              <a:rPr lang="uz-Latn-UZ" dirty="0"/>
              <a:t> </a:t>
            </a:r>
            <a:r>
              <a:rPr lang="uz-Latn-UZ" dirty="0" err="1"/>
              <a:t>yetishmovchilikdir.Oshqozon</a:t>
            </a:r>
            <a:r>
              <a:rPr lang="uz-Latn-UZ" dirty="0"/>
              <a:t> osti </a:t>
            </a:r>
            <a:r>
              <a:rPr lang="uz-Latn-UZ" dirty="0" err="1"/>
              <a:t>bezining</a:t>
            </a:r>
            <a:r>
              <a:rPr lang="uz-Latn-UZ" dirty="0"/>
              <a:t> zarur miqdorda hazm qilish fermentlari ishlab chiqara olmasligi bilan ifodalanadi.
</a:t>
            </a:r>
            <a:r>
              <a:rPr lang="uz-Latn-UZ" dirty="0" err="1"/>
              <a:t>Pankreatik</a:t>
            </a:r>
            <a:r>
              <a:rPr lang="uz-Latn-UZ" dirty="0"/>
              <a:t> </a:t>
            </a:r>
            <a:r>
              <a:rPr lang="uz-Latn-UZ" dirty="0" err="1"/>
              <a:t>psevdokistalar</a:t>
            </a:r>
            <a:r>
              <a:rPr lang="uz-Latn-UZ" dirty="0"/>
              <a:t> ko’pincha o’tkir </a:t>
            </a:r>
            <a:r>
              <a:rPr lang="uz-Latn-UZ" dirty="0" err="1"/>
              <a:t>pankreatitdan</a:t>
            </a:r>
            <a:r>
              <a:rPr lang="uz-Latn-UZ" dirty="0"/>
              <a:t> keyin hosil bo’ladi. Hajmining ortishi va to’plangan </a:t>
            </a:r>
            <a:r>
              <a:rPr lang="uz-Latn-UZ" dirty="0" err="1"/>
              <a:t>patologik</a:t>
            </a:r>
            <a:r>
              <a:rPr lang="uz-Latn-UZ" dirty="0"/>
              <a:t> suyuqlik, </a:t>
            </a:r>
            <a:r>
              <a:rPr lang="uz-Latn-UZ" dirty="0" err="1"/>
              <a:t>psevdokistning</a:t>
            </a:r>
            <a:r>
              <a:rPr lang="uz-Latn-UZ" dirty="0"/>
              <a:t> atrofidagi organlarning siqilishi tufayli og’riq, oshqozon va o’n ikki </a:t>
            </a:r>
            <a:r>
              <a:rPr lang="uz-Latn-UZ" dirty="0" err="1"/>
              <a:t>barmoqli</a:t>
            </a:r>
            <a:r>
              <a:rPr lang="uz-Latn-UZ" dirty="0"/>
              <a:t> ichakda oziq-ovqat harakatining buzilishiga olib kelishi mumkin.
Ba’zida oshqozon osti </a:t>
            </a:r>
            <a:r>
              <a:rPr lang="uz-Latn-UZ" dirty="0" err="1"/>
              <a:t>bezi</a:t>
            </a:r>
            <a:r>
              <a:rPr lang="uz-Latn-UZ" dirty="0"/>
              <a:t> boshidagi </a:t>
            </a:r>
            <a:r>
              <a:rPr lang="uz-Latn-UZ" dirty="0" err="1"/>
              <a:t>sklerotik</a:t>
            </a:r>
            <a:r>
              <a:rPr lang="uz-Latn-UZ" dirty="0"/>
              <a:t> jarayonlar o’t yo’llari va oshqozon osti </a:t>
            </a:r>
            <a:r>
              <a:rPr lang="uz-Latn-UZ" dirty="0" err="1"/>
              <a:t>bezi</a:t>
            </a:r>
            <a:r>
              <a:rPr lang="uz-Latn-UZ" dirty="0"/>
              <a:t> kanalining siqilishiga o’xshash klinik ko’rinishga olib keladi. Xuddi shunday ko’rinish oshqozon osti </a:t>
            </a:r>
            <a:r>
              <a:rPr lang="uz-Latn-UZ" dirty="0" err="1"/>
              <a:t>bezi</a:t>
            </a:r>
            <a:r>
              <a:rPr lang="uz-Latn-UZ" dirty="0"/>
              <a:t> boshining o’smalarida kuzatiladi, shuning uchun </a:t>
            </a:r>
            <a:r>
              <a:rPr lang="uz-Latn-UZ" dirty="0" err="1"/>
              <a:t>pankreatitning</a:t>
            </a:r>
            <a:r>
              <a:rPr lang="uz-Latn-UZ" dirty="0"/>
              <a:t> bu shakli </a:t>
            </a:r>
            <a:r>
              <a:rPr lang="uz-Latn-UZ" dirty="0" err="1"/>
              <a:t>psevdotumor</a:t>
            </a:r>
            <a:r>
              <a:rPr lang="uz-Latn-UZ" dirty="0"/>
              <a:t> deb ataladi. Bunday hollarda safro chiqishi buzilishi </a:t>
            </a:r>
            <a:r>
              <a:rPr lang="uz-Latn-UZ" dirty="0" err="1"/>
              <a:t>obstruktiv</a:t>
            </a:r>
            <a:r>
              <a:rPr lang="uz-Latn-UZ" dirty="0"/>
              <a:t> sariqlikka olib kelishi mumkin. 
</a:t>
            </a:r>
            <a:r>
              <a:rPr lang="uz-Latn-UZ" dirty="0" err="1"/>
              <a:t>Surunkali</a:t>
            </a:r>
            <a:r>
              <a:rPr lang="uz-Latn-UZ" dirty="0"/>
              <a:t> </a:t>
            </a:r>
            <a:r>
              <a:rPr lang="uz-Latn-UZ" dirty="0" err="1"/>
              <a:t>pankreatit</a:t>
            </a:r>
            <a:r>
              <a:rPr lang="uz-Latn-UZ" dirty="0"/>
              <a:t> fonida o’tkir </a:t>
            </a:r>
            <a:r>
              <a:rPr lang="uz-Latn-UZ" dirty="0" err="1"/>
              <a:t>pankreatit</a:t>
            </a:r>
            <a:r>
              <a:rPr lang="uz-Latn-UZ" dirty="0"/>
              <a:t> paydo bo’lishi mumkin, bu </a:t>
            </a:r>
            <a:r>
              <a:rPr lang="uz-Latn-UZ" dirty="0" err="1"/>
              <a:t>surunkali</a:t>
            </a:r>
            <a:r>
              <a:rPr lang="uz-Latn-UZ" dirty="0"/>
              <a:t> </a:t>
            </a:r>
            <a:r>
              <a:rPr lang="uz-Latn-UZ" dirty="0" err="1"/>
              <a:t>pankreatitning</a:t>
            </a:r>
            <a:r>
              <a:rPr lang="uz-Latn-UZ" dirty="0"/>
              <a:t> kuchayishi bilan teng emas. Oshqozon-ichak traktining buzilishidan tashqari, </a:t>
            </a:r>
            <a:r>
              <a:rPr lang="uz-Latn-UZ" dirty="0" err="1"/>
              <a:t>surunkali</a:t>
            </a:r>
            <a:r>
              <a:rPr lang="uz-Latn-UZ" dirty="0"/>
              <a:t> </a:t>
            </a:r>
            <a:r>
              <a:rPr lang="uz-Latn-UZ" dirty="0" err="1"/>
              <a:t>pankreatit</a:t>
            </a:r>
            <a:r>
              <a:rPr lang="uz-Latn-UZ" dirty="0"/>
              <a:t> bilan og’rigan bemorlarda boshqa belgilar mavjud. 90% </a:t>
            </a:r>
            <a:r>
              <a:rPr lang="uz-Latn-UZ" dirty="0" err="1"/>
              <a:t>surunkali</a:t>
            </a:r>
            <a:r>
              <a:rPr lang="uz-Latn-UZ" dirty="0"/>
              <a:t> </a:t>
            </a:r>
            <a:r>
              <a:rPr lang="uz-Latn-UZ" dirty="0" err="1"/>
              <a:t>pankreatit</a:t>
            </a:r>
            <a:r>
              <a:rPr lang="uz-Latn-UZ" dirty="0"/>
              <a:t> bilan og’rigan bemorlarda mavjudligini tasdiqlovchi adabiy manbalar mavjud. </a:t>
            </a:r>
            <a:r>
              <a:rPr lang="uz-Latn-UZ" dirty="0" err="1"/>
              <a:t>Polinevropatiyalar</a:t>
            </a:r>
            <a:r>
              <a:rPr lang="uz-Latn-UZ" dirty="0"/>
              <a:t> (</a:t>
            </a:r>
            <a:r>
              <a:rPr lang="uz-Latn-UZ" dirty="0" err="1"/>
              <a:t>periferik</a:t>
            </a:r>
            <a:r>
              <a:rPr lang="uz-Latn-UZ" dirty="0"/>
              <a:t> nervlarning </a:t>
            </a:r>
            <a:r>
              <a:rPr lang="uz-Latn-UZ" dirty="0" err="1"/>
              <a:t>funksional</a:t>
            </a:r>
            <a:r>
              <a:rPr lang="uz-Latn-UZ" dirty="0"/>
              <a:t> o’zgarishlari bilan bog’liq) holatlarining.</a:t>
            </a:r>
          </a:p>
        </p:txBody>
      </p:sp>
    </p:spTree>
    <p:extLst>
      <p:ext uri="{BB962C8B-B14F-4D97-AF65-F5344CB8AC3E}">
        <p14:creationId xmlns:p14="http://schemas.microsoft.com/office/powerpoint/2010/main" val="1164432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07C29A18-C31E-51BB-7F55-9F55A9F87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/>
              <a:t>Diagnostika. 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903D052B-F4C2-1BBB-42AD-08A7AD2AF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z-Latn-UZ" dirty="0" err="1"/>
              <a:t>Surunkali</a:t>
            </a:r>
            <a:r>
              <a:rPr lang="uz-Latn-UZ" dirty="0"/>
              <a:t> </a:t>
            </a:r>
            <a:r>
              <a:rPr lang="uz-Latn-UZ" dirty="0" err="1"/>
              <a:t>pankreatitni</a:t>
            </a:r>
            <a:r>
              <a:rPr lang="uz-Latn-UZ" dirty="0"/>
              <a:t> </a:t>
            </a:r>
            <a:r>
              <a:rPr lang="uz-Latn-UZ" dirty="0" err="1"/>
              <a:t>tashxislash</a:t>
            </a:r>
            <a:r>
              <a:rPr lang="uz-Latn-UZ" dirty="0"/>
              <a:t> uchun standart </a:t>
            </a:r>
            <a:r>
              <a:rPr lang="uz-Latn-UZ" dirty="0" err="1"/>
              <a:t>tekshiruvdan</a:t>
            </a:r>
            <a:r>
              <a:rPr lang="uz-Latn-UZ" dirty="0"/>
              <a:t> tashqari, oshqozon osti </a:t>
            </a:r>
            <a:r>
              <a:rPr lang="uz-Latn-UZ" dirty="0" err="1"/>
              <a:t>bezining</a:t>
            </a:r>
            <a:r>
              <a:rPr lang="uz-Latn-UZ" dirty="0"/>
              <a:t> </a:t>
            </a:r>
            <a:r>
              <a:rPr lang="uz-Latn-UZ" dirty="0" err="1"/>
              <a:t>ekzokrin</a:t>
            </a:r>
            <a:r>
              <a:rPr lang="uz-Latn-UZ" dirty="0"/>
              <a:t> funksiyasi ham muhimdir. Buni </a:t>
            </a:r>
            <a:r>
              <a:rPr lang="uz-Latn-UZ" dirty="0" err="1"/>
              <a:t>koprogram</a:t>
            </a:r>
            <a:r>
              <a:rPr lang="uz-Latn-UZ" dirty="0"/>
              <a:t> yordamida aniqlash mumkin (najasdagi hazm bo’lmagan oziq-ovqat qoldiqlarini </a:t>
            </a:r>
            <a:r>
              <a:rPr lang="uz-Latn-UZ" dirty="0" err="1"/>
              <a:t>mikroskopik</a:t>
            </a:r>
            <a:r>
              <a:rPr lang="uz-Latn-UZ" dirty="0"/>
              <a:t> tahlil qilish).
</a:t>
            </a:r>
            <a:r>
              <a:rPr lang="uz-Latn-UZ" dirty="0" err="1"/>
              <a:t>Instrumental</a:t>
            </a:r>
            <a:r>
              <a:rPr lang="uz-Latn-UZ" dirty="0"/>
              <a:t> tadqiqotlar ham qo’llaniladi: Qorin </a:t>
            </a:r>
            <a:r>
              <a:rPr lang="uz-Latn-UZ" dirty="0" err="1"/>
              <a:t>bo’shlig’i</a:t>
            </a:r>
            <a:r>
              <a:rPr lang="uz-Latn-UZ" dirty="0"/>
              <a:t> organlarining ultratovush tekshiruvi, qorin </a:t>
            </a:r>
            <a:r>
              <a:rPr lang="uz-Latn-UZ" dirty="0" err="1"/>
              <a:t>bo’shlig’i</a:t>
            </a:r>
            <a:r>
              <a:rPr lang="uz-Latn-UZ" dirty="0"/>
              <a:t> organlarining kompyuter </a:t>
            </a:r>
            <a:r>
              <a:rPr lang="uz-Latn-UZ" dirty="0" err="1"/>
              <a:t>tomografiyasi</a:t>
            </a:r>
            <a:r>
              <a:rPr lang="uz-Latn-UZ" dirty="0"/>
              <a:t> va boshqalar.
Bemorlar </a:t>
            </a:r>
            <a:r>
              <a:rPr lang="uz-Latn-UZ" dirty="0" err="1"/>
              <a:t>chapqovurg’a</a:t>
            </a:r>
            <a:r>
              <a:rPr lang="uz-Latn-UZ" dirty="0"/>
              <a:t> osti sohasida zerikarli </a:t>
            </a:r>
            <a:r>
              <a:rPr lang="uz-Latn-UZ" dirty="0" err="1"/>
              <a:t>og’riqli</a:t>
            </a:r>
            <a:r>
              <a:rPr lang="uz-Latn-UZ" dirty="0"/>
              <a:t> og’riqlardan shikoyat qiladilar, ular boy va yog’li ovqatdan keyin kuchayadi (bemorlar soni odatda bayramlardan keyin keskin ortadi), </a:t>
            </a:r>
            <a:r>
              <a:rPr lang="uz-Latn-UZ" dirty="0" err="1"/>
              <a:t>qorinning</a:t>
            </a:r>
            <a:r>
              <a:rPr lang="uz-Latn-UZ" dirty="0"/>
              <a:t> yuqori qismida og’irlik hissi. Ko’ngil aynishi, </a:t>
            </a:r>
            <a:r>
              <a:rPr lang="uz-Latn-UZ" dirty="0" err="1"/>
              <a:t>og’izda</a:t>
            </a:r>
            <a:r>
              <a:rPr lang="uz-Latn-UZ" dirty="0"/>
              <a:t> achchiqlanish hissi paydo </a:t>
            </a:r>
            <a:r>
              <a:rPr lang="uz-Latn-UZ" dirty="0" err="1"/>
              <a:t>bo’ladi.Surunkali</a:t>
            </a:r>
            <a:r>
              <a:rPr lang="uz-Latn-UZ" dirty="0"/>
              <a:t> </a:t>
            </a:r>
            <a:r>
              <a:rPr lang="uz-Latn-UZ" dirty="0" err="1"/>
              <a:t>pankreatitni</a:t>
            </a:r>
            <a:r>
              <a:rPr lang="uz-Latn-UZ" dirty="0"/>
              <a:t> </a:t>
            </a:r>
            <a:r>
              <a:rPr lang="uz-Latn-UZ" dirty="0" err="1"/>
              <a:t>tashxislash</a:t>
            </a:r>
            <a:r>
              <a:rPr lang="uz-Latn-UZ" dirty="0"/>
              <a:t> uchun oshqozon osti </a:t>
            </a:r>
            <a:r>
              <a:rPr lang="uz-Latn-UZ" dirty="0" err="1"/>
              <a:t>bezi</a:t>
            </a:r>
            <a:r>
              <a:rPr lang="uz-Latn-UZ" dirty="0"/>
              <a:t> tuzilishining xususiyatlarini aniqlashga, shuningdek </a:t>
            </a:r>
            <a:r>
              <a:rPr lang="uz-Latn-UZ" dirty="0" err="1"/>
              <a:t>bezning</a:t>
            </a:r>
            <a:r>
              <a:rPr lang="uz-Latn-UZ" dirty="0"/>
              <a:t> funksiyalarini baholashga imkon beradigan turli usullar qo’llaniladi.</a:t>
            </a:r>
          </a:p>
        </p:txBody>
      </p:sp>
    </p:spTree>
    <p:extLst>
      <p:ext uri="{BB962C8B-B14F-4D97-AF65-F5344CB8AC3E}">
        <p14:creationId xmlns:p14="http://schemas.microsoft.com/office/powerpoint/2010/main" val="1060468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9984E8F8-5EC7-4499-FDC0-B30DD814C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z-Latn-UZ" dirty="0"/>
              <a:t>Davolash. 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80AE42A2-FD27-8896-5947-4C1094048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z-Latn-UZ" dirty="0" err="1"/>
              <a:t>Surunkali</a:t>
            </a:r>
            <a:r>
              <a:rPr lang="uz-Latn-UZ" dirty="0"/>
              <a:t> </a:t>
            </a:r>
            <a:r>
              <a:rPr lang="uz-Latn-UZ" dirty="0" err="1"/>
              <a:t>pankreatitni</a:t>
            </a:r>
            <a:r>
              <a:rPr lang="uz-Latn-UZ" dirty="0"/>
              <a:t> davolash bemorga </a:t>
            </a:r>
            <a:r>
              <a:rPr lang="uz-Latn-UZ" dirty="0" err="1"/>
              <a:t>individual</a:t>
            </a:r>
            <a:r>
              <a:rPr lang="uz-Latn-UZ" dirty="0"/>
              <a:t> </a:t>
            </a:r>
            <a:r>
              <a:rPr lang="uz-Latn-UZ" dirty="0" err="1"/>
              <a:t>yondashuvni</a:t>
            </a:r>
            <a:r>
              <a:rPr lang="uz-Latn-UZ" dirty="0"/>
              <a:t> talab qiladi. </a:t>
            </a:r>
            <a:r>
              <a:rPr lang="uz-Latn-UZ" dirty="0" err="1"/>
              <a:t>Pankreatitning</a:t>
            </a:r>
            <a:r>
              <a:rPr lang="uz-Latn-UZ" dirty="0"/>
              <a:t> 2 turi mavjud: </a:t>
            </a:r>
            <a:r>
              <a:rPr lang="uz-Latn-UZ" dirty="0" err="1"/>
              <a:t>gipersekretor</a:t>
            </a:r>
            <a:r>
              <a:rPr lang="uz-Latn-UZ" dirty="0"/>
              <a:t> (normal yoki ortib borayotgan sekretsiya hajmi, </a:t>
            </a:r>
            <a:r>
              <a:rPr lang="uz-Latn-UZ" dirty="0" err="1"/>
              <a:t>bikarbonatlarning</a:t>
            </a:r>
            <a:r>
              <a:rPr lang="uz-Latn-UZ" dirty="0"/>
              <a:t> debeti, fermentlarning </a:t>
            </a:r>
            <a:r>
              <a:rPr lang="uz-Latn-UZ" dirty="0" err="1"/>
              <a:t>faolligi</a:t>
            </a:r>
            <a:r>
              <a:rPr lang="uz-Latn-UZ" dirty="0"/>
              <a:t> oshishi) va </a:t>
            </a:r>
            <a:r>
              <a:rPr lang="uz-Latn-UZ" dirty="0" err="1"/>
              <a:t>gipofermentativ</a:t>
            </a:r>
            <a:r>
              <a:rPr lang="uz-Latn-UZ" dirty="0"/>
              <a:t> (fermentlar, fermentlarning normal hajmi bilan </a:t>
            </a:r>
            <a:r>
              <a:rPr lang="uz-Latn-UZ" dirty="0" err="1"/>
              <a:t>bikarbonatlar</a:t>
            </a:r>
            <a:r>
              <a:rPr lang="uz-Latn-UZ" dirty="0"/>
              <a:t> ishlab chiqarishning pasayishi), </a:t>
            </a:r>
            <a:r>
              <a:rPr lang="uz-Latn-UZ" dirty="0" err="1"/>
              <a:t>obstruktiv</a:t>
            </a:r>
            <a:r>
              <a:rPr lang="uz-Latn-UZ" dirty="0"/>
              <a:t>. </a:t>
            </a:r>
            <a:r>
              <a:rPr lang="uz-Latn-UZ" dirty="0" err="1"/>
              <a:t>Gipersekretor</a:t>
            </a:r>
            <a:r>
              <a:rPr lang="uz-Latn-UZ" dirty="0"/>
              <a:t> </a:t>
            </a:r>
            <a:r>
              <a:rPr lang="uz-Latn-UZ" dirty="0" err="1"/>
              <a:t>pankreatit</a:t>
            </a:r>
            <a:r>
              <a:rPr lang="uz-Latn-UZ" dirty="0"/>
              <a:t> bilan birinchi 2-4 kun davomida ochlik belgilanadi, so’ngra ular 5-sonli parhez stoliga o’tadilar. Og’riq qoldiruvchi vositalar, antibiotiklar va boshqa dorilar ham buyuriladi.
Birinchi vosita – shifokor tomonidan tavsiya etilgan parhez (№5). Ovqatlar orasidagi tanaffus kunduzi to’rt soatdan oshmasligi kerak.
</a:t>
            </a:r>
            <a:r>
              <a:rPr lang="uz-Latn-UZ" dirty="0" err="1"/>
              <a:t>Sekretor</a:t>
            </a:r>
            <a:r>
              <a:rPr lang="uz-Latn-UZ" dirty="0"/>
              <a:t> yetishmovchiligi bo’lgan </a:t>
            </a:r>
            <a:r>
              <a:rPr lang="uz-Latn-UZ" dirty="0" err="1"/>
              <a:t>pankreatit</a:t>
            </a:r>
            <a:r>
              <a:rPr lang="uz-Latn-UZ" dirty="0"/>
              <a:t>, </a:t>
            </a:r>
            <a:r>
              <a:rPr lang="uz-Latn-UZ" dirty="0" err="1"/>
              <a:t>pankreatinga</a:t>
            </a:r>
            <a:r>
              <a:rPr lang="uz-Latn-UZ" dirty="0"/>
              <a:t> asoslangan ferment preparatlari shaklida almashtirish terapiyasini talab </a:t>
            </a:r>
            <a:r>
              <a:rPr lang="uz-Latn-UZ" dirty="0" err="1"/>
              <a:t>qiladi.Shuningdek</a:t>
            </a:r>
            <a:r>
              <a:rPr lang="uz-Latn-UZ" dirty="0"/>
              <a:t>, adabiyotlarga ko’ra, </a:t>
            </a:r>
            <a:r>
              <a:rPr lang="uz-Latn-UZ" dirty="0" err="1"/>
              <a:t>angiotenzinga</a:t>
            </a:r>
            <a:r>
              <a:rPr lang="uz-Latn-UZ" dirty="0"/>
              <a:t> aylantiruvchi ferment </a:t>
            </a:r>
            <a:r>
              <a:rPr lang="uz-Latn-UZ" dirty="0" err="1"/>
              <a:t>ingibitorlarini</a:t>
            </a:r>
            <a:r>
              <a:rPr lang="uz-Latn-UZ" dirty="0"/>
              <a:t> (</a:t>
            </a:r>
            <a:r>
              <a:rPr lang="uz-Latn-UZ" dirty="0" err="1"/>
              <a:t>perindopril</a:t>
            </a:r>
            <a:r>
              <a:rPr lang="uz-Latn-UZ" dirty="0"/>
              <a:t>)[5] qo’llash ijobiy natijalar </a:t>
            </a:r>
            <a:r>
              <a:rPr lang="uz-Latn-UZ" dirty="0" err="1"/>
              <a:t>beradi.Oshqozon</a:t>
            </a:r>
            <a:r>
              <a:rPr lang="uz-Latn-UZ" dirty="0"/>
              <a:t> osti </a:t>
            </a:r>
            <a:r>
              <a:rPr lang="uz-Latn-UZ" dirty="0" err="1"/>
              <a:t>bezi</a:t>
            </a:r>
            <a:r>
              <a:rPr lang="uz-Latn-UZ" dirty="0"/>
              <a:t> kanalining </a:t>
            </a:r>
            <a:r>
              <a:rPr lang="uz-Latn-UZ" dirty="0" err="1"/>
              <a:t>obstruktsiyasi</a:t>
            </a:r>
            <a:r>
              <a:rPr lang="uz-Latn-UZ" dirty="0"/>
              <a:t> bo’lsa, jarrohlik yoki teri orqali (</a:t>
            </a:r>
            <a:r>
              <a:rPr lang="uz-Latn-UZ" dirty="0" err="1"/>
              <a:t>punksion</a:t>
            </a:r>
            <a:r>
              <a:rPr lang="uz-Latn-UZ" dirty="0"/>
              <a:t>) davolash </a:t>
            </a:r>
            <a:r>
              <a:rPr lang="uz-Latn-UZ" dirty="0" err="1"/>
              <a:t>ko’rsatiladi.Oshqozon</a:t>
            </a:r>
            <a:r>
              <a:rPr lang="uz-Latn-UZ" dirty="0"/>
              <a:t> osti </a:t>
            </a:r>
            <a:r>
              <a:rPr lang="uz-Latn-UZ" dirty="0" err="1"/>
              <a:t>bezining</a:t>
            </a:r>
            <a:r>
              <a:rPr lang="uz-Latn-UZ" dirty="0"/>
              <a:t> uzoq muddatli oqmasi bilan jarrohlik yoki minimal </a:t>
            </a:r>
            <a:r>
              <a:rPr lang="uz-Latn-UZ" dirty="0" err="1"/>
              <a:t>invaziv</a:t>
            </a:r>
            <a:r>
              <a:rPr lang="uz-Latn-UZ" dirty="0"/>
              <a:t> </a:t>
            </a:r>
            <a:r>
              <a:rPr lang="uz-Latn-UZ" dirty="0" err="1"/>
              <a:t>punksion</a:t>
            </a:r>
            <a:r>
              <a:rPr lang="uz-Latn-UZ" dirty="0"/>
              <a:t> davolash </a:t>
            </a:r>
            <a:r>
              <a:rPr lang="uz-Latn-UZ" dirty="0" err="1"/>
              <a:t>qo’llaniladi.Psevdotumoroz</a:t>
            </a:r>
            <a:r>
              <a:rPr lang="uz-Latn-UZ" dirty="0"/>
              <a:t> </a:t>
            </a:r>
            <a:r>
              <a:rPr lang="uz-Latn-UZ" dirty="0" err="1"/>
              <a:t>pankreatit</a:t>
            </a:r>
            <a:r>
              <a:rPr lang="uz-Latn-UZ" dirty="0"/>
              <a:t> haligacha jiddiy muammo bo’lib qolmoqda. Ko’pincha uni oshqozon osti </a:t>
            </a:r>
            <a:r>
              <a:rPr lang="uz-Latn-UZ" dirty="0" err="1"/>
              <a:t>bezi</a:t>
            </a:r>
            <a:r>
              <a:rPr lang="uz-Latn-UZ" dirty="0"/>
              <a:t> saratonidan ajratish mumkin emas, shuning uchun davolash asosan o’ziga xos klinik holatga bog’liq.</a:t>
            </a:r>
          </a:p>
        </p:txBody>
      </p:sp>
    </p:spTree>
    <p:extLst>
      <p:ext uri="{BB962C8B-B14F-4D97-AF65-F5344CB8AC3E}">
        <p14:creationId xmlns:p14="http://schemas.microsoft.com/office/powerpoint/2010/main" val="13060680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681</Words>
  <Application>Microsoft Office PowerPoint</Application>
  <PresentationFormat>Широкоэкранный</PresentationFormat>
  <Paragraphs>11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Century Gothic</vt:lpstr>
      <vt:lpstr>Garamond</vt:lpstr>
      <vt:lpstr>Savon</vt:lpstr>
      <vt:lpstr>SURUNKALI PANKEREATIT</vt:lpstr>
      <vt:lpstr>Surunkali Pankreatit. </vt:lpstr>
      <vt:lpstr>Etiologiyasi. </vt:lpstr>
      <vt:lpstr>Klinik Ko’rinishlar. </vt:lpstr>
      <vt:lpstr>Diagnostika. </vt:lpstr>
      <vt:lpstr>Davolash.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SURUNKALI PANKEREATIT</dc:title>
  <dc:creator>kinggangastar@gmail.com</dc:creator>
  <cp:lastModifiedBy>Пользователь</cp:lastModifiedBy>
  <cp:revision>2</cp:revision>
  <dcterms:created xsi:type="dcterms:W3CDTF">2024-01-05T19:08:36Z</dcterms:created>
  <dcterms:modified xsi:type="dcterms:W3CDTF">2025-12-11T14:49:39Z</dcterms:modified>
</cp:coreProperties>
</file>