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google/FUQOyIotdMGhvr48E" TargetMode="External"/><Relationship Id="rId2" Type="http://schemas.openxmlformats.org/officeDocument/2006/relationships/hyperlink" Target="https://share.google/DVUQE9yQWyhgsT40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03CA4-45FF-8613-4725-F3C8BF5925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err="1" smtClean="0"/>
              <a:t>Vavilov</a:t>
            </a:r>
            <a:r>
              <a:rPr lang="en-US" sz="5400" b="1" dirty="0" smtClean="0"/>
              <a:t> </a:t>
            </a:r>
            <a:r>
              <a:rPr lang="en-US" sz="5400" b="1" dirty="0"/>
              <a:t>Cherenkov </a:t>
            </a:r>
            <a:r>
              <a:rPr lang="en-US" sz="5400" b="1" dirty="0" err="1"/>
              <a:t>nurlanishi.Elektronning</a:t>
            </a:r>
            <a:r>
              <a:rPr lang="en-US" sz="5400" b="1" dirty="0"/>
              <a:t> </a:t>
            </a:r>
            <a:r>
              <a:rPr lang="en-US" sz="5400" b="1" dirty="0" err="1"/>
              <a:t>sochilishi</a:t>
            </a:r>
            <a:endParaRPr lang="ru-RU" sz="54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62219D1-A88E-6182-583D-D44284CCF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185812"/>
            <a:ext cx="7315200" cy="91440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Qabul 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qildi:Xoshimjonov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Xurshidbek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Topshirdi:Abdullayeva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E’zoza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To’xtayeva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Charos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441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0096B-4B1D-54C7-13A5-6A8DF0CA3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2C6DD3B-7D08-5EF3-CFC6-B6A6081F8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42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2E88D-07AA-F4BE-3E91-927A4CDB3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4" y="1060608"/>
            <a:ext cx="2947482" cy="627142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REJA: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F6D9F4-2733-0ACD-B538-E3DDC7E51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87750"/>
            <a:ext cx="11605098" cy="3750013"/>
          </a:xfrm>
        </p:spPr>
        <p:txBody>
          <a:bodyPr>
            <a:normAutofit/>
          </a:bodyPr>
          <a:lstStyle/>
          <a:p>
            <a:pPr marL="326286" lvl="1" indent="0" algn="just">
              <a:lnSpc>
                <a:spcPts val="5168"/>
              </a:lnSpc>
              <a:buNone/>
            </a:pPr>
            <a:endParaRPr lang="en-US" sz="3022" spc="166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1.Vavilov-Cherenkov </a:t>
            </a:r>
            <a:r>
              <a:rPr lang="en-US" sz="2800" dirty="0" err="1">
                <a:solidFill>
                  <a:schemeClr val="tx1"/>
                </a:solidFill>
              </a:rPr>
              <a:t>nurlanishi</a:t>
            </a:r>
            <a:r>
              <a:rPr lang="en-US" sz="2800" dirty="0">
                <a:solidFill>
                  <a:schemeClr val="tx1"/>
                </a:solidFill>
              </a:rPr>
              <a:t>.  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2.Yorug’likning </a:t>
            </a:r>
            <a:r>
              <a:rPr lang="en-US" sz="2800" dirty="0" err="1">
                <a:solidFill>
                  <a:schemeClr val="tx1"/>
                </a:solidFill>
              </a:rPr>
              <a:t>muhitda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tarqalishi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3.Nurlanishning </a:t>
            </a:r>
            <a:r>
              <a:rPr lang="en-US" sz="2800" dirty="0" err="1">
                <a:solidFill>
                  <a:schemeClr val="tx1"/>
                </a:solidFill>
              </a:rPr>
              <a:t>amaliy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ahamiyati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4.Foydalanilgan </a:t>
            </a:r>
            <a:r>
              <a:rPr lang="en-US" sz="2800" dirty="0" err="1">
                <a:solidFill>
                  <a:schemeClr val="tx1"/>
                </a:solidFill>
              </a:rPr>
              <a:t>adabiyotlat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 </a:t>
            </a:r>
            <a:endParaRPr lang="ru-RU" sz="2800" dirty="0">
              <a:solidFill>
                <a:schemeClr val="tx1"/>
              </a:solidFill>
            </a:endParaRPr>
          </a:p>
          <a:p>
            <a:pPr marL="326286" lvl="1" indent="0" algn="just">
              <a:lnSpc>
                <a:spcPts val="5168"/>
              </a:lnSpc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73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E6649-5B58-1479-FFFA-726BCDD90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S.I. Vavilov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rahbarligida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elektromagnit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nurlanishlarning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moddaga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ta'sirini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o'rganayotgan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yosh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olim P.A. Cherenkov 1934-yilda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radiy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gamma-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nurlari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ta'sirida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suyuqliklarning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alohida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tur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nurlanishgaega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bo'lishini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aniqladi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Bunday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nurlanishlarning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hosil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bo'lishi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boshqazarralar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masalan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elektronlar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ta'sirida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ham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vujudga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kelishi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aniqlandi.S.I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Vavilov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bu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turdagi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nurlanishlarning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manbai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gamma-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nurlarni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vujudga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keltirayotgan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katta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tezlikdagi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elektronlar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bo'lishi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kerak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degan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xulosaga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keldi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Bu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hodisaga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Vavilov-Cherenkov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effekti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deb nom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berildi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078743F4-898D-E653-39A0-D89AEF8C4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5667" y="737357"/>
            <a:ext cx="3696511" cy="53080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0A34EF-71AA-7E7B-7B37-9C765EC51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689" y="737358"/>
            <a:ext cx="3764605" cy="532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7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D4F2B8-695E-2BA9-9F2B-CCB2E35C5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5737860" y="-359922"/>
            <a:ext cx="196012" cy="612841"/>
          </a:xfrm>
        </p:spPr>
        <p:txBody>
          <a:bodyPr>
            <a:normAutofit fontScale="90000"/>
          </a:bodyPr>
          <a:lstStyle/>
          <a:p>
            <a:pPr>
              <a:lnSpc>
                <a:spcPts val="4997"/>
              </a:lnSpc>
            </a:pP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B07527A-3F41-C90B-6E65-FC2FBAAF2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7860" y="844029"/>
            <a:ext cx="4852248" cy="51452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   </a:t>
            </a:r>
            <a:r>
              <a:rPr lang="en-US" sz="2400" dirty="0" err="1">
                <a:solidFill>
                  <a:schemeClr val="tx1"/>
                </a:solidFill>
              </a:rPr>
              <a:t>Ma'lumki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muhitdagi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yorug'likning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tarqalish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tezligi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quyidagi</a:t>
            </a:r>
            <a:r>
              <a:rPr lang="en-US" sz="2400" dirty="0">
                <a:solidFill>
                  <a:schemeClr val="tx1"/>
                </a:solidFill>
              </a:rPr>
              <a:t> formula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aniqlanadi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               𝐜′=𝒄/𝒏 </a:t>
            </a:r>
          </a:p>
          <a:p>
            <a:pPr marL="0" indent="0">
              <a:buNone/>
            </a:pP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yerda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 𝑛 - </a:t>
            </a:r>
            <a:r>
              <a:rPr lang="en-US" sz="2400" dirty="0" err="1">
                <a:solidFill>
                  <a:schemeClr val="tx1"/>
                </a:solidFill>
              </a:rPr>
              <a:t>muhitning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sindirish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ko'rsatkichi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    Agar 𝑛&gt;1 </a:t>
            </a:r>
            <a:r>
              <a:rPr lang="en-US" sz="2400" dirty="0" err="1">
                <a:solidFill>
                  <a:schemeClr val="tx1"/>
                </a:solidFill>
              </a:rPr>
              <a:t>bo'lsa</a:t>
            </a:r>
            <a:r>
              <a:rPr lang="en-US" sz="2400" dirty="0">
                <a:solidFill>
                  <a:schemeClr val="tx1"/>
                </a:solidFill>
              </a:rPr>
              <a:t>, u </a:t>
            </a:r>
            <a:r>
              <a:rPr lang="en-US" sz="2400" dirty="0" err="1">
                <a:solidFill>
                  <a:schemeClr val="tx1"/>
                </a:solidFill>
              </a:rPr>
              <a:t>holda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katta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energiyaga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bo'lgan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muhitdagi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yorug'likning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tarqalish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tezligidan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katta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tezlikda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harakatlanishi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. Bunda </a:t>
            </a:r>
            <a:r>
              <a:rPr lang="en-US" sz="2400" dirty="0" err="1">
                <a:solidFill>
                  <a:schemeClr val="tx1"/>
                </a:solidFill>
              </a:rPr>
              <a:t>zarracha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to'g'ri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chiziqli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tekis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harakatlansa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nurlanish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hosil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bo’ladi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BD671A6-620C-A281-9E61-39C0DBEB1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4166"/>
            <a:ext cx="5369668" cy="536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62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E3016-FC8E-8095-2BF3-A9E4F53C7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4800" y="1123837"/>
            <a:ext cx="220980" cy="4601183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5">
                <a:extLst>
                  <a:ext uri="{FF2B5EF4-FFF2-40B4-BE49-F238E27FC236}">
                    <a16:creationId xmlns:a16="http://schemas.microsoft.com/office/drawing/2014/main" id="{FD0C0B3D-92E7-BA52-8BC7-C35D3E6DC810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129540" y="864108"/>
                <a:ext cx="11054928" cy="465358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2800" dirty="0"/>
                  <a:t>Klassik </a:t>
                </a:r>
                <a:r>
                  <a:rPr lang="ru-RU" sz="2800" dirty="0" err="1"/>
                  <a:t>elektrodinamikaga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asosan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tezlanishsiz</a:t>
                </a:r>
                <a:r>
                  <a:rPr lang="ru-RU" sz="2800" dirty="0"/>
                  <a:t> </a:t>
                </a:r>
                <a:r>
                  <a:rPr lang="ru-RU" sz="2800" dirty="0" err="1"/>
                  <a:t>o'zgarmas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tezlikda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harakatlanayotgan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zarracha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elektromagnit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to'lqinlar</a:t>
                </a:r>
                <a:r>
                  <a:rPr lang="ru-RU" sz="2800" dirty="0"/>
                  <a:t> (</a:t>
                </a:r>
                <a:r>
                  <a:rPr lang="ru-RU" sz="2800" dirty="0" err="1"/>
                  <a:t>yoki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nurlanishlar</a:t>
                </a:r>
                <a:r>
                  <a:rPr lang="ru-RU" sz="2800" dirty="0"/>
                  <a:t>) </a:t>
                </a:r>
                <a:r>
                  <a:rPr lang="ru-RU" sz="2800" dirty="0" err="1"/>
                  <a:t>chiqarmaydi</a:t>
                </a:r>
                <a:r>
                  <a:rPr lang="ru-RU" sz="2800" dirty="0"/>
                  <a:t>. </a:t>
                </a:r>
                <a:r>
                  <a:rPr lang="ru-RU" sz="2800" dirty="0" err="1"/>
                  <a:t>Ammo</a:t>
                </a:r>
                <a:r>
                  <a:rPr lang="ru-RU" sz="2800" dirty="0"/>
                  <a:t> </a:t>
                </a:r>
                <a:r>
                  <a:rPr lang="ru-RU" sz="2800" dirty="0" err="1"/>
                  <a:t>bu</a:t>
                </a:r>
                <a:r>
                  <a:rPr lang="ru-RU" sz="2800" dirty="0"/>
                  <a:t> </a:t>
                </a:r>
                <a:r>
                  <a:rPr lang="ru-RU" sz="2800" dirty="0" err="1"/>
                  <a:t>effektda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zarra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tezlanishga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ega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bo'Imasa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ham</a:t>
                </a:r>
                <a:r>
                  <a:rPr lang="ru-RU" sz="2800" dirty="0"/>
                  <a:t> </a:t>
                </a:r>
                <a:r>
                  <a:rPr lang="ru-RU" sz="2800" dirty="0" err="1"/>
                  <a:t>nurlanishlar</a:t>
                </a:r>
                <a:r>
                  <a:rPr lang="ru-RU" sz="2800" dirty="0"/>
                  <a:t> </a:t>
                </a:r>
                <a:r>
                  <a:rPr lang="ru-RU" sz="2800" dirty="0" err="1"/>
                  <a:t>chiqmoqda</a:t>
                </a:r>
                <a:r>
                  <a:rPr lang="ru-RU" sz="2800" dirty="0"/>
                  <a:t>. </a:t>
                </a:r>
                <a:r>
                  <a:rPr lang="ru-RU" sz="2800" dirty="0" err="1"/>
                  <a:t>Bu</a:t>
                </a:r>
                <a:r>
                  <a:rPr lang="ru-RU" sz="2800" dirty="0"/>
                  <a:t> </a:t>
                </a:r>
                <a:r>
                  <a:rPr lang="ru-RU" sz="2800" dirty="0" err="1"/>
                  <a:t>yerda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elektromagnit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to'lqinlarning</a:t>
                </a:r>
                <a:r>
                  <a:rPr lang="ru-RU" sz="2800" dirty="0"/>
                  <a:t> </a:t>
                </a:r>
                <a:r>
                  <a:rPr lang="ru-RU" sz="2800" dirty="0" err="1"/>
                  <a:t>muhitdagi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tarqalish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nazarda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tutilmoqda</a:t>
                </a:r>
                <a:r>
                  <a:rPr lang="ru-RU" sz="2800" dirty="0"/>
                  <a:t>. </a:t>
                </a:r>
                <a:r>
                  <a:rPr lang="ru-RU" sz="2800" dirty="0" err="1"/>
                  <a:t>Nisbiylik</a:t>
                </a:r>
                <a:r>
                  <a:rPr lang="ru-RU" sz="2800" dirty="0"/>
                  <a:t> </a:t>
                </a:r>
                <a:r>
                  <a:rPr lang="ru-RU" sz="2800" dirty="0" err="1"/>
                  <a:t>nazariyasiga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asosan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zarraning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elektromagnit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to'lqinlarning</a:t>
                </a:r>
                <a:r>
                  <a:rPr lang="ru-RU" sz="2800" dirty="0"/>
                  <a:t> </a:t>
                </a:r>
                <a:r>
                  <a:rPr lang="ru-RU" sz="2800" dirty="0" err="1"/>
                  <a:t>vakumdagi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tarqalish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tezligidan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katta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bo'lishi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mumkin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emas</a:t>
                </a:r>
                <a:r>
                  <a:rPr lang="ru-RU" sz="2800" dirty="0"/>
                  <a:t>. </a:t>
                </a:r>
                <a:r>
                  <a:rPr lang="ru-RU" sz="2800" dirty="0" err="1"/>
                  <a:t>Ammo</a:t>
                </a:r>
                <a:r>
                  <a:rPr lang="ru-RU" sz="2800" dirty="0"/>
                  <a:t> </a:t>
                </a:r>
                <a:r>
                  <a:rPr lang="ru-RU" sz="2800" dirty="0" err="1"/>
                  <a:t>yorug'likning</a:t>
                </a:r>
                <a:r>
                  <a:rPr lang="ru-RU" sz="2800" dirty="0"/>
                  <a:t> </a:t>
                </a:r>
                <a:r>
                  <a:rPr lang="ru-RU" sz="2800" dirty="0" err="1"/>
                  <a:t>shaffof</a:t>
                </a:r>
                <a:r>
                  <a:rPr lang="ru-RU" sz="2800" dirty="0"/>
                  <a:t> </a:t>
                </a:r>
                <a:r>
                  <a:rPr lang="ru-RU" sz="2800" dirty="0" err="1"/>
                  <a:t>muhitda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tarqalish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vakumdagi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tarqalish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tezligidan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kichik</a:t>
                </a:r>
                <a:r>
                  <a:rPr lang="ru-RU" sz="2800" dirty="0"/>
                  <a:t>, </a:t>
                </a:r>
                <a:r>
                  <a:rPr lang="ru-RU" sz="2800" dirty="0" err="1"/>
                  <a:t>ya'ni</a:t>
                </a:r>
                <a:r>
                  <a:rPr lang="ru-RU" sz="2800" dirty="0"/>
                  <a:t> 𝑐/𝑛 </a:t>
                </a:r>
                <a:r>
                  <a:rPr lang="ru-RU" sz="2800" dirty="0" err="1"/>
                  <a:t>bo</a:t>
                </a:r>
                <a:r>
                  <a:rPr lang="ru-RU" sz="2800" dirty="0"/>
                  <a:t> </a:t>
                </a:r>
                <a:r>
                  <a:rPr lang="ru-RU" sz="2800" dirty="0" err="1"/>
                  <a:t>ladi</a:t>
                </a:r>
                <a:r>
                  <a:rPr lang="ru-RU" sz="2800" dirty="0"/>
                  <a:t>. </a:t>
                </a:r>
                <a:r>
                  <a:rPr lang="ru-RU" sz="2800" dirty="0" err="1"/>
                  <a:t>Masalan</a:t>
                </a:r>
                <a:r>
                  <a:rPr lang="ru-RU" sz="2800" dirty="0"/>
                  <a:t>, </a:t>
                </a:r>
                <a:r>
                  <a:rPr lang="ru-RU" sz="2800" dirty="0" err="1"/>
                  <a:t>yorug'likning</a:t>
                </a:r>
                <a:r>
                  <a:rPr lang="ru-RU" sz="2800" dirty="0"/>
                  <a:t> </a:t>
                </a:r>
                <a:r>
                  <a:rPr lang="ru-RU" sz="2800" dirty="0" err="1"/>
                  <a:t>suvda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tarqalishtezligi</a:t>
                </a:r>
                <a:r>
                  <a:rPr lang="ru-RU" sz="2800" dirty="0"/>
                  <a:t> ~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2,3</m:t>
                    </m:r>
                  </m:oMath>
                </a14:m>
                <a:r>
                  <a:rPr lang="ru-RU" sz="2800" dirty="0"/>
                  <a:t>×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ru-RU" sz="2800" dirty="0"/>
                  <a:t> 𝑚/𝑠, </a:t>
                </a:r>
                <a:r>
                  <a:rPr lang="ru-RU" sz="2800" dirty="0" err="1"/>
                  <a:t>ya'ni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yorug'likning</a:t>
                </a:r>
                <a:r>
                  <a:rPr lang="ru-RU" sz="2800" dirty="0"/>
                  <a:t> </a:t>
                </a:r>
                <a:r>
                  <a:rPr lang="ru-RU" sz="2800" dirty="0" err="1"/>
                  <a:t>vakumda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tarqalish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tezligining</a:t>
                </a:r>
                <a:r>
                  <a:rPr lang="ru-RU" sz="2800" dirty="0"/>
                  <a:t> 75 % </a:t>
                </a:r>
                <a:r>
                  <a:rPr lang="ru-RU" sz="2800" dirty="0" err="1"/>
                  <a:t>ni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tashkil</a:t>
                </a:r>
                <a:r>
                  <a:rPr lang="ru-RU" sz="2800" dirty="0"/>
                  <a:t> </a:t>
                </a:r>
                <a:r>
                  <a:rPr lang="ru-RU" sz="2800" dirty="0" err="1"/>
                  <a:t>qiladi</a:t>
                </a:r>
                <a:r>
                  <a:rPr lang="ru-RU" sz="2800" dirty="0"/>
                  <a:t>. </a:t>
                </a:r>
                <a:r>
                  <a:rPr lang="ru-RU" sz="2800" dirty="0" err="1"/>
                  <a:t>Shu</a:t>
                </a:r>
                <a:r>
                  <a:rPr lang="ru-RU" sz="2800" dirty="0"/>
                  <a:t> </a:t>
                </a:r>
                <a:r>
                  <a:rPr lang="ru-RU" sz="2800" dirty="0" err="1"/>
                  <a:t>sababli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elektron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yoki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proton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harakatlanayotgan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muhitdagi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mazkur</a:t>
                </a:r>
                <a:r>
                  <a:rPr lang="ru-RU" sz="2800" dirty="0"/>
                  <a:t> </a:t>
                </a:r>
                <a:r>
                  <a:rPr lang="ru-RU" sz="2800" dirty="0" err="1"/>
                  <a:t>muhitdagi</a:t>
                </a:r>
                <a:r>
                  <a:rPr lang="ru-RU" sz="2800" dirty="0"/>
                  <a:t> </a:t>
                </a:r>
                <a:r>
                  <a:rPr lang="ru-RU" sz="2800" dirty="0" err="1"/>
                  <a:t>yorug’likning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tarqalish</a:t>
                </a:r>
                <a:r>
                  <a:rPr lang="ru-RU" sz="2800" dirty="0"/>
                  <a:t> </a:t>
                </a:r>
                <a:r>
                  <a:rPr lang="ru-RU" sz="2800" dirty="0" err="1"/>
                  <a:t>tezligidan</a:t>
                </a:r>
                <a:r>
                  <a:rPr lang="ru-RU" sz="2800" dirty="0"/>
                  <a:t> </a:t>
                </a:r>
                <a:r>
                  <a:rPr lang="ru-RU" sz="2800" dirty="0" err="1"/>
                  <a:t>katta</a:t>
                </a:r>
                <a:r>
                  <a:rPr lang="ru-RU" sz="2800" dirty="0"/>
                  <a:t> </a:t>
                </a:r>
                <a:r>
                  <a:rPr lang="ru-RU" sz="2800" dirty="0" err="1"/>
                  <a:t>bo'lish</a:t>
                </a:r>
                <a:r>
                  <a:rPr lang="ru-RU" sz="2800" dirty="0"/>
                  <a:t> </a:t>
                </a:r>
                <a:r>
                  <a:rPr lang="ru-RU" sz="2800" dirty="0" err="1"/>
                  <a:t>mumkin</a:t>
                </a:r>
                <a:r>
                  <a:rPr lang="ru-RU" sz="2800" dirty="0"/>
                  <a:t>.</a:t>
                </a:r>
              </a:p>
            </p:txBody>
          </p:sp>
        </mc:Choice>
        <mc:Fallback xmlns="">
          <p:sp>
            <p:nvSpPr>
              <p:cNvPr id="4" name="TextBox 5">
                <a:extLst>
                  <a:ext uri="{FF2B5EF4-FFF2-40B4-BE49-F238E27FC236}">
                    <a16:creationId xmlns:a16="http://schemas.microsoft.com/office/drawing/2014/main" id="{FD0C0B3D-92E7-BA52-8BC7-C35D3E6DC810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" y="864108"/>
                <a:ext cx="11054928" cy="4653582"/>
              </a:xfrm>
              <a:prstGeom prst="rect">
                <a:avLst/>
              </a:prstGeom>
              <a:blipFill>
                <a:blip r:embed="rId2"/>
                <a:stretch>
                  <a:fillRect l="-1929" t="-3145" r="-386" b="-3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859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1D597F39-DF38-1779-18DE-3D2DCE50C1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8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r>
                        <a:rPr lang="en-US" sz="28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𝑨𝑶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𝒗𝒏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1D597F39-DF38-1779-18DE-3D2DCE50C1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A2CA78A5-1BC5-1D2C-55B1-1AF73D0A2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78" y="683837"/>
            <a:ext cx="6414348" cy="512064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Zarra </a:t>
            </a:r>
            <a:r>
              <a:rPr lang="en-US" sz="2400" dirty="0" err="1">
                <a:solidFill>
                  <a:schemeClr val="tx1"/>
                </a:solidFill>
              </a:rPr>
              <a:t>tomonidan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chiqarilayotgan</a:t>
            </a:r>
            <a:r>
              <a:rPr lang="en-US" sz="2400" dirty="0">
                <a:solidFill>
                  <a:schemeClr val="tx1"/>
                </a:solidFill>
              </a:rPr>
              <a:t> Vavilov-Cherenkov </a:t>
            </a:r>
            <a:r>
              <a:rPr lang="en-US" sz="2400" dirty="0" err="1">
                <a:solidFill>
                  <a:schemeClr val="tx1"/>
                </a:solidFill>
              </a:rPr>
              <a:t>nurlanishlar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to'lqin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fronti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egiluvchi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sferik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to'lqin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hisoblanadi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to'lqin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fronti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mirlanishlar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 err="1">
                <a:solidFill>
                  <a:schemeClr val="tx1"/>
                </a:solidFill>
              </a:rPr>
              <a:t>faqat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tezligi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yorug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likning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mazkur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muhitdagi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tarqalish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tezligidan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katta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bo'lgandagina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yuzaga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keladi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nurlanishlar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hatto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tekis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harakatlasa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hosil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bo'lar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ekan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yerdan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𝑣</a:t>
            </a:r>
            <a:r>
              <a:rPr lang="en-US" sz="2400" dirty="0">
                <a:solidFill>
                  <a:schemeClr val="tx1"/>
                </a:solidFill>
              </a:rPr>
              <a:t>=</a:t>
            </a:r>
            <a:r>
              <a:rPr lang="ru-RU" sz="2400" dirty="0">
                <a:solidFill>
                  <a:schemeClr val="tx1"/>
                </a:solidFill>
              </a:rPr>
              <a:t>𝑐</a:t>
            </a:r>
            <a:r>
              <a:rPr lang="en-US" sz="2400" dirty="0">
                <a:solidFill>
                  <a:schemeClr val="tx1"/>
                </a:solidFill>
              </a:rPr>
              <a:t>/</a:t>
            </a:r>
            <a:r>
              <a:rPr lang="ru-RU" sz="2400" dirty="0">
                <a:solidFill>
                  <a:schemeClr val="tx1"/>
                </a:solidFill>
              </a:rPr>
              <a:t>𝑛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bo’lganda</a:t>
            </a:r>
            <a:r>
              <a:rPr lang="en-US" sz="2400" dirty="0">
                <a:solidFill>
                  <a:schemeClr val="tx1"/>
                </a:solidFill>
              </a:rPr>
              <a:t> Cherenkov </a:t>
            </a:r>
            <a:r>
              <a:rPr lang="en-US" sz="2400" dirty="0" err="1">
                <a:solidFill>
                  <a:schemeClr val="tx1"/>
                </a:solidFill>
              </a:rPr>
              <a:t>nurlanishlar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yuzaga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kelmas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ekan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Ushbu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nurlanishlar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chiqayotgan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burchakni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rasmdagi</a:t>
            </a:r>
            <a:r>
              <a:rPr lang="en-US" sz="2400" dirty="0">
                <a:solidFill>
                  <a:schemeClr val="tx1"/>
                </a:solidFill>
              </a:rPr>
              <a:t> ABO </a:t>
            </a:r>
            <a:r>
              <a:rPr lang="en-US" sz="2400" dirty="0" err="1">
                <a:solidFill>
                  <a:schemeClr val="tx1"/>
                </a:solidFill>
              </a:rPr>
              <a:t>uchburchakdan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topish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678710-FC1E-2150-9609-2ADDD05A0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3879"/>
            <a:ext cx="5129719" cy="239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10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6C82EA-AED5-522A-19A9-8C9BDAE68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 flipV="1">
            <a:off x="137160" y="864108"/>
            <a:ext cx="115759" cy="259729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B7CBF9-6C7E-D644-296C-E167DE582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19" y="864108"/>
            <a:ext cx="10931549" cy="512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latin typeface="+mj-lt"/>
              </a:rPr>
              <a:t>    </a:t>
            </a:r>
            <a:r>
              <a:rPr lang="en-US" sz="2400" dirty="0">
                <a:solidFill>
                  <a:schemeClr val="tx1"/>
                </a:solidFill>
              </a:rPr>
              <a:t>Vavilov-Cherenkov </a:t>
            </a:r>
            <a:r>
              <a:rPr lang="en-US" sz="2400" dirty="0" err="1">
                <a:solidFill>
                  <a:schemeClr val="tx1"/>
                </a:solidFill>
              </a:rPr>
              <a:t>nurlanishida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qisqa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to'lqinlar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ko'p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bo'lganiuchun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havorang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bo'lib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ko'rinadi</a:t>
            </a:r>
            <a:r>
              <a:rPr lang="en-US" sz="2400" dirty="0">
                <a:solidFill>
                  <a:schemeClr val="tx1"/>
                </a:solidFill>
              </a:rPr>
              <a:t>. Ko’ </a:t>
            </a:r>
            <a:r>
              <a:rPr lang="en-US" sz="2400" dirty="0" err="1">
                <a:solidFill>
                  <a:schemeClr val="tx1"/>
                </a:solidFill>
              </a:rPr>
              <a:t>pchilikda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okeanning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juda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chuqur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joylarida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qorong'ilik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bo'ladi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sababi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yoruglik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sirtidan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juda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chuqur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joylariga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yetib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bormaydi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xato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fikr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shakllangan</a:t>
            </a:r>
            <a:r>
              <a:rPr lang="en-US" sz="2400" dirty="0">
                <a:solidFill>
                  <a:schemeClr val="tx1"/>
                </a:solidFill>
              </a:rPr>
              <a:t>. Okean </a:t>
            </a:r>
            <a:r>
              <a:rPr lang="en-US" sz="2400" dirty="0" err="1">
                <a:solidFill>
                  <a:schemeClr val="tx1"/>
                </a:solidFill>
              </a:rPr>
              <a:t>suvlaridagi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radioaktiv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izotoplarning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xususan</a:t>
            </a:r>
            <a:r>
              <a:rPr lang="en-US" sz="2400" dirty="0">
                <a:solidFill>
                  <a:schemeClr val="tx1"/>
                </a:solidFill>
              </a:rPr>
              <a:t>, kaliy-40 </a:t>
            </a:r>
            <a:r>
              <a:rPr lang="en-US" sz="2400" dirty="0" err="1">
                <a:solidFill>
                  <a:schemeClr val="tx1"/>
                </a:solidFill>
              </a:rPr>
              <a:t>radioizotopi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yemirilishi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natijasida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vujudga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keladigan</a:t>
            </a:r>
            <a:r>
              <a:rPr lang="en-US" sz="2400" dirty="0">
                <a:solidFill>
                  <a:schemeClr val="tx1"/>
                </a:solidFill>
              </a:rPr>
              <a:t> Vavilov-Cherenkov </a:t>
            </a:r>
            <a:r>
              <a:rPr lang="en-US" sz="2400" dirty="0" err="1">
                <a:solidFill>
                  <a:schemeClr val="tx1"/>
                </a:solidFill>
              </a:rPr>
              <a:t>effekti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hisobiga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hattoki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o'ta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chuqur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joylarda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kuchsiz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nurlarning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mavjud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ekanligi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kuzatiladi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Shundaygipoteza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mavjudki</a:t>
            </a:r>
            <a:r>
              <a:rPr lang="en-US" sz="2400" dirty="0">
                <a:solidFill>
                  <a:schemeClr val="tx1"/>
                </a:solidFill>
              </a:rPr>
              <a:t>, bunga </a:t>
            </a:r>
            <a:r>
              <a:rPr lang="en-US" sz="2400" dirty="0" err="1">
                <a:solidFill>
                  <a:schemeClr val="tx1"/>
                </a:solidFill>
              </a:rPr>
              <a:t>asosan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chuqur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ostida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yashovchi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mavjudotlar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bunday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kuchsiz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nurlanishlarni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ko'rish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ko'zlari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katta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bo'lishi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lozim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Shuningdek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yana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xulosa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nurlanishhosil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o'zining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kinetik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energiyasini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sarflaganligi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sabablinurlanish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jarayonida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tezligi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kamayadi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   Cherenkov </a:t>
            </a:r>
            <a:r>
              <a:rPr lang="en-US" sz="2400" dirty="0" err="1">
                <a:solidFill>
                  <a:schemeClr val="tx1"/>
                </a:solidFill>
              </a:rPr>
              <a:t>nurlanishlarini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qayd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qiluvchi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detektorlar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yuqori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energiyalar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fizikasida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relyativistik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qayd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qilishda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qo'llaniladi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detektor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yordamida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tezligi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harakat </a:t>
            </a:r>
            <a:r>
              <a:rPr lang="en-US" sz="2400" dirty="0" err="1">
                <a:solidFill>
                  <a:schemeClr val="tx1"/>
                </a:solidFill>
              </a:rPr>
              <a:t>yo'nalishini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aniqlash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. Agar </a:t>
            </a:r>
            <a:r>
              <a:rPr lang="en-US" sz="2400" dirty="0" err="1">
                <a:solidFill>
                  <a:schemeClr val="tx1"/>
                </a:solidFill>
              </a:rPr>
              <a:t>ushbu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nurlanishni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vujudga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keltiruvchi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ma'lum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bo'lsa</a:t>
            </a:r>
            <a:r>
              <a:rPr lang="en-US" sz="2400" dirty="0">
                <a:solidFill>
                  <a:schemeClr val="tx1"/>
                </a:solidFill>
              </a:rPr>
              <a:t>, u </a:t>
            </a:r>
            <a:r>
              <a:rPr lang="en-US" sz="2400" dirty="0" err="1">
                <a:solidFill>
                  <a:schemeClr val="tx1"/>
                </a:solidFill>
              </a:rPr>
              <a:t>holda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vaqtning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o'zida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kinetik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energiyasi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aniglanadi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44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BC936-3A79-2879-416E-3BDE3F0F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Xulosa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1353D1-8B2A-8651-F64C-745FFEA2B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520" y="864108"/>
            <a:ext cx="8115300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Xulosa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aytganda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zaryadlangan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zarrachalarning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modda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o‘zaro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ta’siri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energiyasi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tezligi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muhit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xossalariga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bog‘liq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bo‘lib</a:t>
            </a:r>
            <a:r>
              <a:rPr lang="en-US" dirty="0">
                <a:solidFill>
                  <a:schemeClr val="tx1"/>
                </a:solidFill>
              </a:rPr>
              <a:t>, Cherenkov </a:t>
            </a:r>
            <a:r>
              <a:rPr lang="en-US" dirty="0" err="1">
                <a:solidFill>
                  <a:schemeClr val="tx1"/>
                </a:solidFill>
              </a:rPr>
              <a:t>nurlanishi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yuqori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tezlikdagi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zarrachalarning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muhim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belgisi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sochilish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harakatini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energiya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yo‘qotishini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aniqlovchi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asosiy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jarayondir</a:t>
            </a:r>
            <a:r>
              <a:rPr lang="en-US" dirty="0">
                <a:solidFill>
                  <a:schemeClr val="tx1"/>
                </a:solidFill>
              </a:rPr>
              <a:t>. Bu </a:t>
            </a:r>
            <a:r>
              <a:rPr lang="en-US" dirty="0" err="1">
                <a:solidFill>
                  <a:schemeClr val="tx1"/>
                </a:solidFill>
              </a:rPr>
              <a:t>hodisalar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yadro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fizikasi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tibbiyot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radiatsiya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diagnostikasi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kosmik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nurlarni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o‘rganishda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katta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ahamiyatga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5223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ECA991-E139-C10A-59D8-70141FBD8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BC45E1-4B27-D0C3-E5B7-D053344BB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T.M.Mo’minov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A.B.Xoliqulov,SH.X.Xushmurodov</a:t>
            </a:r>
            <a:r>
              <a:rPr lang="en-US" dirty="0">
                <a:solidFill>
                  <a:schemeClr val="tx1"/>
                </a:solidFill>
              </a:rPr>
              <a:t> “Atom </a:t>
            </a:r>
            <a:r>
              <a:rPr lang="en-US" dirty="0" err="1">
                <a:solidFill>
                  <a:schemeClr val="tx1"/>
                </a:solidFill>
              </a:rPr>
              <a:t>yadrosi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zarralar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fizikasi</a:t>
            </a:r>
            <a:r>
              <a:rPr lang="en-US" dirty="0">
                <a:solidFill>
                  <a:schemeClr val="tx1"/>
                </a:solidFill>
              </a:rPr>
              <a:t>” 2009-y, 216-221</a:t>
            </a:r>
          </a:p>
          <a:p>
            <a:r>
              <a:rPr lang="en-US" dirty="0">
                <a:latin typeface="+mj-lt"/>
                <a:hlinkClick r:id="rId2"/>
              </a:rPr>
              <a:t>https://share.google/DVUQE9yQWyhgsT40A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  <a:hlinkClick r:id="rId3"/>
              </a:rPr>
              <a:t>https://share.google/FUQOyIotdMGhvr48E</a:t>
            </a:r>
            <a:endParaRPr lang="en-US" dirty="0"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374979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{6DB0B622-A377-4EDC-B0B9-8CFDAE96EE01}TF5b254a55-10e1-4643-bbf8-937ce7de93d8262d2579-9a9bf82529c5</Template>
  <TotalTime>111</TotalTime>
  <Words>540</Words>
  <Application>Microsoft Office PowerPoint</Application>
  <PresentationFormat>Широкоэкранный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Cambria Math</vt:lpstr>
      <vt:lpstr>Corbel</vt:lpstr>
      <vt:lpstr>Nunito</vt:lpstr>
      <vt:lpstr>Wingdings 2</vt:lpstr>
      <vt:lpstr>Рамка</vt:lpstr>
      <vt:lpstr>Vavilov Cherenkov nurlanishi.Elektronning sochilishi</vt:lpstr>
      <vt:lpstr>REJA:</vt:lpstr>
      <vt:lpstr>S.I. Vavilov rahbarligida elektromagnit nurlanishlarning moddaga ta'sirini o'rganayotgan yosh olim P.A. Cherenkov 1934-yilda radiy gamma-nurlari ta'sirida suyuqliklarning alohida tur nurlanishgaega bo'lishini aniqladi. Bunday nurlanishlarning hosil bo'lishi boshqazarralar, masalan elektronlar ta'sirida ham vujudga kelishi aniqlandi.S.I. Vavilov bu turdagi nurlanishlarning manbai gamma-nurlarni vujudga keltirayotgan katta tezlikdagi elektronlar bo'lishi kerak degan xulosaga keldi. Bu hodisaga Vavilov-Cherenkov effekti deb nom berildi. </vt:lpstr>
      <vt:lpstr>Презентация PowerPoint</vt:lpstr>
      <vt:lpstr>Презентация PowerPoint</vt:lpstr>
      <vt:lpstr>cosθ=AB/AO=c/vn</vt:lpstr>
      <vt:lpstr>Презентация PowerPoint</vt:lpstr>
      <vt:lpstr>Xulosa</vt:lpstr>
      <vt:lpstr>Foydalanilgan adabiyotlar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Vavilov Cherenkov nurlanishi.Elektronning sochilishi</dc:title>
  <dc:creator>davlatova_s@outlook.com</dc:creator>
  <cp:lastModifiedBy>Welcome</cp:lastModifiedBy>
  <cp:revision>5</cp:revision>
  <dcterms:created xsi:type="dcterms:W3CDTF">2026-04-04T15:19:18Z</dcterms:created>
  <dcterms:modified xsi:type="dcterms:W3CDTF">2026-05-12T13:25:34Z</dcterms:modified>
</cp:coreProperties>
</file>