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Rekombinatsiya" TargetMode="External"/><Relationship Id="rId2" Type="http://schemas.openxmlformats.org/officeDocument/2006/relationships/hyperlink" Target="https://uz.wikipedia.org/wiki/Reduplikatsiya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uz.wikipedia.org/wiki/Ataksiya" TargetMode="External"/><Relationship Id="rId4" Type="http://schemas.openxmlformats.org/officeDocument/2006/relationships/hyperlink" Target="https://uz.wikipedia.org/wiki/Kseroderma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a=X&amp;sca_esv=da4b4771c25c6391&amp;biw=1528&amp;bih=732&amp;q=Asosiy+mahalliy+%28joylardagi%29+belgilar&amp;ved=2ahUKEwjA0JTQnc-RAxWmORAIHb4dMqsQxccNegQIHRAC&amp;mstk=AUtExfBQ8y85IqxOhyNzpznPQdqtx-Q5fyCycG7rP1pP62z6mNUxntdi84QanW_CHuACKH4JD9RLxWlnRbBAa-NG7HG015FvXa6qXvxoH_MpxNKlR5roh4hds2Gt1WexVCtQvLI&amp;csui=3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sa=X&amp;sca_esv=da4b4771c25c6391&amp;biw=1528&amp;bih=732&amp;q=Umumiy+%28tizimli%29+belgilar&amp;ved=2ahUKEwjA0JTQnc-RAxWmORAIHb4dMqsQxccNegQIcxAB&amp;mstk=AUtExfBQ8y85IqxOhyNzpznPQdqtx-Q5fyCycG7rP1pP62z6mNUxntdi84QanW_CHuACKH4JD9RLxWlnRbBAa-NG7HG015FvXa6qXvxoH_MpxNKlR5roh4hds2Gt1WexVCtQvLI&amp;csui=3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uz.wikipedia.org/wiki/Hujayra" TargetMode="External"/><Relationship Id="rId7" Type="http://schemas.openxmlformats.org/officeDocument/2006/relationships/hyperlink" Target="https://uz.wikipedia.org/w/index.php?title=Siklobutan&amp;action=edit&amp;redlink=1" TargetMode="External"/><Relationship Id="rId2" Type="http://schemas.openxmlformats.org/officeDocument/2006/relationships/hyperlink" Target="https://uz.wikipedia.org/wiki/DNK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uz.wikipedia.org/w/index.php?title=Fotoreparatsiya&amp;action=edit&amp;redlink=1" TargetMode="External"/><Relationship Id="rId5" Type="http://schemas.openxmlformats.org/officeDocument/2006/relationships/hyperlink" Target="https://uz.wikipedia.org/w/index.php?title=Bakteriyaning&amp;action=edit&amp;redlink=1" TargetMode="External"/><Relationship Id="rId4" Type="http://schemas.openxmlformats.org/officeDocument/2006/relationships/hyperlink" Target="https://uz.wikipedia.org/w/index.php?title=Ferment&amp;action=edit&amp;redlink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02971" y="1474127"/>
            <a:ext cx="6096000" cy="2457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</a:t>
            </a:r>
            <a:endParaRPr lang="en-US" sz="20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prstClr val="black">
                    <a:lumMod val="75000"/>
                    <a:lumOff val="25000"/>
                  </a:prstClr>
                </a:solidFill>
              </a:rPr>
              <a:t>Reja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:</a:t>
            </a: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1.Surunkali </a:t>
            </a: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yallig’lanish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haqida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ma’lumot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2.Yallig’lanishning </a:t>
            </a: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tizimli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ta’siri</a:t>
            </a:r>
            <a:endParaRPr lang="en-US" dirty="0" smtClean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3.Hujayra </a:t>
            </a:r>
            <a:r>
              <a:rPr lang="en-US" dirty="0" err="1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reparatsiyasi</a:t>
            </a:r>
            <a:endParaRPr lang="en-US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5103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6571" y="56334"/>
            <a:ext cx="9753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                            </a:t>
            </a:r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6571" y="317485"/>
            <a:ext cx="9396549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Postreplikativ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replikatsiyagacha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DNKda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paydo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boʻlgan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lekin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ekssizion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replikatsiyada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barcha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jarohatlangan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joylarni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tiklash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imkoniyati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boʻlmagan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takdirda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ishga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tushadi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Bunday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hollarda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jarohatlangan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molekulalarning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yangilanishi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bir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zanjirli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kemtik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nuqsonli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molekulalarning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paydo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boʻlishiga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olib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keladi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;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nativ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tabiiy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strukturani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tiklash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esa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rekombinatsiya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orqali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amalga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oshiriladi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</a:t>
            </a:r>
          </a:p>
          <a:p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jarayonining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fermentlari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  <a:hlinkClick r:id="rId2" tooltip="Reduplikatsiya"/>
              </a:rPr>
              <a:t>reduplikatsiya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 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  <a:hlinkClick r:id="rId3" tooltip="Rekombinatsiya"/>
              </a:rPr>
              <a:t>rekombinatsiya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mutatsion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jarayonlar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reaksiyalarini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kataliz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qilishda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ham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ishtirok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etadi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Mutatsion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jarayonda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hujayrada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xatolikka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yoʻl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qoʻyishga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moyil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boʻlgan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induksion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oʻziga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xos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tipi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ishga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tushadi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Natijada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DNK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tabiiy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strukturasi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tiklanadi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 ammo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undagi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genetik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axborotda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xatoliklar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paydo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boʻladi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toʻsqinlik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qiluvchi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mutatsiyalar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koʻpincha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mutatsion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jarayonning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tezligini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oshirishi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yoki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kamaytirishi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mumkin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Bir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qator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irsiy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kasalliklar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pigmentli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  <a:hlinkClick r:id="rId4" tooltip="Kseroderma"/>
              </a:rPr>
              <a:t>kseroderma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 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  <a:hlinkClick r:id="rId5" tooltip="Ataksiya"/>
              </a:rPr>
              <a:t>ataksiya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–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teleangiektaziya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progeriya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reparatsiyasi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sistemasi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nuqsonlari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bilan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bogʻliq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 </a:t>
            </a:r>
            <a:endParaRPr lang="en-US" sz="2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3740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52846" y="-60960"/>
            <a:ext cx="9570720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315A"/>
                </a:solidFill>
                <a:latin typeface="Poppins"/>
              </a:rPr>
              <a:t>Yallig'lanishli</a:t>
            </a:r>
            <a:r>
              <a:rPr lang="en-US" sz="2400" dirty="0">
                <a:solidFill>
                  <a:srgbClr val="00315A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315A"/>
                </a:solidFill>
                <a:latin typeface="Poppins"/>
              </a:rPr>
              <a:t>artrit</a:t>
            </a:r>
            <a:r>
              <a:rPr lang="en-US" sz="2400" dirty="0">
                <a:solidFill>
                  <a:srgbClr val="00315A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315A"/>
                </a:solidFill>
                <a:latin typeface="Poppins"/>
              </a:rPr>
              <a:t>turlari</a:t>
            </a:r>
            <a:endParaRPr lang="en-US" sz="2400" dirty="0">
              <a:solidFill>
                <a:srgbClr val="00315A"/>
              </a:solidFill>
              <a:latin typeface="Poppins"/>
            </a:endParaRP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Romatoid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artrit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(RA):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Surunkali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otoimmün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kasallik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asosan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tananing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ikkala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tomonidagi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bo’g’imlarga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ta’sir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qiladi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Shuningdek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u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boshqa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organlar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tizimlarga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ta’sir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qilishi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esa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tizimli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alomatlarga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Psoriatik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artrit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PsA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):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Ushbu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turdagi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ko’pincha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toshbaqa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kasalligi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bilan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og’rigan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odamlarda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uchraydi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bo’g’imlarda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og’riq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qattiqlik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shish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paydo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bo’lishiga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ba’zida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tirnoq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teridagi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o’zgarishlar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bilan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birga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Ankilozan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spondilit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(AS):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Asosan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umurtqa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pog’onasiga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ta’sir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qiladigan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AS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umurtqa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pog’onasining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yallig’lanishiga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natijada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og’riq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qattiqlik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paydo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 Bu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oxir-oqibat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umurtqalarning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birlashishiga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Voyaga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etmaganlar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idiopatik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artrit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(JIA):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Bolalarda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eng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tarqalgan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artrit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turi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JIA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doimiy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bo’g’inlar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og’rig’i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shishishiga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bu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bolaning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o’sishi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rivojlanishiga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ta’sir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qiladi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Reaktiv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artrit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: Bu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holat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infektsiyadan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keyin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rivojlanishi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odatda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siydik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yoki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oshqozon-ichak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traktida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bo’g’imlarning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yallig’lanishiga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keladi</a:t>
            </a:r>
            <a:r>
              <a:rPr lang="en-US" dirty="0">
                <a:solidFill>
                  <a:srgbClr val="000000"/>
                </a:solidFill>
                <a:latin typeface="Poppins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379282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7978" y="228830"/>
            <a:ext cx="8508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7978" y="583369"/>
            <a:ext cx="88914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21242C"/>
                </a:solidFill>
                <a:latin typeface="inherit"/>
              </a:rPr>
              <a:t/>
            </a:r>
            <a:br>
              <a:rPr lang="en-US" sz="2400" dirty="0">
                <a:solidFill>
                  <a:srgbClr val="21242C"/>
                </a:solidFill>
                <a:latin typeface="inherit"/>
              </a:rPr>
            </a:b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9670" y="398703"/>
            <a:ext cx="91265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8013" y="1045034"/>
            <a:ext cx="916141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00000"/>
                </a:solidFill>
                <a:latin typeface="Poppins"/>
              </a:rPr>
              <a:t>Yallig’lanishli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artrit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belgilari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odamlar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orasida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juda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farq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qilishi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ammo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odatda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quyidagilarni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o’z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ichiga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: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Qo’shimchalar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og’rig’i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shishishi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Og’riq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ko’pincha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harakatsizlik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bilan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kuchayadi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harakat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bilan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yaxshilanadi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Qattiqlik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ayniqsa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ertalab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yoki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harakatsizlik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davrlaridan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keyin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seziladi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qattiqlik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30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daqiqadan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ko’proq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davom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etishi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Charchoq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Surunkali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yallig’lanish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charchoq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hissi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energiya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darajasining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pasayishiga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Isitma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Ba’zi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odamlar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alevlenme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paytida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past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darajadagi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isitmani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boshdan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kechirishi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.</a:t>
            </a:r>
          </a:p>
          <a:p>
            <a:pPr fontAlgn="base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Poppins"/>
              </a:rPr>
              <a:t>Qo’shimchalar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funktsiyasini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yo’qotish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Vaqt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o’tishi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bilan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yallig’lanish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ta’sirlangan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bo’g’inlarda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harakatlanish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va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funktsional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qobiliyatlarning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pasayishiga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olib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kelishi</a:t>
            </a:r>
            <a:r>
              <a:rPr lang="en-US" sz="2400" dirty="0">
                <a:solidFill>
                  <a:srgbClr val="000000"/>
                </a:solidFill>
                <a:latin typeface="Poppi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Poppins"/>
              </a:rPr>
              <a:t>mumkin</a:t>
            </a:r>
            <a:r>
              <a:rPr lang="en-US" dirty="0">
                <a:solidFill>
                  <a:srgbClr val="000000"/>
                </a:solidFill>
                <a:latin typeface="Poppins"/>
              </a:rPr>
              <a:t>.</a:t>
            </a:r>
            <a:endParaRPr lang="en-US" b="0" i="0" dirty="0">
              <a:solidFill>
                <a:srgbClr val="000000"/>
              </a:solidFill>
              <a:effectLst/>
              <a:latin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85398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1154" y="994677"/>
            <a:ext cx="765483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  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4469" y="685357"/>
            <a:ext cx="957942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Yalligʻlanishning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asosiy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belgilari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– 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qizarish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shish,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issiqlik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ogʻriq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va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shikastlangan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joy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funksiyasining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buzilishi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(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masalan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harakatlanish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qiyinligi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)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dir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; 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shuningdek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umumiy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holatga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taʼsir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qiluvchi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isitma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charchoq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ishtaha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pasayishi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kabi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alomatlar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ham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kuzatilishi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mumkin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. Bu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belgilar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oʻtkir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yalligʻlanishda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(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qisqa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muddatli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aniq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)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yorqin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surunkali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yalligʻlanishda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(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uzoq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muddatli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)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esa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kamroq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koʻzga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tashlanishi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mumkin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. </a:t>
            </a:r>
            <a:endParaRPr lang="en-US" sz="2800" dirty="0">
              <a:solidFill>
                <a:srgbClr val="0B57D0"/>
              </a:solidFill>
              <a:latin typeface="Google Sans"/>
            </a:endParaRPr>
          </a:p>
          <a:p>
            <a:r>
              <a:rPr lang="en-US" sz="2800" b="1" dirty="0" err="1">
                <a:solidFill>
                  <a:srgbClr val="0A0A0A"/>
                </a:solidFill>
                <a:latin typeface="Google Sans"/>
                <a:hlinkClick r:id="rId2"/>
              </a:rPr>
              <a:t>Asosiy</a:t>
            </a:r>
            <a:r>
              <a:rPr lang="en-US" sz="2800" b="1" dirty="0">
                <a:solidFill>
                  <a:srgbClr val="0A0A0A"/>
                </a:solidFill>
                <a:latin typeface="Google Sans"/>
                <a:hlinkClick r:id="rId2"/>
              </a:rPr>
              <a:t> </a:t>
            </a:r>
            <a:r>
              <a:rPr lang="en-US" sz="2800" b="1" dirty="0" err="1">
                <a:solidFill>
                  <a:srgbClr val="0A0A0A"/>
                </a:solidFill>
                <a:latin typeface="Google Sans"/>
                <a:hlinkClick r:id="rId2"/>
              </a:rPr>
              <a:t>mahalliy</a:t>
            </a:r>
            <a:r>
              <a:rPr lang="en-US" sz="2800" b="1" dirty="0">
                <a:solidFill>
                  <a:srgbClr val="0A0A0A"/>
                </a:solidFill>
                <a:latin typeface="Google Sans"/>
                <a:hlinkClick r:id="rId2"/>
              </a:rPr>
              <a:t> (</a:t>
            </a:r>
            <a:r>
              <a:rPr lang="en-US" sz="2800" b="1" dirty="0" err="1">
                <a:solidFill>
                  <a:srgbClr val="0A0A0A"/>
                </a:solidFill>
                <a:latin typeface="Google Sans"/>
                <a:hlinkClick r:id="rId2"/>
              </a:rPr>
              <a:t>joylardagi</a:t>
            </a:r>
            <a:r>
              <a:rPr lang="en-US" sz="2800" b="1" dirty="0">
                <a:solidFill>
                  <a:srgbClr val="0A0A0A"/>
                </a:solidFill>
                <a:latin typeface="Google Sans"/>
                <a:hlinkClick r:id="rId2"/>
              </a:rPr>
              <a:t>) </a:t>
            </a:r>
            <a:r>
              <a:rPr lang="en-US" sz="2800" b="1" dirty="0" err="1">
                <a:solidFill>
                  <a:srgbClr val="0A0A0A"/>
                </a:solidFill>
                <a:latin typeface="Google Sans"/>
                <a:hlinkClick r:id="rId2"/>
              </a:rPr>
              <a:t>belgilar</a:t>
            </a:r>
            <a:r>
              <a:rPr lang="en-US" sz="2800" b="1" dirty="0">
                <a:solidFill>
                  <a:srgbClr val="0A0A0A"/>
                </a:solidFill>
                <a:latin typeface="Google Sans"/>
              </a:rPr>
              <a:t>: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n-US" sz="2800" b="1" dirty="0" err="1">
                <a:solidFill>
                  <a:srgbClr val="0A0A0A"/>
                </a:solidFill>
                <a:latin typeface="Google Sans"/>
              </a:rPr>
              <a:t>Qizarish</a:t>
            </a:r>
            <a:r>
              <a:rPr lang="en-US" sz="2800" b="1" dirty="0">
                <a:solidFill>
                  <a:srgbClr val="0A0A0A"/>
                </a:solidFill>
                <a:latin typeface="Google Sans"/>
              </a:rPr>
              <a:t> (</a:t>
            </a:r>
            <a:r>
              <a:rPr lang="en-US" sz="2800" b="1" dirty="0" err="1">
                <a:solidFill>
                  <a:srgbClr val="0A0A0A"/>
                </a:solidFill>
                <a:latin typeface="Google Sans"/>
              </a:rPr>
              <a:t>Rubor</a:t>
            </a:r>
            <a:r>
              <a:rPr lang="en-US" sz="2800" b="1" dirty="0">
                <a:solidFill>
                  <a:srgbClr val="0A0A0A"/>
                </a:solidFill>
                <a:latin typeface="Google Sans"/>
              </a:rPr>
              <a:t>):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Yalligʻlangan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hudud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qon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bilan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toʻlib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,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qizil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rangga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kiradi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. </a:t>
            </a:r>
            <a:endParaRPr lang="en-US" sz="2800" dirty="0">
              <a:solidFill>
                <a:srgbClr val="0B57D0"/>
              </a:solidFill>
              <a:latin typeface="Google Sans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0A0A0A"/>
                </a:solidFill>
                <a:latin typeface="Google Sans"/>
              </a:rPr>
              <a:t>Shish (Tumor):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 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Qon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tomirlaridan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suyuqlik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(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plazma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)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oqishi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natijasida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toʻqimalarda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shish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paydo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sz="2800" dirty="0" err="1">
                <a:solidFill>
                  <a:srgbClr val="0A0A0A"/>
                </a:solidFill>
                <a:latin typeface="Google Sans"/>
              </a:rPr>
              <a:t>boʻladi</a:t>
            </a:r>
            <a:r>
              <a:rPr lang="en-US" sz="2800" dirty="0">
                <a:solidFill>
                  <a:srgbClr val="0A0A0A"/>
                </a:solidFill>
                <a:latin typeface="Google Sans"/>
              </a:rPr>
              <a:t>. </a:t>
            </a:r>
            <a:endParaRPr lang="en-US" sz="2800" b="0" i="0" dirty="0">
              <a:solidFill>
                <a:srgbClr val="0A0A0A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688602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89166" y="5107457"/>
            <a:ext cx="11242765" cy="5616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4503" y="506620"/>
            <a:ext cx="11887200" cy="55476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Issiqlik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Calor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):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Qon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aylanishi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kuchayishi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sababli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shikastlangan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joy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issiq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boʻladi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Ogʻriq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Dolor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):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Nerv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uchlariga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bosim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tushishi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va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kimyoviy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moddalar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taʼsirida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ogʻriq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seziladi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Funksiyaning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buzilishi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Functio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laesa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):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Shikastlangan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aʼzo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yoki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toʻqima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normal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ishlamay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qoladi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masalan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boʻgʻim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qotishi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hlinkClick r:id="rId2"/>
              </a:rPr>
              <a:t>Umumiy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hlinkClick r:id="rId2"/>
              </a:rPr>
              <a:t> (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hlinkClick r:id="rId2"/>
              </a:rPr>
              <a:t>tizimli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hlinkClick r:id="rId2"/>
              </a:rPr>
              <a:t>)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hlinkClick r:id="rId2"/>
              </a:rPr>
              <a:t>belgilar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Isitma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Tananing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infeksiyaga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qarshi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kurashish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belgisi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Charchoq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Yalligʻlanish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jarayonining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umumiy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taʼsiri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Ishtaha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1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pasayishi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Baʼzi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turdagi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yalligʻlanishlarda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masalan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ichak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kasalliklarida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)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kuzatiladi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2552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84960" y="204011"/>
            <a:ext cx="7044608" cy="98035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Surunkali</a:t>
            </a:r>
            <a:r>
              <a:rPr lang="en-US" dirty="0" smtClean="0"/>
              <a:t> </a:t>
            </a:r>
            <a:r>
              <a:rPr lang="en-US" dirty="0" err="1" smtClean="0"/>
              <a:t>yallig’lanish</a:t>
            </a:r>
            <a:r>
              <a:rPr lang="en-US" dirty="0" smtClean="0"/>
              <a:t> </a:t>
            </a:r>
            <a:r>
              <a:rPr lang="en-US" dirty="0" err="1" smtClean="0"/>
              <a:t>haqida</a:t>
            </a:r>
            <a:r>
              <a:rPr lang="en-US" dirty="0" smtClean="0"/>
              <a:t> </a:t>
            </a:r>
            <a:r>
              <a:rPr lang="en-US" dirty="0" err="1" smtClean="0"/>
              <a:t>ma’lumot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2134" y="1410789"/>
            <a:ext cx="8596668" cy="478100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32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O'tkir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yallig'lanishga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qarama-qarshi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o'laroq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surunkali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patogen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necha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haftalab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oylab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ta’sir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ko'rsatib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turadigan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mahalda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boshlanadi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Yallig'lanishning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turida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zararlangan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joyda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mononuklear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infiltratsiya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bosh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lanib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keyinchalik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fibroblastlar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proliferasiyasi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avj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oladi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infiltrati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limfotsitlar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ahyon-ahyonda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plazmatik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hujayralardan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iborat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bo'ladi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Surunkali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organizmning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o'tkir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o'chog'ini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cheklab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qo'yish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layoqati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yetarli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emasligi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natijasida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o'tkir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oqibati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bo'lishi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, re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parativ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regeneratsiya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jarayonlarini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to'la-to'kis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namoyon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etishi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yoki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patogen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saqlanib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qolishi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natijasida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boshlanishi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mumkin</a:t>
            </a:r>
            <a:endParaRPr lang="ru-RU" sz="32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87290" y="-548812"/>
            <a:ext cx="8229601" cy="5488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964865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57942" y="541211"/>
            <a:ext cx="8316060" cy="5767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opkadagi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bakterial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in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feksiya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odatda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fokusining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so'rilib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ketishi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tugallanadigan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o'tkir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yalligTanish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jarayoni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tariqasida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boshlanishi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Lekin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qo'zg'atuvchisi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sezilarli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virulentligi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ajralib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turadigan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organizmning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himoya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kuchlari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esa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o'tkir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infeksiyani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yengishga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kuchi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yetmaydigan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bo'lsa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u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holda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o'pka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to'qimasi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o'zgarishga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uchrab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unda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surunkali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absess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paydo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Ana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shunday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abssessda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infeksiya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ochmasdan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ko'rinishida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saqlanib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qoladi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Biroq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surunkali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birlamchi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jarayon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sifatida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ham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boshlanishi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Bunday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hodisa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quyidagi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hollarda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kuzatiladi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endParaRPr lang="ru-RU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72922" y="6309188"/>
            <a:ext cx="8560526" cy="54881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76176" rIns="0" bIns="101568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</p:txBody>
      </p:sp>
    </p:spTree>
    <p:extLst>
      <p:ext uri="{BB962C8B-B14F-4D97-AF65-F5344CB8AC3E}">
        <p14:creationId xmlns:p14="http://schemas.microsoft.com/office/powerpoint/2010/main" val="2471129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8923" y="-11388"/>
            <a:ext cx="7620000" cy="3918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                           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88333" y="618310"/>
            <a:ext cx="4958581" cy="5590903"/>
          </a:xfrm>
        </p:spPr>
        <p:txBody>
          <a:bodyPr>
            <a:noAutofit/>
          </a:bodyPr>
          <a:lstStyle/>
          <a:p>
            <a:r>
              <a:rPr lang="en-US" sz="2000" dirty="0" smtClean="0"/>
              <a:t>   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66353" y="618310"/>
            <a:ext cx="822256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1)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muayyan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guruhdagi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mikroorganizmlar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batsillasi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oqish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spiroxeta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zamburug’lar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tufayli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boshlanib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persistlanadigan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infeksiyalar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paytida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Bu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xildagi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qo’zg'atuvchilar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toksikligi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ajralib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turadi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sekinlik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yuza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chiqadigan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sezuvchanlik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tarzida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o'tuvchi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immun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sabab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Ana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shunday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hollarda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granulyematoz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reaktsiya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deb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ataladigan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o'ziga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xos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ya’ni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spetsifik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boshlanadi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; 2)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tabiatan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anorganik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zarralar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yot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jismlar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uzoq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ta’sir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qilib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turadigan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ma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halda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tarkibida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erkin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kremniy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bioksid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changni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uzoq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vaqt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nafasga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natijasida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boshlanadigan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o'pka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silikozi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shunga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kiradi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22605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27018" y="472649"/>
            <a:ext cx="91178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2514" y="703481"/>
            <a:ext cx="895241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holga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xususiyatiga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egadir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holga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o'tganida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o'lchamlari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kattalashib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lizosoma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fermentlarining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kuchi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oshadi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almashinuv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jarayonlari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zo'rayadi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Ikkinchi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bosqichi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jarayoni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avj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borishida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ishtirok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etadigan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turli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biologik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moddalar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ajralib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chiqishi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tariflanadi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Hozirgi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vaqtda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ishlab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chiqaradigan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50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ortiq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biologik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mod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borligi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aniqlangan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Bularning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alohida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diqqatga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sazovor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bo'lganlari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quyidagilardir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 1)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fermentlar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neytral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nordon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proteazalar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Elastaza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kollagenaza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singari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neytral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proteazalar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to'qimalar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shikastlanganda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ajralib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chiqadigan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mediatorlari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jumlasiga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kiradi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Boshqalari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masalan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plazminogen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aktivatori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plazmin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hosil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bo'lishiga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yordam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beradi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34694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5428" y="636458"/>
            <a:ext cx="93965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428" y="514538"/>
            <a:ext cx="915270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Nordon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proteazalardan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fosfataza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lipaza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ishtirok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etadi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;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Makrofaglarning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holga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o'tishi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kop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bosqichli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jarayondir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Birinchi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bosqichida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makrofag'lar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sensibillangan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T-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limfotsitlardan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ajralib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chiquvchi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limfokinlar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bakterial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endotoksinlar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yordamida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faollashib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fibronektin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o'ralgan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yuzalarga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shuningdek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otkir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yallig'lanishning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avj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olib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borishida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hosil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bo'ladigan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turli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kimyoviy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mediatorlarga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taqaladi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 2)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plazma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oqsillari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—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toqima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V, VII, IX, X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singari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komple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ment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oqsillari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koagulant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oqsillar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; 3)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reaktiv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kislorod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metabolitlari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; 4)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lipidlar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mediatorlari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jumladan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araxidonat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kislota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metabolitlari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trombotsitlarni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faollashtiruvchi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; 5)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proliferatsiya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hamda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boshqa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hujayralar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junktsiyas'mi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tartihga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soluvchi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: interferon,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fibroblastlarga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tasir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o'tkazuvchi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o'sish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T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V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limfotsitlarni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faollashtiruvchi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shuningdek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fibroblastlar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tomonidan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kollagenaza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ishlanib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chiqishini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jonlantiruvchi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interleykin-1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boshqalar</a:t>
            </a: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9421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05988" y="605306"/>
            <a:ext cx="8168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30924" y="605306"/>
            <a:ext cx="918754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Yuqorida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aytib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o'tilgan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mediatorlarning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hammasi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organizmning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kuchli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himoyalovchi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omiliga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aylantiradi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Shu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yot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antigenlarga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rshi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ishga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tushishi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mumkin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bo'lgan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kuchli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qurol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xaddan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tashqari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faollashib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ketgan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chog'larda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organizmning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o'z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toqimalarini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ham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ancha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zararlantirishi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mumkinki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autoimmun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kasalliklar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paytida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shunday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hodisa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kuzatiladi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Surunkali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qonda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aylanib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yurgan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monotsitlar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xemotaksik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ta’siri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ostida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to'qimaga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migratsiyalanib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o'tib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yerda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aylanadi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Yallig'lanish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ochog‘ida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yig‘ilib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qolishi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uchun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limfotsitlar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tomonidan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ajratib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chiqaradigan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omillar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alohida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ahamiyatga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ega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Makrofaglar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neytrofillardan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farq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qilib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o'zining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yashash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layoqatini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uzoq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vaqt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mobaynida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saqlab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qoladi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49746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22217" y="588444"/>
            <a:ext cx="9274628" cy="5853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Makrofaglarning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bo'linish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jarayonida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ko‘p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yadroli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ulkan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hujayralar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paydo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bo'ladi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Yallig'lanish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infiltratida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limfotsitlarning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xil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turlari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topiladi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bunday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hodisa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immun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yallig'lanishda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kuzatilishi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bilangina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qolmaydi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Masalan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qo'zg'atuvchilari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ya’ni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mikobakteriyalar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antigen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xususiyatlariga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egadir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mu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nosabat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limfotsitlar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sil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granulyomasida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bo'ladi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qanday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yallig'lanish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ham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hujayra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antigenlari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paydo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bo'lishi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bilan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birga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davom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etib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borishini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yallig'lanishning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immunologik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komponenti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shu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antigenlarga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bog'liq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bo'lishini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ta’kidlab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aytib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ketish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kerak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933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1224" y="117693"/>
            <a:ext cx="89349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                        </a:t>
            </a:r>
            <a:r>
              <a:rPr lang="en-US" sz="2400" dirty="0" smtClean="0"/>
              <a:t>       </a:t>
            </a:r>
            <a:r>
              <a:rPr lang="en-US" sz="2400" dirty="0" err="1" smtClean="0"/>
              <a:t>Hujayra</a:t>
            </a:r>
            <a:r>
              <a:rPr lang="en-US" sz="2400" dirty="0" smtClean="0"/>
              <a:t> </a:t>
            </a:r>
            <a:r>
              <a:rPr lang="en-US" sz="2400" dirty="0" err="1" smtClean="0"/>
              <a:t>reparatsiyasi</a:t>
            </a:r>
            <a:endParaRPr lang="ru-RU" sz="2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92480" y="579358"/>
            <a:ext cx="8743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61851" y="979775"/>
            <a:ext cx="8412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  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48344" y="662583"/>
            <a:ext cx="93007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202122"/>
                </a:solidFill>
                <a:latin typeface="Arial" panose="020B0604020202020204" pitchFamily="34" charset="0"/>
              </a:rPr>
              <a:t>   </a:t>
            </a:r>
            <a:r>
              <a:rPr lang="en-US" sz="2400" b="1" dirty="0" err="1" smtClean="0">
                <a:solidFill>
                  <a:srgbClr val="202122"/>
                </a:solidFill>
                <a:latin typeface="Arial" panose="020B0604020202020204" pitchFamily="34" charset="0"/>
              </a:rPr>
              <a:t>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(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genetikada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) –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fizikkimyoviy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omillar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taʼsirida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zararlangan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>
                <a:solidFill>
                  <a:srgbClr val="3366CC"/>
                </a:solidFill>
                <a:latin typeface="Arial" panose="020B0604020202020204" pitchFamily="34" charset="0"/>
                <a:hlinkClick r:id="rId2" tooltip="DNK"/>
              </a:rPr>
              <a:t>DNK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molekulasi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tabiiy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(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nativ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)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strukturasining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oʻz-oʻzidan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qayta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tiklanishi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barcha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organizmlar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hujayrasi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uchun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xos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boʻlib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 </a:t>
            </a:r>
            <a:r>
              <a:rPr lang="en-US" sz="2400" dirty="0" err="1">
                <a:solidFill>
                  <a:srgbClr val="3366CC"/>
                </a:solidFill>
                <a:latin typeface="Arial" panose="020B0604020202020204" pitchFamily="34" charset="0"/>
                <a:hlinkClick r:id="rId3" tooltip="Hujayra"/>
              </a:rPr>
              <a:t>hujayraning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maxsus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BF3C2C"/>
                </a:solidFill>
                <a:latin typeface="Arial" panose="020B0604020202020204" pitchFamily="34" charset="0"/>
                <a:hlinkClick r:id="rId4" tooltip="Ferment (sahifa yaratilmagan)"/>
              </a:rPr>
              <a:t>fermentlari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ishtirokida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amalga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oshiriladi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ultrabinafsha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ionlovchi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nurlar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taʼsirida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zararlangan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BF3C2C"/>
                </a:solidFill>
                <a:latin typeface="Arial" panose="020B0604020202020204" pitchFamily="34" charset="0"/>
                <a:hlinkClick r:id="rId5" tooltip="Bakteriyaning (sahifa yaratilmagan)"/>
              </a:rPr>
              <a:t>bakteriyaning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DNK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molekulalarida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yaxshi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oʻrganilgan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3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xil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asosiy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mexanizmi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: </a:t>
            </a:r>
            <a:r>
              <a:rPr lang="en-US" sz="2400" dirty="0" err="1">
                <a:solidFill>
                  <a:srgbClr val="BF3C2C"/>
                </a:solidFill>
                <a:latin typeface="Arial" panose="020B0604020202020204" pitchFamily="34" charset="0"/>
                <a:hlinkClick r:id="rId6" tooltip="Fotoreparatsiya (sahifa yaratilmagan)"/>
              </a:rPr>
              <a:t>fotoreparatsiya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(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fotoreaktivatsiya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),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ekssizion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postreplikativ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reporatsiya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aniqlangan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Fotoreparatsiya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ultrabinafsha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nurlar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taʼsirida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DNK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molekulasida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hosil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boʻladigan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BF3C2C"/>
                </a:solidFill>
                <a:latin typeface="Arial" panose="020B0604020202020204" pitchFamily="34" charset="0"/>
                <a:hlinkClick r:id="rId7" tooltip="Siklobutan (sahifa yaratilmagan)"/>
              </a:rPr>
              <a:t>siklobutan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dezoksiribopirimidin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–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fotoliaza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fermenti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yordamida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parchalanishidan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iborat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Ekssizion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reparatsiya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 –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DNKning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zararlangan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joyini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aniqlash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uni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kesib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tashlash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va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matritsa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asosida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kesilgan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joyni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qayta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sintez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qilib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, DNK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zanjirining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izchilligini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202122"/>
                </a:solidFill>
                <a:latin typeface="Arial" panose="020B0604020202020204" pitchFamily="34" charset="0"/>
              </a:rPr>
              <a:t>tiklash</a:t>
            </a:r>
            <a:r>
              <a:rPr lang="en-US" sz="2400" dirty="0">
                <a:solidFill>
                  <a:srgbClr val="202122"/>
                </a:solidFill>
                <a:latin typeface="Arial" panose="020B0604020202020204" pitchFamily="34" charset="0"/>
              </a:rPr>
              <a:t>.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401724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370</TotalTime>
  <Words>998</Words>
  <Application>Microsoft Office PowerPoint</Application>
  <PresentationFormat>Широкоэкранный</PresentationFormat>
  <Paragraphs>50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Google Sans</vt:lpstr>
      <vt:lpstr>inherit</vt:lpstr>
      <vt:lpstr>Poppins</vt:lpstr>
      <vt:lpstr>Times New Roman</vt:lpstr>
      <vt:lpstr>Trebuchet MS</vt:lpstr>
      <vt:lpstr>Wingdings 3</vt:lpstr>
      <vt:lpstr>Грань</vt:lpstr>
      <vt:lpstr>Презентация PowerPoint</vt:lpstr>
      <vt:lpstr> Surunkali yallig’lanish haqida ma’lumot</vt:lpstr>
      <vt:lpstr>             </vt:lpstr>
      <vt:lpstr>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36</cp:revision>
  <dcterms:created xsi:type="dcterms:W3CDTF">2025-12-02T19:51:39Z</dcterms:created>
  <dcterms:modified xsi:type="dcterms:W3CDTF">2025-12-21T19:49:38Z</dcterms:modified>
</cp:coreProperties>
</file>