
<file path=[Content_Types].xml><?xml version="1.0" encoding="utf-8"?>
<Types xmlns="http://schemas.openxmlformats.org/package/2006/content-types">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erverZoom="0">
  <p:sldMasterIdLst>
    <p:sldMasterId id="2147483660" r:id="rId1"/>
  </p:sldMasterIdLst>
  <p:notesMasterIdLst>
    <p:notesMasterId r:id="rId65"/>
  </p:notesMasterIdLst>
  <p:sldIdLst>
    <p:sldId id="321" r:id="rId2"/>
    <p:sldId id="322" r:id="rId3"/>
    <p:sldId id="323" r:id="rId4"/>
    <p:sldId id="324" r:id="rId5"/>
    <p:sldId id="325" r:id="rId6"/>
    <p:sldId id="326" r:id="rId7"/>
    <p:sldId id="327" r:id="rId8"/>
    <p:sldId id="328" r:id="rId9"/>
    <p:sldId id="329" r:id="rId10"/>
    <p:sldId id="330" r:id="rId11"/>
    <p:sldId id="331" r:id="rId12"/>
    <p:sldId id="332" r:id="rId13"/>
    <p:sldId id="333" r:id="rId14"/>
    <p:sldId id="334" r:id="rId15"/>
    <p:sldId id="335" r:id="rId16"/>
    <p:sldId id="336" r:id="rId17"/>
    <p:sldId id="337" r:id="rId18"/>
    <p:sldId id="338" r:id="rId19"/>
    <p:sldId id="339" r:id="rId20"/>
    <p:sldId id="340" r:id="rId21"/>
    <p:sldId id="341" r:id="rId22"/>
    <p:sldId id="342" r:id="rId23"/>
    <p:sldId id="343" r:id="rId24"/>
    <p:sldId id="344" r:id="rId25"/>
    <p:sldId id="345" r:id="rId26"/>
    <p:sldId id="346" r:id="rId27"/>
    <p:sldId id="347" r:id="rId28"/>
    <p:sldId id="348" r:id="rId29"/>
    <p:sldId id="349" r:id="rId30"/>
    <p:sldId id="350" r:id="rId31"/>
    <p:sldId id="351" r:id="rId32"/>
    <p:sldId id="352" r:id="rId33"/>
    <p:sldId id="353" r:id="rId34"/>
    <p:sldId id="354" r:id="rId35"/>
    <p:sldId id="355" r:id="rId36"/>
    <p:sldId id="356" r:id="rId37"/>
    <p:sldId id="357" r:id="rId38"/>
    <p:sldId id="358" r:id="rId39"/>
    <p:sldId id="359" r:id="rId40"/>
    <p:sldId id="360" r:id="rId41"/>
    <p:sldId id="361" r:id="rId42"/>
    <p:sldId id="362" r:id="rId43"/>
    <p:sldId id="363" r:id="rId44"/>
    <p:sldId id="364" r:id="rId45"/>
    <p:sldId id="365" r:id="rId46"/>
    <p:sldId id="366" r:id="rId47"/>
    <p:sldId id="367" r:id="rId48"/>
    <p:sldId id="368" r:id="rId49"/>
    <p:sldId id="369" r:id="rId50"/>
    <p:sldId id="370" r:id="rId51"/>
    <p:sldId id="371" r:id="rId52"/>
    <p:sldId id="372" r:id="rId53"/>
    <p:sldId id="373" r:id="rId54"/>
    <p:sldId id="374" r:id="rId55"/>
    <p:sldId id="375" r:id="rId56"/>
    <p:sldId id="376" r:id="rId57"/>
    <p:sldId id="377" r:id="rId58"/>
    <p:sldId id="378" r:id="rId59"/>
    <p:sldId id="379" r:id="rId60"/>
    <p:sldId id="380" r:id="rId61"/>
    <p:sldId id="381" r:id="rId62"/>
    <p:sldId id="382" r:id="rId63"/>
    <p:sldId id="383" r:id="rId64"/>
  </p:sldIdLst>
  <p:sldSz cx="9144000" cy="6858000" type="screen4x3"/>
  <p:notesSz cx="6858000" cy="9144000"/>
  <p:defaultTex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833" name="Верхний колонтитул 1"/>
          <p:cNvSpPr>
            <a:spLocks noGrp="1"/>
          </p:cNvSpPr>
          <p:nvPr>
            <p:ph type="hdr" sz="quarter"/>
          </p:nvPr>
        </p:nvSpPr>
        <p:spPr>
          <a:xfrm>
            <a:off x="0" y="0"/>
            <a:ext cx="2971800" cy="457200"/>
          </a:xfrm>
          <a:prstGeom prst="rect">
            <a:avLst/>
          </a:prstGeom>
          <a:noFill/>
          <a:ln>
            <a:noFill/>
          </a:ln>
        </p:spPr>
        <p:txBody>
          <a:bodyPr vert="horz" lIns="91440" tIns="45720" rIns="91440" bIns="45720" anchor="t"/>
          <a:lstStyle/>
          <a:p>
            <a:pPr lvl="0" eaLnBrk="1" hangingPunct="1"/>
            <a:endParaRPr lang="ru-RU" altLang="en-US" sz="1200"/>
          </a:p>
        </p:txBody>
      </p:sp>
      <p:sp>
        <p:nvSpPr>
          <p:cNvPr id="1048834" name="Дата 2"/>
          <p:cNvSpPr>
            <a:spLocks noGrp="1"/>
          </p:cNvSpPr>
          <p:nvPr>
            <p:ph type="dt" idx="1"/>
          </p:nvPr>
        </p:nvSpPr>
        <p:spPr>
          <a:xfrm>
            <a:off x="3884612" y="0"/>
            <a:ext cx="2971800" cy="457200"/>
          </a:xfrm>
          <a:prstGeom prst="rect">
            <a:avLst/>
          </a:prstGeom>
          <a:noFill/>
          <a:ln>
            <a:noFill/>
          </a:ln>
        </p:spPr>
        <p:txBody>
          <a:bodyPr vert="horz" lIns="91440" tIns="45720" rIns="91440" bIns="45720" anchor="t"/>
          <a:lstStyle/>
          <a:p>
            <a:pPr lvl="0" algn="r" eaLnBrk="1" hangingPunct="1"/>
            <a:fld id="{566ABCEB-ACFC-4714-9973-3DA970169C29}" type="datetime1">
              <a:rPr lang="ru-RU" altLang="en-US" sz="1200"/>
              <a:pPr lvl="0" algn="r" eaLnBrk="1" hangingPunct="1"/>
              <a:t>27.04.2026</a:t>
            </a:fld>
            <a:endParaRPr lang="ru-RU" altLang="en-US" sz="1200"/>
          </a:p>
        </p:txBody>
      </p:sp>
      <p:sp>
        <p:nvSpPr>
          <p:cNvPr id="1048835" name="Образ слайда 3"/>
          <p:cNvSpPr>
            <a:spLocks noGrp="1" noRot="1" noChangeAspect="1"/>
          </p:cNvSpPr>
          <p:nvPr>
            <p:ph type="sldImg" idx="2"/>
          </p:nvPr>
        </p:nvSpPr>
        <p:spPr>
          <a:xfrm>
            <a:off x="1143000" y="685800"/>
            <a:ext cx="4572000" cy="3429000"/>
          </a:xfrm>
          <a:prstGeom prst="rect">
            <a:avLst/>
          </a:prstGeom>
          <a:noFill/>
          <a:ln w="12700" cap="flat" cmpd="sng">
            <a:solidFill>
              <a:srgbClr val="000000">
                <a:alpha val="100000"/>
              </a:srgbClr>
            </a:solidFill>
            <a:prstDash val="solid"/>
            <a:round/>
          </a:ln>
        </p:spPr>
        <p:txBody>
          <a:bodyPr vert="horz" lIns="91440" tIns="45720" rIns="91440" bIns="45720" anchor="ctr"/>
          <a:lstStyle/>
          <a:p>
            <a:endParaRPr/>
          </a:p>
        </p:txBody>
      </p:sp>
      <p:sp>
        <p:nvSpPr>
          <p:cNvPr id="1048836" name="Заметки 4"/>
          <p:cNvSpPr>
            <a:spLocks noGrp="1"/>
          </p:cNvSpPr>
          <p:nvPr>
            <p:ph type="body" sz="quarter" idx="3"/>
          </p:nvPr>
        </p:nvSpPr>
        <p:spPr>
          <a:xfrm>
            <a:off x="685800" y="4343400"/>
            <a:ext cx="5486400" cy="4114800"/>
          </a:xfrm>
          <a:prstGeom prst="rect">
            <a:avLst/>
          </a:prstGeom>
          <a:noFill/>
          <a:ln>
            <a:noFill/>
          </a:ln>
        </p:spPr>
        <p:txBody>
          <a:bodyPr vert="horz" lIns="91440" tIns="45720" rIns="91440" bIns="45720" anchor="t"/>
          <a:lstStyle/>
          <a:p>
            <a:pPr lvl="0"/>
            <a:r>
              <a:rPr lang="ru-RU" altLang="en-US"/>
              <a:t>Образец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1048837" name="Нижний колонтитул 5"/>
          <p:cNvSpPr>
            <a:spLocks noGrp="1"/>
          </p:cNvSpPr>
          <p:nvPr>
            <p:ph type="ftr" sz="quarter" idx="4"/>
          </p:nvPr>
        </p:nvSpPr>
        <p:spPr>
          <a:xfrm>
            <a:off x="0" y="8685212"/>
            <a:ext cx="2971800" cy="457200"/>
          </a:xfrm>
          <a:prstGeom prst="rect">
            <a:avLst/>
          </a:prstGeom>
          <a:noFill/>
          <a:ln>
            <a:noFill/>
          </a:ln>
        </p:spPr>
        <p:txBody>
          <a:bodyPr vert="horz" lIns="91440" tIns="45720" rIns="91440" bIns="45720" anchor="b"/>
          <a:lstStyle/>
          <a:p>
            <a:pPr lvl="0" eaLnBrk="1" hangingPunct="1"/>
            <a:endParaRPr lang="ru-RU" altLang="en-US" sz="1200"/>
          </a:p>
        </p:txBody>
      </p:sp>
      <p:sp>
        <p:nvSpPr>
          <p:cNvPr id="1048838" name="Номер слайда 6"/>
          <p:cNvSpPr>
            <a:spLocks noGrp="1"/>
          </p:cNvSpPr>
          <p:nvPr>
            <p:ph type="sldNum" sz="quarter" idx="5"/>
          </p:nvPr>
        </p:nvSpPr>
        <p:spPr>
          <a:xfrm>
            <a:off x="3884612" y="8685212"/>
            <a:ext cx="2971800" cy="457200"/>
          </a:xfrm>
          <a:prstGeom prst="rect">
            <a:avLst/>
          </a:prstGeom>
          <a:noFill/>
          <a:ln>
            <a:noFill/>
          </a:ln>
        </p:spPr>
        <p:txBody>
          <a:bodyPr vert="horz" lIns="91440" tIns="45720" rIns="91440" bIns="45720" anchor="b"/>
          <a:lstStyle/>
          <a:p>
            <a:pPr lvl="0" algn="r" eaLnBrk="1" hangingPunct="1"/>
            <a:fld id="{566ABCEB-ACFC-4714-9973-3DA970169C29}" type="slidenum">
              <a:rPr lang="ru-RU" altLang="ru-RU" sz="1200"/>
              <a:pPr lvl="0" algn="r" eaLnBrk="1" hangingPunct="1"/>
              <a:t>‹#›</a:t>
            </a:fld>
            <a:endParaRPr lang="ru-RU" altLang="ru-RU" sz="1200"/>
          </a:p>
        </p:txBody>
      </p:sp>
    </p:spTree>
  </p:cSld>
  <p:clrMap bg1="dk1" tx1="dk1" bg2="dk1" tx2="dk1" accent1="dk1" accent2="dk1" accent3="dk1" accent4="dk1" accent5="dk1" accent6="dk1" hlink="dk1" folHlink="dk1"/>
  <p:notesStyle>
    <a:lvl1pPr marL="0" indent="0" algn="l" rtl="0" eaLnBrk="0" fontAlgn="base" latinLnBrk="0" hangingPunct="0">
      <a:lnSpc>
        <a:spcPct val="100000"/>
      </a:lnSpc>
      <a:spcBef>
        <a:spcPct val="30000"/>
      </a:spcBef>
      <a:spcAft>
        <a:spcPct val="0"/>
      </a:spcAft>
      <a:buFontTx/>
      <a:buNone/>
      <a:defRPr sz="12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30000"/>
      </a:spcBef>
      <a:spcAft>
        <a:spcPct val="0"/>
      </a:spcAft>
      <a:buFontTx/>
      <a:buNone/>
      <a:defRPr sz="12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30000"/>
      </a:spcBef>
      <a:spcAft>
        <a:spcPct val="0"/>
      </a:spcAft>
      <a:buFontTx/>
      <a:buNone/>
      <a:defRPr sz="12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30000"/>
      </a:spcBef>
      <a:spcAft>
        <a:spcPct val="0"/>
      </a:spcAft>
      <a:buFontTx/>
      <a:buNone/>
      <a:defRPr sz="12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30000"/>
      </a:spcBef>
      <a:spcAft>
        <a:spcPct val="0"/>
      </a:spcAft>
      <a:buFontTx/>
      <a:buNone/>
      <a:defRPr sz="1200" b="0" i="0" u="none" baseline="0">
        <a:solidFill>
          <a:schemeClr val="dk1"/>
        </a:solidFill>
        <a:latin typeface="Calibri" pitchFamily="34" charset="0"/>
        <a:sym typeface="Calibri" pitchFamily="34" charset="0"/>
      </a:defRPr>
    </a:lvl5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581"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1048582"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1048583"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584"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585"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800" name="Заголовок 1"/>
          <p:cNvSpPr>
            <a:spLocks noGrp="1"/>
          </p:cNvSpPr>
          <p:nvPr>
            <p:ph type="title"/>
          </p:nvPr>
        </p:nvSpPr>
        <p:spPr/>
        <p:txBody>
          <a:bodyPr/>
          <a:lstStyle/>
          <a:p>
            <a:r>
              <a:rPr lang="ru-RU"/>
              <a:t>Образец заголовка</a:t>
            </a:r>
          </a:p>
        </p:txBody>
      </p:sp>
      <p:sp>
        <p:nvSpPr>
          <p:cNvPr id="1048801"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802"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803"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804"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789"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1048790"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791"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792"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793"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589" name="Заголовок 1"/>
          <p:cNvSpPr>
            <a:spLocks noGrp="1"/>
          </p:cNvSpPr>
          <p:nvPr>
            <p:ph type="title"/>
          </p:nvPr>
        </p:nvSpPr>
        <p:spPr/>
        <p:txBody>
          <a:bodyPr/>
          <a:lstStyle/>
          <a:p>
            <a:r>
              <a:rPr lang="ru-RU"/>
              <a:t>Образец заголовка</a:t>
            </a:r>
          </a:p>
        </p:txBody>
      </p:sp>
      <p:sp>
        <p:nvSpPr>
          <p:cNvPr id="1048590"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591"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592"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593"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805"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1048806"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1048807"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808"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809"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810" name="Заголовок 1"/>
          <p:cNvSpPr>
            <a:spLocks noGrp="1"/>
          </p:cNvSpPr>
          <p:nvPr>
            <p:ph type="title"/>
          </p:nvPr>
        </p:nvSpPr>
        <p:spPr/>
        <p:txBody>
          <a:bodyPr/>
          <a:lstStyle/>
          <a:p>
            <a:r>
              <a:rPr lang="ru-RU"/>
              <a:t>Образец заголовка</a:t>
            </a:r>
          </a:p>
        </p:txBody>
      </p:sp>
      <p:sp>
        <p:nvSpPr>
          <p:cNvPr id="1048811"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812"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813"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814"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815"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816"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1048817"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1048818"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819"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1048820"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821"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822"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823"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785" name="Заголовок 1"/>
          <p:cNvSpPr>
            <a:spLocks noGrp="1"/>
          </p:cNvSpPr>
          <p:nvPr>
            <p:ph type="title"/>
          </p:nvPr>
        </p:nvSpPr>
        <p:spPr/>
        <p:txBody>
          <a:bodyPr/>
          <a:lstStyle/>
          <a:p>
            <a:r>
              <a:rPr lang="ru-RU"/>
              <a:t>Образец заголовка</a:t>
            </a:r>
          </a:p>
        </p:txBody>
      </p:sp>
      <p:sp>
        <p:nvSpPr>
          <p:cNvPr id="1048786"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787"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788"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824"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825"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826"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827"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1048828"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829"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1048830"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831"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832"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794"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1048795" name="Рисунок 2"/>
          <p:cNvSpPr>
            <a:spLocks noGrp="1"/>
          </p:cNvSpPr>
          <p:nvPr>
            <p:ph type="pic" idx="1"/>
          </p:nvPr>
        </p:nvSpPr>
        <p:spPr>
          <a:xfrm>
            <a:off x="3887391" y="987426"/>
            <a:ext cx="4629150" cy="4873625"/>
          </a:xfrm>
        </p:spPr>
        <p:txBody>
          <a:bodyPr vert="horz" wrap="square" lIns="91440" tIns="45720" rIns="91440" bIns="45720" numCol="1" rtlCol="0" anchor="t" anchorCtr="0" compatLnSpc="1">
            <a:prstTxWarp prst="textNoShape">
              <a:avLst/>
            </a:prstTxWarp>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pPr>
            <a:endParaRPr kumimoji="0" lang="ru-RU" sz="2400" b="0" i="0" u="none" strike="noStrike" kern="1200" cap="none" spc="0" normalizeH="0" baseline="0" noProof="0">
              <a:ln>
                <a:noFill/>
              </a:ln>
              <a:solidFill>
                <a:schemeClr val="tx1"/>
              </a:solidFill>
              <a:effectLst/>
              <a:uLnTx/>
              <a:uFillTx/>
              <a:latin typeface="+mn-lt"/>
              <a:ea typeface="+mn-ea"/>
              <a:cs typeface="+mn-cs"/>
            </a:endParaRPr>
          </a:p>
        </p:txBody>
      </p:sp>
      <p:sp>
        <p:nvSpPr>
          <p:cNvPr id="1048796"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1048797"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798"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
        <p:nvSpPr>
          <p:cNvPr id="1048799"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48576"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p>
            <a:pPr lvl="0"/>
            <a:r>
              <a:rPr lang="ru-RU" altLang="ru-RU"/>
              <a:t>Образец заголовка</a:t>
            </a:r>
          </a:p>
        </p:txBody>
      </p:sp>
      <p:sp>
        <p:nvSpPr>
          <p:cNvPr id="1048577" name="Текст 2"/>
          <p:cNvSpPr>
            <a:spLocks noGrp="1"/>
          </p:cNvSpPr>
          <p:nvPr>
            <p:ph type="body" idx="1"/>
          </p:nvPr>
        </p:nvSpPr>
        <p:spPr>
          <a:xfrm>
            <a:off x="628650" y="1825625"/>
            <a:ext cx="7886700" cy="4351337"/>
          </a:xfrm>
          <a:prstGeom prst="rect">
            <a:avLst/>
          </a:prstGeom>
          <a:noFill/>
          <a:ln>
            <a:noFill/>
          </a:ln>
        </p:spPr>
        <p:txBody>
          <a:bodyPr vert="horz" lIns="91440" tIns="45720" rIns="91440" bIns="45720" anchor="t"/>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48578" name="Дата 3"/>
          <p:cNvSpPr>
            <a:spLocks noGrp="1"/>
          </p:cNvSpPr>
          <p:nvPr>
            <p:ph type="dt" sz="half" idx="2"/>
          </p:nvPr>
        </p:nvSpPr>
        <p:spPr>
          <a:xfrm>
            <a:off x="6286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eaLnBrk="1" hangingPunct="1"/>
            <a:fld id="{566ABCEB-ACFC-4714-9973-3DA970169C29}" type="datetime1">
              <a:rPr lang="ru-RU" altLang="en-US" sz="900">
                <a:solidFill>
                  <a:srgbClr val="898989"/>
                </a:solidFill>
              </a:rPr>
              <a:pPr lvl="0" eaLnBrk="1" hangingPunct="1"/>
              <a:t>27.04.2026</a:t>
            </a:fld>
            <a:endParaRPr lang="ru-RU" altLang="en-US" sz="900">
              <a:solidFill>
                <a:srgbClr val="898989"/>
              </a:solidFill>
            </a:endParaRPr>
          </a:p>
        </p:txBody>
      </p:sp>
      <p:sp>
        <p:nvSpPr>
          <p:cNvPr id="1048579" name="Нижний колонтитул 4"/>
          <p:cNvSpPr>
            <a:spLocks noGrp="1"/>
          </p:cNvSpPr>
          <p:nvPr>
            <p:ph type="ftr" sz="quarter" idx="3"/>
          </p:nvPr>
        </p:nvSpPr>
        <p:spPr>
          <a:xfrm>
            <a:off x="3028950" y="6356350"/>
            <a:ext cx="30861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ctr" eaLnBrk="1" hangingPunct="1"/>
            <a:endParaRPr lang="ru-RU" altLang="en-US" sz="900">
              <a:solidFill>
                <a:srgbClr val="898989"/>
              </a:solidFill>
            </a:endParaRPr>
          </a:p>
        </p:txBody>
      </p:sp>
      <p:sp>
        <p:nvSpPr>
          <p:cNvPr id="1048580" name="Номер слайда 5"/>
          <p:cNvSpPr>
            <a:spLocks noGrp="1"/>
          </p:cNvSpPr>
          <p:nvPr>
            <p:ph type="sldNum" sz="quarter" idx="4"/>
          </p:nvPr>
        </p:nvSpPr>
        <p:spPr>
          <a:xfrm>
            <a:off x="6457950" y="6356350"/>
            <a:ext cx="20574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1pPr>
            <a:lvl2pPr marL="3429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2pPr>
            <a:lvl3pPr marL="6858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3pPr>
            <a:lvl4pPr marL="10287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4pPr>
            <a:lvl5pPr marL="1371600" indent="0" algn="l" rtl="0" eaLnBrk="1" fontAlgn="base" latinLnBrk="0" hangingPunct="1">
              <a:lnSpc>
                <a:spcPct val="100000"/>
              </a:lnSpc>
              <a:spcBef>
                <a:spcPct val="0"/>
              </a:spcBef>
              <a:spcAft>
                <a:spcPct val="0"/>
              </a:spcAft>
              <a:buFontTx/>
              <a:buNone/>
              <a:defRPr sz="1300" b="0" i="0" u="none" baseline="0">
                <a:solidFill>
                  <a:schemeClr val="dk1"/>
                </a:solidFill>
                <a:latin typeface="Calibri" pitchFamily="34" charset="0"/>
                <a:sym typeface="Calibri" pitchFamily="34" charset="0"/>
              </a:defRPr>
            </a:lvl5pPr>
          </a:lstStyle>
          <a:p>
            <a:pPr lvl="0" algn="r" eaLnBrk="1" hangingPunct="1"/>
            <a:fld id="{566ABCEB-ACFC-4714-9973-3DA970169C29}" type="slidenum">
              <a:rPr lang="ru-RU" altLang="ru-RU" sz="900">
                <a:solidFill>
                  <a:srgbClr val="898989"/>
                </a:solidFill>
              </a:rPr>
              <a:pPr lvl="0" algn="r" eaLnBrk="1" hangingPunct="1"/>
              <a:t>‹#›</a:t>
            </a:fld>
            <a:endParaRPr lang="ru-RU" altLang="ru-RU" sz="900">
              <a:solidFill>
                <a:srgbClr val="898989"/>
              </a:solidFill>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Заголовок 1"/>
          <p:cNvSpPr>
            <a:spLocks noGrp="1"/>
          </p:cNvSpPr>
          <p:nvPr>
            <p:ph type="ctrTitle"/>
          </p:nvPr>
        </p:nvSpPr>
        <p:spPr>
          <a:xfrm>
            <a:off x="684212" y="1557337"/>
            <a:ext cx="7851775" cy="3268662"/>
          </a:xfrm>
          <a:prstGeom prst="rect">
            <a:avLst/>
          </a:prstGeom>
          <a:noFill/>
          <a:ln>
            <a:noFill/>
          </a:ln>
        </p:spPr>
        <p:txBody>
          <a:bodyPr vert="horz" lIns="91440" tIns="45720" rIns="91440" bIns="45720" anchor="b"/>
          <a:lstStyle>
            <a:lvl1pPr algn="l">
              <a:defRPr sz="3300"/>
            </a:lvl1pPr>
          </a:lstStyle>
          <a:p>
            <a:pPr lvl="0" algn="ctr" eaLnBrk="1" hangingPunct="1"/>
            <a:r>
              <a:rPr lang="en-US" altLang="en-US" sz="4000">
                <a:effectLst>
                  <a:outerShdw blurRad="38100" dist="38100" dir="2700000" algn="tl">
                    <a:srgbClr val="C0C0C0"/>
                  </a:outerShdw>
                </a:effectLst>
                <a:latin typeface="Times New Roman" pitchFamily="18" charset="0"/>
                <a:ea typeface="Times New Roman" pitchFamily="18" charset="0"/>
              </a:rPr>
              <a:t>МАВЗУ: </a:t>
            </a:r>
            <a:r>
              <a:rPr lang="ru-RU" altLang="en-US" sz="4000">
                <a:effectLst>
                  <a:outerShdw blurRad="38100" dist="38100" dir="2700000" algn="tl">
                    <a:srgbClr val="C0C0C0"/>
                  </a:outerShdw>
                </a:effectLst>
                <a:latin typeface="Times New Roman" pitchFamily="18" charset="0"/>
                <a:ea typeface="Times New Roman" pitchFamily="18" charset="0"/>
              </a:rPr>
              <a:t>ФАЛСАФА</a:t>
            </a:r>
            <a:r>
              <a:rPr lang="en-US" altLang="en-US" sz="4000">
                <a:effectLst>
                  <a:outerShdw blurRad="38100" dist="38100" dir="2700000" algn="tl">
                    <a:srgbClr val="C0C0C0"/>
                  </a:outerShdw>
                </a:effectLst>
                <a:latin typeface="Times New Roman" pitchFamily="18" charset="0"/>
                <a:ea typeface="Times New Roman" pitchFamily="18" charset="0"/>
              </a:rPr>
              <a:t> </a:t>
            </a:r>
            <a:r>
              <a:rPr lang="ru-RU" altLang="en-US" sz="4000">
                <a:effectLst>
                  <a:outerShdw blurRad="38100" dist="38100" dir="2700000" algn="tl">
                    <a:srgbClr val="C0C0C0"/>
                  </a:outerShdw>
                </a:effectLst>
                <a:latin typeface="Times New Roman" pitchFamily="18" charset="0"/>
                <a:ea typeface="Times New Roman" pitchFamily="18" charset="0"/>
              </a:rPr>
              <a:t>ВА</a:t>
            </a:r>
            <a:r>
              <a:rPr lang="en-US" altLang="en-US" sz="4000">
                <a:effectLst>
                  <a:outerShdw blurRad="38100" dist="38100" dir="2700000" algn="tl">
                    <a:srgbClr val="C0C0C0"/>
                  </a:outerShdw>
                </a:effectLst>
                <a:latin typeface="Times New Roman" pitchFamily="18" charset="0"/>
                <a:ea typeface="Times New Roman" pitchFamily="18" charset="0"/>
              </a:rPr>
              <a:t> </a:t>
            </a:r>
            <a:r>
              <a:rPr lang="ru-RU" altLang="en-US" sz="4000">
                <a:effectLst>
                  <a:outerShdw blurRad="38100" dist="38100" dir="2700000" algn="tl">
                    <a:srgbClr val="C0C0C0"/>
                  </a:outerShdw>
                </a:effectLst>
                <a:latin typeface="Times New Roman" pitchFamily="18" charset="0"/>
                <a:ea typeface="Times New Roman" pitchFamily="18" charset="0"/>
              </a:rPr>
              <a:t>МАНТИК</a:t>
            </a:r>
            <a:r>
              <a:rPr lang="en-US" altLang="en-US" sz="4000">
                <a:effectLst>
                  <a:outerShdw blurRad="38100" dist="38100" dir="2700000" algn="tl">
                    <a:srgbClr val="C0C0C0"/>
                  </a:outerShdw>
                </a:effectLst>
                <a:latin typeface="Times New Roman" pitchFamily="18" charset="0"/>
                <a:ea typeface="Times New Roman" pitchFamily="18" charset="0"/>
              </a:rPr>
              <a:t>. </a:t>
            </a:r>
            <a:r>
              <a:rPr lang="ru-RU" altLang="en-US" sz="4000">
                <a:effectLst>
                  <a:outerShdw blurRad="38100" dist="38100" dir="2700000" algn="tl">
                    <a:srgbClr val="C0C0C0"/>
                  </a:outerShdw>
                </a:effectLst>
                <a:latin typeface="Times New Roman" pitchFamily="18" charset="0"/>
                <a:ea typeface="Times New Roman" pitchFamily="18" charset="0"/>
              </a:rPr>
              <a:t>МАНТИК</a:t>
            </a:r>
            <a:r>
              <a:rPr lang="en-US" altLang="en-US" sz="4000">
                <a:effectLst>
                  <a:outerShdw blurRad="38100" dist="38100" dir="2700000" algn="tl">
                    <a:srgbClr val="C0C0C0"/>
                  </a:outerShdw>
                </a:effectLst>
                <a:latin typeface="Times New Roman" pitchFamily="18" charset="0"/>
                <a:ea typeface="Times New Roman" pitchFamily="18" charset="0"/>
              </a:rPr>
              <a:t> </a:t>
            </a:r>
            <a:r>
              <a:rPr lang="ru-RU" altLang="en-US" sz="4000">
                <a:effectLst>
                  <a:outerShdw blurRad="38100" dist="38100" dir="2700000" algn="tl">
                    <a:srgbClr val="C0C0C0"/>
                  </a:outerShdw>
                </a:effectLst>
                <a:latin typeface="Times New Roman" pitchFamily="18" charset="0"/>
                <a:ea typeface="Times New Roman" pitchFamily="18" charset="0"/>
              </a:rPr>
              <a:t>КОНУНЛАРИНИ</a:t>
            </a:r>
            <a:r>
              <a:rPr lang="en-US" altLang="en-US" sz="4000">
                <a:effectLst>
                  <a:outerShdw blurRad="38100" dist="38100" dir="2700000" algn="tl">
                    <a:srgbClr val="C0C0C0"/>
                  </a:outerShdw>
                </a:effectLst>
                <a:latin typeface="Times New Roman" pitchFamily="18" charset="0"/>
                <a:ea typeface="Times New Roman" pitchFamily="18" charset="0"/>
              </a:rPr>
              <a:t> </a:t>
            </a:r>
            <a:r>
              <a:rPr lang="ru-RU" altLang="en-US" sz="4000">
                <a:effectLst>
                  <a:outerShdw blurRad="38100" dist="38100" dir="2700000" algn="tl">
                    <a:srgbClr val="C0C0C0"/>
                  </a:outerShdw>
                </a:effectLst>
                <a:latin typeface="Times New Roman" pitchFamily="18" charset="0"/>
                <a:ea typeface="Times New Roman" pitchFamily="18" charset="0"/>
              </a:rPr>
              <a:t>ФАЛСАФИЙ</a:t>
            </a:r>
            <a:r>
              <a:rPr lang="en-US" altLang="en-US" sz="4000">
                <a:effectLst>
                  <a:outerShdw blurRad="38100" dist="38100" dir="2700000" algn="tl">
                    <a:srgbClr val="C0C0C0"/>
                  </a:outerShdw>
                </a:effectLst>
                <a:latin typeface="Times New Roman" pitchFamily="18" charset="0"/>
                <a:ea typeface="Times New Roman" pitchFamily="18" charset="0"/>
              </a:rPr>
              <a:t> </a:t>
            </a:r>
            <a:r>
              <a:rPr lang="ru-RU" altLang="en-US" sz="4000">
                <a:effectLst>
                  <a:outerShdw blurRad="38100" dist="38100" dir="2700000" algn="tl">
                    <a:srgbClr val="C0C0C0"/>
                  </a:outerShdw>
                </a:effectLst>
                <a:latin typeface="Times New Roman" pitchFamily="18" charset="0"/>
                <a:ea typeface="Times New Roman" pitchFamily="18" charset="0"/>
              </a:rPr>
              <a:t>ТАФАККУРИДАГИ</a:t>
            </a:r>
            <a:r>
              <a:rPr lang="en-US" altLang="en-US" sz="4000">
                <a:effectLst>
                  <a:outerShdw blurRad="38100" dist="38100" dir="2700000" algn="tl">
                    <a:srgbClr val="C0C0C0"/>
                  </a:outerShdw>
                </a:effectLst>
                <a:latin typeface="Times New Roman" pitchFamily="18" charset="0"/>
                <a:ea typeface="Times New Roman" pitchFamily="18" charset="0"/>
              </a:rPr>
              <a:t> </a:t>
            </a:r>
            <a:r>
              <a:rPr lang="ru-RU" altLang="en-US" sz="4000">
                <a:effectLst>
                  <a:outerShdw blurRad="38100" dist="38100" dir="2700000" algn="tl">
                    <a:srgbClr val="C0C0C0"/>
                  </a:outerShdw>
                </a:effectLst>
                <a:latin typeface="Times New Roman" pitchFamily="18" charset="0"/>
                <a:ea typeface="Times New Roman" pitchFamily="18" charset="0"/>
              </a:rPr>
              <a:t>АХАМИЯТИ</a:t>
            </a: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Объект 2"/>
          <p:cNvSpPr>
            <a:spLocks noGrp="1"/>
          </p:cNvSpPr>
          <p:nvPr>
            <p:ph idx="1"/>
          </p:nvPr>
        </p:nvSpPr>
        <p:spPr>
          <a:xfrm>
            <a:off x="457200" y="188912"/>
            <a:ext cx="8229600" cy="61356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93700" lvl="1" indent="0" algn="just" eaLnBrk="1" hangingPunct="1">
              <a:buFont typeface="Wingdings 2" pitchFamily="18" charset="2"/>
              <a:buNone/>
            </a:pPr>
            <a:r>
              <a:rPr lang="uz-Cyrl-UZ" altLang="ru-RU" sz="3000" b="1">
                <a:latin typeface="Times New Roman" pitchFamily="18" charset="0"/>
                <a:ea typeface="Times New Roman" pitchFamily="18" charset="0"/>
              </a:rPr>
              <a:t>	</a:t>
            </a:r>
          </a:p>
          <a:p>
            <a:pPr marL="393700" lvl="1" indent="0" algn="just" eaLnBrk="1" hangingPunct="1">
              <a:buFont typeface="Wingdings 2" pitchFamily="18" charset="2"/>
              <a:buNone/>
            </a:pPr>
            <a:r>
              <a:rPr lang="uz-Cyrl-UZ" altLang="ru-RU" sz="3000" b="1">
                <a:latin typeface="Times New Roman" pitchFamily="18" charset="0"/>
                <a:ea typeface="Times New Roman" pitchFamily="18" charset="0"/>
              </a:rPr>
              <a:t>	«Логика тўғрисидаги рисолага муқаддима» асарида Форобий логикага шундай таъриф беради: «Бу шундай бир санъатки, у ҳар доим одам нотиқликда адашиб қоладиган бўлса, тўғри фикрларга олиб келувчи ва ақл ёрдамида бирор бир хулоса қилинадиган бўлса, хатолардан асровчи нарсаларни ўз ичига олади». 	Демак, логика фикрнинг тўғри бўлишини таъминлаш учун хизмат қилади.</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Объект 2"/>
          <p:cNvSpPr>
            <a:spLocks noGrp="1"/>
          </p:cNvSpPr>
          <p:nvPr>
            <p:ph idx="1"/>
          </p:nvPr>
        </p:nvSpPr>
        <p:spPr>
          <a:xfrm>
            <a:off x="457200" y="0"/>
            <a:ext cx="8229600" cy="632460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93700" lvl="1" indent="0" algn="just" eaLnBrk="1" hangingPunct="1">
              <a:buFont typeface="Wingdings 2" pitchFamily="18" charset="2"/>
              <a:buNone/>
            </a:pPr>
            <a:r>
              <a:rPr lang="uz-Cyrl-UZ" altLang="ru-RU" sz="2600">
                <a:latin typeface="Times New Roman" pitchFamily="18" charset="0"/>
                <a:ea typeface="Times New Roman" pitchFamily="18" charset="0"/>
              </a:rPr>
              <a:t>	</a:t>
            </a:r>
          </a:p>
          <a:p>
            <a:pPr marL="393700" lvl="1" indent="0" algn="just" eaLnBrk="1" hangingPunct="1">
              <a:buFont typeface="Wingdings 2" pitchFamily="18" charset="2"/>
              <a:buNone/>
            </a:pPr>
            <a:endParaRPr lang="uz-Cyrl-UZ" altLang="ru-RU" sz="2600">
              <a:latin typeface="Times New Roman" pitchFamily="18" charset="0"/>
              <a:ea typeface="Times New Roman" pitchFamily="18" charset="0"/>
            </a:endParaRPr>
          </a:p>
          <a:p>
            <a:pPr marL="393700" lvl="1" indent="0" algn="just" eaLnBrk="1" hangingPunct="1">
              <a:buFont typeface="Wingdings 2" pitchFamily="18" charset="2"/>
              <a:buNone/>
            </a:pPr>
            <a:r>
              <a:rPr lang="uz-Cyrl-UZ" altLang="ru-RU" sz="2600">
                <a:latin typeface="Times New Roman" pitchFamily="18" charset="0"/>
                <a:ea typeface="Times New Roman" pitchFamily="18" charset="0"/>
              </a:rPr>
              <a:t>	Ибн Сино «Ишорат ва танбиқот», «Ал-нажот», «Донишнома» асарларида мантиқ илмини барча илмларнинг муқаддимаси, уларни эгаллашнинг зарур шарти ҳамда фалсафий билимларнинг ажралмас қисми сифатида талқин қилди. </a:t>
            </a:r>
          </a:p>
          <a:p>
            <a:pPr marL="393700" lvl="1" indent="0" algn="just" eaLnBrk="1" hangingPunct="1">
              <a:buFont typeface="Wingdings 2" pitchFamily="18" charset="2"/>
              <a:buNone/>
            </a:pPr>
            <a:r>
              <a:rPr lang="uz-Cyrl-UZ" altLang="ru-RU" sz="2600">
                <a:latin typeface="Times New Roman" pitchFamily="18" charset="0"/>
                <a:ea typeface="Times New Roman" pitchFamily="18" charset="0"/>
              </a:rPr>
              <a:t>	Демак, унинг фикрича, мантиқ шундай бир қуролки, унинг талабларига амал қилиш ёрдамида инсон тафаккури хато ва ёлғондан сақлаб қолинади. 	Логика ҳақиқатни билиш тўғрисидаги маълум билимдан номаълум билимга ўтишнинг қоидалари, шакллари, усуллари ҳақидаги фан сифатида объектив оламни билиш учун хизмаг қилади.</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Объект 2"/>
          <p:cNvSpPr>
            <a:spLocks noGrp="1"/>
          </p:cNvSpPr>
          <p:nvPr>
            <p:ph idx="1"/>
          </p:nvPr>
        </p:nvSpPr>
        <p:spPr>
          <a:xfrm>
            <a:off x="457200" y="115887"/>
            <a:ext cx="8229600" cy="62087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algn="just" eaLnBrk="1" hangingPunct="1">
              <a:spcBef>
                <a:spcPct val="0"/>
              </a:spcBef>
              <a:buFontTx/>
              <a:buNone/>
            </a:pPr>
            <a:r>
              <a:rPr lang="uz-Cyrl-UZ" altLang="ru-RU" sz="2800" b="1">
                <a:latin typeface="Times New Roman" pitchFamily="18" charset="0"/>
                <a:ea typeface="Times New Roman" pitchFamily="18" charset="0"/>
              </a:rPr>
              <a:t>		</a:t>
            </a:r>
          </a:p>
          <a:p>
            <a:pPr lvl="0" algn="just" eaLnBrk="1" hangingPunct="1">
              <a:spcBef>
                <a:spcPct val="0"/>
              </a:spcBef>
              <a:buFontTx/>
              <a:buNone/>
            </a:pPr>
            <a:endParaRPr lang="uz-Cyrl-UZ" altLang="ru-RU" sz="2800" b="1">
              <a:latin typeface="Times New Roman" pitchFamily="18" charset="0"/>
              <a:ea typeface="Times New Roman" pitchFamily="18" charset="0"/>
            </a:endParaRPr>
          </a:p>
          <a:p>
            <a:pPr lvl="0" algn="just" eaLnBrk="1" hangingPunct="1">
              <a:spcBef>
                <a:spcPct val="0"/>
              </a:spcBef>
              <a:buFontTx/>
              <a:buNone/>
            </a:pPr>
            <a:r>
              <a:rPr lang="uz-Cyrl-UZ" altLang="ru-RU" sz="2800" b="1">
                <a:latin typeface="Times New Roman" pitchFamily="18" charset="0"/>
                <a:ea typeface="Times New Roman" pitchFamily="18" charset="0"/>
              </a:rPr>
              <a:t>		Абу Райҳон Беруний (973-1048 й.й.) мантиққа оид асарлар ёзмаган бўлса ҳам, унинг қонун-қоидаларидан, исботлаш усулларидан илмий-амалий фаолиятида кенг фойдаланган. Берунийнинг буюк хикматларидан бири табиат ва жамиятни билишнинг илмий методини ишлаб чиққанлигидадир. Булар «Қадимги халқлардан қолган ёдгорликлар» асарида кўрсатиб ўтилган.</a:t>
            </a:r>
          </a:p>
          <a:p>
            <a:pPr lvl="0" algn="just" eaLnBrk="1" hangingPunct="1">
              <a:spcBef>
                <a:spcPct val="0"/>
              </a:spcBef>
              <a:buFontTx/>
              <a:buNone/>
            </a:pPr>
            <a:r>
              <a:rPr lang="uz-Cyrl-UZ" altLang="ru-RU" sz="2800" b="1">
                <a:latin typeface="Times New Roman" pitchFamily="18" charset="0"/>
                <a:ea typeface="Times New Roman" pitchFamily="18" charset="0"/>
              </a:rPr>
              <a:t> Булар қуйидагилардан иборат:</a:t>
            </a:r>
          </a:p>
          <a:p>
            <a:pPr lvl="0" algn="just" eaLnBrk="1" hangingPunct="1">
              <a:spcBef>
                <a:spcPct val="0"/>
              </a:spcBef>
              <a:buFontTx/>
              <a:buNone/>
            </a:pPr>
            <a:r>
              <a:rPr lang="uz-Cyrl-UZ" altLang="ru-RU" sz="2800" b="1">
                <a:latin typeface="Times New Roman" pitchFamily="18" charset="0"/>
                <a:ea typeface="Times New Roman" pitchFamily="18" charset="0"/>
              </a:rPr>
              <a:t>- ақлни бекорчи фикрлардан тозалаш;</a:t>
            </a:r>
          </a:p>
          <a:p>
            <a:pPr lvl="0" algn="just" eaLnBrk="1" hangingPunct="1">
              <a:spcBef>
                <a:spcPct val="0"/>
              </a:spcBef>
              <a:buFontTx/>
              <a:buNone/>
            </a:pPr>
            <a:r>
              <a:rPr lang="uz-Cyrl-UZ" altLang="ru-RU" sz="2800" b="1">
                <a:latin typeface="Times New Roman" pitchFamily="18" charset="0"/>
                <a:ea typeface="Times New Roman" pitchFamily="18" charset="0"/>
              </a:rPr>
              <a:t>- тажрибага асосланиш;</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Объект 2"/>
          <p:cNvSpPr>
            <a:spLocks noGrp="1"/>
          </p:cNvSpPr>
          <p:nvPr>
            <p:ph idx="1"/>
          </p:nvPr>
        </p:nvSpPr>
        <p:spPr>
          <a:xfrm>
            <a:off x="457200" y="115887"/>
            <a:ext cx="8229600" cy="62087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algn="just" eaLnBrk="1" hangingPunct="1">
              <a:spcBef>
                <a:spcPct val="0"/>
              </a:spcBef>
              <a:buFontTx/>
              <a:buNone/>
            </a:pPr>
            <a:endParaRPr lang="uz-Cyrl-UZ" altLang="ru-RU" sz="2800" b="1">
              <a:latin typeface="Times New Roman" pitchFamily="18" charset="0"/>
              <a:ea typeface="Times New Roman" pitchFamily="18" charset="0"/>
            </a:endParaRPr>
          </a:p>
          <a:p>
            <a:pPr lvl="0" algn="just" eaLnBrk="1" hangingPunct="1">
              <a:spcBef>
                <a:spcPct val="0"/>
              </a:spcBef>
              <a:buFontTx/>
              <a:buNone/>
            </a:pPr>
            <a:r>
              <a:rPr lang="uz-Cyrl-UZ" altLang="ru-RU" sz="2800" b="1">
                <a:latin typeface="Times New Roman" pitchFamily="18" charset="0"/>
                <a:ea typeface="Times New Roman" pitchFamily="18" charset="0"/>
              </a:rPr>
              <a:t>    </a:t>
            </a:r>
          </a:p>
          <a:p>
            <a:pPr lvl="0" algn="just" eaLnBrk="1" hangingPunct="1">
              <a:spcBef>
                <a:spcPct val="0"/>
              </a:spcBef>
              <a:buFontTx/>
              <a:buNone/>
            </a:pPr>
            <a:r>
              <a:rPr lang="ru-RU" altLang="ru-RU" sz="2600" b="1">
                <a:latin typeface="Times New Roman" pitchFamily="18" charset="0"/>
                <a:ea typeface="Times New Roman" pitchFamily="18" charset="0"/>
              </a:rPr>
              <a:t> -билишни, аввало, предметни ташкил этувчи элементлардан бошланади;</a:t>
            </a:r>
          </a:p>
          <a:p>
            <a:pPr lvl="0" algn="just" eaLnBrk="1" hangingPunct="1">
              <a:spcBef>
                <a:spcPct val="0"/>
              </a:spcBef>
              <a:buFontTx/>
              <a:buNone/>
            </a:pPr>
            <a:r>
              <a:rPr lang="ru-RU" altLang="ru-RU" sz="2600" b="1">
                <a:latin typeface="Times New Roman" pitchFamily="18" charset="0"/>
                <a:ea typeface="Times New Roman" pitchFamily="18" charset="0"/>
              </a:rPr>
              <a:t>- ҳиссий билишга асосланган дедукциядан фойдаланиш;</a:t>
            </a:r>
          </a:p>
          <a:p>
            <a:pPr lvl="0" algn="just" eaLnBrk="1" hangingPunct="1">
              <a:spcBef>
                <a:spcPct val="0"/>
              </a:spcBef>
              <a:buFontTx/>
              <a:buNone/>
            </a:pPr>
            <a:r>
              <a:rPr lang="ru-RU" altLang="ru-RU" sz="2600" b="1">
                <a:latin typeface="Times New Roman" pitchFamily="18" charset="0"/>
                <a:ea typeface="Times New Roman" pitchFamily="18" charset="0"/>
              </a:rPr>
              <a:t>- мантиқий фикрлаш: таҳлил қилиш ва умумлаштириш;</a:t>
            </a:r>
          </a:p>
          <a:p>
            <a:pPr lvl="0" algn="just" eaLnBrk="1" hangingPunct="1">
              <a:spcBef>
                <a:spcPct val="0"/>
              </a:spcBef>
              <a:buFontTx/>
              <a:buNone/>
            </a:pPr>
            <a:r>
              <a:rPr lang="ru-RU" altLang="ru-RU" sz="2600" b="1">
                <a:latin typeface="Times New Roman" pitchFamily="18" charset="0"/>
                <a:ea typeface="Times New Roman" pitchFamily="18" charset="0"/>
              </a:rPr>
              <a:t>- кузатиш, таққослаш, қиёслаш орқали ҳақиқатни аниқлаш;</a:t>
            </a:r>
          </a:p>
          <a:p>
            <a:pPr lvl="0" algn="just" eaLnBrk="1" hangingPunct="1">
              <a:spcBef>
                <a:spcPct val="0"/>
              </a:spcBef>
              <a:buFontTx/>
              <a:buNone/>
            </a:pPr>
            <a:r>
              <a:rPr lang="ru-RU" altLang="ru-RU" sz="2600" b="1">
                <a:latin typeface="Times New Roman" pitchFamily="18" charset="0"/>
                <a:ea typeface="Times New Roman" pitchFamily="18" charset="0"/>
              </a:rPr>
              <a:t>- маълум нарсадан номаълум бўлганига, яқиндагисидан узоқдагисига қараб фикр юритиш;</a:t>
            </a:r>
          </a:p>
          <a:p>
            <a:pPr lvl="0" algn="just" eaLnBrk="1" hangingPunct="1">
              <a:spcBef>
                <a:spcPct val="0"/>
              </a:spcBef>
              <a:buFontTx/>
              <a:buNone/>
            </a:pPr>
            <a:r>
              <a:rPr lang="ru-RU" altLang="ru-RU" sz="2600" b="1">
                <a:latin typeface="Times New Roman" pitchFamily="18" charset="0"/>
                <a:ea typeface="Times New Roman" pitchFamily="18" charset="0"/>
              </a:rPr>
              <a:t>- узоқ ўтмишни билиш учун предметнинг, ҳодисанинг тарихини ва у ҳақда бошқаларнинг берган маълумотларини ўрганиш.</a:t>
            </a:r>
          </a:p>
          <a:p>
            <a:pPr lvl="0" eaLnBrk="1" hangingPunct="1"/>
            <a:endParaRPr lang="ru-RU" alt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608"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609" name="Прямоугольник: скругленные углы 3"/>
          <p:cNvSpPr/>
          <p:nvPr/>
        </p:nvSpPr>
        <p:spPr>
          <a:xfrm>
            <a:off x="107950" y="115887"/>
            <a:ext cx="8928100" cy="6626225"/>
          </a:xfrm>
          <a:prstGeom prst="roundRect">
            <a:avLst/>
          </a:prstGeom>
          <a:gradFill rotWithShape="1">
            <a:gsLst>
              <a:gs pos="0">
                <a:srgbClr val="F18C55">
                  <a:alpha val="100000"/>
                </a:srgbClr>
              </a:gs>
              <a:gs pos="0">
                <a:srgbClr val="F18C55">
                  <a:alpha val="100000"/>
                </a:srgbClr>
              </a:gs>
              <a:gs pos="50000">
                <a:srgbClr val="F67B28">
                  <a:alpha val="100000"/>
                </a:srgbClr>
              </a:gs>
              <a:gs pos="100000">
                <a:srgbClr val="E56B17">
                  <a:alpha val="100000"/>
                </a:srgbClr>
              </a:gs>
            </a:gsLst>
            <a:lin ang="5400000" scaled="0"/>
          </a:gradFill>
          <a:ln w="6350" cap="flat" cmpd="sng">
            <a:solidFill>
              <a:schemeClr val="accent2">
                <a:alpha val="100000"/>
              </a:scheme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just" eaLnBrk="1" hangingPunct="1"/>
            <a:r>
              <a:rPr lang="en-US" altLang="en-US" sz="3200">
                <a:solidFill>
                  <a:srgbClr val="FFFFFF"/>
                </a:solidFill>
                <a:latin typeface="Times New Roman" pitchFamily="18" charset="0"/>
                <a:ea typeface="Times New Roman" pitchFamily="18" charset="0"/>
              </a:rPr>
              <a:t>	Билиш воқеликнинг, шу жумладан, онг ҳодисаларининг инсон миясида субъектив, идеал образлар шаклида акс этишидан иборат. 	Билиш жараёнининг асосини ва охирги мақсадини амалиёт ташкил этади. Барча ҳолларда билиш инсоннинг ҳаётий фаолияти билан у ёки бу даражада боғлиқ бўлган, унинг маълум бир эҳтиёжини қондириши мумкин бўлган нарсаларни тушуниб етишга бўйсундирилган бўлади.</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Заголовок 1"/>
          <p:cNvSpPr>
            <a:spLocks noGrp="1"/>
          </p:cNvSpPr>
          <p:nvPr>
            <p:ph type="title"/>
          </p:nvPr>
        </p:nvSpPr>
        <p:spPr>
          <a:xfrm>
            <a:off x="1600200" y="268287"/>
            <a:ext cx="6172200" cy="1092200"/>
          </a:xfrm>
          <a:prstGeom prst="rect">
            <a:avLst/>
          </a:prstGeom>
          <a:solidFill>
            <a:schemeClr val="lt2">
              <a:alpha val="100000"/>
            </a:schemeClr>
          </a:solid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algn="ctr" eaLnBrk="1" hangingPunct="1">
              <a:lnSpc>
                <a:spcPct val="115000"/>
              </a:lnSpc>
            </a:pPr>
            <a:r>
              <a:rPr lang="en-US" altLang="en-US" sz="4800">
                <a:solidFill>
                  <a:schemeClr val="lt1"/>
                </a:solidFill>
                <a:effectLst>
                  <a:outerShdw blurRad="38100" dist="38100" dir="2700000" algn="tl">
                    <a:srgbClr val="C0C0C0"/>
                  </a:outerShdw>
                </a:effectLst>
                <a:latin typeface="Times New Roman" pitchFamily="18" charset="0"/>
                <a:ea typeface="Times New Roman" pitchFamily="18" charset="0"/>
              </a:rPr>
              <a:t>Билиш шакллари</a:t>
            </a:r>
          </a:p>
        </p:txBody>
      </p:sp>
      <p:sp>
        <p:nvSpPr>
          <p:cNvPr id="1048611" name="Скругленный прямоугольник 3"/>
          <p:cNvSpPr/>
          <p:nvPr/>
        </p:nvSpPr>
        <p:spPr>
          <a:xfrm>
            <a:off x="76200" y="2133600"/>
            <a:ext cx="3810000" cy="1600200"/>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uz-Cyrl-UZ" altLang="en-US" sz="3200" b="1">
                <a:solidFill>
                  <a:srgbClr val="FFFFFF"/>
                </a:solidFill>
                <a:latin typeface="Times New Roman" pitchFamily="18" charset="0"/>
                <a:ea typeface="Times New Roman" pitchFamily="18" charset="0"/>
              </a:rPr>
              <a:t>Ҳиссий билиш</a:t>
            </a:r>
          </a:p>
        </p:txBody>
      </p:sp>
      <p:sp>
        <p:nvSpPr>
          <p:cNvPr id="1048612" name="Скругленный прямоугольник 4"/>
          <p:cNvSpPr/>
          <p:nvPr/>
        </p:nvSpPr>
        <p:spPr>
          <a:xfrm>
            <a:off x="5181600" y="2057400"/>
            <a:ext cx="3810000" cy="1524000"/>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en-US" altLang="en-US" sz="3200" b="1">
                <a:solidFill>
                  <a:srgbClr val="FFFFFF"/>
                </a:solidFill>
                <a:latin typeface="Times New Roman" pitchFamily="18" charset="0"/>
                <a:ea typeface="Times New Roman" pitchFamily="18" charset="0"/>
              </a:rPr>
              <a:t>Рационал </a:t>
            </a:r>
            <a:r>
              <a:rPr lang="uz-Cyrl-UZ" altLang="en-US" sz="3200" b="1">
                <a:solidFill>
                  <a:srgbClr val="FFFFFF"/>
                </a:solidFill>
                <a:latin typeface="Times New Roman" pitchFamily="18" charset="0"/>
                <a:ea typeface="Times New Roman" pitchFamily="18" charset="0"/>
              </a:rPr>
              <a:t>билиш</a:t>
            </a:r>
          </a:p>
        </p:txBody>
      </p:sp>
      <p:sp>
        <p:nvSpPr>
          <p:cNvPr id="1048613" name="Стрелка вниз 15"/>
          <p:cNvSpPr/>
          <p:nvPr/>
        </p:nvSpPr>
        <p:spPr>
          <a:xfrm rot="18837590">
            <a:off x="6291262" y="1311275"/>
            <a:ext cx="336550" cy="685800"/>
          </a:xfrm>
          <a:prstGeom prst="downArrow">
            <a:avLst>
              <a:gd name="adj1" fmla="val 50000"/>
              <a:gd name="adj2" fmla="val 48150"/>
            </a:avLst>
          </a:prstGeom>
          <a:solidFill>
            <a:schemeClr val="accent1"/>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614" name="Стрелка вниз 16"/>
          <p:cNvSpPr/>
          <p:nvPr/>
        </p:nvSpPr>
        <p:spPr>
          <a:xfrm rot="2441818">
            <a:off x="2252662" y="1387475"/>
            <a:ext cx="336550" cy="685800"/>
          </a:xfrm>
          <a:prstGeom prst="downArrow">
            <a:avLst>
              <a:gd name="adj1" fmla="val 50000"/>
              <a:gd name="adj2" fmla="val 48150"/>
            </a:avLst>
          </a:prstGeom>
          <a:solidFill>
            <a:schemeClr val="accent1"/>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615" name="Скругленный прямоугольник 6"/>
          <p:cNvSpPr/>
          <p:nvPr/>
        </p:nvSpPr>
        <p:spPr>
          <a:xfrm>
            <a:off x="2819400" y="4191000"/>
            <a:ext cx="3810000" cy="1600200"/>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lnSpc>
                <a:spcPct val="115000"/>
              </a:lnSpc>
            </a:pPr>
            <a:r>
              <a:rPr lang="uz-Cyrl-UZ" altLang="ru-RU" sz="3600" b="1">
                <a:solidFill>
                  <a:srgbClr val="FFFFFF"/>
                </a:solidFill>
                <a:latin typeface="Times New Roman" pitchFamily="18" charset="0"/>
                <a:ea typeface="Times New Roman" pitchFamily="18" charset="0"/>
              </a:rPr>
              <a:t>Амалиёт</a:t>
            </a:r>
          </a:p>
        </p:txBody>
      </p:sp>
      <p:sp>
        <p:nvSpPr>
          <p:cNvPr id="1048616" name="Стрелка вниз 7"/>
          <p:cNvSpPr/>
          <p:nvPr/>
        </p:nvSpPr>
        <p:spPr>
          <a:xfrm>
            <a:off x="4387850" y="1600200"/>
            <a:ext cx="336550" cy="2362200"/>
          </a:xfrm>
          <a:prstGeom prst="downArrow">
            <a:avLst>
              <a:gd name="adj1" fmla="val 50000"/>
              <a:gd name="adj2" fmla="val 48157"/>
            </a:avLst>
          </a:prstGeom>
          <a:solidFill>
            <a:schemeClr val="accent1"/>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618"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619" name="Прямоугольник: скругленные углы 3"/>
          <p:cNvSpPr/>
          <p:nvPr/>
        </p:nvSpPr>
        <p:spPr>
          <a:xfrm>
            <a:off x="107950" y="0"/>
            <a:ext cx="8928100" cy="6858000"/>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just" eaLnBrk="1" hangingPunct="1"/>
            <a:r>
              <a:rPr lang="en-US" altLang="en-US" sz="3200">
                <a:solidFill>
                  <a:srgbClr val="FFFFFF"/>
                </a:solidFill>
                <a:latin typeface="Times New Roman" pitchFamily="18" charset="0"/>
                <a:ea typeface="Times New Roman" pitchFamily="18" charset="0"/>
              </a:rPr>
              <a:t>	Билиш мураккаб, зиддиятли, турли хил даражаларда ва шаклларда амалга ошадиган жараёндир. Унинг дастлабки босқичини </a:t>
            </a:r>
            <a:r>
              <a:rPr lang="en-US" altLang="en-US" sz="3200" b="1">
                <a:solidFill>
                  <a:srgbClr val="FFFFFF"/>
                </a:solidFill>
                <a:latin typeface="Times New Roman" pitchFamily="18" charset="0"/>
                <a:ea typeface="Times New Roman" pitchFamily="18" charset="0"/>
              </a:rPr>
              <a:t>ҳиссий билиш</a:t>
            </a:r>
            <a:r>
              <a:rPr lang="en-US" altLang="en-US" sz="3200">
                <a:solidFill>
                  <a:srgbClr val="FFFFFF"/>
                </a:solidFill>
                <a:latin typeface="Times New Roman" pitchFamily="18" charset="0"/>
                <a:ea typeface="Times New Roman" pitchFamily="18" charset="0"/>
              </a:rPr>
              <a:t> – инсоннинг сезги органлари ёрдамида билиши ташкил этади. </a:t>
            </a:r>
          </a:p>
          <a:p>
            <a:pPr lvl="0" algn="just" eaLnBrk="1" hangingPunct="1"/>
            <a:r>
              <a:rPr lang="en-US" altLang="en-US" sz="3200">
                <a:solidFill>
                  <a:srgbClr val="FFFFFF"/>
                </a:solidFill>
                <a:latin typeface="Times New Roman" pitchFamily="18" charset="0"/>
                <a:ea typeface="Times New Roman" pitchFamily="18" charset="0"/>
              </a:rPr>
              <a:t>	Бу босқичда предмет ва ҳодисаларнинг ташқи хусусиятлари ва муносабатлари, яъни уларнинг ташқи томонида бевосита намоён бўладиган ва шунинг учун ҳам инсон бевосита сеза оладиган белгилари ҳақида маълумотлар олинади.</a:t>
            </a:r>
          </a:p>
          <a:p>
            <a:pPr lvl="0" algn="ctr" eaLnBrk="1" hangingPunct="1"/>
            <a:endParaRPr lang="ru-RU" altLang="en-US">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621"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622" name="Прямоугольник: скругленные углы 3"/>
          <p:cNvSpPr/>
          <p:nvPr/>
        </p:nvSpPr>
        <p:spPr>
          <a:xfrm>
            <a:off x="107950" y="115887"/>
            <a:ext cx="8856662" cy="6626225"/>
          </a:xfrm>
          <a:prstGeom prst="roundRect">
            <a:avLst/>
          </a:prstGeom>
          <a:solidFill>
            <a:srgbClr val="70AD47"/>
          </a:solidFill>
          <a:ln w="12700" cap="flat" cmpd="sng">
            <a:solidFill>
              <a:srgbClr val="507E32">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en-US" altLang="en-US" sz="2800" b="1">
                <a:latin typeface="Times New Roman" pitchFamily="18" charset="0"/>
                <a:ea typeface="Times New Roman" pitchFamily="18" charset="0"/>
              </a:rPr>
              <a:t>Ҳиссий билишнинг барча шаклларига хос бўлган хусусиятлари қаторига қуйидагилар киради:</a:t>
            </a:r>
          </a:p>
          <a:p>
            <a:pPr lvl="0" algn="just" eaLnBrk="1" hangingPunct="1"/>
            <a:r>
              <a:rPr lang="en-US" altLang="en-US" sz="2800" b="1">
                <a:latin typeface="Times New Roman" pitchFamily="18" charset="0"/>
                <a:ea typeface="Times New Roman" pitchFamily="18" charset="0"/>
              </a:rPr>
              <a:t>	Биринчидан,</a:t>
            </a:r>
            <a:r>
              <a:rPr lang="en-US" altLang="en-US" sz="2800">
                <a:latin typeface="Times New Roman" pitchFamily="18" charset="0"/>
                <a:ea typeface="Times New Roman" pitchFamily="18" charset="0"/>
              </a:rPr>
              <a:t> ҳиссий билиш объектнинг (предметнинг ёки унинг бирорта хусусиятининг) субъектга (индивидга, тўғрироғи, унинг сезги органларига) бевосита таъсир этишини тақозо этади. Тасаввур ҳам бундан истисно эмас.</a:t>
            </a:r>
          </a:p>
          <a:p>
            <a:pPr lvl="0" algn="just" eaLnBrk="1" hangingPunct="1"/>
            <a:r>
              <a:rPr lang="en-US" altLang="en-US" sz="2800" b="1">
                <a:latin typeface="Times New Roman" pitchFamily="18" charset="0"/>
                <a:ea typeface="Times New Roman" pitchFamily="18" charset="0"/>
              </a:rPr>
              <a:t>	Иккинчидан,</a:t>
            </a:r>
            <a:r>
              <a:rPr lang="en-US" altLang="en-US" sz="2800">
                <a:latin typeface="Times New Roman" pitchFamily="18" charset="0"/>
                <a:ea typeface="Times New Roman" pitchFamily="18" charset="0"/>
              </a:rPr>
              <a:t> ҳиссий билиш шакллари: сезги, идрок ва тасаввур предметнинг ташқи хусусиятлари ва муносабатларини акс эттиради.</a:t>
            </a:r>
          </a:p>
          <a:p>
            <a:pPr lvl="0" algn="just" eaLnBrk="1" hangingPunct="1"/>
            <a:r>
              <a:rPr lang="en-US" altLang="en-US" sz="2800" b="1">
                <a:latin typeface="Times New Roman" pitchFamily="18" charset="0"/>
                <a:ea typeface="Times New Roman" pitchFamily="18" charset="0"/>
              </a:rPr>
              <a:t>Учинчидан</a:t>
            </a:r>
            <a:r>
              <a:rPr lang="en-US" altLang="en-US" sz="2800">
                <a:latin typeface="Times New Roman" pitchFamily="18" charset="0"/>
                <a:ea typeface="Times New Roman" pitchFamily="18" charset="0"/>
              </a:rPr>
              <a:t>, ҳиссий билиш шакли предметнинг яққол образидан иборат.</a:t>
            </a:r>
          </a:p>
          <a:p>
            <a:pPr lvl="0" eaLnBrk="1" hangingPunct="1"/>
            <a:endParaRPr lang="ru-RU" altLang="en-US">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624"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625" name="Прямоугольник: скругленные углы 3"/>
          <p:cNvSpPr/>
          <p:nvPr/>
        </p:nvSpPr>
        <p:spPr>
          <a:xfrm>
            <a:off x="107950" y="0"/>
            <a:ext cx="8928100" cy="6669087"/>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just" eaLnBrk="1" hangingPunct="1"/>
            <a:r>
              <a:rPr lang="en-US" altLang="en-US" sz="2800" b="1">
                <a:latin typeface="Times New Roman" pitchFamily="18" charset="0"/>
                <a:ea typeface="Times New Roman" pitchFamily="18" charset="0"/>
              </a:rPr>
              <a:t>	Тўртинчидан,</a:t>
            </a:r>
            <a:r>
              <a:rPr lang="en-US" altLang="en-US" sz="2800">
                <a:latin typeface="Times New Roman" pitchFamily="18" charset="0"/>
                <a:ea typeface="Times New Roman" pitchFamily="18" charset="0"/>
              </a:rPr>
              <a:t> ҳиссий билиш конкрет индивидлар томонидан амалга оширилганлиги учун ҳам ҳар бир алоҳида ҳолда конкрет инсоннинг сезиш қобилияти билан боғлиқ тарзда ўзига хос хусусиятга эга бўлади.</a:t>
            </a:r>
          </a:p>
          <a:p>
            <a:pPr lvl="0" algn="just" eaLnBrk="1" hangingPunct="1"/>
            <a:r>
              <a:rPr lang="en-US" altLang="en-US" sz="2800" b="1">
                <a:latin typeface="Times New Roman" pitchFamily="18" charset="0"/>
                <a:ea typeface="Times New Roman" pitchFamily="18" charset="0"/>
              </a:rPr>
              <a:t>	Бешинчидан</a:t>
            </a:r>
            <a:r>
              <a:rPr lang="en-US" altLang="en-US" sz="2800">
                <a:latin typeface="Times New Roman" pitchFamily="18" charset="0"/>
                <a:ea typeface="Times New Roman" pitchFamily="18" charset="0"/>
              </a:rPr>
              <a:t>, ҳиссий билиш билишнинг дастлабки ва зарурий босқичи ҳисобланади. Усиз билиш мавжуд бўла олмайди. Чунки инсон ташқи олам билан ўзининг сезги органлари орқали боғланган. Билишнинг кейинги босқичи, бошқа барча шакллари сезгиларимиз берган маълумотларга таянади.</a:t>
            </a:r>
          </a:p>
          <a:p>
            <a:pPr lvl="0" algn="ctr" eaLnBrk="1" hangingPunct="1"/>
            <a:endParaRPr lang="ru-RU" altLang="en-US">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Заголовок 1"/>
          <p:cNvSpPr>
            <a:spLocks noGrp="1"/>
          </p:cNvSpPr>
          <p:nvPr>
            <p:ph type="title"/>
          </p:nvPr>
        </p:nvSpPr>
        <p:spPr>
          <a:xfrm>
            <a:off x="457200" y="152400"/>
            <a:ext cx="8229600" cy="874712"/>
          </a:xfrm>
          <a:prstGeom prst="rect">
            <a:avLst/>
          </a:prstGeom>
          <a:solidFill>
            <a:schemeClr val="lt2">
              <a:alpha val="100000"/>
            </a:schemeClr>
          </a:solid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marL="484187" lvl="0" indent="0" algn="ctr" eaLnBrk="1" hangingPunct="1"/>
            <a:r>
              <a:rPr lang="ru-RU" altLang="ru-RU" sz="4400" b="1">
                <a:solidFill>
                  <a:schemeClr val="lt1"/>
                </a:solidFill>
              </a:rPr>
              <a:t>Рационал билиш шакллари</a:t>
            </a:r>
          </a:p>
        </p:txBody>
      </p:sp>
      <p:sp>
        <p:nvSpPr>
          <p:cNvPr id="1048627" name="Овал 3"/>
          <p:cNvSpPr/>
          <p:nvPr/>
        </p:nvSpPr>
        <p:spPr>
          <a:xfrm rot="20516724">
            <a:off x="161925" y="1446212"/>
            <a:ext cx="2679700" cy="1468437"/>
          </a:xfrm>
          <a:prstGeom prst="ellipse">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800" b="1">
                <a:solidFill>
                  <a:srgbClr val="FFFFFF"/>
                </a:solidFill>
              </a:rPr>
              <a:t>Тушунча</a:t>
            </a:r>
          </a:p>
        </p:txBody>
      </p:sp>
      <p:sp>
        <p:nvSpPr>
          <p:cNvPr id="1048628" name="Овал 4"/>
          <p:cNvSpPr/>
          <p:nvPr/>
        </p:nvSpPr>
        <p:spPr>
          <a:xfrm rot="20308100">
            <a:off x="2816225" y="1417637"/>
            <a:ext cx="3008312" cy="1373187"/>
          </a:xfrm>
          <a:prstGeom prst="ellipse">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800" b="1">
                <a:solidFill>
                  <a:srgbClr val="FFFFFF"/>
                </a:solidFill>
              </a:rPr>
              <a:t>Ақлий хулоса</a:t>
            </a:r>
          </a:p>
        </p:txBody>
      </p:sp>
      <p:sp>
        <p:nvSpPr>
          <p:cNvPr id="1048629" name="Овал 5"/>
          <p:cNvSpPr/>
          <p:nvPr/>
        </p:nvSpPr>
        <p:spPr>
          <a:xfrm rot="20157514">
            <a:off x="5775325" y="1327150"/>
            <a:ext cx="3041650" cy="1319212"/>
          </a:xfrm>
          <a:prstGeom prst="ellipse">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800" b="1">
                <a:solidFill>
                  <a:srgbClr val="FFFFFF"/>
                </a:solidFill>
              </a:rPr>
              <a:t>Ҳукм </a:t>
            </a:r>
          </a:p>
        </p:txBody>
      </p:sp>
      <p:sp>
        <p:nvSpPr>
          <p:cNvPr id="1048630" name="Скругленный прямоугольник 6"/>
          <p:cNvSpPr/>
          <p:nvPr/>
        </p:nvSpPr>
        <p:spPr>
          <a:xfrm>
            <a:off x="26987" y="3200400"/>
            <a:ext cx="4430712" cy="2495550"/>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en-US" altLang="en-US" sz="2800" b="1">
                <a:solidFill>
                  <a:srgbClr val="FFFFFF"/>
                </a:solidFill>
                <a:latin typeface="Times New Roman" pitchFamily="18" charset="0"/>
                <a:ea typeface="Times New Roman" pitchFamily="18" charset="0"/>
              </a:rPr>
              <a:t>бу тажриба маълумотларини умумлаштириш натижасидир, дунёни ўрганиш якунидир</a:t>
            </a:r>
          </a:p>
        </p:txBody>
      </p:sp>
      <p:sp>
        <p:nvSpPr>
          <p:cNvPr id="1048631" name="Скругленный прямоугольник 7"/>
          <p:cNvSpPr/>
          <p:nvPr/>
        </p:nvSpPr>
        <p:spPr>
          <a:xfrm>
            <a:off x="4800600" y="3208337"/>
            <a:ext cx="4343400" cy="2443162"/>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en-US" altLang="en-US" sz="2800" b="1">
                <a:solidFill>
                  <a:srgbClr val="FFFFFF"/>
                </a:solidFill>
                <a:latin typeface="Times New Roman" pitchFamily="18" charset="0"/>
                <a:ea typeface="Times New Roman" pitchFamily="18" charset="0"/>
              </a:rPr>
              <a:t>бу бирон бир нарсани тасдиқлаш ёки инкор этиш йўли билан воқеликни акс эттириш шаклидир</a:t>
            </a:r>
          </a:p>
        </p:txBody>
      </p:sp>
      <p:cxnSp>
        <p:nvCxnSpPr>
          <p:cNvPr id="3145728" name="Прямая со стрелкой 9"/>
          <p:cNvCxnSpPr>
            <a:cxnSpLocks/>
          </p:cNvCxnSpPr>
          <p:nvPr/>
        </p:nvCxnSpPr>
        <p:spPr>
          <a:xfrm rot="10800000" flipV="1">
            <a:off x="2241550" y="1066800"/>
            <a:ext cx="2559050" cy="325437"/>
          </a:xfrm>
          <a:prstGeom prst="straightConnector1">
            <a:avLst/>
          </a:prstGeom>
          <a:noFill/>
          <a:ln w="6350" cap="flat" cmpd="sng">
            <a:solidFill>
              <a:schemeClr val="dk1">
                <a:alpha val="100000"/>
              </a:schemeClr>
            </a:solidFill>
            <a:prstDash val="solid"/>
            <a:miter/>
            <a:tailEnd type="arrow" w="med" len="med"/>
          </a:ln>
        </p:spPr>
      </p:cxnSp>
      <p:cxnSp>
        <p:nvCxnSpPr>
          <p:cNvPr id="3145729" name="Прямая со стрелкой 11"/>
          <p:cNvCxnSpPr>
            <a:cxnSpLocks/>
          </p:cNvCxnSpPr>
          <p:nvPr/>
        </p:nvCxnSpPr>
        <p:spPr>
          <a:xfrm rot="10800000" flipV="1">
            <a:off x="4267200" y="1066800"/>
            <a:ext cx="533400" cy="228600"/>
          </a:xfrm>
          <a:prstGeom prst="straightConnector1">
            <a:avLst/>
          </a:prstGeom>
          <a:noFill/>
          <a:ln w="6350" cap="flat" cmpd="sng">
            <a:solidFill>
              <a:schemeClr val="dk1">
                <a:alpha val="100000"/>
              </a:schemeClr>
            </a:solidFill>
            <a:prstDash val="solid"/>
            <a:miter/>
            <a:tailEnd type="arrow" w="med" len="med"/>
          </a:ln>
        </p:spPr>
      </p:cxnSp>
      <p:cxnSp>
        <p:nvCxnSpPr>
          <p:cNvPr id="3145730" name="Прямая со стрелкой 13"/>
          <p:cNvCxnSpPr>
            <a:cxnSpLocks/>
          </p:cNvCxnSpPr>
          <p:nvPr/>
        </p:nvCxnSpPr>
        <p:spPr>
          <a:xfrm>
            <a:off x="4800600" y="1066800"/>
            <a:ext cx="2227262" cy="317500"/>
          </a:xfrm>
          <a:prstGeom prst="straightConnector1">
            <a:avLst/>
          </a:prstGeom>
          <a:noFill/>
          <a:ln w="6350" cap="flat" cmpd="sng">
            <a:solidFill>
              <a:schemeClr val="dk1">
                <a:alpha val="100000"/>
              </a:schemeClr>
            </a:solidFill>
            <a:prstDash val="solid"/>
            <a:miter/>
            <a:tailEnd type="arrow" w="med" len="med"/>
          </a:ln>
        </p:spPr>
      </p:cxnSp>
      <p:cxnSp>
        <p:nvCxnSpPr>
          <p:cNvPr id="3145731" name="Прямая со стрелкой 26"/>
          <p:cNvCxnSpPr>
            <a:cxnSpLocks/>
          </p:cNvCxnSpPr>
          <p:nvPr/>
        </p:nvCxnSpPr>
        <p:spPr>
          <a:xfrm rot="16200000" flipH="1">
            <a:off x="2166937" y="2776537"/>
            <a:ext cx="820737" cy="26987"/>
          </a:xfrm>
          <a:prstGeom prst="straightConnector1">
            <a:avLst/>
          </a:prstGeom>
          <a:noFill/>
          <a:ln w="6350" cap="flat" cmpd="sng">
            <a:solidFill>
              <a:schemeClr val="dk1">
                <a:alpha val="100000"/>
              </a:schemeClr>
            </a:solidFill>
            <a:prstDash val="solid"/>
            <a:miter/>
            <a:tailEnd type="arrow" w="med" len="med"/>
          </a:ln>
        </p:spPr>
      </p:cxnSp>
      <p:cxnSp>
        <p:nvCxnSpPr>
          <p:cNvPr id="3145732" name="Прямая со стрелкой 28"/>
          <p:cNvCxnSpPr>
            <a:cxnSpLocks/>
          </p:cNvCxnSpPr>
          <p:nvPr/>
        </p:nvCxnSpPr>
        <p:spPr>
          <a:xfrm flipH="1">
            <a:off x="4572000" y="2820987"/>
            <a:ext cx="1587" cy="2970212"/>
          </a:xfrm>
          <a:prstGeom prst="straightConnector1">
            <a:avLst/>
          </a:prstGeom>
          <a:noFill/>
          <a:ln w="6350" cap="flat" cmpd="sng">
            <a:solidFill>
              <a:schemeClr val="dk1">
                <a:alpha val="100000"/>
              </a:schemeClr>
            </a:solidFill>
            <a:prstDash val="solid"/>
            <a:miter/>
            <a:tailEnd type="arrow" w="med" len="med"/>
          </a:ln>
        </p:spPr>
      </p:cxnSp>
      <p:cxnSp>
        <p:nvCxnSpPr>
          <p:cNvPr id="3145733" name="Прямая со стрелкой 30"/>
          <p:cNvCxnSpPr>
            <a:cxnSpLocks/>
          </p:cNvCxnSpPr>
          <p:nvPr/>
        </p:nvCxnSpPr>
        <p:spPr>
          <a:xfrm rot="5400000">
            <a:off x="7353299" y="2857500"/>
            <a:ext cx="838200" cy="3175"/>
          </a:xfrm>
          <a:prstGeom prst="straightConnector1">
            <a:avLst/>
          </a:prstGeom>
          <a:noFill/>
          <a:ln w="6350" cap="flat" cmpd="sng">
            <a:solidFill>
              <a:schemeClr val="dk1">
                <a:alpha val="100000"/>
              </a:schemeClr>
            </a:solidFill>
            <a:prstDash val="solid"/>
            <a:miter/>
            <a:tailEnd type="arrow" w="med" len="med"/>
          </a:ln>
        </p:spPr>
      </p:cxnSp>
      <p:sp>
        <p:nvSpPr>
          <p:cNvPr id="1048632" name="Скругленный прямоугольник 41"/>
          <p:cNvSpPr/>
          <p:nvPr/>
        </p:nvSpPr>
        <p:spPr>
          <a:xfrm>
            <a:off x="1550987" y="5791200"/>
            <a:ext cx="6042025" cy="1066800"/>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uz-Cyrl-UZ" altLang="en-US" sz="3200" b="1">
                <a:solidFill>
                  <a:srgbClr val="FFFFFF"/>
                </a:solidFill>
                <a:latin typeface="Times New Roman" pitchFamily="18" charset="0"/>
                <a:ea typeface="Times New Roman" pitchFamily="18" charset="0"/>
              </a:rPr>
              <a:t>янги ҳукм</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Подзаголовок 5"/>
          <p:cNvSpPr>
            <a:spLocks noGrp="1"/>
          </p:cNvSpPr>
          <p:nvPr>
            <p:ph type="subTitle" idx="1"/>
          </p:nvPr>
        </p:nvSpPr>
        <p:spPr>
          <a:xfrm>
            <a:off x="250825" y="404812"/>
            <a:ext cx="8642350" cy="5881687"/>
          </a:xfrm>
          <a:prstGeom prst="rect">
            <a:avLst/>
          </a:prstGeom>
          <a:noFill/>
          <a:ln>
            <a:noFill/>
          </a:ln>
        </p:spPr>
        <p:txBody>
          <a:bodyPr vert="horz" lIns="91440" tIns="45720" rIns="91440" bIns="45720" anchor="t"/>
          <a:lstStyle>
            <a:lvl1pPr marL="0" algn="ctr">
              <a:buNone/>
              <a:defRPr sz="2100">
                <a:solidFill>
                  <a:schemeClr val="dk1"/>
                </a:solidFill>
              </a:defRPr>
            </a:lvl1pPr>
            <a:lvl2pPr marL="342900" algn="ctr">
              <a:buNone/>
            </a:lvl2pPr>
            <a:lvl3pPr marL="685800" algn="ctr">
              <a:buNone/>
            </a:lvl3pPr>
            <a:lvl4pPr marL="1028700" algn="ctr">
              <a:buNone/>
            </a:lvl4pPr>
            <a:lvl5pPr marL="1371600" algn="ctr">
              <a:buNone/>
            </a:lvl5pPr>
          </a:lstStyle>
          <a:p>
            <a:pPr lvl="0" eaLnBrk="1" hangingPunct="1">
              <a:buClr>
                <a:srgbClr val="F5F5F5"/>
              </a:buClr>
              <a:buFont typeface="Wingdings 3" pitchFamily="18" charset="2"/>
              <a:buNone/>
            </a:pPr>
            <a:r>
              <a:rPr lang="ru-RU" altLang="ru-RU" sz="1800" b="1">
                <a:effectLst>
                  <a:outerShdw blurRad="38100" dist="38100" dir="2700000" algn="tl">
                    <a:srgbClr val="C0C0C0"/>
                  </a:outerShdw>
                </a:effectLst>
              </a:rPr>
              <a:t> </a:t>
            </a:r>
            <a:r>
              <a:rPr lang="uz-Cyrl-UZ" altLang="ru-RU" sz="3200"/>
              <a:t>РЕЖА:</a:t>
            </a:r>
          </a:p>
          <a:p>
            <a:pPr lvl="0" algn="just" eaLnBrk="1" hangingPunct="1">
              <a:buClr>
                <a:srgbClr val="F5F5F5"/>
              </a:buClr>
              <a:buFont typeface="Wingdings 3" pitchFamily="18" charset="2"/>
              <a:buNone/>
            </a:pPr>
            <a:r>
              <a:rPr lang="uz-Cyrl-UZ" altLang="ru-RU" sz="3200"/>
              <a:t>1. </a:t>
            </a:r>
            <a:r>
              <a:rPr lang="ru-RU" altLang="ru-RU" sz="3200" b="1">
                <a:latin typeface="Times New Roman" pitchFamily="18" charset="0"/>
                <a:ea typeface="Times New Roman" pitchFamily="18" charset="0"/>
              </a:rPr>
              <a:t>Мантиқ фанининг предмети ва аҳамияти</a:t>
            </a:r>
          </a:p>
          <a:p>
            <a:pPr lvl="0" algn="just" eaLnBrk="1" hangingPunct="1">
              <a:buClr>
                <a:srgbClr val="F5F5F5"/>
              </a:buClr>
              <a:buFont typeface="Wingdings 3" pitchFamily="18" charset="2"/>
              <a:buNone/>
            </a:pPr>
            <a:r>
              <a:rPr lang="ru-RU" altLang="ru-RU" sz="3200" b="1">
                <a:latin typeface="Times New Roman" pitchFamily="18" charset="0"/>
                <a:ea typeface="Times New Roman" pitchFamily="18" charset="0"/>
              </a:rPr>
              <a:t>2.Тафаккур мантиқ илмининг ўрганиш объекти сифатида.</a:t>
            </a:r>
          </a:p>
          <a:p>
            <a:pPr lvl="0" algn="just" eaLnBrk="1" hangingPunct="1">
              <a:buClr>
                <a:srgbClr val="F5F5F5"/>
              </a:buClr>
              <a:buFont typeface="Wingdings 3" pitchFamily="18" charset="2"/>
              <a:buNone/>
            </a:pPr>
            <a:r>
              <a:rPr lang="ru-RU" altLang="ru-RU" sz="3200" b="1">
                <a:latin typeface="Times New Roman" pitchFamily="18" charset="0"/>
                <a:ea typeface="Times New Roman" pitchFamily="18" charset="0"/>
              </a:rPr>
              <a:t> 3. Тафаккур шакллари ва қонунлари </a:t>
            </a:r>
            <a:r>
              <a:rPr lang="uz-Cyrl-UZ" altLang="ru-RU" sz="3200" b="1">
                <a:latin typeface="Times New Roman" pitchFamily="18" charset="0"/>
                <a:ea typeface="Times New Roman" pitchFamily="18" charset="0"/>
              </a:rPr>
              <a:t>ҳ</a:t>
            </a:r>
            <a:r>
              <a:rPr lang="ru-RU" altLang="ru-RU" sz="3200" b="1">
                <a:latin typeface="Times New Roman" pitchFamily="18" charset="0"/>
                <a:ea typeface="Times New Roman" pitchFamily="18" charset="0"/>
              </a:rPr>
              <a:t>ақида тушунча.</a:t>
            </a:r>
          </a:p>
          <a:p>
            <a:pPr lvl="0" algn="just" eaLnBrk="1" hangingPunct="1">
              <a:buClr>
                <a:srgbClr val="F5F5F5"/>
              </a:buClr>
              <a:buFont typeface="Wingdings 3" pitchFamily="18" charset="2"/>
              <a:buNone/>
            </a:pPr>
            <a:r>
              <a:rPr lang="ru-RU" altLang="ru-RU" sz="3200" b="1">
                <a:latin typeface="Times New Roman" pitchFamily="18" charset="0"/>
                <a:ea typeface="Times New Roman" pitchFamily="18" charset="0"/>
              </a:rPr>
              <a:t>4.</a:t>
            </a:r>
            <a:r>
              <a:rPr lang="en-US" altLang="ru-RU" sz="3200" b="1">
                <a:latin typeface="Times New Roman" pitchFamily="18" charset="0"/>
                <a:ea typeface="Times New Roman" pitchFamily="18" charset="0"/>
              </a:rPr>
              <a:t> </a:t>
            </a:r>
            <a:r>
              <a:rPr lang="ru-RU" altLang="ru-RU" sz="3200" b="1">
                <a:latin typeface="Times New Roman" pitchFamily="18" charset="0"/>
                <a:ea typeface="Times New Roman" pitchFamily="18" charset="0"/>
              </a:rPr>
              <a:t>Тушунчанинг мазмуни ва ҳажми, уларнинг ўзаро алоқаси.Тушунчаларнинг турлари.</a:t>
            </a:r>
          </a:p>
          <a:p>
            <a:pPr lvl="0" algn="just" eaLnBrk="1" hangingPunct="1">
              <a:buClr>
                <a:srgbClr val="F5F5F5"/>
              </a:buClr>
              <a:buFont typeface="Wingdings 3" pitchFamily="18" charset="2"/>
              <a:buNone/>
            </a:pPr>
            <a:r>
              <a:rPr lang="uz-Cyrl-UZ" altLang="ru-RU" sz="3200" b="1">
                <a:latin typeface="Times New Roman" pitchFamily="18" charset="0"/>
                <a:ea typeface="Times New Roman" pitchFamily="18" charset="0"/>
              </a:rPr>
              <a:t>5. </a:t>
            </a:r>
            <a:r>
              <a:rPr lang="ru-RU" altLang="ru-RU" sz="3200" b="1">
                <a:latin typeface="Times New Roman" pitchFamily="18" charset="0"/>
                <a:ea typeface="Times New Roman" pitchFamily="18" charset="0"/>
              </a:rPr>
              <a:t>Тушунчалар ўртасидаги муносабатлар.</a:t>
            </a:r>
          </a:p>
          <a:p>
            <a:pPr lvl="0" eaLnBrk="1" hangingPunct="1">
              <a:buClr>
                <a:srgbClr val="F5F5F5"/>
              </a:buClr>
              <a:buFont typeface="Wingdings 3" pitchFamily="18" charset="2"/>
              <a:buNone/>
            </a:pPr>
            <a:endParaRPr lang="ru-RU" altLang="ru-RU" sz="3200">
              <a:effectLst>
                <a:outerShdw blurRad="38100" dist="38100" dir="2700000" algn="tl">
                  <a:srgbClr val="C0C0C0"/>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634"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635" name="Прямоугольник: скругленные углы 3"/>
          <p:cNvSpPr/>
          <p:nvPr/>
        </p:nvSpPr>
        <p:spPr>
          <a:xfrm>
            <a:off x="0" y="0"/>
            <a:ext cx="9144000" cy="6858000"/>
          </a:xfrm>
          <a:prstGeom prst="roundRect">
            <a:avLst/>
          </a:prstGeom>
          <a:gradFill rotWithShape="1">
            <a:gsLst>
              <a:gs pos="0">
                <a:srgbClr val="F7BDA4">
                  <a:alpha val="100000"/>
                </a:srgbClr>
              </a:gs>
              <a:gs pos="0">
                <a:srgbClr val="F7BDA4">
                  <a:alpha val="100000"/>
                </a:srgbClr>
              </a:gs>
              <a:gs pos="50000">
                <a:srgbClr val="F5B195">
                  <a:alpha val="100000"/>
                </a:srgbClr>
              </a:gs>
              <a:gs pos="100000">
                <a:srgbClr val="F8A581">
                  <a:alpha val="100000"/>
                </a:srgbClr>
              </a:gs>
            </a:gsLst>
            <a:lin ang="5400000" scaled="0"/>
          </a:gradFill>
          <a:ln w="6350" cap="flat" cmpd="sng">
            <a:solidFill>
              <a:schemeClr val="accent2">
                <a:alpha val="100000"/>
              </a:scheme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just" eaLnBrk="1" hangingPunct="1"/>
            <a:r>
              <a:rPr lang="en-US" altLang="en-US" sz="3200">
                <a:solidFill>
                  <a:srgbClr val="000000"/>
                </a:solidFill>
                <a:latin typeface="Times New Roman" pitchFamily="18" charset="0"/>
                <a:ea typeface="Times New Roman" pitchFamily="18" charset="0"/>
              </a:rPr>
              <a:t>	Предмет ва ҳодисаларнинг моҳиятини тушунишга тафаккур ёрдамида эришилади. 	</a:t>
            </a:r>
            <a:r>
              <a:rPr lang="en-US" altLang="en-US" sz="3200" b="1">
                <a:latin typeface="Times New Roman" pitchFamily="18" charset="0"/>
                <a:ea typeface="Times New Roman" pitchFamily="18" charset="0"/>
              </a:rPr>
              <a:t>Тафаккур</a:t>
            </a:r>
            <a:r>
              <a:rPr lang="en-US" altLang="en-US" sz="3200">
                <a:solidFill>
                  <a:srgbClr val="000000"/>
                </a:solidFill>
                <a:latin typeface="Times New Roman" pitchFamily="18" charset="0"/>
                <a:ea typeface="Times New Roman" pitchFamily="18" charset="0"/>
              </a:rPr>
              <a:t> билишнинг юқори-рационал (лотинча ратио – ақл) билиш босқичи бўлиб, унда предмет ва ҳодисаларнинг умумий, муҳим хусусиятлари аниқланади, улар ўртасидаги ички, зарурий алоқалар, яъни қонуний боғланишлар акс эттирилади.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6"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637"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638" name="Прямоугольник: скругленные углы 3"/>
          <p:cNvSpPr/>
          <p:nvPr/>
        </p:nvSpPr>
        <p:spPr>
          <a:xfrm>
            <a:off x="107950" y="115887"/>
            <a:ext cx="8928100" cy="6742112"/>
          </a:xfrm>
          <a:prstGeom prst="roundRect">
            <a:avLst/>
          </a:prstGeom>
          <a:solidFill>
            <a:srgbClr val="5B9BD5"/>
          </a:solidFill>
          <a:ln w="19050" cap="flat" cmpd="sng">
            <a:solidFill>
              <a:schemeClr val="lt1">
                <a:alpha val="100000"/>
              </a:scheme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just" eaLnBrk="1" hangingPunct="1"/>
            <a:r>
              <a:rPr lang="en-US" altLang="en-US" sz="2800">
                <a:solidFill>
                  <a:srgbClr val="FFFFFF"/>
                </a:solidFill>
                <a:latin typeface="Times New Roman" pitchFamily="18" charset="0"/>
                <a:ea typeface="Times New Roman" pitchFamily="18" charset="0"/>
              </a:rPr>
              <a:t>	</a:t>
            </a:r>
            <a:r>
              <a:rPr lang="en-US" altLang="en-US" sz="2800">
                <a:latin typeface="Times New Roman" pitchFamily="18" charset="0"/>
                <a:ea typeface="Times New Roman" pitchFamily="18" charset="0"/>
              </a:rPr>
              <a:t>Тафаккур борлиқни нафақат бевосита, балки билвосита тарзда ҳам акс эттира олади. Унда янги билимлар тажрибага ҳар сафар бевосита мурожаат этмасдан, мавжуд билимларга таянган ҳолда ҳосил қилиши мумкин. </a:t>
            </a:r>
          </a:p>
          <a:p>
            <a:pPr lvl="0" algn="just" eaLnBrk="1" hangingPunct="1"/>
            <a:r>
              <a:rPr lang="en-US" altLang="en-US" sz="2800">
                <a:latin typeface="Times New Roman" pitchFamily="18" charset="0"/>
                <a:ea typeface="Times New Roman" pitchFamily="18" charset="0"/>
              </a:rPr>
              <a:t>	Фикрлаш бунда предмет ва ҳодисалар ўртасидаги алоқадорликка асосланади. Масалан, боланинг хулқ-атворига қараб унинг қандай муҳитда тарбия олганлиги ҳақида фикр юритиш мумкин. Тафаккурнинг мазкур хусусияти, айниқса, хулосавий фикр ҳосил қилишда аниқ намоён бўлади.</a:t>
            </a:r>
          </a:p>
          <a:p>
            <a:pPr lvl="0" algn="ctr" eaLnBrk="1" hangingPunct="1"/>
            <a:endParaRPr lang="ru-RU" altLang="en-US">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640"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641" name="Прямоугольник: скругленные углы 3"/>
          <p:cNvSpPr/>
          <p:nvPr/>
        </p:nvSpPr>
        <p:spPr>
          <a:xfrm>
            <a:off x="107950" y="0"/>
            <a:ext cx="9036050" cy="6858000"/>
          </a:xfrm>
          <a:prstGeom prst="roundRect">
            <a:avLst/>
          </a:prstGeom>
          <a:solidFill>
            <a:schemeClr val="accent1"/>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uz-Cyrl-UZ" altLang="ru-RU" sz="2800" b="1">
              <a:latin typeface="Times New Roman" pitchFamily="18" charset="0"/>
              <a:ea typeface="Times New Roman" pitchFamily="18" charset="0"/>
            </a:endParaRPr>
          </a:p>
          <a:p>
            <a:pPr lvl="0" algn="ctr" eaLnBrk="1" hangingPunct="1"/>
            <a:r>
              <a:rPr lang="uz-Cyrl-UZ" altLang="ru-RU" sz="2600" b="1">
                <a:latin typeface="Times New Roman" pitchFamily="18" charset="0"/>
                <a:ea typeface="Times New Roman" pitchFamily="18" charset="0"/>
              </a:rPr>
              <a:t>Тафаккурнинг уч хил: тушунча, ҳукм, хулоса чиқариш шакллари мавжуд:</a:t>
            </a:r>
          </a:p>
          <a:p>
            <a:pPr lvl="0" algn="just" eaLnBrk="1" hangingPunct="1"/>
            <a:r>
              <a:rPr lang="uz-Cyrl-UZ" altLang="ru-RU" sz="2600" b="1">
                <a:solidFill>
                  <a:srgbClr val="FFFFFF"/>
                </a:solidFill>
                <a:latin typeface="Times New Roman" pitchFamily="18" charset="0"/>
                <a:ea typeface="Times New Roman" pitchFamily="18" charset="0"/>
              </a:rPr>
              <a:t>	</a:t>
            </a:r>
            <a:r>
              <a:rPr lang="uz-Cyrl-UZ" altLang="ru-RU" sz="2600" b="1">
                <a:latin typeface="Times New Roman" pitchFamily="18" charset="0"/>
                <a:ea typeface="Times New Roman" pitchFamily="18" charset="0"/>
              </a:rPr>
              <a:t>1.Тушунча - </a:t>
            </a:r>
            <a:r>
              <a:rPr lang="uz-Cyrl-UZ" altLang="ru-RU" sz="2600">
                <a:latin typeface="Times New Roman" pitchFamily="18" charset="0"/>
                <a:ea typeface="Times New Roman" pitchFamily="18" charset="0"/>
              </a:rPr>
              <a:t>буюм ва ҳодисалар хусусият-ларининг умумий ва муҳим белгиларининг яхлит ҳолда ифодаланишига айтилади. Масалан «одам» тушунчасини олайлик. </a:t>
            </a:r>
          </a:p>
          <a:p>
            <a:pPr lvl="0" algn="just" eaLnBrk="1" hangingPunct="1"/>
            <a:r>
              <a:rPr lang="uz-Cyrl-UZ" altLang="ru-RU" sz="2600" b="1">
                <a:latin typeface="Times New Roman" pitchFamily="18" charset="0"/>
                <a:ea typeface="Times New Roman" pitchFamily="18" charset="0"/>
              </a:rPr>
              <a:t>	биринчи </a:t>
            </a:r>
            <a:r>
              <a:rPr lang="uz-Cyrl-UZ" altLang="ru-RU" sz="2600">
                <a:latin typeface="Times New Roman" pitchFamily="18" charset="0"/>
                <a:ea typeface="Times New Roman" pitchFamily="18" charset="0"/>
              </a:rPr>
              <a:t>хусусияти - меҳнат қуролларини, воситаларини тайёрлаш</a:t>
            </a:r>
          </a:p>
          <a:p>
            <a:pPr lvl="0" algn="just" eaLnBrk="1" hangingPunct="1"/>
            <a:r>
              <a:rPr lang="uz-Cyrl-UZ" altLang="ru-RU" sz="2600" b="1">
                <a:latin typeface="Times New Roman" pitchFamily="18" charset="0"/>
                <a:ea typeface="Times New Roman" pitchFamily="18" charset="0"/>
              </a:rPr>
              <a:t>	иккинчи </a:t>
            </a:r>
            <a:r>
              <a:rPr lang="uz-Cyrl-UZ" altLang="ru-RU" sz="2600">
                <a:latin typeface="Times New Roman" pitchFamily="18" charset="0"/>
                <a:ea typeface="Times New Roman" pitchFamily="18" charset="0"/>
              </a:rPr>
              <a:t>хусусияти - ижтимоий ҳаёт маҳсули эканлиги</a:t>
            </a:r>
          </a:p>
          <a:p>
            <a:pPr lvl="0" algn="just" eaLnBrk="1" hangingPunct="1"/>
            <a:r>
              <a:rPr lang="uz-Cyrl-UZ" altLang="ru-RU" sz="2600" b="1">
                <a:latin typeface="Times New Roman" pitchFamily="18" charset="0"/>
                <a:ea typeface="Times New Roman" pitchFamily="18" charset="0"/>
              </a:rPr>
              <a:t>	учинчи </a:t>
            </a:r>
            <a:r>
              <a:rPr lang="ru-RU" altLang="ru-RU" sz="2600">
                <a:latin typeface="Times New Roman" pitchFamily="18" charset="0"/>
                <a:ea typeface="Times New Roman" pitchFamily="18" charset="0"/>
              </a:rPr>
              <a:t>хусусияти онгли мавжудот бўлиши. </a:t>
            </a:r>
          </a:p>
          <a:p>
            <a:pPr lvl="0" algn="just" eaLnBrk="1" hangingPunct="1"/>
            <a:r>
              <a:rPr lang="ru-RU" altLang="ru-RU" sz="2600">
                <a:latin typeface="Times New Roman" pitchFamily="18" charset="0"/>
                <a:ea typeface="Times New Roman" pitchFamily="18" charset="0"/>
              </a:rPr>
              <a:t>	Демак, тушунча одам тафаккуридаги инъикос этиш шаклларидан бири, унинг ёрдамида ҳодисаларнинг, жараёнларнинг моҳияти билиб олинади, уларнинг муҳим томонлари ва билимлари умумлаштирилади.</a:t>
            </a:r>
          </a:p>
          <a:p>
            <a:pPr lvl="0" algn="ctr" eaLnBrk="1" hangingPunct="1"/>
            <a:endParaRPr lang="ru-RU" altLang="ru-RU" sz="2800" b="1">
              <a:latin typeface="Times New Roman" pitchFamily="18" charset="0"/>
              <a:ea typeface="Times New Roman" pitchFamily="18" charset="0"/>
            </a:endParaRPr>
          </a:p>
          <a:p>
            <a:pPr lvl="0" algn="ctr" eaLnBrk="1" hangingPunct="1"/>
            <a:endParaRPr lang="ru-RU" altLang="en-US">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Объект 2"/>
          <p:cNvSpPr>
            <a:spLocks noGrp="1"/>
          </p:cNvSpPr>
          <p:nvPr>
            <p:ph idx="1"/>
          </p:nvPr>
        </p:nvSpPr>
        <p:spPr>
          <a:xfrm>
            <a:off x="457200" y="188912"/>
            <a:ext cx="8229600" cy="61356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algn="just" eaLnBrk="1" hangingPunct="1">
              <a:spcBef>
                <a:spcPct val="0"/>
              </a:spcBef>
              <a:buFontTx/>
              <a:buNone/>
            </a:pPr>
            <a:r>
              <a:rPr lang="uz-Cyrl-UZ" altLang="ru-RU" sz="3200" b="1">
                <a:latin typeface="Times New Roman" pitchFamily="18" charset="0"/>
                <a:ea typeface="Times New Roman" pitchFamily="18" charset="0"/>
              </a:rPr>
              <a:t>		Ҳукм эса буюм ва ҳодисаларнинг белгилари тўғрисида дастлабки ёки инкор этиб айтилган фикрдир. Масалан, фуқароларнинг иқтисодий аҳволини яхшилаш ҳозирги кун талаби. «Инсон ижтимоий мавжудот».</a:t>
            </a:r>
          </a:p>
          <a:p>
            <a:pPr lvl="0" algn="just" eaLnBrk="1" hangingPunct="1">
              <a:spcBef>
                <a:spcPct val="0"/>
              </a:spcBef>
              <a:buFontTx/>
              <a:buNone/>
            </a:pPr>
            <a:r>
              <a:rPr lang="uz-Cyrl-UZ" altLang="ru-RU" sz="3200" b="1">
                <a:latin typeface="Times New Roman" pitchFamily="18" charset="0"/>
                <a:ea typeface="Times New Roman" pitchFamily="18" charset="0"/>
              </a:rPr>
              <a:t>		Ҳукм тушунчалардан ташкил топади ва у ҳодисалар ўртасидаги боғланиш-ларнинг онгимиздаги инъикоси, яъни ўз шаклига кўра ҳукм одатда икки тушунчанинг боғланишидан иборатдир. </a:t>
            </a:r>
          </a:p>
          <a:p>
            <a:pPr lvl="0" eaLnBrk="1" hangingPunct="1"/>
            <a:endParaRPr lang="ru-RU" alt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3" name="Заголовок 1"/>
          <p:cNvSpPr>
            <a:spLocks noGrp="1"/>
          </p:cNvSpPr>
          <p:nvPr>
            <p:ph idx="1"/>
          </p:nvPr>
        </p:nvSpPr>
        <p:spPr>
          <a:xfrm>
            <a:off x="457200" y="260350"/>
            <a:ext cx="8229600" cy="606425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1" algn="just" eaLnBrk="1" hangingPunct="1"/>
            <a:endParaRPr lang="uz-Cyrl-UZ" altLang="ru-RU" sz="3200" b="1">
              <a:latin typeface="Times New Roman" pitchFamily="18" charset="0"/>
              <a:ea typeface="Times New Roman" pitchFamily="18" charset="0"/>
            </a:endParaRPr>
          </a:p>
          <a:p>
            <a:pPr lvl="1" algn="just" eaLnBrk="1" hangingPunct="1"/>
            <a:r>
              <a:rPr lang="uz-Cyrl-UZ" altLang="ru-RU" sz="3200" b="1">
                <a:latin typeface="Times New Roman" pitchFamily="18" charset="0"/>
                <a:ea typeface="Times New Roman" pitchFamily="18" charset="0"/>
              </a:rPr>
              <a:t>Хулоса </a:t>
            </a:r>
            <a:r>
              <a:rPr lang="ru-RU" altLang="ru-RU" sz="3200" b="1">
                <a:latin typeface="Times New Roman" pitchFamily="18" charset="0"/>
                <a:ea typeface="Times New Roman" pitchFamily="18" charset="0"/>
              </a:rPr>
              <a:t>чи</a:t>
            </a:r>
            <a:r>
              <a:rPr lang="uz-Cyrl-UZ" altLang="ru-RU" sz="3200" b="1">
                <a:latin typeface="Times New Roman" pitchFamily="18" charset="0"/>
                <a:ea typeface="Times New Roman" pitchFamily="18" charset="0"/>
              </a:rPr>
              <a:t>қариш </a:t>
            </a:r>
            <a:r>
              <a:rPr lang="uz-Cyrl-UZ" altLang="ru-RU" sz="3200">
                <a:latin typeface="Times New Roman" pitchFamily="18" charset="0"/>
                <a:ea typeface="Times New Roman" pitchFamily="18" charset="0"/>
              </a:rPr>
              <a:t>тафаккурнинг асосий мантиқий шаклидир. </a:t>
            </a:r>
          </a:p>
          <a:p>
            <a:pPr marL="0" lvl="0" indent="0" algn="just" eaLnBrk="1" hangingPunct="1">
              <a:buFont typeface="Wingdings 2" pitchFamily="18" charset="2"/>
              <a:buNone/>
            </a:pPr>
            <a:r>
              <a:rPr lang="ru-RU" altLang="ru-RU" sz="3200">
                <a:latin typeface="Times New Roman" pitchFamily="18" charset="0"/>
                <a:ea typeface="Times New Roman" pitchFamily="18" charset="0"/>
              </a:rPr>
              <a:t>	Хулоса чиқариш муҳокаманинг шундай жараёники, унда бир ва ундан ортиқ янги ҳукм келтириб чиқарилади. </a:t>
            </a:r>
          </a:p>
          <a:p>
            <a:pPr marL="0" lvl="0" indent="0" algn="just" eaLnBrk="1" hangingPunct="1">
              <a:buFont typeface="Wingdings 2" pitchFamily="18" charset="2"/>
              <a:buNone/>
            </a:pPr>
            <a:r>
              <a:rPr lang="ru-RU" altLang="ru-RU" sz="3200">
                <a:latin typeface="Times New Roman" pitchFamily="18" charset="0"/>
                <a:ea typeface="Times New Roman" pitchFamily="18" charset="0"/>
              </a:rPr>
              <a:t>	Хулоса чиқаришга таянч манба бўладиган ҳукмлар мантиқий асос дейилади. 	Улардан мантиқан келиб чиқадиган янги ҳукмга хулоса  дейилади.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4" name="Заголовок 1"/>
          <p:cNvSpPr>
            <a:spLocks noGrp="1"/>
          </p:cNvSpPr>
          <p:nvPr>
            <p:ph idx="1"/>
          </p:nvPr>
        </p:nvSpPr>
        <p:spPr>
          <a:xfrm>
            <a:off x="457200" y="115887"/>
            <a:ext cx="8229600" cy="62087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93700" lvl="1" indent="0" algn="just" eaLnBrk="1" hangingPunct="1">
              <a:buFont typeface="Wingdings 2" pitchFamily="18" charset="2"/>
              <a:buNone/>
            </a:pPr>
            <a:r>
              <a:rPr lang="uz-Cyrl-UZ" altLang="ru-RU" sz="2600" b="1"/>
              <a:t>	</a:t>
            </a:r>
            <a:r>
              <a:rPr lang="uz-Cyrl-UZ" altLang="ru-RU" sz="3000" b="1">
                <a:latin typeface="Times New Roman" pitchFamily="18" charset="0"/>
                <a:ea typeface="Times New Roman" pitchFamily="18" charset="0"/>
              </a:rPr>
              <a:t>Тафаккур қонунлари фикр юритишнинг барча шаклларида содир бўладиган барча ички, зарурий боғланишларни акс эттирувчи энг умумий қонунлардир. </a:t>
            </a:r>
          </a:p>
          <a:p>
            <a:pPr marL="393700" lvl="1" indent="0" algn="just" eaLnBrk="1" hangingPunct="1">
              <a:buFont typeface="Wingdings 2" pitchFamily="18" charset="2"/>
              <a:buNone/>
            </a:pPr>
            <a:r>
              <a:rPr lang="uz-Cyrl-UZ" altLang="ru-RU" sz="3000" b="1">
                <a:latin typeface="Times New Roman" pitchFamily="18" charset="0"/>
                <a:ea typeface="Times New Roman" pitchFamily="18" charset="0"/>
              </a:rPr>
              <a:t>	Логикада тафаккурнинг тўртта қонуни ўрганилади. Улар </a:t>
            </a:r>
            <a:r>
              <a:rPr lang="uz-Cyrl-UZ" altLang="ru-RU" sz="3000" b="1">
                <a:solidFill>
                  <a:srgbClr val="FF0000"/>
                </a:solidFill>
                <a:latin typeface="Times New Roman" pitchFamily="18" charset="0"/>
                <a:ea typeface="Times New Roman" pitchFamily="18" charset="0"/>
              </a:rPr>
              <a:t>айният,</a:t>
            </a:r>
            <a:r>
              <a:rPr lang="uz-Cyrl-UZ" altLang="ru-RU" sz="3000" b="1">
                <a:latin typeface="Times New Roman" pitchFamily="18" charset="0"/>
                <a:ea typeface="Times New Roman" pitchFamily="18" charset="0"/>
              </a:rPr>
              <a:t> </a:t>
            </a:r>
            <a:r>
              <a:rPr lang="uz-Cyrl-UZ" altLang="ru-RU" sz="3000" b="1">
                <a:solidFill>
                  <a:srgbClr val="FF0000"/>
                </a:solidFill>
                <a:latin typeface="Times New Roman" pitchFamily="18" charset="0"/>
                <a:ea typeface="Times New Roman" pitchFamily="18" charset="0"/>
              </a:rPr>
              <a:t>зиддият, учинчиси истисно ҳамда етарли </a:t>
            </a:r>
            <a:r>
              <a:rPr lang="ru-RU" altLang="ru-RU" sz="3000" b="1">
                <a:latin typeface="Times New Roman" pitchFamily="18" charset="0"/>
                <a:ea typeface="Times New Roman" pitchFamily="18" charset="0"/>
              </a:rPr>
              <a:t>асос қонунларидир. Бу қонунлар муҳокама юритиш жараёнида фикрларнинг аниқ, изчил, асосли бўлишини таъминлайди ва фикрлар ҳосил қилишдан сақлайди.</a:t>
            </a:r>
          </a:p>
          <a:p>
            <a:pPr lvl="0" eaLnBrk="1" hangingPunct="1"/>
            <a:endParaRPr lang="ru-RU" alt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Овал 3"/>
          <p:cNvSpPr/>
          <p:nvPr/>
        </p:nvSpPr>
        <p:spPr>
          <a:xfrm>
            <a:off x="2916237" y="1857375"/>
            <a:ext cx="3960812" cy="1643062"/>
          </a:xfrm>
          <a:prstGeom prst="ellipse">
            <a:avLst/>
          </a:prstGeom>
          <a:solidFill>
            <a:srgbClr val="B4C7E7"/>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600" b="1">
                <a:solidFill>
                  <a:srgbClr val="000000"/>
                </a:solidFill>
              </a:rPr>
              <a:t>Мантиқ қонунлари</a:t>
            </a:r>
          </a:p>
        </p:txBody>
      </p:sp>
      <p:sp>
        <p:nvSpPr>
          <p:cNvPr id="1048646" name="Овал 4"/>
          <p:cNvSpPr/>
          <p:nvPr/>
        </p:nvSpPr>
        <p:spPr>
          <a:xfrm>
            <a:off x="357187" y="428625"/>
            <a:ext cx="2857500" cy="1571625"/>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800" b="1">
                <a:solidFill>
                  <a:srgbClr val="000000"/>
                </a:solidFill>
              </a:rPr>
              <a:t>Айният қонуни</a:t>
            </a:r>
          </a:p>
        </p:txBody>
      </p:sp>
      <p:sp>
        <p:nvSpPr>
          <p:cNvPr id="1048647" name="Овал 5"/>
          <p:cNvSpPr/>
          <p:nvPr/>
        </p:nvSpPr>
        <p:spPr>
          <a:xfrm>
            <a:off x="285750" y="4143375"/>
            <a:ext cx="4143375" cy="1928812"/>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800" b="1">
                <a:solidFill>
                  <a:srgbClr val="000000"/>
                </a:solidFill>
              </a:rPr>
              <a:t>Учинчи истисно қонуни</a:t>
            </a:r>
          </a:p>
        </p:txBody>
      </p:sp>
      <p:sp>
        <p:nvSpPr>
          <p:cNvPr id="1048648" name="Овал 6"/>
          <p:cNvSpPr/>
          <p:nvPr/>
        </p:nvSpPr>
        <p:spPr>
          <a:xfrm>
            <a:off x="5214937" y="0"/>
            <a:ext cx="3929062" cy="1928812"/>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800" b="1">
                <a:solidFill>
                  <a:srgbClr val="000000"/>
                </a:solidFill>
              </a:rPr>
              <a:t>Нозидлик қонуни</a:t>
            </a:r>
          </a:p>
        </p:txBody>
      </p:sp>
      <p:sp>
        <p:nvSpPr>
          <p:cNvPr id="1048649" name="Овал 7"/>
          <p:cNvSpPr/>
          <p:nvPr/>
        </p:nvSpPr>
        <p:spPr>
          <a:xfrm>
            <a:off x="5072062" y="4086225"/>
            <a:ext cx="3857625" cy="1914525"/>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800" b="1">
                <a:solidFill>
                  <a:srgbClr val="000000"/>
                </a:solidFill>
              </a:rPr>
              <a:t>Етарли асос қонуни</a:t>
            </a:r>
          </a:p>
        </p:txBody>
      </p:sp>
      <p:cxnSp>
        <p:nvCxnSpPr>
          <p:cNvPr id="3145734" name="Прямая со стрелкой 9"/>
          <p:cNvCxnSpPr>
            <a:cxnSpLocks/>
          </p:cNvCxnSpPr>
          <p:nvPr/>
        </p:nvCxnSpPr>
        <p:spPr>
          <a:xfrm flipV="1">
            <a:off x="4895850" y="1643062"/>
            <a:ext cx="819150" cy="214312"/>
          </a:xfrm>
          <a:prstGeom prst="straightConnector1">
            <a:avLst/>
          </a:prstGeom>
          <a:noFill/>
          <a:ln w="12700" cap="flat" cmpd="sng">
            <a:solidFill>
              <a:srgbClr val="70AD47">
                <a:alpha val="100000"/>
              </a:srgbClr>
            </a:solidFill>
            <a:prstDash val="solid"/>
            <a:miter/>
            <a:tailEnd type="arrow" w="med" len="med"/>
          </a:ln>
        </p:spPr>
      </p:cxnSp>
      <p:cxnSp>
        <p:nvCxnSpPr>
          <p:cNvPr id="3145735" name="Прямая со стрелкой 13"/>
          <p:cNvCxnSpPr>
            <a:cxnSpLocks/>
          </p:cNvCxnSpPr>
          <p:nvPr/>
        </p:nvCxnSpPr>
        <p:spPr>
          <a:xfrm flipH="1" flipV="1">
            <a:off x="3143250" y="1428750"/>
            <a:ext cx="1752600" cy="428625"/>
          </a:xfrm>
          <a:prstGeom prst="straightConnector1">
            <a:avLst/>
          </a:prstGeom>
          <a:noFill/>
          <a:ln w="12700" cap="flat" cmpd="sng">
            <a:solidFill>
              <a:srgbClr val="70AD47">
                <a:alpha val="100000"/>
              </a:srgbClr>
            </a:solidFill>
            <a:prstDash val="solid"/>
            <a:miter/>
            <a:tailEnd type="arrow" w="med" len="med"/>
          </a:ln>
        </p:spPr>
      </p:cxnSp>
      <p:cxnSp>
        <p:nvCxnSpPr>
          <p:cNvPr id="3145736" name="Прямая со стрелкой 19"/>
          <p:cNvCxnSpPr>
            <a:cxnSpLocks/>
          </p:cNvCxnSpPr>
          <p:nvPr/>
        </p:nvCxnSpPr>
        <p:spPr>
          <a:xfrm>
            <a:off x="4643437" y="3500437"/>
            <a:ext cx="1571625" cy="642937"/>
          </a:xfrm>
          <a:prstGeom prst="straightConnector1">
            <a:avLst/>
          </a:prstGeom>
          <a:noFill/>
          <a:ln w="12700" cap="flat" cmpd="sng">
            <a:solidFill>
              <a:srgbClr val="70AD47">
                <a:alpha val="100000"/>
              </a:srgbClr>
            </a:solidFill>
            <a:prstDash val="solid"/>
            <a:miter/>
            <a:tailEnd type="arrow" w="med" len="med"/>
          </a:ln>
        </p:spPr>
      </p:cxnSp>
      <p:cxnSp>
        <p:nvCxnSpPr>
          <p:cNvPr id="3145737" name="Прямая со стрелкой 24"/>
          <p:cNvCxnSpPr>
            <a:cxnSpLocks/>
          </p:cNvCxnSpPr>
          <p:nvPr/>
        </p:nvCxnSpPr>
        <p:spPr>
          <a:xfrm rot="10800000" flipV="1">
            <a:off x="2214562" y="3500437"/>
            <a:ext cx="2428875" cy="571500"/>
          </a:xfrm>
          <a:prstGeom prst="straightConnector1">
            <a:avLst/>
          </a:prstGeom>
          <a:noFill/>
          <a:ln w="12700" cap="flat" cmpd="sng">
            <a:solidFill>
              <a:srgbClr val="70AD47">
                <a:alpha val="100000"/>
              </a:srgbClr>
            </a:solidFill>
            <a:prstDash val="solid"/>
            <a:miter/>
            <a:tailEnd type="arrow" w="med" len="med"/>
          </a:ln>
        </p:spPr>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0" name="Объект 2"/>
          <p:cNvSpPr>
            <a:spLocks noGrp="1"/>
          </p:cNvSpPr>
          <p:nvPr>
            <p:ph idx="1"/>
          </p:nvPr>
        </p:nvSpPr>
        <p:spPr>
          <a:xfrm>
            <a:off x="457200" y="188912"/>
            <a:ext cx="8229600" cy="64087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algn="ctr" eaLnBrk="1" hangingPunct="1">
              <a:buClr>
                <a:srgbClr val="F5F5F5"/>
              </a:buClr>
              <a:buFont typeface="Wingdings 3" pitchFamily="18" charset="2"/>
              <a:buChar char=""/>
            </a:pPr>
            <a:r>
              <a:rPr lang="uz-Cyrl-UZ" altLang="ru-RU" sz="3600" b="1" u="sng">
                <a:latin typeface="Times New Roman" pitchFamily="18" charset="0"/>
                <a:ea typeface="Times New Roman" pitchFamily="18" charset="0"/>
              </a:rPr>
              <a:t>Айният қонуни</a:t>
            </a:r>
          </a:p>
          <a:p>
            <a:pPr marL="342900" lvl="0" indent="-342900" algn="just" eaLnBrk="1" hangingPunct="1">
              <a:buClr>
                <a:srgbClr val="F5F5F5"/>
              </a:buClr>
              <a:buFont typeface="Wingdings 2" pitchFamily="18" charset="2"/>
              <a:buNone/>
            </a:pPr>
            <a:r>
              <a:rPr lang="ru-RU" altLang="ru-RU" sz="2800" b="1">
                <a:latin typeface="Times New Roman" pitchFamily="18" charset="0"/>
                <a:ea typeface="Times New Roman" pitchFamily="18" charset="0"/>
              </a:rPr>
              <a:t>	Айният қонуни муайян буюм тўғрисида ифодаланган фикр муҳокама давомида ўзгармасдан, айни шу буюм тўғрисида бўлиши лозимлигини талаб қиладиган қонундир.</a:t>
            </a:r>
          </a:p>
          <a:p>
            <a:pPr marL="342900" lvl="0" indent="-342900" algn="just" eaLnBrk="1" hangingPunct="1">
              <a:buClr>
                <a:srgbClr val="F5F5F5"/>
              </a:buClr>
              <a:buFont typeface="Wingdings 2" pitchFamily="18" charset="2"/>
              <a:buNone/>
            </a:pPr>
            <a:r>
              <a:rPr lang="uz-Cyrl-UZ" altLang="ru-RU" sz="2800" b="1">
                <a:latin typeface="Times New Roman" pitchFamily="18" charset="0"/>
                <a:ea typeface="Times New Roman" pitchFamily="18" charset="0"/>
              </a:rPr>
              <a:t>	</a:t>
            </a:r>
            <a:r>
              <a:rPr lang="ru-RU" altLang="ru-RU" sz="2700" b="1">
                <a:latin typeface="Times New Roman" pitchFamily="18" charset="0"/>
                <a:ea typeface="Times New Roman" pitchFamily="18" charset="0"/>
              </a:rPr>
              <a:t>Маълумки, теварак атрофимиздаги табиат, жамиятда мавжуд бўлган предмет, ҳодисаларнинг ҳаммаси ўзгаришда, ривожланишда, янгила-нишдаги ҳар бир предмет, ҳодиса воқеа сифатида бошқалардан фарқ қилиб, ўз конкрет мазмуни, тузилиши ва шаклга (ранги, ҳажми, қатият овози ва бошқаларга) эга бўлади. Шу хусусияти туфайли у бошқа предмет, ҳоди</a:t>
            </a:r>
            <a:r>
              <a:rPr lang="uz-Cyrl-UZ" altLang="ru-RU" sz="2700" b="1">
                <a:latin typeface="Times New Roman" pitchFamily="18" charset="0"/>
                <a:ea typeface="Times New Roman" pitchFamily="18" charset="0"/>
              </a:rPr>
              <a:t>салар билан муносабатга кириш имконига эга бўлади.</a:t>
            </a:r>
          </a:p>
          <a:p>
            <a:pPr marL="342900" lvl="0" indent="-342900" algn="ctr" eaLnBrk="1" hangingPunct="1">
              <a:buClr>
                <a:srgbClr val="F5F5F5"/>
              </a:buClr>
              <a:buFont typeface="Wingdings 2" pitchFamily="18" charset="2"/>
              <a:buNone/>
            </a:pPr>
            <a:endParaRPr lang="en-US" altLang="en-US" sz="2800">
              <a:latin typeface="Times New Roman" pitchFamily="18" charset="0"/>
              <a:ea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Заголовок 1"/>
          <p:cNvSpPr>
            <a:spLocks noGrp="1"/>
          </p:cNvSpPr>
          <p:nvPr>
            <p:ph type="title"/>
          </p:nvPr>
        </p:nvSpPr>
        <p:spPr>
          <a:xfrm>
            <a:off x="457200" y="115887"/>
            <a:ext cx="8229600" cy="7921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algn="ctr" eaLnBrk="1" hangingPunct="1"/>
            <a:r>
              <a:rPr lang="ru-RU" altLang="ru-RU" b="1"/>
              <a:t>2. Нозидлик қонуни</a:t>
            </a:r>
          </a:p>
        </p:txBody>
      </p:sp>
      <p:sp>
        <p:nvSpPr>
          <p:cNvPr id="1048652" name="Объект 2"/>
          <p:cNvSpPr>
            <a:spLocks noGrp="1"/>
          </p:cNvSpPr>
          <p:nvPr>
            <p:ph idx="1"/>
          </p:nvPr>
        </p:nvSpPr>
        <p:spPr>
          <a:xfrm>
            <a:off x="395287" y="1125537"/>
            <a:ext cx="8748712" cy="519906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buFont typeface="Wingdings 3" pitchFamily="18" charset="2"/>
              <a:buChar char=""/>
            </a:pPr>
            <a:r>
              <a:rPr lang="ru-RU" altLang="ru-RU" sz="3200"/>
              <a:t>Нозидлик қонуни айни бир предмет ёки ҳодиса хақида айтилган икки ўзаро бир-бирини истисно қилувчи (қарама-қарши ёки зид) фикр бир вақтда ва бир хил нисбатда бирданига чин бўлиши мумкин эмаслигини, ҳеч  бўлмаганда улардан бири албатта хато бўлишини ифодалайди. </a:t>
            </a:r>
          </a:p>
          <a:p>
            <a:pPr marL="342900" lvl="0" indent="-342900" eaLnBrk="1" hangingPunct="1">
              <a:buClr>
                <a:srgbClr val="F5F5F5"/>
              </a:buClr>
              <a:buFont typeface="Wingdings 3" pitchFamily="18" charset="2"/>
              <a:buChar char=""/>
            </a:pPr>
            <a:r>
              <a:rPr lang="ru-RU" altLang="ru-RU" sz="3200"/>
              <a:t>Бу қонун «А ҳам В, ҳам В эмас бўла олмайди» формуласи орқали берилади.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Объект 2"/>
          <p:cNvSpPr>
            <a:spLocks noGrp="1"/>
          </p:cNvSpPr>
          <p:nvPr>
            <p:ph idx="1"/>
          </p:nvPr>
        </p:nvSpPr>
        <p:spPr>
          <a:xfrm>
            <a:off x="107950" y="115887"/>
            <a:ext cx="8928100" cy="655320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buFont typeface="Wingdings 3" pitchFamily="18" charset="2"/>
              <a:buChar char=""/>
            </a:pPr>
            <a:r>
              <a:rPr lang="ru-RU" altLang="ru-RU" sz="3200"/>
              <a:t>Масалан: «Аристотел-мантиқ фанининг асосчиси» ва «Аристотел-мантиқ фанининг асосчиси эмас» - бу ўзаро зид мулоҳазалардир. Бу зид мулоҳазаларнинг ҳар иккаласи бир вақтда хато бўлмайди. Улардан биринчиси чин бўлгани учун, иккинчиси хато бўлади. </a:t>
            </a:r>
          </a:p>
          <a:p>
            <a:pPr marL="342900" lvl="0" indent="-342900" eaLnBrk="1" hangingPunct="1">
              <a:buClr>
                <a:srgbClr val="F5F5F5"/>
              </a:buClr>
              <a:buFont typeface="Wingdings 3" pitchFamily="18" charset="2"/>
              <a:buChar char=""/>
            </a:pPr>
            <a:r>
              <a:rPr lang="ru-RU" altLang="ru-RU" sz="3200"/>
              <a:t>Ўзаро қарама-қарши бўлган «Бу дори ширин» ва «Бу дори аччиқ» мулоҳазаларининг эса иккаласи бир вақтда, бир хил нисбатда хато бўлиши мумкин. Чунки дори ширин ҳам, аччиқ ҳам бўлмаслиги, балки бемаза ёки нордон бўлиши мумкин.</a:t>
            </a:r>
          </a:p>
          <a:p>
            <a:pPr marL="342900" lvl="0" indent="-342900" eaLnBrk="1" hangingPunct="1">
              <a:buClr>
                <a:srgbClr val="F5F5F5"/>
              </a:buClr>
              <a:buFont typeface="Wingdings 3" pitchFamily="18" charset="2"/>
              <a:buChar char=""/>
            </a:pPr>
            <a:endParaRPr lang="ru-RU" altLang="ru-RU" sz="3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Подзаголовок 2"/>
          <p:cNvSpPr>
            <a:spLocks noGrp="1"/>
          </p:cNvSpPr>
          <p:nvPr>
            <p:ph idx="1"/>
          </p:nvPr>
        </p:nvSpPr>
        <p:spPr>
          <a:xfrm>
            <a:off x="285750" y="500062"/>
            <a:ext cx="8643938" cy="60721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sz="3200" b="1"/>
          </a:p>
          <a:p>
            <a:pPr lvl="0" eaLnBrk="1" hangingPunct="1"/>
            <a:r>
              <a:rPr lang="ru-RU" altLang="ru-RU" sz="3600" b="1">
                <a:latin typeface="Times New Roman" pitchFamily="18" charset="0"/>
                <a:ea typeface="Times New Roman" pitchFamily="18" charset="0"/>
              </a:rPr>
              <a:t>«Мантиқ»</a:t>
            </a:r>
            <a:r>
              <a:rPr lang="ru-RU" altLang="ru-RU" sz="3600">
                <a:latin typeface="Times New Roman" pitchFamily="18" charset="0"/>
                <a:ea typeface="Times New Roman" pitchFamily="18" charset="0"/>
              </a:rPr>
              <a:t> арабча сўз бўлиб, маъноси бўйича </a:t>
            </a:r>
            <a:r>
              <a:rPr lang="ru-RU" altLang="ru-RU" sz="3600" b="1">
                <a:latin typeface="Times New Roman" pitchFamily="18" charset="0"/>
                <a:ea typeface="Times New Roman" pitchFamily="18" charset="0"/>
              </a:rPr>
              <a:t>«логика»</a:t>
            </a:r>
            <a:r>
              <a:rPr lang="ru-RU" altLang="ru-RU" sz="3600">
                <a:latin typeface="Times New Roman" pitchFamily="18" charset="0"/>
                <a:ea typeface="Times New Roman" pitchFamily="18" charset="0"/>
              </a:rPr>
              <a:t> сўзига мувофиқ келади.</a:t>
            </a:r>
          </a:p>
          <a:p>
            <a:pPr lvl="0" eaLnBrk="1" hangingPunct="1"/>
            <a:endParaRPr lang="ru-RU" altLang="ru-RU" sz="3600">
              <a:latin typeface="Times New Roman" pitchFamily="18" charset="0"/>
              <a:ea typeface="Times New Roman" pitchFamily="18" charset="0"/>
            </a:endParaRPr>
          </a:p>
          <a:p>
            <a:pPr lvl="0" algn="just" eaLnBrk="1" hangingPunct="1"/>
            <a:r>
              <a:rPr lang="ru-RU" altLang="ru-RU" sz="3600">
                <a:latin typeface="Times New Roman" pitchFamily="18" charset="0"/>
                <a:ea typeface="Times New Roman" pitchFamily="18" charset="0"/>
              </a:rPr>
              <a:t>«Логика» атамаси эса, грекча «логос» сўзидан келиб чиққан бўлиб, «фикр», «сўз», «ақл», «қонуният» каби маъноларга эга.</a:t>
            </a:r>
          </a:p>
          <a:p>
            <a:pPr lvl="0" eaLnBrk="1" hangingPunct="1"/>
            <a:endParaRPr lang="ru-RU" altLang="ru-RU" sz="3600">
              <a:latin typeface="Times New Roman" pitchFamily="18" charset="0"/>
              <a:ea typeface="Times New Roman" pitchFamily="18" charset="0"/>
            </a:endParaRPr>
          </a:p>
          <a:p>
            <a:pPr lvl="0" eaLnBrk="1" hangingPunct="1"/>
            <a:endParaRPr lang="ru-RU" altLang="ru-RU"/>
          </a:p>
          <a:p>
            <a:pPr lvl="0" eaLnBrk="1" hangingPunct="1"/>
            <a:endParaRPr lang="ru-RU" altLang="ru-RU">
              <a:latin typeface="Times New Roman" pitchFamily="18" charset="0"/>
              <a:ea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Заголовок 1"/>
          <p:cNvSpPr>
            <a:spLocks noGrp="1"/>
          </p:cNvSpPr>
          <p:nvPr>
            <p:ph type="title"/>
          </p:nvPr>
        </p:nvSpPr>
        <p:spPr>
          <a:xfrm>
            <a:off x="457200" y="115887"/>
            <a:ext cx="8229600" cy="7921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algn="ctr" eaLnBrk="1" hangingPunct="1"/>
            <a:r>
              <a:rPr lang="ru-RU" altLang="ru-RU" b="1"/>
              <a:t>3. Учинчи истисно қонуни </a:t>
            </a:r>
          </a:p>
        </p:txBody>
      </p:sp>
      <p:sp>
        <p:nvSpPr>
          <p:cNvPr id="1048655" name="Объект 2"/>
          <p:cNvSpPr>
            <a:spLocks noGrp="1"/>
          </p:cNvSpPr>
          <p:nvPr>
            <p:ph idx="1"/>
          </p:nvPr>
        </p:nvSpPr>
        <p:spPr>
          <a:xfrm>
            <a:off x="395287" y="1196975"/>
            <a:ext cx="8748712" cy="5127625"/>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algn="just" eaLnBrk="1" hangingPunct="1"/>
            <a:r>
              <a:rPr lang="ru-RU" altLang="ru-RU" sz="3200"/>
              <a:t>Учинчи истисно қонуни нозидлик қонунининг мантиқий давоми бўлиб, фикрнинг тўлиқ мазмунини қамраб олиб баён қилинган икки зид фикрдан бири чин, бошқаси хато, учинчисига ўрин йўқ эканлигини ифодалайди. </a:t>
            </a:r>
          </a:p>
          <a:p>
            <a:pPr lvl="0" algn="just" eaLnBrk="1" hangingPunct="1"/>
            <a:r>
              <a:rPr lang="ru-RU" altLang="ru-RU" sz="3200"/>
              <a:t>Бу қонун «А - В ёки В эмасдир» формуласи орқали берилади.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6" name="Объект 2"/>
          <p:cNvSpPr>
            <a:spLocks noGrp="1"/>
          </p:cNvSpPr>
          <p:nvPr>
            <p:ph idx="1"/>
          </p:nvPr>
        </p:nvSpPr>
        <p:spPr>
          <a:xfrm>
            <a:off x="457200" y="549275"/>
            <a:ext cx="8229600" cy="5775325"/>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0" lvl="0" indent="0" eaLnBrk="1" hangingPunct="1">
              <a:buClr>
                <a:srgbClr val="F5F5F5"/>
              </a:buClr>
              <a:buFont typeface="Wingdings 2" pitchFamily="18" charset="2"/>
              <a:buNone/>
            </a:pPr>
            <a:r>
              <a:rPr lang="ru-RU" altLang="en-US" sz="3200"/>
              <a:t>Масалан:</a:t>
            </a:r>
          </a:p>
          <a:p>
            <a:pPr marL="0" lvl="0" indent="0" algn="just" eaLnBrk="1" hangingPunct="1">
              <a:buClr>
                <a:srgbClr val="F5F5F5"/>
              </a:buClr>
              <a:buFont typeface="Wingdings 3" pitchFamily="18" charset="2"/>
              <a:buChar char=""/>
            </a:pPr>
            <a:r>
              <a:rPr lang="ru-RU" altLang="en-US" sz="3200"/>
              <a:t>Талаба имтиҳонда» аъло» баҳо олди.</a:t>
            </a:r>
          </a:p>
          <a:p>
            <a:pPr marL="0" lvl="0" indent="0" algn="just" eaLnBrk="1" hangingPunct="1">
              <a:buClr>
                <a:srgbClr val="F5F5F5"/>
              </a:buClr>
              <a:buFont typeface="Wingdings 3" pitchFamily="18" charset="2"/>
              <a:buChar char=""/>
            </a:pPr>
            <a:r>
              <a:rPr lang="ru-RU" altLang="en-US" sz="3200"/>
              <a:t>Талаба имтиҳонда «икки» баҳо олди.</a:t>
            </a:r>
          </a:p>
          <a:p>
            <a:pPr marL="0" lvl="0" indent="0" algn="just" eaLnBrk="1" hangingPunct="1">
              <a:buClr>
                <a:srgbClr val="F5F5F5"/>
              </a:buClr>
              <a:buFont typeface="Wingdings 2" pitchFamily="18" charset="2"/>
              <a:buNone/>
            </a:pPr>
            <a:endParaRPr lang="ru-RU" altLang="en-US" sz="3200"/>
          </a:p>
          <a:p>
            <a:pPr marL="0" lvl="0" indent="0" algn="just" eaLnBrk="1" hangingPunct="1">
              <a:buClr>
                <a:srgbClr val="F5F5F5"/>
              </a:buClr>
              <a:buFont typeface="Wingdings 2" pitchFamily="18" charset="2"/>
              <a:buNone/>
            </a:pPr>
            <a:r>
              <a:rPr lang="ru-RU" altLang="en-US" sz="3200"/>
              <a:t>Бу мулоҳазалар муносабатида нозидлик қонуни амал қилади. Чунки бу мулоҳазаларнинг ҳар иккиси ҳам хато бўлиши ва талаба имтиҳонда «ўрта» ёки «яхши» баҳо олиши мумкин.</a:t>
            </a:r>
          </a:p>
          <a:p>
            <a:pPr marL="0" lvl="0" indent="0" eaLnBrk="1" hangingPunct="1">
              <a:buClr>
                <a:srgbClr val="F5F5F5"/>
              </a:buClr>
              <a:buFont typeface="Wingdings 3" pitchFamily="18" charset="2"/>
              <a:buChar char=""/>
            </a:pPr>
            <a:endParaRPr lang="ru-RU" altLang="ru-RU" sz="32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Заголовок 1"/>
          <p:cNvSpPr>
            <a:spLocks noGrp="1"/>
          </p:cNvSpPr>
          <p:nvPr>
            <p:ph type="title"/>
          </p:nvPr>
        </p:nvSpPr>
        <p:spPr>
          <a:xfrm>
            <a:off x="457200" y="115887"/>
            <a:ext cx="8229600" cy="7921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algn="ctr" eaLnBrk="1" hangingPunct="1"/>
            <a:r>
              <a:rPr lang="ru-RU" altLang="ru-RU" b="1"/>
              <a:t>4. Етарли асос қонуни</a:t>
            </a:r>
          </a:p>
        </p:txBody>
      </p:sp>
      <p:sp>
        <p:nvSpPr>
          <p:cNvPr id="1048658" name="Объект 2"/>
          <p:cNvSpPr>
            <a:spLocks noGrp="1"/>
          </p:cNvSpPr>
          <p:nvPr>
            <p:ph idx="1"/>
          </p:nvPr>
        </p:nvSpPr>
        <p:spPr>
          <a:xfrm>
            <a:off x="395287" y="1196975"/>
            <a:ext cx="8748712" cy="5127625"/>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r>
              <a:rPr lang="ru-RU" altLang="ru-RU" sz="3200"/>
              <a:t>Ҳар бир буюм ва ҳодисанинг реал асоси бўлгани каби, уларнинг инъикоси бўлган фикр-мулоҳазалар ҳам асосланган бўлиши керак. </a:t>
            </a:r>
          </a:p>
          <a:p>
            <a:pPr lvl="0" eaLnBrk="1" hangingPunct="1"/>
            <a:r>
              <a:rPr lang="ru-RU" altLang="ru-RU" sz="3200"/>
              <a:t>Етарли асос қонунининг бу талаби қуйидаги формула орқали ифодаланади: «Агар В мавжуд бўлса, унинг асоси сифатида А ҳам мавжуд».</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Содержимое 2"/>
          <p:cNvSpPr>
            <a:spLocks noGrp="1"/>
          </p:cNvSpPr>
          <p:nvPr>
            <p:ph idx="1"/>
          </p:nvPr>
        </p:nvSpPr>
        <p:spPr>
          <a:xfrm>
            <a:off x="457200" y="285750"/>
            <a:ext cx="8229600" cy="58404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sz="3200"/>
          </a:p>
          <a:p>
            <a:pPr lvl="0" eaLnBrk="1" hangingPunct="1"/>
            <a:endParaRPr lang="ru-RU" altLang="ru-RU" sz="3200"/>
          </a:p>
          <a:p>
            <a:pPr lvl="0" eaLnBrk="1" hangingPunct="1"/>
            <a:r>
              <a:rPr lang="ru-RU" altLang="ru-RU" sz="3200"/>
              <a:t>Масалан, «Бу киши бемор» деган мулоҳазани</a:t>
            </a:r>
          </a:p>
          <a:p>
            <a:pPr lvl="0" eaLnBrk="1" hangingPunct="1"/>
            <a:r>
              <a:rPr lang="ru-RU" altLang="ru-RU" sz="3200"/>
              <a:t> «У шифохонада даволанаяпти» деган фикр билан асослаш мумкин.</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0" name="Заголовок 1"/>
          <p:cNvSpPr>
            <a:spLocks noGrp="1"/>
          </p:cNvSpPr>
          <p:nvPr>
            <p:ph type="title"/>
          </p:nvPr>
        </p:nvSpPr>
        <p:spPr>
          <a:xfrm>
            <a:off x="457200" y="115887"/>
            <a:ext cx="8229600" cy="7921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algn="ctr" eaLnBrk="1" hangingPunct="1"/>
            <a:r>
              <a:rPr lang="ru-RU" altLang="ru-RU" b="1"/>
              <a:t>Тушунча</a:t>
            </a:r>
          </a:p>
        </p:txBody>
      </p:sp>
      <p:sp>
        <p:nvSpPr>
          <p:cNvPr id="1048661" name="Объект 2"/>
          <p:cNvSpPr>
            <a:spLocks noGrp="1"/>
          </p:cNvSpPr>
          <p:nvPr>
            <p:ph idx="1"/>
          </p:nvPr>
        </p:nvSpPr>
        <p:spPr>
          <a:xfrm>
            <a:off x="395287" y="1196975"/>
            <a:ext cx="8748712" cy="5127625"/>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r>
              <a:rPr lang="ru-RU" altLang="ru-RU" sz="3200"/>
              <a:t>предмет ва ҳодисаларнинг умумий, муҳим белгиларини акс эттирувчи тафаккур шаклидир. </a:t>
            </a:r>
          </a:p>
          <a:p>
            <a:pPr lvl="0" eaLnBrk="1" hangingPunct="1"/>
            <a:endParaRPr lang="uz-Cyrl-UZ" altLang="ru-RU" sz="3200" b="1"/>
          </a:p>
          <a:p>
            <a:pPr lvl="0" eaLnBrk="1" hangingPunct="1"/>
            <a:r>
              <a:rPr lang="uz-Cyrl-UZ" altLang="ru-RU" sz="3200" b="1"/>
              <a:t>Белгилар</a:t>
            </a:r>
            <a:r>
              <a:rPr lang="ru-RU" altLang="ru-RU" sz="3200"/>
              <a:t> деб, предметларни бир-биридан фарқ қилувчи ҳамда уларнинг бир-бирига ўхшашлигини ифода қилувчи томонларга, хусусиятларга айтилади.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Овал 3"/>
          <p:cNvSpPr/>
          <p:nvPr/>
        </p:nvSpPr>
        <p:spPr>
          <a:xfrm>
            <a:off x="2916237" y="1857375"/>
            <a:ext cx="3960812" cy="1643062"/>
          </a:xfrm>
          <a:prstGeom prst="ellipse">
            <a:avLst/>
          </a:prstGeom>
          <a:solidFill>
            <a:srgbClr val="B4C7E7"/>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600" b="1">
                <a:solidFill>
                  <a:srgbClr val="000000"/>
                </a:solidFill>
              </a:rPr>
              <a:t>Белгилар</a:t>
            </a:r>
          </a:p>
        </p:txBody>
      </p:sp>
      <p:sp>
        <p:nvSpPr>
          <p:cNvPr id="1048663" name="Овал 4"/>
          <p:cNvSpPr/>
          <p:nvPr/>
        </p:nvSpPr>
        <p:spPr>
          <a:xfrm>
            <a:off x="107950" y="428625"/>
            <a:ext cx="3527425" cy="1571625"/>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uz-Cyrl-UZ" altLang="en-US" sz="2800" b="1">
                <a:solidFill>
                  <a:srgbClr val="000000"/>
                </a:solidFill>
              </a:rPr>
              <a:t>индивидуал, яккалик</a:t>
            </a:r>
          </a:p>
        </p:txBody>
      </p:sp>
      <p:sp>
        <p:nvSpPr>
          <p:cNvPr id="1048664" name="Овал 5"/>
          <p:cNvSpPr/>
          <p:nvPr/>
        </p:nvSpPr>
        <p:spPr>
          <a:xfrm>
            <a:off x="285750" y="4143375"/>
            <a:ext cx="4143375" cy="1928812"/>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uz-Cyrl-UZ" altLang="en-US" sz="2800" b="1">
                <a:solidFill>
                  <a:srgbClr val="000000"/>
                </a:solidFill>
              </a:rPr>
              <a:t>муҳим белгилар</a:t>
            </a:r>
            <a:r>
              <a:rPr lang="ru-RU" altLang="en-US" sz="2800">
                <a:solidFill>
                  <a:srgbClr val="000000"/>
                </a:solidFill>
              </a:rPr>
              <a:t> </a:t>
            </a:r>
          </a:p>
        </p:txBody>
      </p:sp>
      <p:sp>
        <p:nvSpPr>
          <p:cNvPr id="1048665" name="Овал 6"/>
          <p:cNvSpPr/>
          <p:nvPr/>
        </p:nvSpPr>
        <p:spPr>
          <a:xfrm>
            <a:off x="5214937" y="0"/>
            <a:ext cx="3929062" cy="1928812"/>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uz-Cyrl-UZ" altLang="en-US" sz="2800" b="1">
                <a:solidFill>
                  <a:srgbClr val="000000"/>
                </a:solidFill>
              </a:rPr>
              <a:t>умумий белгилар</a:t>
            </a:r>
            <a:r>
              <a:rPr lang="ru-RU" altLang="en-US" sz="2800">
                <a:solidFill>
                  <a:srgbClr val="000000"/>
                </a:solidFill>
              </a:rPr>
              <a:t> </a:t>
            </a:r>
          </a:p>
        </p:txBody>
      </p:sp>
      <p:sp>
        <p:nvSpPr>
          <p:cNvPr id="1048666" name="Овал 7"/>
          <p:cNvSpPr/>
          <p:nvPr/>
        </p:nvSpPr>
        <p:spPr>
          <a:xfrm>
            <a:off x="5072062" y="4086225"/>
            <a:ext cx="3857625" cy="1914525"/>
          </a:xfrm>
          <a:prstGeom prst="ellipse">
            <a:avLst/>
          </a:prstGeom>
          <a:solidFill>
            <a:srgbClr val="EDEDED"/>
          </a:solidFill>
          <a:ln w="12700" cap="flat" cmpd="sng">
            <a:solidFill>
              <a:srgbClr val="70AD47">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uz-Cyrl-UZ" altLang="en-US" sz="2800" b="1">
                <a:solidFill>
                  <a:srgbClr val="000000"/>
                </a:solidFill>
              </a:rPr>
              <a:t>номуҳим белгилар</a:t>
            </a:r>
            <a:r>
              <a:rPr lang="ru-RU" altLang="en-US" sz="2800">
                <a:solidFill>
                  <a:srgbClr val="000000"/>
                </a:solidFill>
              </a:rPr>
              <a:t> </a:t>
            </a:r>
          </a:p>
        </p:txBody>
      </p:sp>
      <p:cxnSp>
        <p:nvCxnSpPr>
          <p:cNvPr id="3145738" name="Прямая со стрелкой 9"/>
          <p:cNvCxnSpPr>
            <a:cxnSpLocks/>
          </p:cNvCxnSpPr>
          <p:nvPr/>
        </p:nvCxnSpPr>
        <p:spPr>
          <a:xfrm flipV="1">
            <a:off x="4895850" y="1643062"/>
            <a:ext cx="819150" cy="214312"/>
          </a:xfrm>
          <a:prstGeom prst="straightConnector1">
            <a:avLst/>
          </a:prstGeom>
          <a:noFill/>
          <a:ln w="12700" cap="flat" cmpd="sng">
            <a:solidFill>
              <a:srgbClr val="70AD47">
                <a:alpha val="100000"/>
              </a:srgbClr>
            </a:solidFill>
            <a:prstDash val="solid"/>
            <a:miter/>
            <a:tailEnd type="arrow" w="med" len="med"/>
          </a:ln>
        </p:spPr>
      </p:cxnSp>
      <p:cxnSp>
        <p:nvCxnSpPr>
          <p:cNvPr id="3145739" name="Прямая со стрелкой 13"/>
          <p:cNvCxnSpPr>
            <a:cxnSpLocks/>
          </p:cNvCxnSpPr>
          <p:nvPr/>
        </p:nvCxnSpPr>
        <p:spPr>
          <a:xfrm flipH="1" flipV="1">
            <a:off x="3143250" y="1428750"/>
            <a:ext cx="1752600" cy="428625"/>
          </a:xfrm>
          <a:prstGeom prst="straightConnector1">
            <a:avLst/>
          </a:prstGeom>
          <a:noFill/>
          <a:ln w="12700" cap="flat" cmpd="sng">
            <a:solidFill>
              <a:srgbClr val="70AD47">
                <a:alpha val="100000"/>
              </a:srgbClr>
            </a:solidFill>
            <a:prstDash val="solid"/>
            <a:miter/>
            <a:tailEnd type="arrow" w="med" len="med"/>
          </a:ln>
        </p:spPr>
      </p:cxnSp>
      <p:cxnSp>
        <p:nvCxnSpPr>
          <p:cNvPr id="3145740" name="Прямая со стрелкой 19"/>
          <p:cNvCxnSpPr>
            <a:cxnSpLocks/>
          </p:cNvCxnSpPr>
          <p:nvPr/>
        </p:nvCxnSpPr>
        <p:spPr>
          <a:xfrm>
            <a:off x="4643437" y="3500437"/>
            <a:ext cx="1571625" cy="642937"/>
          </a:xfrm>
          <a:prstGeom prst="straightConnector1">
            <a:avLst/>
          </a:prstGeom>
          <a:noFill/>
          <a:ln w="12700" cap="flat" cmpd="sng">
            <a:solidFill>
              <a:srgbClr val="70AD47">
                <a:alpha val="100000"/>
              </a:srgbClr>
            </a:solidFill>
            <a:prstDash val="solid"/>
            <a:miter/>
            <a:tailEnd type="arrow" w="med" len="med"/>
          </a:ln>
        </p:spPr>
      </p:cxnSp>
      <p:cxnSp>
        <p:nvCxnSpPr>
          <p:cNvPr id="3145741" name="Прямая со стрелкой 24"/>
          <p:cNvCxnSpPr>
            <a:cxnSpLocks/>
          </p:cNvCxnSpPr>
          <p:nvPr/>
        </p:nvCxnSpPr>
        <p:spPr>
          <a:xfrm rot="10800000" flipV="1">
            <a:off x="2214562" y="3500437"/>
            <a:ext cx="2428875" cy="571500"/>
          </a:xfrm>
          <a:prstGeom prst="straightConnector1">
            <a:avLst/>
          </a:prstGeom>
          <a:noFill/>
          <a:ln w="12700" cap="flat" cmpd="sng">
            <a:solidFill>
              <a:srgbClr val="70AD47">
                <a:alpha val="100000"/>
              </a:srgbClr>
            </a:solidFill>
            <a:prstDash val="solid"/>
            <a:miter/>
            <a:tailEnd type="arrow" w="med" len="med"/>
          </a:ln>
        </p:spPr>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7" name="Содержимое 2"/>
          <p:cNvSpPr>
            <a:spLocks noGrp="1"/>
          </p:cNvSpPr>
          <p:nvPr>
            <p:ph idx="1"/>
          </p:nvPr>
        </p:nvSpPr>
        <p:spPr>
          <a:xfrm>
            <a:off x="457200" y="214312"/>
            <a:ext cx="8229600" cy="591185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en-US" altLang="ru-RU" sz="3200" b="1"/>
          </a:p>
          <a:p>
            <a:pPr lvl="0" eaLnBrk="1" hangingPunct="1"/>
            <a:r>
              <a:rPr lang="uz-Cyrl-UZ" altLang="ru-RU" sz="3200"/>
              <a:t>Масалан, «Алишер Навоий» тушунчасида предметнинг умумий белгилари (инсон, ёзувчи) билан бир қаторда, </a:t>
            </a:r>
          </a:p>
          <a:p>
            <a:pPr lvl="0" eaLnBrk="1" hangingPunct="1"/>
            <a:r>
              <a:rPr lang="uz-Cyrl-UZ" altLang="ru-RU" sz="3200"/>
              <a:t>индивидуал муҳим белгилари (хусусан, «Хамса» достонининг муаллифи) ҳам фикр қилинади.</a:t>
            </a:r>
          </a:p>
          <a:p>
            <a:pPr lvl="0" eaLnBrk="1" hangingPunct="1"/>
            <a:endParaRPr lang="ru-RU" altLang="ru-RU" sz="32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8" name="Содержимое 2"/>
          <p:cNvSpPr>
            <a:spLocks noGrp="1"/>
          </p:cNvSpPr>
          <p:nvPr>
            <p:ph idx="1"/>
          </p:nvPr>
        </p:nvSpPr>
        <p:spPr>
          <a:xfrm>
            <a:off x="0" y="0"/>
            <a:ext cx="9144000" cy="71739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0" lvl="0" indent="0" algn="ctr" eaLnBrk="1" hangingPunct="1">
              <a:buClr>
                <a:srgbClr val="F5F5F5"/>
              </a:buClr>
              <a:buFont typeface="Wingdings 2" pitchFamily="18" charset="2"/>
              <a:buNone/>
            </a:pPr>
            <a:r>
              <a:rPr lang="ru-RU" altLang="en-US" sz="2800" b="1"/>
              <a:t>Тушунчанинг мантиқий усуллари: </a:t>
            </a:r>
            <a:r>
              <a:rPr lang="ru-RU" altLang="en-US" sz="2800"/>
              <a:t> </a:t>
            </a:r>
          </a:p>
          <a:p>
            <a:pPr marL="0" lvl="0" indent="0" eaLnBrk="1" hangingPunct="1">
              <a:buClr>
                <a:srgbClr val="F5F5F5"/>
              </a:buClr>
              <a:buFont typeface="Wingdings 3" pitchFamily="18" charset="2"/>
              <a:buChar char=""/>
            </a:pPr>
            <a:r>
              <a:rPr lang="uz-Cyrl-UZ" altLang="en-US" sz="3300" b="1"/>
              <a:t>Таққослаш</a:t>
            </a:r>
            <a:r>
              <a:rPr lang="ru-RU" altLang="en-US" sz="3300"/>
              <a:t> ёрдамида предметлар ўзаро солиштирилиб, уларнинг ўхшаш, умумий томонлари ва бир-биридан фарқ қилдирувчи индивидуал белгилари аниқланади.</a:t>
            </a:r>
          </a:p>
          <a:p>
            <a:pPr marL="0" lvl="0" indent="0" eaLnBrk="1" hangingPunct="1">
              <a:buClr>
                <a:srgbClr val="F5F5F5"/>
              </a:buClr>
              <a:buFont typeface="Wingdings 3" pitchFamily="18" charset="2"/>
              <a:buChar char=""/>
            </a:pPr>
            <a:r>
              <a:rPr lang="ru-RU" altLang="en-US" sz="3300" b="1"/>
              <a:t>Анализ</a:t>
            </a:r>
            <a:r>
              <a:rPr lang="ru-RU" altLang="en-US" sz="3300"/>
              <a:t> ёрдамида предмет фикран уни ташкил қилувчи кисмлар, томонларга ажратилиб, ҳар қайсиси алоҳида ўрганилади.</a:t>
            </a:r>
          </a:p>
          <a:p>
            <a:pPr marL="0" lvl="0" indent="0" eaLnBrk="1" hangingPunct="1">
              <a:buClr>
                <a:srgbClr val="F5F5F5"/>
              </a:buClr>
              <a:buFont typeface="Wingdings 3" pitchFamily="18" charset="2"/>
              <a:buChar char=""/>
            </a:pPr>
            <a:r>
              <a:rPr lang="ru-RU" altLang="en-US" sz="3300" b="1"/>
              <a:t>Синтез </a:t>
            </a:r>
            <a:r>
              <a:rPr lang="ru-RU" altLang="en-US" sz="3300"/>
              <a:t>предметни бир бутун ҳолига келтиришдан иборат.</a:t>
            </a:r>
          </a:p>
          <a:p>
            <a:pPr marL="0" lvl="0" indent="0" eaLnBrk="1" hangingPunct="1">
              <a:buClr>
                <a:srgbClr val="A5A5A5"/>
              </a:buClr>
              <a:buFont typeface="Wingdings 2" pitchFamily="18" charset="2"/>
              <a:buNone/>
            </a:pPr>
            <a:endParaRPr lang="ru-RU" altLang="en-US" sz="2800"/>
          </a:p>
          <a:p>
            <a:pPr marL="0" lvl="0" indent="0" eaLnBrk="1" hangingPunct="1">
              <a:buClr>
                <a:srgbClr val="A5A5A5"/>
              </a:buClr>
              <a:buFont typeface="Wingdings 2" pitchFamily="18" charset="2"/>
              <a:buChar char=""/>
            </a:pPr>
            <a:endParaRPr lang="ru-RU" altLang="en-US" sz="28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9" name="Объект 2"/>
          <p:cNvSpPr>
            <a:spLocks noGrp="1"/>
          </p:cNvSpPr>
          <p:nvPr>
            <p:ph idx="1"/>
          </p:nvPr>
        </p:nvSpPr>
        <p:spPr>
          <a:xfrm>
            <a:off x="457200" y="188912"/>
            <a:ext cx="8229600" cy="61356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algn="just" eaLnBrk="1" hangingPunct="1"/>
            <a:r>
              <a:rPr lang="ru-RU" altLang="ru-RU" sz="3200" b="1">
                <a:latin typeface="Times New Roman" pitchFamily="18" charset="0"/>
                <a:ea typeface="Times New Roman" pitchFamily="18" charset="0"/>
              </a:rPr>
              <a:t>Абстрактсиялаш </a:t>
            </a:r>
            <a:r>
              <a:rPr lang="ru-RU" altLang="ru-RU" sz="3200">
                <a:latin typeface="Times New Roman" pitchFamily="18" charset="0"/>
                <a:ea typeface="Times New Roman" pitchFamily="18" charset="0"/>
              </a:rPr>
              <a:t>предметнинг юқоридаги усуллар билан аниқланган умумий ва индивидуал белгиларининг муҳимлари ажратилиши, номуҳимлари четлаш-тирилишидир.</a:t>
            </a:r>
          </a:p>
          <a:p>
            <a:pPr lvl="0" algn="just" eaLnBrk="1" hangingPunct="1"/>
            <a:r>
              <a:rPr lang="ru-RU" altLang="ru-RU" sz="3200" b="1">
                <a:latin typeface="Times New Roman" pitchFamily="18" charset="0"/>
                <a:ea typeface="Times New Roman" pitchFamily="18" charset="0"/>
              </a:rPr>
              <a:t>Умумлаштиришда</a:t>
            </a:r>
            <a:r>
              <a:rPr lang="ru-RU" altLang="ru-RU" sz="3200">
                <a:latin typeface="Times New Roman" pitchFamily="18" charset="0"/>
                <a:ea typeface="Times New Roman" pitchFamily="18" charset="0"/>
              </a:rPr>
              <a:t> предметлар уларнинг айрим умумий, муҳим хусусиятларига кўра синфларга бирлаштирилади ва шу тариқа битта тушунчада бир жинсли предмет-ларнинг барчасини фикр қилиш имконияти яратилади.</a:t>
            </a:r>
            <a:r>
              <a:rPr lang="ru-RU" altLang="ru-RU" sz="3200" b="1">
                <a:latin typeface="Times New Roman" pitchFamily="18" charset="0"/>
                <a:ea typeface="Times New Roman" pitchFamily="18" charset="0"/>
              </a:rPr>
              <a:t>                                                            </a:t>
            </a:r>
          </a:p>
          <a:p>
            <a:pPr lvl="0" eaLnBrk="1" hangingPunct="1"/>
            <a:endParaRPr lang="ru-RU" altLang="ru-RU"/>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0" name="Содержимое 2"/>
          <p:cNvSpPr>
            <a:spLocks noGrp="1"/>
          </p:cNvSpPr>
          <p:nvPr>
            <p:ph idx="1"/>
          </p:nvPr>
        </p:nvSpPr>
        <p:spPr>
          <a:xfrm>
            <a:off x="0" y="0"/>
            <a:ext cx="9144000" cy="612616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0" lvl="0" indent="0" algn="ctr" eaLnBrk="1" hangingPunct="1">
              <a:buClr>
                <a:srgbClr val="F5F5F5"/>
              </a:buClr>
              <a:buFont typeface="Wingdings 2" pitchFamily="18" charset="2"/>
              <a:buNone/>
            </a:pPr>
            <a:r>
              <a:rPr lang="ru-RU" altLang="en-US" sz="3200" b="1">
                <a:solidFill>
                  <a:srgbClr val="FF0000"/>
                </a:solidFill>
                <a:effectLst>
                  <a:outerShdw blurRad="38100" dist="38100" dir="2700000" algn="tl">
                    <a:srgbClr val="C0C0C0"/>
                  </a:outerShdw>
                </a:effectLst>
              </a:rPr>
              <a:t>Тушунча ўзининг мазмуни ва ҳажмига эга. </a:t>
            </a:r>
            <a:r>
              <a:rPr lang="ru-RU" altLang="en-US" sz="2800" b="1">
                <a:solidFill>
                  <a:srgbClr val="FF0000"/>
                </a:solidFill>
                <a:effectLst>
                  <a:outerShdw blurRad="38100" dist="38100" dir="2700000" algn="tl">
                    <a:srgbClr val="C0C0C0"/>
                  </a:outerShdw>
                </a:effectLst>
              </a:rPr>
              <a:t> </a:t>
            </a:r>
          </a:p>
          <a:p>
            <a:pPr marL="0" lvl="0" indent="0" algn="just" eaLnBrk="1" hangingPunct="1">
              <a:buClr>
                <a:srgbClr val="F5F5F5"/>
              </a:buClr>
              <a:buFont typeface="Wingdings 3" pitchFamily="18" charset="2"/>
              <a:buChar char=""/>
            </a:pPr>
            <a:r>
              <a:rPr lang="en-US" altLang="en-US" sz="3200" b="1">
                <a:latin typeface="Times New Roman" pitchFamily="18" charset="0"/>
                <a:ea typeface="Times New Roman" pitchFamily="18" charset="0"/>
              </a:rPr>
              <a:t>Тушунчанинг мазмунини унда фикр қилинаётган предметнинг муҳим белгилари йиғиндиси ташкил этади. </a:t>
            </a:r>
          </a:p>
          <a:p>
            <a:pPr marL="0" lvl="0" indent="0" algn="just" eaLnBrk="1" hangingPunct="1">
              <a:buClr>
                <a:srgbClr val="F5F5F5"/>
              </a:buClr>
              <a:buFont typeface="Wingdings 3" pitchFamily="18" charset="2"/>
              <a:buChar char=""/>
            </a:pPr>
            <a:r>
              <a:rPr lang="uz-Cyrl-UZ" altLang="en-US" sz="3200">
                <a:latin typeface="Times New Roman" pitchFamily="18" charset="0"/>
                <a:ea typeface="Times New Roman" pitchFamily="18" charset="0"/>
              </a:rPr>
              <a:t>Масалан, «фан» тушунчасининг мазмунини фаннинг муҳим белгилари, яъни унинг амалиёт билан алоқада эканлиги, предметларнинг бирорта соҳасига оид тушунчалар, қонунлар, принц</a:t>
            </a:r>
            <a:r>
              <a:rPr lang="en-US" altLang="en-US" sz="3200">
                <a:latin typeface="Times New Roman" pitchFamily="18" charset="0"/>
                <a:ea typeface="Times New Roman" pitchFamily="18" charset="0"/>
              </a:rPr>
              <a:t>иплар шаклидаги объектив чин (ҳақиқий) билимлар системасидан иборат бўлиши, дунёқарашнинг шаклланишида иштирок қилиши ва шу кабилар ташкил қилади.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Содержимое 2"/>
          <p:cNvSpPr>
            <a:spLocks noGrp="1"/>
          </p:cNvSpPr>
          <p:nvPr>
            <p:ph idx="1"/>
          </p:nvPr>
        </p:nvSpPr>
        <p:spPr>
          <a:xfrm>
            <a:off x="0" y="188912"/>
            <a:ext cx="9144000" cy="622300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93700" lvl="1" indent="0" algn="just" eaLnBrk="1" hangingPunct="1">
              <a:buFont typeface="Wingdings 2" pitchFamily="18" charset="2"/>
              <a:buNone/>
            </a:pPr>
            <a:r>
              <a:rPr lang="uz-Cyrl-UZ" altLang="ru-RU" sz="2200" b="1">
                <a:latin typeface="Times New Roman" pitchFamily="18" charset="0"/>
                <a:ea typeface="Times New Roman" pitchFamily="18" charset="0"/>
              </a:rPr>
              <a:t>	</a:t>
            </a:r>
          </a:p>
          <a:p>
            <a:pPr marL="393700" lvl="1" indent="0" algn="just" eaLnBrk="1" hangingPunct="1">
              <a:buFont typeface="Wingdings 2" pitchFamily="18" charset="2"/>
              <a:buNone/>
            </a:pPr>
            <a:r>
              <a:rPr lang="uz-Cyrl-UZ" altLang="ru-RU" sz="2200" b="1">
                <a:latin typeface="Times New Roman" pitchFamily="18" charset="0"/>
                <a:ea typeface="Times New Roman" pitchFamily="18" charset="0"/>
              </a:rPr>
              <a:t>	</a:t>
            </a:r>
          </a:p>
          <a:p>
            <a:pPr marL="393700" lvl="1" indent="0" algn="just" eaLnBrk="1" hangingPunct="1">
              <a:buFont typeface="Wingdings 2" pitchFamily="18" charset="2"/>
              <a:buNone/>
            </a:pPr>
            <a:r>
              <a:rPr lang="uz-Cyrl-UZ" altLang="ru-RU" sz="2200" b="1">
                <a:latin typeface="Times New Roman" pitchFamily="18" charset="0"/>
                <a:ea typeface="Times New Roman" pitchFamily="18" charset="0"/>
              </a:rPr>
              <a:t>	</a:t>
            </a:r>
            <a:r>
              <a:rPr lang="uz-Cyrl-UZ" altLang="ru-RU" sz="3000" b="1">
                <a:latin typeface="Times New Roman" pitchFamily="18" charset="0"/>
                <a:ea typeface="Times New Roman" pitchFamily="18" charset="0"/>
              </a:rPr>
              <a:t>Логика сўзи ҳозирга вақтда кўп маъноларда қўлланилади. Анъанавий жиҳатдан олиб қараганда логика тушунчасининг уч томони бор:</a:t>
            </a:r>
          </a:p>
          <a:p>
            <a:pPr marL="393700" lvl="1" indent="0" algn="just" eaLnBrk="1" hangingPunct="1">
              <a:buFont typeface="Wingdings 2" pitchFamily="18" charset="2"/>
              <a:buNone/>
            </a:pPr>
            <a:r>
              <a:rPr lang="uz-Cyrl-UZ" altLang="ru-RU" sz="3000" b="1">
                <a:latin typeface="Times New Roman" pitchFamily="18" charset="0"/>
                <a:ea typeface="Times New Roman" pitchFamily="18" charset="0"/>
              </a:rPr>
              <a:t> </a:t>
            </a:r>
            <a:r>
              <a:rPr lang="uz-Cyrl-UZ" altLang="ru-RU" sz="3000" b="1">
                <a:solidFill>
                  <a:srgbClr val="FF0000"/>
                </a:solidFill>
                <a:latin typeface="Times New Roman" pitchFamily="18" charset="0"/>
                <a:ea typeface="Times New Roman" pitchFamily="18" charset="0"/>
              </a:rPr>
              <a:t>биринчиси</a:t>
            </a:r>
            <a:r>
              <a:rPr lang="uz-Cyrl-UZ" altLang="ru-RU" sz="3000" b="1">
                <a:latin typeface="Times New Roman" pitchFamily="18" charset="0"/>
                <a:ea typeface="Times New Roman" pitchFamily="18" charset="0"/>
              </a:rPr>
              <a:t> - онтологик томон - у объектив дунё ҳодисалари ўртасидаги ўзаро зарурий алоқани қайд этади ва нарсалар логикаси деб аталади; </a:t>
            </a:r>
          </a:p>
          <a:p>
            <a:pPr marL="393700" lvl="1" indent="0" algn="just" eaLnBrk="1" hangingPunct="1">
              <a:buFont typeface="Wingdings 2" pitchFamily="18" charset="2"/>
              <a:buNone/>
            </a:pPr>
            <a:r>
              <a:rPr lang="uz-Cyrl-UZ" altLang="ru-RU" sz="3000" b="1">
                <a:solidFill>
                  <a:srgbClr val="FF0000"/>
                </a:solidFill>
                <a:latin typeface="Times New Roman" pitchFamily="18" charset="0"/>
                <a:ea typeface="Times New Roman" pitchFamily="18" charset="0"/>
              </a:rPr>
              <a:t>иккинчиси</a:t>
            </a:r>
            <a:r>
              <a:rPr lang="uz-Cyrl-UZ" altLang="ru-RU" sz="3000" b="1">
                <a:latin typeface="Times New Roman" pitchFamily="18" charset="0"/>
                <a:ea typeface="Times New Roman" pitchFamily="18" charset="0"/>
              </a:rPr>
              <a:t>- гносеологик томони, яъни билимлар логикаси у тушунчалар ўртасидаги зарурий алоқани текширади ва билим логикаси деб аталади;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1" name="Объект 2"/>
          <p:cNvSpPr>
            <a:spLocks noGrp="1"/>
          </p:cNvSpPr>
          <p:nvPr>
            <p:ph idx="1"/>
          </p:nvPr>
        </p:nvSpPr>
        <p:spPr>
          <a:xfrm>
            <a:off x="323850" y="765175"/>
            <a:ext cx="8229600" cy="554355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algn="just" eaLnBrk="1" hangingPunct="1"/>
            <a:r>
              <a:rPr lang="ru-RU" altLang="ru-RU" sz="3200" b="1">
                <a:latin typeface="Times New Roman" pitchFamily="18" charset="0"/>
                <a:ea typeface="Times New Roman" pitchFamily="18" charset="0"/>
              </a:rPr>
              <a:t>Тушунчанинг ҳажми эса унда фикр қилинаётган предметлар йиғиндисидан иборат.</a:t>
            </a:r>
          </a:p>
          <a:p>
            <a:pPr lvl="0" algn="just" eaLnBrk="1" hangingPunct="1"/>
            <a:r>
              <a:rPr lang="ru-RU" altLang="ru-RU" sz="3200">
                <a:latin typeface="Times New Roman" pitchFamily="18" charset="0"/>
                <a:ea typeface="Times New Roman" pitchFamily="18" charset="0"/>
              </a:rPr>
              <a:t>Масалан, юқорида мисол қилиб келтирилган «фан» тушунчасининг ҳажми мавжуд барча фанларни: математика, физика, мантиқ ва ҳоказоларни ўзида қамраб олади.</a:t>
            </a:r>
          </a:p>
          <a:p>
            <a:pPr lvl="0" algn="just" eaLnBrk="1" hangingPunct="1"/>
            <a:endParaRPr lang="ru-RU" altLang="ru-RU" sz="3200">
              <a:latin typeface="Times New Roman" pitchFamily="18" charset="0"/>
              <a:ea typeface="Times New Roman" pitchFamily="18" charset="0"/>
            </a:endParaRPr>
          </a:p>
          <a:p>
            <a:pPr lvl="0" eaLnBrk="1" hangingPunct="1"/>
            <a:endParaRPr lang="ru-RU" altLang="ru-RU" sz="3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2" name="Скругленный прямоугольник 3"/>
          <p:cNvSpPr/>
          <p:nvPr/>
        </p:nvSpPr>
        <p:spPr>
          <a:xfrm>
            <a:off x="2124075" y="549275"/>
            <a:ext cx="4776787" cy="1727200"/>
          </a:xfrm>
          <a:prstGeom prst="roundRect">
            <a:avLst/>
          </a:prstGeom>
          <a:solidFill>
            <a:srgbClr val="E2F0D9"/>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uz-Cyrl-UZ" altLang="en-US" sz="3200" b="1">
                <a:effectLst>
                  <a:outerShdw blurRad="38100" dist="38100" dir="2700000" algn="tl">
                    <a:srgbClr val="C0C0C0"/>
                  </a:outerShdw>
                </a:effectLst>
              </a:rPr>
              <a:t>Ҳ</a:t>
            </a:r>
            <a:r>
              <a:rPr lang="ru-RU" altLang="en-US" sz="3200" b="1">
                <a:effectLst>
                  <a:outerShdw blurRad="38100" dist="38100" dir="2700000" algn="tl">
                    <a:srgbClr val="C0C0C0"/>
                  </a:outerShdw>
                </a:effectLst>
              </a:rPr>
              <a:t>ажмига кўра тушунчалар</a:t>
            </a:r>
          </a:p>
        </p:txBody>
      </p:sp>
      <p:sp>
        <p:nvSpPr>
          <p:cNvPr id="1048673" name="Скругленный прямоугольник 4"/>
          <p:cNvSpPr/>
          <p:nvPr/>
        </p:nvSpPr>
        <p:spPr>
          <a:xfrm>
            <a:off x="250825" y="3357562"/>
            <a:ext cx="3384550" cy="1584325"/>
          </a:xfrm>
          <a:prstGeom prst="roundRect">
            <a:avLst/>
          </a:prstGeom>
          <a:solidFill>
            <a:schemeClr val="dk2"/>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t>якка тушунчалар </a:t>
            </a:r>
          </a:p>
        </p:txBody>
      </p:sp>
      <p:sp>
        <p:nvSpPr>
          <p:cNvPr id="1048674" name="Скругленный прямоугольник 5"/>
          <p:cNvSpPr/>
          <p:nvPr/>
        </p:nvSpPr>
        <p:spPr>
          <a:xfrm>
            <a:off x="5364162" y="3429000"/>
            <a:ext cx="3240087" cy="1439862"/>
          </a:xfrm>
          <a:prstGeom prst="roundRect">
            <a:avLst/>
          </a:prstGeom>
          <a:solidFill>
            <a:srgbClr val="DAE3F3"/>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t>умумий тушунчалар </a:t>
            </a:r>
          </a:p>
        </p:txBody>
      </p:sp>
      <p:sp>
        <p:nvSpPr>
          <p:cNvPr id="1048675" name="Стрелка вниз 6"/>
          <p:cNvSpPr/>
          <p:nvPr/>
        </p:nvSpPr>
        <p:spPr>
          <a:xfrm rot="2448835">
            <a:off x="2674937" y="2316162"/>
            <a:ext cx="484187" cy="977900"/>
          </a:xfrm>
          <a:prstGeom prst="downArrow">
            <a:avLst>
              <a:gd name="adj1" fmla="val 50000"/>
              <a:gd name="adj2" fmla="val 49996"/>
            </a:avLst>
          </a:prstGeom>
          <a:solidFill>
            <a:srgbClr val="D6DCE5"/>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676" name="Стрелка вниз 7"/>
          <p:cNvSpPr/>
          <p:nvPr/>
        </p:nvSpPr>
        <p:spPr>
          <a:xfrm rot="18966526">
            <a:off x="5616575" y="2274887"/>
            <a:ext cx="484187" cy="979487"/>
          </a:xfrm>
          <a:prstGeom prst="downArrow">
            <a:avLst>
              <a:gd name="adj1" fmla="val 50000"/>
              <a:gd name="adj2" fmla="val 50002"/>
            </a:avLst>
          </a:prstGeom>
          <a:solidFill>
            <a:srgbClr val="DAE3F3"/>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7" name="Объект 2"/>
          <p:cNvSpPr>
            <a:spLocks noGrp="1"/>
          </p:cNvSpPr>
          <p:nvPr>
            <p:ph idx="1"/>
          </p:nvPr>
        </p:nvSpPr>
        <p:spPr>
          <a:xfrm>
            <a:off x="457200" y="836612"/>
            <a:ext cx="8229600" cy="54879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273050" lvl="0" indent="-273050" eaLnBrk="1" hangingPunct="1">
              <a:buClr>
                <a:srgbClr val="A5A5A5"/>
              </a:buClr>
              <a:buFont typeface="Wingdings 2" pitchFamily="18" charset="2"/>
              <a:buChar char=""/>
            </a:pPr>
            <a:r>
              <a:rPr lang="ru-RU" altLang="en-US" sz="3200"/>
              <a:t>Масалан, «Ер планетаси», «ЎзМУ асосий кутубхонаси» ва шу кабилар якка тушунчалардир. </a:t>
            </a:r>
          </a:p>
          <a:p>
            <a:pPr marL="273050" lvl="0" indent="-273050" eaLnBrk="1" hangingPunct="1">
              <a:buClr>
                <a:srgbClr val="A5A5A5"/>
              </a:buClr>
              <a:buFont typeface="Wingdings 2" pitchFamily="18" charset="2"/>
              <a:buChar char=""/>
            </a:pPr>
            <a:r>
              <a:rPr lang="ru-RU" altLang="en-US" sz="3200"/>
              <a:t>Умумий тушунчалар предметлар гуруҳини акс эттиради. «Планета», «Кутубхона» тушунчалари умумий тушунчалар ҳисобланади.</a:t>
            </a:r>
          </a:p>
          <a:p>
            <a:pPr marL="273050" lvl="0" indent="-273050" eaLnBrk="1" hangingPunct="1">
              <a:buClr>
                <a:srgbClr val="F5F5F5"/>
              </a:buClr>
              <a:buFont typeface="Wingdings 3" pitchFamily="18" charset="2"/>
              <a:buChar char=""/>
            </a:pPr>
            <a:endParaRPr lang="ru-RU"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8" name="Скругленный прямоугольник 3"/>
          <p:cNvSpPr/>
          <p:nvPr/>
        </p:nvSpPr>
        <p:spPr>
          <a:xfrm>
            <a:off x="2124075" y="549275"/>
            <a:ext cx="4776787" cy="1727200"/>
          </a:xfrm>
          <a:prstGeom prst="roundRect">
            <a:avLst/>
          </a:prstGeom>
          <a:solidFill>
            <a:srgbClr val="E2F0D9"/>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effectLst>
                  <a:outerShdw blurRad="38100" dist="38100" dir="2700000" algn="tl">
                    <a:srgbClr val="C0C0C0"/>
                  </a:outerShdw>
                </a:effectLst>
              </a:rPr>
              <a:t>Фикр юритиш жараёнида  тушунчалар</a:t>
            </a:r>
          </a:p>
        </p:txBody>
      </p:sp>
      <p:sp>
        <p:nvSpPr>
          <p:cNvPr id="1048679" name="Скругленный прямоугольник 4"/>
          <p:cNvSpPr/>
          <p:nvPr/>
        </p:nvSpPr>
        <p:spPr>
          <a:xfrm>
            <a:off x="250825" y="3357562"/>
            <a:ext cx="3384550" cy="2519362"/>
          </a:xfrm>
          <a:prstGeom prst="roundRect">
            <a:avLst/>
          </a:prstGeom>
          <a:solidFill>
            <a:schemeClr val="dk2"/>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sz="3200" b="1">
              <a:effectLst>
                <a:outerShdw blurRad="38100" dist="38100" dir="2700000" algn="tl">
                  <a:srgbClr val="C0C0C0"/>
                </a:outerShdw>
              </a:effectLst>
            </a:endParaRPr>
          </a:p>
          <a:p>
            <a:pPr lvl="0" algn="ctr" eaLnBrk="1" hangingPunct="1"/>
            <a:r>
              <a:rPr lang="ru-RU" altLang="en-US" sz="3600">
                <a:effectLst>
                  <a:outerShdw blurRad="38100" dist="38100" dir="2700000" algn="tl">
                    <a:srgbClr val="C0C0C0"/>
                  </a:outerShdw>
                </a:effectLst>
              </a:rPr>
              <a:t> </a:t>
            </a:r>
            <a:r>
              <a:rPr lang="ru-RU" altLang="en-US" sz="3600" b="1"/>
              <a:t>айирувчи тушунчалар</a:t>
            </a:r>
          </a:p>
        </p:txBody>
      </p:sp>
      <p:sp>
        <p:nvSpPr>
          <p:cNvPr id="1048680" name="Скругленный прямоугольник 5"/>
          <p:cNvSpPr/>
          <p:nvPr/>
        </p:nvSpPr>
        <p:spPr>
          <a:xfrm>
            <a:off x="4932362" y="3429000"/>
            <a:ext cx="3671887" cy="2447925"/>
          </a:xfrm>
          <a:prstGeom prst="roundRect">
            <a:avLst/>
          </a:prstGeom>
          <a:solidFill>
            <a:srgbClr val="DAE3F3"/>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600" b="1"/>
              <a:t>тўпловчи тушунчалар</a:t>
            </a:r>
          </a:p>
        </p:txBody>
      </p:sp>
      <p:sp>
        <p:nvSpPr>
          <p:cNvPr id="1048681" name="Стрелка вниз 6"/>
          <p:cNvSpPr/>
          <p:nvPr/>
        </p:nvSpPr>
        <p:spPr>
          <a:xfrm rot="2448835">
            <a:off x="2674937" y="2316162"/>
            <a:ext cx="484187" cy="977900"/>
          </a:xfrm>
          <a:prstGeom prst="downArrow">
            <a:avLst>
              <a:gd name="adj1" fmla="val 50000"/>
              <a:gd name="adj2" fmla="val 49996"/>
            </a:avLst>
          </a:prstGeom>
          <a:solidFill>
            <a:srgbClr val="D6DCE5"/>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682" name="Стрелка вниз 7"/>
          <p:cNvSpPr/>
          <p:nvPr/>
        </p:nvSpPr>
        <p:spPr>
          <a:xfrm rot="18966526">
            <a:off x="5616575" y="2274887"/>
            <a:ext cx="484187" cy="979487"/>
          </a:xfrm>
          <a:prstGeom prst="downArrow">
            <a:avLst>
              <a:gd name="adj1" fmla="val 50000"/>
              <a:gd name="adj2" fmla="val 50002"/>
            </a:avLst>
          </a:prstGeom>
          <a:solidFill>
            <a:srgbClr val="DAE3F3"/>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3" name="Содержимое 2"/>
          <p:cNvSpPr>
            <a:spLocks noGrp="1"/>
          </p:cNvSpPr>
          <p:nvPr>
            <p:ph idx="1"/>
          </p:nvPr>
        </p:nvSpPr>
        <p:spPr>
          <a:xfrm>
            <a:off x="0" y="260350"/>
            <a:ext cx="9142412" cy="6383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pPr>
            <a:r>
              <a:rPr lang="ru-RU" altLang="ru-RU" sz="3200"/>
              <a:t>Масалан, «ЎзМУ талабалари иккинчи чақириқ Ўзбекистон Республикаси Олий Мажлиси биринчи сессия материалларини ўрганмоқда» деган фикр ЎзМУнинг ҳар бир талабасига тегишли. Демак, «ЎзМУ талабалари» тушунчаси бу ерда </a:t>
            </a:r>
            <a:r>
              <a:rPr lang="ru-RU" altLang="ru-RU" sz="3200" b="1"/>
              <a:t>айирувчи тушунчадир</a:t>
            </a:r>
            <a:r>
              <a:rPr lang="uz-Cyrl-UZ" altLang="ru-RU" sz="3200"/>
              <a:t>.</a:t>
            </a:r>
          </a:p>
          <a:p>
            <a:pPr marL="342900" lvl="0" indent="-342900" eaLnBrk="1" hangingPunct="1">
              <a:buClr>
                <a:srgbClr val="F5F5F5"/>
              </a:buClr>
            </a:pPr>
            <a:r>
              <a:rPr lang="ru-RU" altLang="ru-RU" sz="3200"/>
              <a:t>«ЎзМУ талабалари иккинчи ча</a:t>
            </a:r>
            <a:r>
              <a:rPr lang="uz-Cyrl-UZ" altLang="ru-RU" sz="3200"/>
              <a:t>қ</a:t>
            </a:r>
            <a:r>
              <a:rPr lang="ru-RU" altLang="ru-RU" sz="3200"/>
              <a:t>ириқ Ўзбекистон Республикаси Олий Мажлисининг биринчи сессияси якунларини муҳокама этишмоқда» «ЎзМУ талабалари» тушунчаси </a:t>
            </a:r>
            <a:r>
              <a:rPr lang="ru-RU" altLang="ru-RU" sz="3200" b="1"/>
              <a:t>тўпловчи тушунча</a:t>
            </a:r>
            <a:r>
              <a:rPr lang="ru-RU" altLang="ru-RU" sz="3200"/>
              <a:t> сифатида иштирок қилади.</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4" name="Скругленный прямоугольник 3"/>
          <p:cNvSpPr/>
          <p:nvPr/>
        </p:nvSpPr>
        <p:spPr>
          <a:xfrm>
            <a:off x="2124075" y="549275"/>
            <a:ext cx="4776787" cy="1727200"/>
          </a:xfrm>
          <a:prstGeom prst="roundRect">
            <a:avLst/>
          </a:prstGeom>
          <a:solidFill>
            <a:srgbClr val="E2F0D9"/>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effectLst>
                  <a:outerShdw blurRad="38100" dist="38100" dir="2700000" algn="tl">
                    <a:srgbClr val="C0C0C0"/>
                  </a:outerShdw>
                </a:effectLst>
              </a:rPr>
              <a:t>Мазмуни бўйича тушунчалар </a:t>
            </a:r>
          </a:p>
        </p:txBody>
      </p:sp>
      <p:sp>
        <p:nvSpPr>
          <p:cNvPr id="1048685" name="Скругленный прямоугольник 4"/>
          <p:cNvSpPr/>
          <p:nvPr/>
        </p:nvSpPr>
        <p:spPr>
          <a:xfrm>
            <a:off x="250825" y="3357562"/>
            <a:ext cx="3384550" cy="2519362"/>
          </a:xfrm>
          <a:prstGeom prst="roundRect">
            <a:avLst/>
          </a:prstGeom>
          <a:solidFill>
            <a:schemeClr val="dk2"/>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sz="3200" b="1">
              <a:effectLst>
                <a:outerShdw blurRad="38100" dist="38100" dir="2700000" algn="tl">
                  <a:srgbClr val="C0C0C0"/>
                </a:outerShdw>
              </a:effectLst>
            </a:endParaRPr>
          </a:p>
          <a:p>
            <a:pPr lvl="0" algn="ctr" eaLnBrk="1" hangingPunct="1"/>
            <a:r>
              <a:rPr lang="ru-RU" altLang="en-US" sz="3600">
                <a:effectLst>
                  <a:outerShdw blurRad="38100" dist="38100" dir="2700000" algn="tl">
                    <a:srgbClr val="C0C0C0"/>
                  </a:outerShdw>
                </a:effectLst>
              </a:rPr>
              <a:t> </a:t>
            </a:r>
            <a:r>
              <a:rPr lang="ru-RU" altLang="en-US" sz="3600" b="1"/>
              <a:t>айирувчи тушунчалар</a:t>
            </a:r>
          </a:p>
        </p:txBody>
      </p:sp>
      <p:sp>
        <p:nvSpPr>
          <p:cNvPr id="1048686" name="Скругленный прямоугольник 5"/>
          <p:cNvSpPr/>
          <p:nvPr/>
        </p:nvSpPr>
        <p:spPr>
          <a:xfrm>
            <a:off x="4932362" y="3429000"/>
            <a:ext cx="3671887" cy="2447925"/>
          </a:xfrm>
          <a:prstGeom prst="roundRect">
            <a:avLst/>
          </a:prstGeom>
          <a:solidFill>
            <a:srgbClr val="DAE3F3"/>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600" b="1"/>
              <a:t>тўпловчи тушунчалар</a:t>
            </a:r>
          </a:p>
        </p:txBody>
      </p:sp>
      <p:sp>
        <p:nvSpPr>
          <p:cNvPr id="1048687" name="Стрелка вниз 6"/>
          <p:cNvSpPr/>
          <p:nvPr/>
        </p:nvSpPr>
        <p:spPr>
          <a:xfrm rot="2448835">
            <a:off x="2674937" y="2316162"/>
            <a:ext cx="484187" cy="977900"/>
          </a:xfrm>
          <a:prstGeom prst="downArrow">
            <a:avLst>
              <a:gd name="adj1" fmla="val 50000"/>
              <a:gd name="adj2" fmla="val 49996"/>
            </a:avLst>
          </a:prstGeom>
          <a:solidFill>
            <a:srgbClr val="D6DCE5"/>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688" name="Стрелка вниз 7"/>
          <p:cNvSpPr/>
          <p:nvPr/>
        </p:nvSpPr>
        <p:spPr>
          <a:xfrm rot="18966526">
            <a:off x="5616575" y="2274887"/>
            <a:ext cx="484187" cy="979487"/>
          </a:xfrm>
          <a:prstGeom prst="downArrow">
            <a:avLst>
              <a:gd name="adj1" fmla="val 50000"/>
              <a:gd name="adj2" fmla="val 50002"/>
            </a:avLst>
          </a:prstGeom>
          <a:solidFill>
            <a:srgbClr val="DAE3F3"/>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9" name="Содержимое 2"/>
          <p:cNvSpPr>
            <a:spLocks noGrp="1"/>
          </p:cNvSpPr>
          <p:nvPr>
            <p:ph idx="1"/>
          </p:nvPr>
        </p:nvSpPr>
        <p:spPr>
          <a:xfrm>
            <a:off x="250825" y="404812"/>
            <a:ext cx="8893175" cy="62722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buFont typeface="Wingdings 3" pitchFamily="18" charset="2"/>
              <a:buChar char=""/>
            </a:pPr>
            <a:r>
              <a:rPr lang="ru-RU" altLang="ru-RU" sz="3200" b="1"/>
              <a:t>Конкрет</a:t>
            </a:r>
            <a:r>
              <a:rPr lang="ru-RU" altLang="ru-RU" sz="3200"/>
              <a:t> </a:t>
            </a:r>
            <a:r>
              <a:rPr lang="ru-RU" altLang="ru-RU" sz="3200" b="1"/>
              <a:t>тушунчалар</a:t>
            </a:r>
            <a:r>
              <a:rPr lang="ru-RU" altLang="ru-RU" sz="3200"/>
              <a:t>да предмет ўзининг белгилари билан биргаликда фикр қилинади. </a:t>
            </a:r>
          </a:p>
          <a:p>
            <a:pPr marL="342900" lvl="0" indent="-342900" eaLnBrk="1" hangingPunct="1">
              <a:buClr>
                <a:srgbClr val="F5F5F5"/>
              </a:buClr>
              <a:buFont typeface="Wingdings 3" pitchFamily="18" charset="2"/>
              <a:buChar char=""/>
            </a:pPr>
            <a:r>
              <a:rPr lang="ru-RU" altLang="ru-RU" sz="3200" b="1"/>
              <a:t>Абстракт</a:t>
            </a:r>
            <a:r>
              <a:rPr lang="ru-RU" altLang="ru-RU" sz="3200"/>
              <a:t> </a:t>
            </a:r>
            <a:r>
              <a:rPr lang="ru-RU" altLang="ru-RU" sz="3200" b="1"/>
              <a:t>тушунчалар</a:t>
            </a:r>
            <a:r>
              <a:rPr lang="ru-RU" altLang="ru-RU" sz="3200"/>
              <a:t>да эса предметнинг белгилари ундан фикран ажратиб олиниб, алоҳида акс эттирилади. </a:t>
            </a:r>
          </a:p>
          <a:p>
            <a:pPr marL="342900" lvl="0" indent="-342900" eaLnBrk="1" hangingPunct="1">
              <a:buClr>
                <a:srgbClr val="F5F5F5"/>
              </a:buClr>
              <a:buFont typeface="Wingdings 3" pitchFamily="18" charset="2"/>
              <a:buChar char=""/>
            </a:pPr>
            <a:r>
              <a:rPr lang="ru-RU" altLang="ru-RU" sz="3200"/>
              <a:t>Масалан «Инсон», «Табиат» тушунчалари - конкрет тушунчалар, «қахрамонлик» (инсонга хос хусусиятни акс эттиради), «Гўзаллик» (борлиқдаги предметларга хос хусусиятни ифода қилади) тушунчалари абстракт тушунчалардир.</a:t>
            </a:r>
          </a:p>
          <a:p>
            <a:pPr marL="342900" lvl="0" indent="-342900" eaLnBrk="1" hangingPunct="1">
              <a:buClr>
                <a:srgbClr val="F5F5F5"/>
              </a:buClr>
              <a:buFont typeface="Wingdings 3" pitchFamily="18" charset="2"/>
              <a:buChar char=""/>
            </a:pPr>
            <a:endParaRPr lang="ru-RU" altLang="ru-RU" sz="28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0" name="Скругленный прямоугольник 3"/>
          <p:cNvSpPr/>
          <p:nvPr/>
        </p:nvSpPr>
        <p:spPr>
          <a:xfrm>
            <a:off x="2124075" y="549275"/>
            <a:ext cx="4776787" cy="1727200"/>
          </a:xfrm>
          <a:prstGeom prst="roundRect">
            <a:avLst/>
          </a:prstGeom>
          <a:solidFill>
            <a:srgbClr val="E2F0D9"/>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effectLst>
                  <a:outerShdw blurRad="38100" dist="38100" dir="2700000" algn="tl">
                    <a:srgbClr val="C0C0C0"/>
                  </a:outerShdw>
                </a:effectLst>
              </a:rPr>
              <a:t>Мазмуни бўйича тушунчалар </a:t>
            </a:r>
          </a:p>
        </p:txBody>
      </p:sp>
      <p:sp>
        <p:nvSpPr>
          <p:cNvPr id="1048691" name="Скругленный прямоугольник 4"/>
          <p:cNvSpPr/>
          <p:nvPr/>
        </p:nvSpPr>
        <p:spPr>
          <a:xfrm>
            <a:off x="250825" y="3357562"/>
            <a:ext cx="3384550" cy="2519362"/>
          </a:xfrm>
          <a:prstGeom prst="roundRect">
            <a:avLst/>
          </a:prstGeom>
          <a:solidFill>
            <a:schemeClr val="dk2"/>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sz="3200" b="1">
              <a:effectLst>
                <a:outerShdw blurRad="38100" dist="38100" dir="2700000" algn="tl">
                  <a:srgbClr val="C0C0C0"/>
                </a:outerShdw>
              </a:effectLst>
            </a:endParaRPr>
          </a:p>
          <a:p>
            <a:pPr lvl="0" algn="ctr" eaLnBrk="1" hangingPunct="1"/>
            <a:r>
              <a:rPr lang="ru-RU" altLang="en-US" sz="3600">
                <a:effectLst>
                  <a:outerShdw blurRad="38100" dist="38100" dir="2700000" algn="tl">
                    <a:srgbClr val="C0C0C0"/>
                  </a:outerShdw>
                </a:effectLst>
              </a:rPr>
              <a:t> </a:t>
            </a:r>
            <a:r>
              <a:rPr lang="ru-RU" altLang="en-US" sz="3600" b="1"/>
              <a:t>нисбатсиз тушунчалар</a:t>
            </a:r>
          </a:p>
        </p:txBody>
      </p:sp>
      <p:sp>
        <p:nvSpPr>
          <p:cNvPr id="1048692" name="Скругленный прямоугольник 5"/>
          <p:cNvSpPr/>
          <p:nvPr/>
        </p:nvSpPr>
        <p:spPr>
          <a:xfrm>
            <a:off x="4932362" y="3429000"/>
            <a:ext cx="3671887" cy="2447925"/>
          </a:xfrm>
          <a:prstGeom prst="roundRect">
            <a:avLst/>
          </a:prstGeom>
          <a:solidFill>
            <a:srgbClr val="DAE3F3"/>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600" b="1"/>
              <a:t>нисбатдош тушунчалар</a:t>
            </a:r>
            <a:r>
              <a:rPr lang="ru-RU" altLang="en-US" sz="3600"/>
              <a:t> </a:t>
            </a:r>
          </a:p>
        </p:txBody>
      </p:sp>
      <p:sp>
        <p:nvSpPr>
          <p:cNvPr id="1048693" name="Стрелка вниз 6"/>
          <p:cNvSpPr/>
          <p:nvPr/>
        </p:nvSpPr>
        <p:spPr>
          <a:xfrm rot="2448835">
            <a:off x="2674937" y="2316162"/>
            <a:ext cx="484187" cy="977900"/>
          </a:xfrm>
          <a:prstGeom prst="downArrow">
            <a:avLst>
              <a:gd name="adj1" fmla="val 50000"/>
              <a:gd name="adj2" fmla="val 49996"/>
            </a:avLst>
          </a:prstGeom>
          <a:solidFill>
            <a:srgbClr val="D6DCE5"/>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694" name="Стрелка вниз 7"/>
          <p:cNvSpPr/>
          <p:nvPr/>
        </p:nvSpPr>
        <p:spPr>
          <a:xfrm rot="18966526">
            <a:off x="5616575" y="2274887"/>
            <a:ext cx="484187" cy="979487"/>
          </a:xfrm>
          <a:prstGeom prst="downArrow">
            <a:avLst>
              <a:gd name="adj1" fmla="val 50000"/>
              <a:gd name="adj2" fmla="val 50002"/>
            </a:avLst>
          </a:prstGeom>
          <a:solidFill>
            <a:srgbClr val="DAE3F3"/>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5" name="Содержимое 2"/>
          <p:cNvSpPr>
            <a:spLocks noGrp="1"/>
          </p:cNvSpPr>
          <p:nvPr>
            <p:ph idx="1"/>
          </p:nvPr>
        </p:nvSpPr>
        <p:spPr>
          <a:xfrm>
            <a:off x="250825" y="142875"/>
            <a:ext cx="8893175" cy="65992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lnSpc>
                <a:spcPct val="80000"/>
              </a:lnSpc>
              <a:buClr>
                <a:srgbClr val="F5F5F5"/>
              </a:buClr>
              <a:buFont typeface="Wingdings 3" pitchFamily="18" charset="2"/>
              <a:buChar char=""/>
            </a:pPr>
            <a:r>
              <a:rPr lang="ru-RU" altLang="en-US" sz="3600" b="1"/>
              <a:t>Нисбатсиз тушунчалар</a:t>
            </a:r>
            <a:r>
              <a:rPr lang="ru-RU" altLang="en-US" sz="3600"/>
              <a:t> нисбатан мустақил, алоҳида мавжуд бўлган предметларни акс эттиради. «Давлат», «Бадиий асар» ана шундай тушунчалардир.</a:t>
            </a:r>
          </a:p>
          <a:p>
            <a:pPr marL="342900" lvl="0" indent="-342900" eaLnBrk="1" hangingPunct="1">
              <a:lnSpc>
                <a:spcPct val="80000"/>
              </a:lnSpc>
              <a:buClr>
                <a:srgbClr val="F5F5F5"/>
              </a:buClr>
              <a:buFont typeface="Wingdings 3" pitchFamily="18" charset="2"/>
              <a:buChar char=""/>
            </a:pPr>
            <a:r>
              <a:rPr lang="ru-RU" altLang="en-US" sz="3600" b="1"/>
              <a:t>Нисбатдош тушунчалар</a:t>
            </a:r>
            <a:r>
              <a:rPr lang="ru-RU" altLang="en-US" sz="3600"/>
              <a:t> эса зарурий равишда бир-бирининг мавжуд бўлишини тақозо қиладиган предметларни акс эттиради. Масалан, «Ўқитувчи» ва «Ўқувчи», «Ижобий қахрамон» ва «Салбий қахрамон», «Сабаб» ва «Оқибат» тушунчалари нисбатдош тушунчалар қаторига киради.</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6" name="Скругленный прямоугольник 3"/>
          <p:cNvSpPr/>
          <p:nvPr/>
        </p:nvSpPr>
        <p:spPr>
          <a:xfrm>
            <a:off x="2124075" y="549275"/>
            <a:ext cx="4776787" cy="1727200"/>
          </a:xfrm>
          <a:prstGeom prst="roundRect">
            <a:avLst/>
          </a:prstGeom>
          <a:solidFill>
            <a:srgbClr val="E2F0D9"/>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effectLst>
                  <a:outerShdw blurRad="38100" dist="38100" dir="2700000" algn="tl">
                    <a:srgbClr val="C0C0C0"/>
                  </a:outerShdw>
                </a:effectLst>
              </a:rPr>
              <a:t>Мазмуни бўйича тушунчалар </a:t>
            </a:r>
          </a:p>
        </p:txBody>
      </p:sp>
      <p:sp>
        <p:nvSpPr>
          <p:cNvPr id="1048697" name="Скругленный прямоугольник 4"/>
          <p:cNvSpPr/>
          <p:nvPr/>
        </p:nvSpPr>
        <p:spPr>
          <a:xfrm>
            <a:off x="431800" y="3357562"/>
            <a:ext cx="3384550" cy="2519362"/>
          </a:xfrm>
          <a:prstGeom prst="roundRect">
            <a:avLst/>
          </a:prstGeom>
          <a:solidFill>
            <a:schemeClr val="dk2"/>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sz="3200" b="1">
              <a:effectLst>
                <a:outerShdw blurRad="38100" dist="38100" dir="2700000" algn="tl">
                  <a:srgbClr val="C0C0C0"/>
                </a:outerShdw>
              </a:effectLst>
            </a:endParaRPr>
          </a:p>
          <a:p>
            <a:pPr lvl="0" algn="ctr" eaLnBrk="1" hangingPunct="1"/>
            <a:r>
              <a:rPr lang="ru-RU" altLang="en-US" sz="3600" b="1"/>
              <a:t>ижобий тушучалар</a:t>
            </a:r>
            <a:r>
              <a:rPr lang="ru-RU" altLang="en-US" sz="3600"/>
              <a:t> </a:t>
            </a:r>
          </a:p>
        </p:txBody>
      </p:sp>
      <p:sp>
        <p:nvSpPr>
          <p:cNvPr id="1048698" name="Скругленный прямоугольник 5"/>
          <p:cNvSpPr/>
          <p:nvPr/>
        </p:nvSpPr>
        <p:spPr>
          <a:xfrm>
            <a:off x="4932362" y="3429000"/>
            <a:ext cx="3671887" cy="2447925"/>
          </a:xfrm>
          <a:prstGeom prst="roundRect">
            <a:avLst/>
          </a:prstGeom>
          <a:solidFill>
            <a:srgbClr val="DAE3F3"/>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600" b="1"/>
              <a:t>салбий тушучалар</a:t>
            </a:r>
            <a:r>
              <a:rPr lang="ru-RU" altLang="en-US" sz="3600"/>
              <a:t> </a:t>
            </a:r>
          </a:p>
        </p:txBody>
      </p:sp>
      <p:sp>
        <p:nvSpPr>
          <p:cNvPr id="1048699" name="Стрелка вниз 6"/>
          <p:cNvSpPr/>
          <p:nvPr/>
        </p:nvSpPr>
        <p:spPr>
          <a:xfrm rot="2448835">
            <a:off x="2674937" y="2316162"/>
            <a:ext cx="484187" cy="977900"/>
          </a:xfrm>
          <a:prstGeom prst="downArrow">
            <a:avLst>
              <a:gd name="adj1" fmla="val 50000"/>
              <a:gd name="adj2" fmla="val 49996"/>
            </a:avLst>
          </a:prstGeom>
          <a:solidFill>
            <a:srgbClr val="D6DCE5"/>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700" name="Стрелка вниз 7"/>
          <p:cNvSpPr/>
          <p:nvPr/>
        </p:nvSpPr>
        <p:spPr>
          <a:xfrm rot="18966526">
            <a:off x="5616575" y="2274887"/>
            <a:ext cx="484187" cy="979487"/>
          </a:xfrm>
          <a:prstGeom prst="downArrow">
            <a:avLst>
              <a:gd name="adj1" fmla="val 50000"/>
              <a:gd name="adj2" fmla="val 50002"/>
            </a:avLst>
          </a:prstGeom>
          <a:solidFill>
            <a:srgbClr val="DAE3F3"/>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Заголовок 1"/>
          <p:cNvSpPr>
            <a:spLocks noGrp="1"/>
          </p:cNvSpPr>
          <p:nvPr>
            <p:ph type="title"/>
          </p:nvPr>
        </p:nvSpPr>
        <p:spPr>
          <a:xfrm>
            <a:off x="628650" y="365125"/>
            <a:ext cx="7886700" cy="1325562"/>
          </a:xfrm>
          <a:prstGeom prst="rect">
            <a:avLst/>
          </a:prstGeom>
          <a:noFill/>
          <a:ln>
            <a:noFill/>
          </a:ln>
        </p:spPr>
        <p:txBody>
          <a:bodyPr vert="horz" lIns="91440" tIns="45720" rIns="91440" bIns="45720" anchor="ctr"/>
          <a:lstStyle>
            <a:lvl1pPr marL="0" indent="0" algn="l" rtl="0" eaLnBrk="0" fontAlgn="base" latinLnBrk="0" hangingPunct="0">
              <a:lnSpc>
                <a:spcPct val="90000"/>
              </a:lnSpc>
              <a:spcBef>
                <a:spcPct val="0"/>
              </a:spcBef>
              <a:spcAft>
                <a:spcPct val="0"/>
              </a:spcAft>
              <a:buFontTx/>
              <a:buNone/>
              <a:defRPr sz="3300" b="0" i="0" u="none" baseline="0">
                <a:solidFill>
                  <a:schemeClr val="dk1"/>
                </a:solidFill>
                <a:latin typeface="Calibri Light" pitchFamily="34" charset="0"/>
                <a:sym typeface="Calibri" pitchFamily="34" charset="0"/>
              </a:defRPr>
            </a:lvl1pPr>
          </a:lstStyle>
          <a:p>
            <a:pPr lvl="0" eaLnBrk="1" hangingPunct="1"/>
            <a:endParaRPr lang="ru-RU" altLang="ru-RU"/>
          </a:p>
        </p:txBody>
      </p:sp>
      <p:sp>
        <p:nvSpPr>
          <p:cNvPr id="1048597" name="Объект 2"/>
          <p:cNvSpPr>
            <a:spLocks noGrp="1"/>
          </p:cNvSpPr>
          <p:nvPr>
            <p:ph idx="1"/>
          </p:nvPr>
        </p:nvSpPr>
        <p:spPr>
          <a:xfrm>
            <a:off x="628650" y="1825625"/>
            <a:ext cx="7886700" cy="43513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endParaRPr lang="ru-RU" altLang="ru-RU"/>
          </a:p>
        </p:txBody>
      </p:sp>
      <p:sp>
        <p:nvSpPr>
          <p:cNvPr id="1048598" name="Прямоугольник: скругленные углы 3"/>
          <p:cNvSpPr/>
          <p:nvPr/>
        </p:nvSpPr>
        <p:spPr>
          <a:xfrm>
            <a:off x="107950" y="115887"/>
            <a:ext cx="8928100" cy="6742112"/>
          </a:xfrm>
          <a:prstGeom prst="roundRect">
            <a:avLst/>
          </a:prstGeom>
          <a:solidFill>
            <a:srgbClr val="A5A5A5"/>
          </a:solidFill>
          <a:ln w="19050" cap="flat" cmpd="sng">
            <a:solidFill>
              <a:schemeClr val="lt1">
                <a:alpha val="100000"/>
              </a:scheme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just" eaLnBrk="1" hangingPunct="1"/>
            <a:r>
              <a:rPr lang="uz-Cyrl-UZ" altLang="ru-RU" sz="3200" b="1">
                <a:solidFill>
                  <a:srgbClr val="FF0000"/>
                </a:solidFill>
                <a:latin typeface="Times New Roman" pitchFamily="18" charset="0"/>
                <a:ea typeface="Times New Roman" pitchFamily="18" charset="0"/>
              </a:rPr>
              <a:t>	учинчиси</a:t>
            </a:r>
            <a:r>
              <a:rPr lang="ru-RU" altLang="ru-RU" sz="3200" b="1">
                <a:latin typeface="Times New Roman" pitchFamily="18" charset="0"/>
                <a:ea typeface="Times New Roman" pitchFamily="18" charset="0"/>
              </a:rPr>
              <a:t> эса соф логик томони бўлиб, исботлаш ва рад этиш логикасини ташкил этади. Логиканинг дастлабки икки томони фалсафа ва диалектик логикага мансубдир, учинчи</a:t>
            </a:r>
            <a:r>
              <a:rPr lang="uz-Cyrl-UZ" altLang="ru-RU" sz="3200" b="1">
                <a:latin typeface="Times New Roman" pitchFamily="18" charset="0"/>
                <a:ea typeface="Times New Roman" pitchFamily="18" charset="0"/>
              </a:rPr>
              <a:t> </a:t>
            </a:r>
            <a:r>
              <a:rPr lang="ru-RU" altLang="ru-RU" sz="3200" b="1">
                <a:latin typeface="Times New Roman" pitchFamily="18" charset="0"/>
                <a:ea typeface="Times New Roman" pitchFamily="18" charset="0"/>
              </a:rPr>
              <a:t>томони</a:t>
            </a:r>
            <a:r>
              <a:rPr lang="uz-Cyrl-UZ" altLang="ru-RU" sz="3200" b="1">
                <a:latin typeface="Times New Roman" pitchFamily="18" charset="0"/>
                <a:ea typeface="Times New Roman" pitchFamily="18" charset="0"/>
              </a:rPr>
              <a:t> формал логикани ташкил этади. </a:t>
            </a:r>
          </a:p>
          <a:p>
            <a:pPr lvl="0" algn="just" eaLnBrk="1" hangingPunct="1"/>
            <a:r>
              <a:rPr lang="uz-Cyrl-UZ" altLang="ru-RU" sz="3200" b="1">
                <a:latin typeface="Times New Roman" pitchFamily="18" charset="0"/>
                <a:ea typeface="Times New Roman" pitchFamily="18" charset="0"/>
              </a:rPr>
              <a:t>	Биз ижтимоий тараққиёт мантиқига асосланиб жамият ўз - ўзидан ривожланувчи системадир деган хулосага келамиз. Албатта, бунда сўз ҳаёт тараққиёти қонунларининг ички зарурияти, яъни логика ҳақида боради.</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1" name="Содержимое 2"/>
          <p:cNvSpPr>
            <a:spLocks noGrp="1"/>
          </p:cNvSpPr>
          <p:nvPr>
            <p:ph idx="1"/>
          </p:nvPr>
        </p:nvSpPr>
        <p:spPr>
          <a:xfrm>
            <a:off x="250825" y="142875"/>
            <a:ext cx="8893175" cy="65992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r>
              <a:rPr lang="ru-RU" altLang="ru-RU" sz="3200" b="1"/>
              <a:t>Ижобий тушунчалар</a:t>
            </a:r>
            <a:r>
              <a:rPr lang="ru-RU" altLang="ru-RU" sz="3200"/>
              <a:t>нинг мазмунида предмет унга хос белгилар орқали фикр қилинса, </a:t>
            </a:r>
            <a:r>
              <a:rPr lang="ru-RU" altLang="ru-RU" sz="3200" b="1"/>
              <a:t>салбий тушунчалар</a:t>
            </a:r>
            <a:r>
              <a:rPr lang="ru-RU" altLang="ru-RU" sz="3200"/>
              <a:t>нинг мазмунида предмет унга хос бўлмаган белгилар орқали фикр қилинади. </a:t>
            </a:r>
          </a:p>
          <a:p>
            <a:pPr lvl="0" eaLnBrk="1" hangingPunct="1"/>
            <a:r>
              <a:rPr lang="ru-RU" altLang="ru-RU" sz="3200"/>
              <a:t>Масалан, «Саводли киши», «Виждонли киши» - ижобий тушунчалар, «Саводсиз киши», «Виждонсиз киши» - эса салбий тушунчалардир.</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2" name="Содержимое 2"/>
          <p:cNvSpPr>
            <a:spLocks noGrp="1"/>
          </p:cNvSpPr>
          <p:nvPr>
            <p:ph idx="1"/>
          </p:nvPr>
        </p:nvSpPr>
        <p:spPr>
          <a:xfrm>
            <a:off x="250825" y="142875"/>
            <a:ext cx="8893175" cy="659923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lvl="0" eaLnBrk="1" hangingPunct="1"/>
            <a:r>
              <a:rPr lang="ru-RU" altLang="ru-RU" sz="4400"/>
              <a:t>Масалан, «Талаба» – умумий, айирувчи, чегараланган, конкрет, нисбатсиз, ижобий тушунча; </a:t>
            </a:r>
          </a:p>
          <a:p>
            <a:pPr lvl="0" eaLnBrk="1" hangingPunct="1"/>
            <a:r>
              <a:rPr lang="ru-RU" altLang="ru-RU" sz="4400"/>
              <a:t>«А.</a:t>
            </a:r>
            <a:r>
              <a:rPr lang="en-US" altLang="ru-RU" sz="4400"/>
              <a:t> </a:t>
            </a:r>
            <a:r>
              <a:rPr lang="ru-RU" altLang="ru-RU" sz="4400"/>
              <a:t>Навоий номли Ўзбекистон давлат кутубхонаси» - якка, тўпловчи, чегараланган, конкрет, нисбатсиз, ижобий тушунча.</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3" name="Скругленный прямоугольник 3"/>
          <p:cNvSpPr/>
          <p:nvPr/>
        </p:nvSpPr>
        <p:spPr>
          <a:xfrm>
            <a:off x="2124075" y="549275"/>
            <a:ext cx="4776787" cy="1727200"/>
          </a:xfrm>
          <a:prstGeom prst="roundRect">
            <a:avLst/>
          </a:prstGeom>
          <a:solidFill>
            <a:srgbClr val="E2F0D9"/>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4000" b="1">
                <a:effectLst>
                  <a:outerShdw blurRad="38100" dist="38100" dir="2700000" algn="tl">
                    <a:srgbClr val="C0C0C0"/>
                  </a:outerShdw>
                </a:effectLst>
              </a:rPr>
              <a:t> Муносабатларда тушунчалар</a:t>
            </a:r>
          </a:p>
        </p:txBody>
      </p:sp>
      <p:sp>
        <p:nvSpPr>
          <p:cNvPr id="1048704" name="Скругленный прямоугольник 4"/>
          <p:cNvSpPr/>
          <p:nvPr/>
        </p:nvSpPr>
        <p:spPr>
          <a:xfrm>
            <a:off x="-25400" y="3141662"/>
            <a:ext cx="4538662" cy="1295400"/>
          </a:xfrm>
          <a:prstGeom prst="roundRect">
            <a:avLst/>
          </a:prstGeom>
          <a:solidFill>
            <a:schemeClr val="dk2"/>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600" b="1"/>
              <a:t>Таққосланадиган тушунчалар</a:t>
            </a:r>
            <a:r>
              <a:rPr lang="ru-RU" altLang="en-US" sz="3600"/>
              <a:t>  </a:t>
            </a:r>
          </a:p>
        </p:txBody>
      </p:sp>
      <p:sp>
        <p:nvSpPr>
          <p:cNvPr id="1048705" name="Скругленный прямоугольник 5"/>
          <p:cNvSpPr/>
          <p:nvPr/>
        </p:nvSpPr>
        <p:spPr>
          <a:xfrm>
            <a:off x="4643437" y="4437062"/>
            <a:ext cx="4467225" cy="1439862"/>
          </a:xfrm>
          <a:prstGeom prst="roundRect">
            <a:avLst/>
          </a:prstGeom>
          <a:solidFill>
            <a:srgbClr val="DAE3F3"/>
          </a:solidFill>
          <a:ln w="12700" cap="flat" cmpd="sng">
            <a:solidFill>
              <a:srgbClr val="2F528F">
                <a:alpha val="100000"/>
              </a:srgb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t>Таққосланмайдиган тушунчалар</a:t>
            </a:r>
            <a:r>
              <a:rPr lang="ru-RU" altLang="en-US" sz="3200"/>
              <a:t> </a:t>
            </a:r>
          </a:p>
        </p:txBody>
      </p:sp>
      <p:sp>
        <p:nvSpPr>
          <p:cNvPr id="1048706" name="Стрелка вниз 6"/>
          <p:cNvSpPr/>
          <p:nvPr/>
        </p:nvSpPr>
        <p:spPr>
          <a:xfrm rot="2448835">
            <a:off x="2744787" y="2243137"/>
            <a:ext cx="484187" cy="977900"/>
          </a:xfrm>
          <a:prstGeom prst="downArrow">
            <a:avLst>
              <a:gd name="adj1" fmla="val 50000"/>
              <a:gd name="adj2" fmla="val 49996"/>
            </a:avLst>
          </a:prstGeom>
          <a:solidFill>
            <a:srgbClr val="D6DCE5"/>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
        <p:nvSpPr>
          <p:cNvPr id="1048707" name="Стрелка вниз 7"/>
          <p:cNvSpPr/>
          <p:nvPr/>
        </p:nvSpPr>
        <p:spPr>
          <a:xfrm rot="18966526">
            <a:off x="5972175" y="2259012"/>
            <a:ext cx="484187" cy="979487"/>
          </a:xfrm>
          <a:prstGeom prst="downArrow">
            <a:avLst>
              <a:gd name="adj1" fmla="val 50000"/>
              <a:gd name="adj2" fmla="val 50002"/>
            </a:avLst>
          </a:prstGeom>
          <a:solidFill>
            <a:srgbClr val="DAE3F3"/>
          </a:solidFill>
          <a:ln w="12700" cap="flat" cmpd="sng">
            <a:solidFill>
              <a:srgbClr val="2F528F">
                <a:alpha val="100000"/>
              </a:srgb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endParaRPr lang="ru-RU" altLang="en-US">
              <a:solidFill>
                <a:srgbClr val="FFFFFF"/>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8" name="Содержимое 2"/>
          <p:cNvSpPr>
            <a:spLocks noGrp="1"/>
          </p:cNvSpPr>
          <p:nvPr>
            <p:ph idx="1"/>
          </p:nvPr>
        </p:nvSpPr>
        <p:spPr>
          <a:xfrm>
            <a:off x="-180975" y="0"/>
            <a:ext cx="9324975" cy="67421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pPr>
            <a:r>
              <a:rPr lang="ru-RU" altLang="ru-RU" sz="3200" b="1"/>
              <a:t>Таққосланадиган тушунчалар</a:t>
            </a:r>
            <a:r>
              <a:rPr lang="ru-RU" altLang="ru-RU" sz="3200"/>
              <a:t> умумий белгиларга эга бўлган, мазмуни ва ҳажми жиҳатидан бир-бирига яқин турган тушунчалардир. Масалан, «Металлург» ва «Ишчи» тушунчалари ана шундай таққосланадиган тушунчалар ҳисобланади.</a:t>
            </a:r>
          </a:p>
          <a:p>
            <a:pPr marL="342900" lvl="0" indent="-342900" eaLnBrk="1" hangingPunct="1">
              <a:buClr>
                <a:srgbClr val="F5F5F5"/>
              </a:buClr>
            </a:pPr>
            <a:r>
              <a:rPr lang="ru-RU" altLang="ru-RU" sz="3200" b="1"/>
              <a:t>Таққосланмайдиган тушунчалар</a:t>
            </a:r>
            <a:r>
              <a:rPr lang="ru-RU" altLang="ru-RU" sz="3200"/>
              <a:t> эса, бир-бири билан узоқ алоқада бўлган, кўп ҳолларда моддий ёки идеал бўлишдан бошқа умумий белгига эга бўлмаган предметларни акс эттирувчи тушунчалардир. «Ижтимоий прогресс» ва «Зухро юлдузи», «Идеал газ» ва «Гўзаллик» тушунчалари таққосланмайдиган тушунчалар деб ҳисобланади.</a:t>
            </a:r>
          </a:p>
          <a:p>
            <a:pPr marL="342900" lvl="0" indent="-342900" eaLnBrk="1" hangingPunct="1">
              <a:buClr>
                <a:srgbClr val="F5F5F5"/>
              </a:buClr>
              <a:buFont typeface="Wingdings 3" pitchFamily="18" charset="2"/>
              <a:buChar char=""/>
            </a:pPr>
            <a:endParaRPr lang="ru-RU" altLang="ru-RU" sz="28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9" name="Прямоугольник 3"/>
          <p:cNvSpPr/>
          <p:nvPr/>
        </p:nvSpPr>
        <p:spPr>
          <a:xfrm>
            <a:off x="539750" y="71437"/>
            <a:ext cx="8280400" cy="1096962"/>
          </a:xfrm>
          <a:prstGeom prst="rect">
            <a:avLst/>
          </a:prstGeom>
          <a:solidFill>
            <a:srgbClr val="E2F0D9"/>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effectLst>
                  <a:outerShdw blurRad="38100" dist="38100" dir="2700000" algn="tl">
                    <a:srgbClr val="C0C0C0"/>
                  </a:outerShdw>
                </a:effectLst>
              </a:rPr>
              <a:t> </a:t>
            </a:r>
            <a:r>
              <a:rPr lang="uz-Cyrl-UZ" altLang="en-US" sz="3200" b="1">
                <a:effectLst>
                  <a:outerShdw blurRad="38100" dist="38100" dir="2700000" algn="tl">
                    <a:srgbClr val="C0C0C0"/>
                  </a:outerShdw>
                </a:effectLst>
              </a:rPr>
              <a:t>Ҳажми ва мазмунига кўра </a:t>
            </a:r>
            <a:r>
              <a:rPr lang="ru-RU" altLang="en-US" sz="3200" b="1">
                <a:effectLst>
                  <a:outerShdw blurRad="38100" dist="38100" dir="2700000" algn="tl">
                    <a:srgbClr val="C0C0C0"/>
                  </a:outerShdw>
                </a:effectLst>
              </a:rPr>
              <a:t>тушунчалар турли </a:t>
            </a:r>
            <a:r>
              <a:rPr lang="uz-Cyrl-UZ" altLang="en-US" sz="3200" b="1">
                <a:effectLst>
                  <a:outerShdw blurRad="38100" dist="38100" dir="2700000" algn="tl">
                    <a:srgbClr val="C0C0C0"/>
                  </a:outerShdw>
                </a:effectLst>
              </a:rPr>
              <a:t>м</a:t>
            </a:r>
            <a:r>
              <a:rPr lang="ru-RU" altLang="en-US" sz="3200" b="1">
                <a:effectLst>
                  <a:outerShdw blurRad="38100" dist="38100" dir="2700000" algn="tl">
                    <a:srgbClr val="C0C0C0"/>
                  </a:outerShdw>
                </a:effectLst>
              </a:rPr>
              <a:t>уносабатларда бўлади</a:t>
            </a:r>
          </a:p>
        </p:txBody>
      </p:sp>
      <p:cxnSp>
        <p:nvCxnSpPr>
          <p:cNvPr id="3145742" name="Прямая со стрелкой 5"/>
          <p:cNvCxnSpPr>
            <a:cxnSpLocks/>
          </p:cNvCxnSpPr>
          <p:nvPr/>
        </p:nvCxnSpPr>
        <p:spPr>
          <a:xfrm rot="5400000">
            <a:off x="3322637" y="1177925"/>
            <a:ext cx="500062" cy="430212"/>
          </a:xfrm>
          <a:prstGeom prst="straightConnector1">
            <a:avLst/>
          </a:prstGeom>
          <a:noFill/>
          <a:ln w="12700" cap="flat" cmpd="sng">
            <a:solidFill>
              <a:schemeClr val="dk1">
                <a:alpha val="100000"/>
              </a:schemeClr>
            </a:solidFill>
            <a:prstDash val="solid"/>
            <a:miter/>
            <a:tailEnd type="arrow" w="med" len="med"/>
          </a:ln>
        </p:spPr>
      </p:cxnSp>
      <p:cxnSp>
        <p:nvCxnSpPr>
          <p:cNvPr id="3145743" name="Прямая со стрелкой 7"/>
          <p:cNvCxnSpPr>
            <a:cxnSpLocks/>
          </p:cNvCxnSpPr>
          <p:nvPr/>
        </p:nvCxnSpPr>
        <p:spPr>
          <a:xfrm rot="16200000" flipH="1">
            <a:off x="4572000" y="1143000"/>
            <a:ext cx="500062" cy="500062"/>
          </a:xfrm>
          <a:prstGeom prst="straightConnector1">
            <a:avLst/>
          </a:prstGeom>
          <a:noFill/>
          <a:ln w="12700" cap="flat" cmpd="sng">
            <a:solidFill>
              <a:schemeClr val="dk1">
                <a:alpha val="100000"/>
              </a:schemeClr>
            </a:solidFill>
            <a:prstDash val="solid"/>
            <a:miter/>
            <a:tailEnd type="arrow" w="med" len="med"/>
          </a:ln>
        </p:spPr>
      </p:cxnSp>
      <p:sp>
        <p:nvSpPr>
          <p:cNvPr id="1048710" name="Прямоугольник 8"/>
          <p:cNvSpPr/>
          <p:nvPr/>
        </p:nvSpPr>
        <p:spPr>
          <a:xfrm>
            <a:off x="4572000" y="1643062"/>
            <a:ext cx="3357562" cy="642937"/>
          </a:xfrm>
          <a:prstGeom prst="rect">
            <a:avLst/>
          </a:prstGeom>
          <a:solidFill>
            <a:srgbClr val="FFF2CC"/>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400" b="1">
                <a:solidFill>
                  <a:srgbClr val="000000"/>
                </a:solidFill>
              </a:rPr>
              <a:t>Таққосланмайдиган тушунчалар</a:t>
            </a:r>
            <a:r>
              <a:rPr lang="ru-RU" altLang="en-US" sz="2400">
                <a:solidFill>
                  <a:srgbClr val="000000"/>
                </a:solidFill>
              </a:rPr>
              <a:t> </a:t>
            </a:r>
          </a:p>
        </p:txBody>
      </p:sp>
      <p:sp>
        <p:nvSpPr>
          <p:cNvPr id="1048711" name="Прямоугольник 9"/>
          <p:cNvSpPr/>
          <p:nvPr/>
        </p:nvSpPr>
        <p:spPr>
          <a:xfrm>
            <a:off x="1403350" y="1643062"/>
            <a:ext cx="2882900" cy="642937"/>
          </a:xfrm>
          <a:prstGeom prst="rect">
            <a:avLst/>
          </a:prstGeom>
          <a:solidFill>
            <a:srgbClr val="D0CECE"/>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400" b="1">
                <a:solidFill>
                  <a:srgbClr val="000000"/>
                </a:solidFill>
              </a:rPr>
              <a:t>Таққосланадиган тушунчалар</a:t>
            </a:r>
            <a:r>
              <a:rPr lang="ru-RU" altLang="en-US" sz="2400">
                <a:solidFill>
                  <a:srgbClr val="000000"/>
                </a:solidFill>
              </a:rPr>
              <a:t> </a:t>
            </a:r>
            <a:r>
              <a:rPr lang="en-US" altLang="en-US" sz="2400" b="1">
                <a:solidFill>
                  <a:srgbClr val="000000"/>
                </a:solidFill>
                <a:latin typeface="Times New Roman" pitchFamily="18" charset="0"/>
                <a:ea typeface="Times New Roman" pitchFamily="18" charset="0"/>
              </a:rPr>
              <a:t> </a:t>
            </a:r>
          </a:p>
        </p:txBody>
      </p:sp>
      <p:sp>
        <p:nvSpPr>
          <p:cNvPr id="1048712" name="Прямоугольник 13"/>
          <p:cNvSpPr/>
          <p:nvPr/>
        </p:nvSpPr>
        <p:spPr>
          <a:xfrm>
            <a:off x="4929187" y="2643187"/>
            <a:ext cx="3000375" cy="714375"/>
          </a:xfrm>
          <a:prstGeom prst="rect">
            <a:avLst/>
          </a:prstGeom>
          <a:solidFill>
            <a:srgbClr val="FFE699"/>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Сиғишмайдиган тушунчалар </a:t>
            </a:r>
          </a:p>
        </p:txBody>
      </p:sp>
      <p:sp>
        <p:nvSpPr>
          <p:cNvPr id="1048713" name="Прямоугольник 14"/>
          <p:cNvSpPr/>
          <p:nvPr/>
        </p:nvSpPr>
        <p:spPr>
          <a:xfrm>
            <a:off x="714375" y="2643187"/>
            <a:ext cx="2786062" cy="642937"/>
          </a:xfrm>
          <a:prstGeom prst="rect">
            <a:avLst/>
          </a:prstGeom>
          <a:solidFill>
            <a:srgbClr val="AFABAB"/>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Сиғишадиган тушунчалар</a:t>
            </a:r>
          </a:p>
        </p:txBody>
      </p:sp>
      <p:sp>
        <p:nvSpPr>
          <p:cNvPr id="1048714" name="Прямоугольник 16"/>
          <p:cNvSpPr/>
          <p:nvPr/>
        </p:nvSpPr>
        <p:spPr>
          <a:xfrm>
            <a:off x="4637087" y="3676650"/>
            <a:ext cx="1746250" cy="1143000"/>
          </a:xfrm>
          <a:prstGeom prst="rect">
            <a:avLst/>
          </a:prstGeom>
          <a:solidFill>
            <a:srgbClr val="FFD966"/>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Бирга бўйсуниш муносабати</a:t>
            </a:r>
            <a:r>
              <a:rPr lang="ru-RU" altLang="en-US" sz="2000">
                <a:solidFill>
                  <a:srgbClr val="000000"/>
                </a:solidFill>
              </a:rPr>
              <a:t>  </a:t>
            </a:r>
          </a:p>
        </p:txBody>
      </p:sp>
      <p:sp>
        <p:nvSpPr>
          <p:cNvPr id="1048715" name="Прямоугольник 17"/>
          <p:cNvSpPr/>
          <p:nvPr/>
        </p:nvSpPr>
        <p:spPr>
          <a:xfrm>
            <a:off x="1530350" y="4932362"/>
            <a:ext cx="2081212" cy="1371600"/>
          </a:xfrm>
          <a:prstGeom prst="rect">
            <a:avLst/>
          </a:prstGeom>
          <a:solidFill>
            <a:srgbClr val="767171"/>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Бўйсуниш муносабати</a:t>
            </a:r>
            <a:r>
              <a:rPr lang="ru-RU" altLang="en-US" sz="2000">
                <a:solidFill>
                  <a:srgbClr val="000000"/>
                </a:solidFill>
              </a:rPr>
              <a:t> </a:t>
            </a:r>
          </a:p>
        </p:txBody>
      </p:sp>
      <p:sp>
        <p:nvSpPr>
          <p:cNvPr id="1048716" name="Прямоугольник 18"/>
          <p:cNvSpPr/>
          <p:nvPr/>
        </p:nvSpPr>
        <p:spPr>
          <a:xfrm>
            <a:off x="2571750" y="3714750"/>
            <a:ext cx="1565275" cy="1071562"/>
          </a:xfrm>
          <a:prstGeom prst="rect">
            <a:avLst/>
          </a:prstGeom>
          <a:solidFill>
            <a:srgbClr val="767171"/>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Қисман мослик</a:t>
            </a:r>
            <a:r>
              <a:rPr lang="ru-RU" altLang="en-US" sz="2000">
                <a:solidFill>
                  <a:srgbClr val="000000"/>
                </a:solidFill>
              </a:rPr>
              <a:t> </a:t>
            </a:r>
          </a:p>
        </p:txBody>
      </p:sp>
      <p:sp>
        <p:nvSpPr>
          <p:cNvPr id="1048717" name="Прямоугольник 19"/>
          <p:cNvSpPr/>
          <p:nvPr/>
        </p:nvSpPr>
        <p:spPr>
          <a:xfrm>
            <a:off x="249237" y="3748087"/>
            <a:ext cx="1658937" cy="1071562"/>
          </a:xfrm>
          <a:prstGeom prst="rect">
            <a:avLst/>
          </a:prstGeom>
          <a:solidFill>
            <a:srgbClr val="767171"/>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Мослик муносабати</a:t>
            </a:r>
          </a:p>
        </p:txBody>
      </p:sp>
      <p:sp>
        <p:nvSpPr>
          <p:cNvPr id="1048718" name="Прямоугольник 20"/>
          <p:cNvSpPr/>
          <p:nvPr/>
        </p:nvSpPr>
        <p:spPr>
          <a:xfrm>
            <a:off x="7019925" y="3714750"/>
            <a:ext cx="1766887" cy="1143000"/>
          </a:xfrm>
          <a:prstGeom prst="rect">
            <a:avLst/>
          </a:prstGeom>
          <a:solidFill>
            <a:srgbClr val="FFD966"/>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Қарама-қаршилик муносабати</a:t>
            </a:r>
          </a:p>
        </p:txBody>
      </p:sp>
      <p:cxnSp>
        <p:nvCxnSpPr>
          <p:cNvPr id="3145744" name="Прямая со стрелкой 22"/>
          <p:cNvCxnSpPr>
            <a:cxnSpLocks/>
          </p:cNvCxnSpPr>
          <p:nvPr/>
        </p:nvCxnSpPr>
        <p:spPr>
          <a:xfrm rot="10800000" flipV="1">
            <a:off x="2571750" y="2286000"/>
            <a:ext cx="714375" cy="285750"/>
          </a:xfrm>
          <a:prstGeom prst="straightConnector1">
            <a:avLst/>
          </a:prstGeom>
          <a:noFill/>
          <a:ln w="12700" cap="flat" cmpd="sng">
            <a:solidFill>
              <a:schemeClr val="dk1">
                <a:alpha val="100000"/>
              </a:schemeClr>
            </a:solidFill>
            <a:prstDash val="solid"/>
            <a:miter/>
            <a:tailEnd type="arrow" w="med" len="med"/>
          </a:ln>
        </p:spPr>
      </p:cxnSp>
      <p:cxnSp>
        <p:nvCxnSpPr>
          <p:cNvPr id="3145745" name="Прямая со стрелкой 23"/>
          <p:cNvCxnSpPr>
            <a:cxnSpLocks/>
          </p:cNvCxnSpPr>
          <p:nvPr/>
        </p:nvCxnSpPr>
        <p:spPr>
          <a:xfrm rot="10800000" flipV="1">
            <a:off x="1214437" y="3286125"/>
            <a:ext cx="500062" cy="428625"/>
          </a:xfrm>
          <a:prstGeom prst="straightConnector1">
            <a:avLst/>
          </a:prstGeom>
          <a:noFill/>
          <a:ln w="12700" cap="flat" cmpd="sng">
            <a:solidFill>
              <a:schemeClr val="dk1">
                <a:alpha val="100000"/>
              </a:schemeClr>
            </a:solidFill>
            <a:prstDash val="solid"/>
            <a:miter/>
            <a:tailEnd type="arrow" w="med" len="med"/>
          </a:ln>
        </p:spPr>
      </p:cxnSp>
      <p:cxnSp>
        <p:nvCxnSpPr>
          <p:cNvPr id="3145746" name="Прямая со стрелкой 26"/>
          <p:cNvCxnSpPr>
            <a:cxnSpLocks/>
          </p:cNvCxnSpPr>
          <p:nvPr/>
        </p:nvCxnSpPr>
        <p:spPr>
          <a:xfrm flipH="1">
            <a:off x="2281237" y="3297237"/>
            <a:ext cx="39687" cy="1489075"/>
          </a:xfrm>
          <a:prstGeom prst="straightConnector1">
            <a:avLst/>
          </a:prstGeom>
          <a:noFill/>
          <a:ln w="12700" cap="flat" cmpd="sng">
            <a:solidFill>
              <a:schemeClr val="dk1">
                <a:alpha val="100000"/>
              </a:schemeClr>
            </a:solidFill>
            <a:prstDash val="solid"/>
            <a:miter/>
            <a:tailEnd type="arrow" w="med" len="med"/>
          </a:ln>
        </p:spPr>
      </p:cxnSp>
      <p:cxnSp>
        <p:nvCxnSpPr>
          <p:cNvPr id="3145747" name="Прямая со стрелкой 28"/>
          <p:cNvCxnSpPr>
            <a:cxnSpLocks/>
          </p:cNvCxnSpPr>
          <p:nvPr/>
        </p:nvCxnSpPr>
        <p:spPr>
          <a:xfrm>
            <a:off x="3040062" y="3306762"/>
            <a:ext cx="460375" cy="407987"/>
          </a:xfrm>
          <a:prstGeom prst="straightConnector1">
            <a:avLst/>
          </a:prstGeom>
          <a:noFill/>
          <a:ln w="12700" cap="flat" cmpd="sng">
            <a:solidFill>
              <a:schemeClr val="dk1">
                <a:alpha val="100000"/>
              </a:schemeClr>
            </a:solidFill>
            <a:prstDash val="solid"/>
            <a:miter/>
            <a:tailEnd type="arrow" w="med" len="med"/>
          </a:ln>
        </p:spPr>
      </p:cxnSp>
      <p:cxnSp>
        <p:nvCxnSpPr>
          <p:cNvPr id="3145748" name="Прямая со стрелкой 30"/>
          <p:cNvCxnSpPr>
            <a:cxnSpLocks/>
          </p:cNvCxnSpPr>
          <p:nvPr/>
        </p:nvCxnSpPr>
        <p:spPr>
          <a:xfrm>
            <a:off x="3286125" y="2286000"/>
            <a:ext cx="1643062" cy="571500"/>
          </a:xfrm>
          <a:prstGeom prst="straightConnector1">
            <a:avLst/>
          </a:prstGeom>
          <a:noFill/>
          <a:ln w="12700" cap="flat" cmpd="sng">
            <a:solidFill>
              <a:schemeClr val="dk1">
                <a:alpha val="100000"/>
              </a:schemeClr>
            </a:solidFill>
            <a:prstDash val="solid"/>
            <a:miter/>
            <a:tailEnd type="arrow" w="med" len="med"/>
          </a:ln>
        </p:spPr>
      </p:cxnSp>
      <p:cxnSp>
        <p:nvCxnSpPr>
          <p:cNvPr id="3145749" name="Прямая со стрелкой 35"/>
          <p:cNvCxnSpPr>
            <a:cxnSpLocks/>
          </p:cNvCxnSpPr>
          <p:nvPr/>
        </p:nvCxnSpPr>
        <p:spPr>
          <a:xfrm flipH="1">
            <a:off x="5510212" y="3357562"/>
            <a:ext cx="454025" cy="319087"/>
          </a:xfrm>
          <a:prstGeom prst="straightConnector1">
            <a:avLst/>
          </a:prstGeom>
          <a:noFill/>
          <a:ln w="12700" cap="flat" cmpd="sng">
            <a:solidFill>
              <a:schemeClr val="dk1">
                <a:alpha val="100000"/>
              </a:schemeClr>
            </a:solidFill>
            <a:prstDash val="solid"/>
            <a:miter/>
            <a:tailEnd type="arrow" w="med" len="med"/>
          </a:ln>
        </p:spPr>
      </p:cxnSp>
      <p:cxnSp>
        <p:nvCxnSpPr>
          <p:cNvPr id="3145750" name="Прямая со стрелкой 37"/>
          <p:cNvCxnSpPr>
            <a:cxnSpLocks/>
          </p:cNvCxnSpPr>
          <p:nvPr/>
        </p:nvCxnSpPr>
        <p:spPr>
          <a:xfrm>
            <a:off x="7143750" y="3357562"/>
            <a:ext cx="571500" cy="285750"/>
          </a:xfrm>
          <a:prstGeom prst="straightConnector1">
            <a:avLst/>
          </a:prstGeom>
          <a:noFill/>
          <a:ln w="12700" cap="flat" cmpd="sng">
            <a:solidFill>
              <a:schemeClr val="dk1">
                <a:alpha val="100000"/>
              </a:schemeClr>
            </a:solidFill>
            <a:prstDash val="solid"/>
            <a:miter/>
            <a:tailEnd type="arrow" w="med" len="med"/>
          </a:ln>
        </p:spPr>
      </p:cxnSp>
      <p:sp>
        <p:nvSpPr>
          <p:cNvPr id="1048719" name="Прямоугольник 21"/>
          <p:cNvSpPr/>
          <p:nvPr/>
        </p:nvSpPr>
        <p:spPr>
          <a:xfrm>
            <a:off x="5867400" y="5186362"/>
            <a:ext cx="2233612" cy="1143000"/>
          </a:xfrm>
          <a:prstGeom prst="rect">
            <a:avLst/>
          </a:prstGeom>
          <a:solidFill>
            <a:srgbClr val="FFD966"/>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Бирга бўйсуниш муносабати</a:t>
            </a:r>
            <a:r>
              <a:rPr lang="ru-RU" altLang="en-US" sz="2000">
                <a:solidFill>
                  <a:srgbClr val="000000"/>
                </a:solidFill>
              </a:rPr>
              <a:t>  </a:t>
            </a:r>
          </a:p>
        </p:txBody>
      </p:sp>
      <p:cxnSp>
        <p:nvCxnSpPr>
          <p:cNvPr id="3145751" name="Прямая со стрелкой 25"/>
          <p:cNvCxnSpPr>
            <a:cxnSpLocks/>
          </p:cNvCxnSpPr>
          <p:nvPr/>
        </p:nvCxnSpPr>
        <p:spPr>
          <a:xfrm flipH="1">
            <a:off x="6694487" y="3386137"/>
            <a:ext cx="4762" cy="1771650"/>
          </a:xfrm>
          <a:prstGeom prst="straightConnector1">
            <a:avLst/>
          </a:prstGeom>
          <a:noFill/>
          <a:ln w="12700" cap="flat" cmpd="sng">
            <a:solidFill>
              <a:schemeClr val="dk1">
                <a:alpha val="100000"/>
              </a:schemeClr>
            </a:solidFill>
            <a:prstDash val="solid"/>
            <a:miter/>
            <a:tailEnd type="arrow" w="med" len="med"/>
          </a:ln>
        </p:spPr>
      </p:cxn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0" name="Содержимое 2"/>
          <p:cNvSpPr>
            <a:spLocks noGrp="1"/>
          </p:cNvSpPr>
          <p:nvPr>
            <p:ph idx="1"/>
          </p:nvPr>
        </p:nvSpPr>
        <p:spPr>
          <a:xfrm>
            <a:off x="457200" y="214312"/>
            <a:ext cx="8229600" cy="591185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buFont typeface="Wingdings 3" pitchFamily="18" charset="2"/>
              <a:buChar char=""/>
            </a:pPr>
            <a:endParaRPr lang="ru-RU" altLang="en-US" sz="3600" b="1"/>
          </a:p>
          <a:p>
            <a:pPr marL="342900" lvl="0" indent="-342900" eaLnBrk="1" hangingPunct="1">
              <a:buClr>
                <a:srgbClr val="F5F5F5"/>
              </a:buClr>
              <a:buFont typeface="Wingdings 3" pitchFamily="18" charset="2"/>
              <a:buChar char=""/>
            </a:pPr>
            <a:r>
              <a:rPr lang="ru-RU" altLang="en-US" sz="3600" b="1"/>
              <a:t>Сиғишадиган тушунчалар</a:t>
            </a:r>
            <a:r>
              <a:rPr lang="ru-RU" altLang="ru-RU" sz="3600"/>
              <a:t>нинг ҳажми бир-бирига бутунлай, тўлалигича ёки қисман мос келади.</a:t>
            </a:r>
          </a:p>
          <a:p>
            <a:pPr marL="342900" lvl="0" indent="-342900" eaLnBrk="1" hangingPunct="1">
              <a:buClr>
                <a:srgbClr val="F5F5F5"/>
              </a:buClr>
              <a:buFont typeface="Wingdings 3" pitchFamily="18" charset="2"/>
              <a:buChar char=""/>
            </a:pPr>
            <a:r>
              <a:rPr lang="ru-RU" altLang="ru-RU" sz="3600"/>
              <a:t>Улар ўртасида уч хил муносабат мавжуд: мослик, қисман мослик ва бўйсуниш.</a:t>
            </a:r>
          </a:p>
          <a:p>
            <a:pPr marL="342900" lvl="0" indent="-342900" eaLnBrk="1" hangingPunct="1">
              <a:buClr>
                <a:srgbClr val="F5F5F5"/>
              </a:buClr>
              <a:buFont typeface="Wingdings 2" pitchFamily="18" charset="2"/>
              <a:buNone/>
            </a:pPr>
            <a:endParaRPr lang="ru-RU" altLang="ru-RU" sz="36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1" name="Объект 2"/>
          <p:cNvSpPr>
            <a:spLocks noGrp="1"/>
          </p:cNvSpPr>
          <p:nvPr>
            <p:ph idx="1"/>
          </p:nvPr>
        </p:nvSpPr>
        <p:spPr>
          <a:xfrm>
            <a:off x="457200" y="333375"/>
            <a:ext cx="8229600" cy="4391025"/>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buFont typeface="Wingdings 3" pitchFamily="18" charset="2"/>
              <a:buChar char=""/>
            </a:pPr>
            <a:r>
              <a:rPr lang="ru-RU" altLang="en-US" sz="3200" b="1"/>
              <a:t>Мослик муносабати</a:t>
            </a:r>
            <a:r>
              <a:rPr lang="ru-RU" altLang="ru-RU" sz="3200"/>
              <a:t>даги тушунчалар битта предметни (предметлар синфини) акс эттирувчи тушунчалар бўлиб, улар бир-биридан фақат мазмуни билангина фарқ қилади.</a:t>
            </a:r>
          </a:p>
          <a:p>
            <a:pPr marL="342900" lvl="0" indent="-342900" eaLnBrk="1" hangingPunct="1">
              <a:buClr>
                <a:srgbClr val="F5F5F5"/>
              </a:buClr>
              <a:buFont typeface="Wingdings 3" pitchFamily="18" charset="2"/>
              <a:buChar char=""/>
            </a:pPr>
            <a:endParaRPr lang="ru-RU" altLang="ru-RU" sz="3200"/>
          </a:p>
          <a:p>
            <a:pPr marL="342900" lvl="0" indent="-342900" eaLnBrk="1" hangingPunct="1">
              <a:buClr>
                <a:srgbClr val="F5F5F5"/>
              </a:buClr>
              <a:buFont typeface="Wingdings 3" pitchFamily="18" charset="2"/>
              <a:buChar char=""/>
            </a:pPr>
            <a:endParaRPr lang="ru-RU" altLang="ru-RU" sz="3200"/>
          </a:p>
          <a:p>
            <a:pPr marL="342900" lvl="0" indent="-342900" eaLnBrk="1" hangingPunct="1">
              <a:buClr>
                <a:srgbClr val="F5F5F5"/>
              </a:buClr>
              <a:buFont typeface="Wingdings 2" pitchFamily="18" charset="2"/>
              <a:buNone/>
            </a:pPr>
            <a:endParaRPr lang="ru-RU" altLang="en-US" sz="3200">
              <a:solidFill>
                <a:srgbClr val="FF0000"/>
              </a:solidFill>
            </a:endParaRPr>
          </a:p>
          <a:p>
            <a:pPr marL="342900" lvl="0" indent="-342900" algn="ctr" eaLnBrk="1" hangingPunct="1">
              <a:buClr>
                <a:srgbClr val="F5F5F5"/>
              </a:buClr>
              <a:buFont typeface="Wingdings 3" pitchFamily="18" charset="2"/>
              <a:buChar char=""/>
            </a:pPr>
            <a:endParaRPr lang="ru-RU" altLang="en-US" sz="3200">
              <a:solidFill>
                <a:srgbClr val="FF0000"/>
              </a:solidFill>
            </a:endParaRPr>
          </a:p>
          <a:p>
            <a:pPr marL="342900" lvl="0" indent="-342900" eaLnBrk="1" hangingPunct="1">
              <a:buClr>
                <a:srgbClr val="F5F5F5"/>
              </a:buClr>
              <a:buFont typeface="Wingdings 2" pitchFamily="18" charset="2"/>
              <a:buNone/>
            </a:pPr>
            <a:endParaRPr lang="ru-RU" altLang="en-US"/>
          </a:p>
        </p:txBody>
      </p:sp>
      <p:sp>
        <p:nvSpPr>
          <p:cNvPr id="1048722" name="Овал 26"/>
          <p:cNvSpPr/>
          <p:nvPr/>
        </p:nvSpPr>
        <p:spPr>
          <a:xfrm>
            <a:off x="6227762" y="4941887"/>
            <a:ext cx="1655762" cy="1428750"/>
          </a:xfrm>
          <a:prstGeom prst="ellipse">
            <a:avLst/>
          </a:prstGeom>
          <a:no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3200">
                <a:latin typeface="TimesUZ"/>
                <a:ea typeface="Times New Roman" pitchFamily="18" charset="0"/>
              </a:rPr>
              <a:t>А.В.</a:t>
            </a:r>
            <a:r>
              <a:rPr lang="ru-RU" altLang="ru-RU" sz="800">
                <a:latin typeface="TimesUZ"/>
                <a:ea typeface="Times New Roman" pitchFamily="18" charset="0"/>
              </a:rPr>
              <a:t>.</a:t>
            </a:r>
          </a:p>
        </p:txBody>
      </p:sp>
      <p:sp>
        <p:nvSpPr>
          <p:cNvPr id="1048723" name="Rectangle 18"/>
          <p:cNvSpPr/>
          <p:nvPr/>
        </p:nvSpPr>
        <p:spPr>
          <a:xfrm>
            <a:off x="46037" y="3063875"/>
            <a:ext cx="8640762" cy="1816100"/>
          </a:xfrm>
          <a:prstGeom prst="rect">
            <a:avLst/>
          </a:prstGeom>
          <a:noFill/>
          <a:ln>
            <a:noFill/>
          </a:ln>
        </p:spPr>
        <p:txBody>
          <a:bodyPr vert="horz"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algn="just" eaLnBrk="1" hangingPunct="1"/>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И.А.</a:t>
            </a:r>
            <a:r>
              <a:rPr lang="en-US" altLang="ru-RU" sz="2800">
                <a:latin typeface="Arial" pitchFamily="34" charset="0"/>
                <a:ea typeface="Times New Roman" pitchFamily="18" charset="0"/>
              </a:rPr>
              <a:t> </a:t>
            </a:r>
            <a:r>
              <a:rPr lang="ru-RU" altLang="ru-RU" sz="2800">
                <a:latin typeface="Times New Roman" pitchFamily="18" charset="0"/>
                <a:ea typeface="Times New Roman" pitchFamily="18" charset="0"/>
              </a:rPr>
              <a:t>Каримов</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 </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Ўзбекистон Республикасининг    	Президенти</a:t>
            </a:r>
            <a:r>
              <a:rPr lang="ru-RU" altLang="ru-RU" sz="2800">
                <a:latin typeface="Arial" pitchFamily="34" charset="0"/>
                <a:ea typeface="Times New Roman" pitchFamily="18" charset="0"/>
              </a:rPr>
              <a:t>»</a:t>
            </a:r>
            <a:r>
              <a:rPr lang="uz-Cyrl-UZ" altLang="ru-RU" sz="2800">
                <a:latin typeface="Times New Roman" pitchFamily="18" charset="0"/>
                <a:ea typeface="Times New Roman" pitchFamily="18" charset="0"/>
              </a:rPr>
              <a:t> </a:t>
            </a:r>
          </a:p>
          <a:p>
            <a:pPr lvl="0" indent="106362" algn="just" eaLnBrk="1" hangingPunct="1"/>
            <a:r>
              <a:rPr lang="uz-Cyrl-UZ" altLang="ru-RU" sz="2800">
                <a:latin typeface="Times New Roman" pitchFamily="18" charset="0"/>
                <a:ea typeface="Times New Roman" pitchFamily="18" charset="0"/>
              </a:rPr>
              <a:t>А </a:t>
            </a:r>
            <a:r>
              <a:rPr lang="ru-RU" altLang="ru-RU" sz="2800">
                <a:latin typeface="Times New Roman" pitchFamily="18" charset="0"/>
                <a:ea typeface="Times New Roman" pitchFamily="18" charset="0"/>
              </a:rPr>
              <a:t>-</a:t>
            </a:r>
            <a:r>
              <a:rPr lang="uz-Cyrl-UZ" altLang="ru-RU" sz="2800">
                <a:latin typeface="Times New Roman" pitchFamily="18" charset="0"/>
                <a:ea typeface="Times New Roman" pitchFamily="18" charset="0"/>
              </a:rPr>
              <a:t> </a:t>
            </a:r>
            <a:r>
              <a:rPr lang="ru-RU" altLang="ru-RU" sz="2800">
                <a:latin typeface="Times New Roman" pitchFamily="18" charset="0"/>
                <a:ea typeface="Times New Roman" pitchFamily="18" charset="0"/>
              </a:rPr>
              <a:t>И.А.</a:t>
            </a:r>
            <a:r>
              <a:rPr lang="en-US" altLang="ru-RU" sz="2800">
                <a:latin typeface="Arial" pitchFamily="34" charset="0"/>
                <a:ea typeface="Times New Roman" pitchFamily="18" charset="0"/>
              </a:rPr>
              <a:t> </a:t>
            </a:r>
            <a:r>
              <a:rPr lang="ru-RU" altLang="ru-RU" sz="2800">
                <a:latin typeface="Times New Roman" pitchFamily="18" charset="0"/>
                <a:ea typeface="Times New Roman" pitchFamily="18" charset="0"/>
              </a:rPr>
              <a:t>Каримов.</a:t>
            </a:r>
          </a:p>
          <a:p>
            <a:pPr lvl="0" indent="106362" algn="just" eaLnBrk="1" hangingPunct="1"/>
            <a:r>
              <a:rPr lang="uz-Cyrl-UZ" altLang="ru-RU" sz="2800">
                <a:latin typeface="Times New Roman" pitchFamily="18" charset="0"/>
                <a:ea typeface="Times New Roman" pitchFamily="18" charset="0"/>
              </a:rPr>
              <a:t>В </a:t>
            </a:r>
            <a:r>
              <a:rPr lang="ru-RU" altLang="ru-RU" sz="2800">
                <a:latin typeface="Times New Roman" pitchFamily="18" charset="0"/>
                <a:ea typeface="Times New Roman" pitchFamily="18" charset="0"/>
              </a:rPr>
              <a:t>- Ўзбекистон Республикаси Президенти.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4" name="Rectangle 7"/>
          <p:cNvSpPr/>
          <p:nvPr/>
        </p:nvSpPr>
        <p:spPr>
          <a:xfrm>
            <a:off x="0" y="0"/>
            <a:ext cx="9144000" cy="457200"/>
          </a:xfrm>
          <a:prstGeom prst="rect">
            <a:avLst/>
          </a:prstGeom>
          <a:noFill/>
          <a:ln>
            <a:noFill/>
          </a:ln>
        </p:spPr>
        <p:txBody>
          <a:bodyPr vert="horz" wrap="none"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eaLnBrk="1" hangingPunct="1"/>
            <a:endParaRPr lang="ru-RU" altLang="ru-RU">
              <a:latin typeface="Arial" pitchFamily="34" charset="0"/>
            </a:endParaRPr>
          </a:p>
        </p:txBody>
      </p:sp>
      <p:grpSp>
        <p:nvGrpSpPr>
          <p:cNvPr id="136" name="Группа 135"/>
          <p:cNvGrpSpPr/>
          <p:nvPr/>
        </p:nvGrpSpPr>
        <p:grpSpPr>
          <a:xfrm>
            <a:off x="3867150" y="9026525"/>
            <a:ext cx="898525" cy="576262"/>
            <a:chOff x="14374" y="2825"/>
            <a:chExt cx="1417" cy="907"/>
          </a:xfrm>
        </p:grpSpPr>
        <p:pic>
          <p:nvPicPr>
            <p:cNvPr id="2097152" name="Picture 4" descr="Graphic1"/>
            <p:cNvPicPr>
              <a:picLocks/>
            </p:cNvPicPr>
            <p:nvPr/>
          </p:nvPicPr>
          <p:blipFill>
            <a:blip r:embed="rId2"/>
            <a:srcRect/>
            <a:stretch>
              <a:fillRect/>
            </a:stretch>
          </p:blipFill>
          <p:spPr>
            <a:xfrm>
              <a:off x="14374" y="2825"/>
              <a:ext cx="1417" cy="907"/>
            </a:xfrm>
            <a:prstGeom prst="rect">
              <a:avLst/>
            </a:prstGeom>
            <a:noFill/>
            <a:ln>
              <a:noFill/>
            </a:ln>
          </p:spPr>
        </p:pic>
        <p:sp>
          <p:nvSpPr>
            <p:cNvPr id="1048725" name="Text Box 5"/>
            <p:cNvSpPr txBox="1"/>
            <p:nvPr/>
          </p:nvSpPr>
          <p:spPr>
            <a:xfrm>
              <a:off x="14592" y="3145"/>
              <a:ext cx="218" cy="360"/>
            </a:xfrm>
            <a:prstGeom prst="rect">
              <a:avLst/>
            </a:prstGeom>
            <a:noFill/>
            <a:ln>
              <a:noFill/>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800">
                  <a:latin typeface="TimesUZ"/>
                  <a:ea typeface="Times New Roman" pitchFamily="18" charset="0"/>
                </a:rPr>
                <a:t>А</a:t>
              </a:r>
            </a:p>
          </p:txBody>
        </p:sp>
        <p:sp>
          <p:nvSpPr>
            <p:cNvPr id="1048726" name="Text Box 6"/>
            <p:cNvSpPr txBox="1"/>
            <p:nvPr/>
          </p:nvSpPr>
          <p:spPr>
            <a:xfrm>
              <a:off x="15355" y="3157"/>
              <a:ext cx="218" cy="360"/>
            </a:xfrm>
            <a:prstGeom prst="rect">
              <a:avLst/>
            </a:prstGeom>
            <a:noFill/>
            <a:ln>
              <a:noFill/>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800">
                  <a:latin typeface="TimesUZ"/>
                  <a:ea typeface="Times New Roman" pitchFamily="18" charset="0"/>
                </a:rPr>
                <a:t>В</a:t>
              </a:r>
            </a:p>
          </p:txBody>
        </p:sp>
      </p:grpSp>
      <p:sp>
        <p:nvSpPr>
          <p:cNvPr id="1048727" name="Rectangle 10"/>
          <p:cNvSpPr/>
          <p:nvPr/>
        </p:nvSpPr>
        <p:spPr>
          <a:xfrm>
            <a:off x="611187" y="660400"/>
            <a:ext cx="7318375" cy="3078162"/>
          </a:xfrm>
          <a:prstGeom prst="rect">
            <a:avLst/>
          </a:prstGeom>
          <a:noFill/>
          <a:ln>
            <a:noFill/>
          </a:ln>
        </p:spPr>
        <p:txBody>
          <a:bodyPr vert="horz" wrap="none"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algn="just" eaLnBrk="1" hangingPunct="1"/>
            <a:endParaRPr lang="ru-RU" altLang="ru-RU" sz="1400" b="1">
              <a:latin typeface="Times New Roman" pitchFamily="18" charset="0"/>
              <a:ea typeface="Times New Roman" pitchFamily="18" charset="0"/>
            </a:endParaRPr>
          </a:p>
          <a:p>
            <a:pPr lvl="0" indent="106362" algn="just" eaLnBrk="1" hangingPunct="1"/>
            <a:r>
              <a:rPr lang="ru-RU" altLang="ru-RU" sz="3600" b="1">
                <a:latin typeface="Times New Roman" pitchFamily="18" charset="0"/>
                <a:ea typeface="Times New Roman" pitchFamily="18" charset="0"/>
              </a:rPr>
              <a:t>Қисман мослик</a:t>
            </a:r>
            <a:r>
              <a:rPr lang="ru-RU" altLang="ru-RU" sz="3600">
                <a:latin typeface="Times New Roman" pitchFamily="18" charset="0"/>
                <a:ea typeface="Times New Roman" pitchFamily="18" charset="0"/>
              </a:rPr>
              <a:t> муносабатидаги </a:t>
            </a:r>
          </a:p>
          <a:p>
            <a:pPr lvl="0" indent="106362" algn="just" eaLnBrk="1" hangingPunct="1"/>
            <a:r>
              <a:rPr lang="ru-RU" altLang="ru-RU" sz="3600">
                <a:latin typeface="Times New Roman" pitchFamily="18" charset="0"/>
                <a:ea typeface="Times New Roman" pitchFamily="18" charset="0"/>
              </a:rPr>
              <a:t>тушунчаларнинг ҳажми қисман </a:t>
            </a:r>
          </a:p>
          <a:p>
            <a:pPr lvl="0" indent="106362" algn="just" eaLnBrk="1" hangingPunct="1"/>
            <a:r>
              <a:rPr lang="ru-RU" altLang="ru-RU" sz="3600">
                <a:latin typeface="Times New Roman" pitchFamily="18" charset="0"/>
                <a:ea typeface="Times New Roman" pitchFamily="18" charset="0"/>
              </a:rPr>
              <a:t>умумийликка эга. Масалан:</a:t>
            </a:r>
          </a:p>
          <a:p>
            <a:pPr lvl="0" indent="106362" algn="just" eaLnBrk="1" hangingPunct="1"/>
            <a:r>
              <a:rPr lang="ru-RU" altLang="ru-RU" sz="3600">
                <a:latin typeface="Times New Roman" pitchFamily="18" charset="0"/>
                <a:ea typeface="Times New Roman" pitchFamily="18" charset="0"/>
              </a:rPr>
              <a:t>А-Спортчи.</a:t>
            </a:r>
          </a:p>
          <a:p>
            <a:pPr lvl="0" indent="106362" algn="just" eaLnBrk="1" hangingPunct="1"/>
            <a:r>
              <a:rPr lang="ru-RU" altLang="ru-RU" sz="3600">
                <a:latin typeface="Times New Roman" pitchFamily="18" charset="0"/>
                <a:ea typeface="Times New Roman" pitchFamily="18" charset="0"/>
              </a:rPr>
              <a:t>В-Талаба.</a:t>
            </a:r>
          </a:p>
        </p:txBody>
      </p:sp>
      <p:grpSp>
        <p:nvGrpSpPr>
          <p:cNvPr id="137" name="Группа 136"/>
          <p:cNvGrpSpPr/>
          <p:nvPr/>
        </p:nvGrpSpPr>
        <p:grpSpPr>
          <a:xfrm>
            <a:off x="5292725" y="3068637"/>
            <a:ext cx="2803525" cy="1800225"/>
            <a:chOff x="14374" y="2825"/>
            <a:chExt cx="1417" cy="907"/>
          </a:xfrm>
        </p:grpSpPr>
        <p:pic>
          <p:nvPicPr>
            <p:cNvPr id="2097153" name="Picture 4" descr="Graphic1"/>
            <p:cNvPicPr>
              <a:picLocks/>
            </p:cNvPicPr>
            <p:nvPr/>
          </p:nvPicPr>
          <p:blipFill>
            <a:blip r:embed="rId2"/>
            <a:srcRect/>
            <a:stretch>
              <a:fillRect/>
            </a:stretch>
          </p:blipFill>
          <p:spPr>
            <a:xfrm>
              <a:off x="14374" y="2825"/>
              <a:ext cx="1417" cy="907"/>
            </a:xfrm>
            <a:prstGeom prst="rect">
              <a:avLst/>
            </a:prstGeom>
            <a:noFill/>
            <a:ln>
              <a:noFill/>
            </a:ln>
          </p:spPr>
        </p:pic>
        <p:sp>
          <p:nvSpPr>
            <p:cNvPr id="1048728" name="Text Box 5"/>
            <p:cNvSpPr txBox="1"/>
            <p:nvPr/>
          </p:nvSpPr>
          <p:spPr>
            <a:xfrm>
              <a:off x="14592" y="3145"/>
              <a:ext cx="218" cy="360"/>
            </a:xfrm>
            <a:prstGeom prst="rect">
              <a:avLst/>
            </a:prstGeom>
            <a:noFill/>
            <a:ln>
              <a:noFill/>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А</a:t>
              </a:r>
            </a:p>
          </p:txBody>
        </p:sp>
        <p:sp>
          <p:nvSpPr>
            <p:cNvPr id="1048729" name="Text Box 6"/>
            <p:cNvSpPr txBox="1"/>
            <p:nvPr/>
          </p:nvSpPr>
          <p:spPr>
            <a:xfrm>
              <a:off x="15355" y="3158"/>
              <a:ext cx="218" cy="360"/>
            </a:xfrm>
            <a:prstGeom prst="rect">
              <a:avLst/>
            </a:prstGeom>
            <a:noFill/>
            <a:ln>
              <a:noFill/>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В</a:t>
              </a:r>
            </a:p>
          </p:txBody>
        </p:sp>
      </p:gr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0" name="Rectangle 6"/>
          <p:cNvSpPr/>
          <p:nvPr/>
        </p:nvSpPr>
        <p:spPr>
          <a:xfrm>
            <a:off x="0" y="0"/>
            <a:ext cx="9144000" cy="457200"/>
          </a:xfrm>
          <a:prstGeom prst="rect">
            <a:avLst/>
          </a:prstGeom>
          <a:noFill/>
          <a:ln>
            <a:noFill/>
          </a:ln>
        </p:spPr>
        <p:txBody>
          <a:bodyPr vert="horz" wrap="none"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eaLnBrk="1" hangingPunct="1"/>
            <a:endParaRPr lang="ru-RU" altLang="ru-RU">
              <a:latin typeface="Arial" pitchFamily="34" charset="0"/>
            </a:endParaRPr>
          </a:p>
        </p:txBody>
      </p:sp>
      <p:grpSp>
        <p:nvGrpSpPr>
          <p:cNvPr id="139" name="Группа 138"/>
          <p:cNvGrpSpPr/>
          <p:nvPr/>
        </p:nvGrpSpPr>
        <p:grpSpPr>
          <a:xfrm>
            <a:off x="5580062" y="3716337"/>
            <a:ext cx="2089150" cy="2089150"/>
            <a:chOff x="14917" y="4748"/>
            <a:chExt cx="872" cy="872"/>
          </a:xfrm>
        </p:grpSpPr>
        <p:sp>
          <p:nvSpPr>
            <p:cNvPr id="1048731" name="Oval 8"/>
            <p:cNvSpPr/>
            <p:nvPr/>
          </p:nvSpPr>
          <p:spPr>
            <a:xfrm>
              <a:off x="14917" y="4748"/>
              <a:ext cx="872" cy="872"/>
            </a:xfrm>
            <a:prstGeom prst="ellipse">
              <a:avLst/>
            </a:prstGeom>
            <a:no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А</a:t>
              </a:r>
            </a:p>
          </p:txBody>
        </p:sp>
        <p:sp>
          <p:nvSpPr>
            <p:cNvPr id="1048732" name="Oval 9"/>
            <p:cNvSpPr/>
            <p:nvPr/>
          </p:nvSpPr>
          <p:spPr>
            <a:xfrm>
              <a:off x="15132" y="5184"/>
              <a:ext cx="441" cy="423"/>
            </a:xfrm>
            <a:prstGeom prst="ellipse">
              <a:avLst/>
            </a:prstGeom>
            <a:no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В</a:t>
              </a:r>
            </a:p>
          </p:txBody>
        </p:sp>
      </p:grpSp>
      <p:sp>
        <p:nvSpPr>
          <p:cNvPr id="1048733" name="Rectangle 9"/>
          <p:cNvSpPr/>
          <p:nvPr/>
        </p:nvSpPr>
        <p:spPr>
          <a:xfrm>
            <a:off x="395287" y="1319212"/>
            <a:ext cx="8353425" cy="2555875"/>
          </a:xfrm>
          <a:prstGeom prst="rect">
            <a:avLst/>
          </a:prstGeom>
          <a:noFill/>
          <a:ln>
            <a:noFill/>
          </a:ln>
        </p:spPr>
        <p:txBody>
          <a:bodyPr vert="horz"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eaLnBrk="1" hangingPunct="1"/>
            <a:r>
              <a:rPr lang="ru-RU" altLang="ru-RU" sz="3200" b="1">
                <a:latin typeface="Times New Roman" pitchFamily="18" charset="0"/>
                <a:ea typeface="Times New Roman" pitchFamily="18" charset="0"/>
              </a:rPr>
              <a:t>Бўйсуниш муносабатида</a:t>
            </a:r>
            <a:r>
              <a:rPr lang="ru-RU" altLang="ru-RU" sz="3200">
                <a:latin typeface="Times New Roman" pitchFamily="18" charset="0"/>
                <a:ea typeface="Times New Roman" pitchFamily="18" charset="0"/>
              </a:rPr>
              <a:t> тушунчалардан бирининг ҳажми иккинчисининг ҳажмига тўлиқ кириб, уни ташкил қилувчи қисм ҳисобланади. Масалан:</a:t>
            </a:r>
          </a:p>
          <a:p>
            <a:pPr lvl="0" indent="106362" algn="just" eaLnBrk="1" hangingPunct="1"/>
            <a:r>
              <a:rPr lang="uz-Cyrl-UZ" altLang="ru-RU" sz="3200">
                <a:latin typeface="Times New Roman" pitchFamily="18" charset="0"/>
                <a:ea typeface="Times New Roman" pitchFamily="18" charset="0"/>
              </a:rPr>
              <a:t>А-Фан. </a:t>
            </a:r>
            <a:r>
              <a:rPr lang="ru-RU" altLang="ru-RU" sz="3200">
                <a:latin typeface="Times New Roman" pitchFamily="18" charset="0"/>
                <a:ea typeface="Times New Roman" pitchFamily="18" charset="0"/>
              </a:rPr>
              <a:t>В-Мантиқ.</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4" name="Объект 2"/>
          <p:cNvSpPr>
            <a:spLocks noGrp="1"/>
          </p:cNvSpPr>
          <p:nvPr>
            <p:ph idx="1"/>
          </p:nvPr>
        </p:nvSpPr>
        <p:spPr>
          <a:xfrm>
            <a:off x="250825" y="188912"/>
            <a:ext cx="8435975" cy="61356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42900" lvl="0" indent="-342900" eaLnBrk="1" hangingPunct="1">
              <a:buClr>
                <a:srgbClr val="F5F5F5"/>
              </a:buClr>
              <a:buFont typeface="Wingdings 3" pitchFamily="18" charset="2"/>
              <a:buChar char=""/>
            </a:pPr>
            <a:r>
              <a:rPr lang="ru-RU" altLang="en-US" sz="3200" b="1"/>
              <a:t>Сиғишмайдиган тушунчалар </a:t>
            </a:r>
            <a:r>
              <a:rPr lang="uz-Cyrl-UZ" altLang="en-US" sz="3200"/>
              <a:t>ҳажми жиҳатидан умумийликка эга бўлмаган тушунчалар ҳисобланиб, бир синфга кирувчи ҳар хил предметларни ёки предметлар гуруҳ</a:t>
            </a:r>
            <a:r>
              <a:rPr lang="ru-RU" altLang="en-US" sz="3200"/>
              <a:t>ини акс эттиради. Уларнинг умумийлиги фақат ана шунда. </a:t>
            </a:r>
          </a:p>
          <a:p>
            <a:pPr marL="342900" lvl="0" indent="-342900" eaLnBrk="1" hangingPunct="1">
              <a:buClr>
                <a:srgbClr val="F5F5F5"/>
              </a:buClr>
              <a:buFont typeface="Wingdings 3" pitchFamily="18" charset="2"/>
              <a:buChar char=""/>
            </a:pPr>
            <a:r>
              <a:rPr lang="ru-RU" altLang="en-US" sz="3200"/>
              <a:t>Бу тушунчалар ўртасида ҳам уч хил муносабат бор: бирга бўйсуниш, қарама-қаршилик, зидлик.</a:t>
            </a:r>
          </a:p>
          <a:p>
            <a:pPr marL="342900" lvl="0" indent="-342900" eaLnBrk="1" hangingPunct="1">
              <a:buClr>
                <a:srgbClr val="F5F5F5"/>
              </a:buClr>
              <a:buFont typeface="Wingdings 3" pitchFamily="18" charset="2"/>
              <a:buChar char=""/>
            </a:pPr>
            <a:endParaRPr lang="ru-RU"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Содержимое 2"/>
          <p:cNvSpPr>
            <a:spLocks noGrp="1"/>
          </p:cNvSpPr>
          <p:nvPr>
            <p:ph idx="1"/>
          </p:nvPr>
        </p:nvSpPr>
        <p:spPr>
          <a:xfrm>
            <a:off x="457200" y="214312"/>
            <a:ext cx="8229600" cy="5911850"/>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93700" lvl="1" indent="0" algn="just" eaLnBrk="1" hangingPunct="1">
              <a:buClr>
                <a:srgbClr val="F5F5F5"/>
              </a:buClr>
              <a:buFont typeface="Wingdings 2" pitchFamily="18" charset="2"/>
              <a:buNone/>
            </a:pPr>
            <a:r>
              <a:rPr lang="ru-RU" altLang="ru-RU" sz="3000">
                <a:latin typeface="Times New Roman" pitchFamily="18" charset="0"/>
                <a:ea typeface="Times New Roman" pitchFamily="18" charset="0"/>
              </a:rPr>
              <a:t>	</a:t>
            </a:r>
          </a:p>
          <a:p>
            <a:pPr marL="393700" lvl="1" indent="0" algn="just" eaLnBrk="1" hangingPunct="1">
              <a:buClr>
                <a:srgbClr val="F5F5F5"/>
              </a:buClr>
              <a:buFont typeface="Wingdings 2" pitchFamily="18" charset="2"/>
              <a:buNone/>
            </a:pPr>
            <a:r>
              <a:rPr lang="ru-RU" altLang="ru-RU" sz="3000">
                <a:latin typeface="Times New Roman" pitchFamily="18" charset="0"/>
                <a:ea typeface="Times New Roman" pitchFamily="18" charset="0"/>
              </a:rPr>
              <a:t>	</a:t>
            </a:r>
          </a:p>
          <a:p>
            <a:pPr marL="393700" lvl="1" indent="0" algn="just" eaLnBrk="1" hangingPunct="1">
              <a:buClr>
                <a:srgbClr val="F5F5F5"/>
              </a:buClr>
              <a:buFont typeface="Wingdings 2" pitchFamily="18" charset="2"/>
              <a:buNone/>
            </a:pPr>
            <a:r>
              <a:rPr lang="ru-RU" altLang="ru-RU" sz="3000">
                <a:latin typeface="Times New Roman" pitchFamily="18" charset="0"/>
                <a:ea typeface="Times New Roman" pitchFamily="18" charset="0"/>
              </a:rPr>
              <a:t>	Мантиқ илмининг </a:t>
            </a:r>
            <a:r>
              <a:rPr lang="ru-RU" altLang="ru-RU" sz="3000" b="1">
                <a:latin typeface="Times New Roman" pitchFamily="18" charset="0"/>
                <a:ea typeface="Times New Roman" pitchFamily="18" charset="0"/>
              </a:rPr>
              <a:t>ўрганиш объектини</a:t>
            </a:r>
            <a:r>
              <a:rPr lang="en-US" altLang="ru-RU" sz="3000">
                <a:latin typeface="Times New Roman" pitchFamily="18" charset="0"/>
                <a:ea typeface="Times New Roman" pitchFamily="18" charset="0"/>
              </a:rPr>
              <a:t> тафаккур ташкил этади. «Тафаккур»  </a:t>
            </a:r>
            <a:r>
              <a:rPr lang="ru-RU" altLang="ru-RU" sz="3000">
                <a:latin typeface="Times New Roman" pitchFamily="18" charset="0"/>
                <a:ea typeface="Times New Roman" pitchFamily="18" charset="0"/>
              </a:rPr>
              <a:t>ҳам арабча сўз бўлиб, ўзбек тилидаги «фикрлаш», «ақлий билиш» сўзларининг синоними сифатида қўлланилади. </a:t>
            </a:r>
          </a:p>
          <a:p>
            <a:pPr marL="393700" lvl="1" indent="0" algn="just" eaLnBrk="1" hangingPunct="1">
              <a:buClr>
                <a:srgbClr val="F5F5F5"/>
              </a:buClr>
              <a:buFont typeface="Wingdings 2" pitchFamily="18" charset="2"/>
              <a:buNone/>
            </a:pPr>
            <a:r>
              <a:rPr lang="ru-RU" altLang="ru-RU" sz="3000">
                <a:latin typeface="Times New Roman" pitchFamily="18" charset="0"/>
                <a:ea typeface="Times New Roman" pitchFamily="18" charset="0"/>
              </a:rPr>
              <a:t>	Тафаккур билишнинг юқори босқичидир. Унинг моҳиятини яхшироқ тушуниш учун билиш жараёнида тутган ўрни, билишнинг бошқа шакллари билан бўлган муносабатини аниқлаб олиш зарур.</a:t>
            </a:r>
          </a:p>
          <a:p>
            <a:pPr marL="342900" lvl="0" indent="-342900" eaLnBrk="1" hangingPunct="1">
              <a:buClr>
                <a:srgbClr val="F5F5F5"/>
              </a:buClr>
              <a:buFont typeface="Wingdings 3" pitchFamily="18" charset="2"/>
              <a:buChar char=""/>
            </a:pPr>
            <a:r>
              <a:rPr lang="ru-RU" altLang="ru-RU" sz="3200"/>
              <a: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5" name="Rectangle 7"/>
          <p:cNvSpPr/>
          <p:nvPr/>
        </p:nvSpPr>
        <p:spPr>
          <a:xfrm>
            <a:off x="1146175" y="1052512"/>
            <a:ext cx="9144000" cy="457200"/>
          </a:xfrm>
          <a:prstGeom prst="rect">
            <a:avLst/>
          </a:prstGeom>
          <a:noFill/>
          <a:ln>
            <a:noFill/>
          </a:ln>
        </p:spPr>
        <p:txBody>
          <a:bodyPr vert="horz" wrap="none"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eaLnBrk="1" hangingPunct="1"/>
            <a:endParaRPr lang="ru-RU" altLang="ru-RU">
              <a:latin typeface="Arial" pitchFamily="34" charset="0"/>
            </a:endParaRPr>
          </a:p>
        </p:txBody>
      </p:sp>
      <p:grpSp>
        <p:nvGrpSpPr>
          <p:cNvPr id="142" name="Группа 141"/>
          <p:cNvGrpSpPr/>
          <p:nvPr/>
        </p:nvGrpSpPr>
        <p:grpSpPr>
          <a:xfrm>
            <a:off x="5003800" y="3860800"/>
            <a:ext cx="2089150" cy="2089150"/>
            <a:chOff x="14906" y="9807"/>
            <a:chExt cx="872" cy="872"/>
          </a:xfrm>
        </p:grpSpPr>
        <p:sp>
          <p:nvSpPr>
            <p:cNvPr id="1048736" name="Oval 11"/>
            <p:cNvSpPr/>
            <p:nvPr/>
          </p:nvSpPr>
          <p:spPr>
            <a:xfrm>
              <a:off x="14906" y="9807"/>
              <a:ext cx="872" cy="872"/>
            </a:xfrm>
            <a:prstGeom prst="ellipse">
              <a:avLst/>
            </a:prstGeom>
            <a:solidFill>
              <a:srgbClr val="FFFFFF"/>
            </a:solid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А</a:t>
              </a:r>
            </a:p>
          </p:txBody>
        </p:sp>
        <p:sp>
          <p:nvSpPr>
            <p:cNvPr id="1048737" name="Oval 12"/>
            <p:cNvSpPr/>
            <p:nvPr/>
          </p:nvSpPr>
          <p:spPr>
            <a:xfrm>
              <a:off x="15028" y="10191"/>
              <a:ext cx="327" cy="327"/>
            </a:xfrm>
            <a:prstGeom prst="ellipse">
              <a:avLst/>
            </a:prstGeom>
            <a:solidFill>
              <a:srgbClr val="FFFFFF"/>
            </a:solid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В</a:t>
              </a:r>
            </a:p>
          </p:txBody>
        </p:sp>
        <p:sp>
          <p:nvSpPr>
            <p:cNvPr id="1048738" name="Oval 13"/>
            <p:cNvSpPr/>
            <p:nvPr/>
          </p:nvSpPr>
          <p:spPr>
            <a:xfrm>
              <a:off x="15355" y="10191"/>
              <a:ext cx="327" cy="327"/>
            </a:xfrm>
            <a:prstGeom prst="ellipse">
              <a:avLst/>
            </a:prstGeom>
            <a:solidFill>
              <a:srgbClr val="FFFFFF"/>
            </a:solid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С</a:t>
              </a:r>
            </a:p>
          </p:txBody>
        </p:sp>
      </p:grpSp>
      <p:sp>
        <p:nvSpPr>
          <p:cNvPr id="1048739" name="Rectangle 11"/>
          <p:cNvSpPr/>
          <p:nvPr/>
        </p:nvSpPr>
        <p:spPr>
          <a:xfrm>
            <a:off x="1258887" y="765175"/>
            <a:ext cx="6596062" cy="3262312"/>
          </a:xfrm>
          <a:prstGeom prst="rect">
            <a:avLst/>
          </a:prstGeom>
          <a:noFill/>
          <a:ln>
            <a:noFill/>
          </a:ln>
        </p:spPr>
        <p:txBody>
          <a:bodyPr vert="horz"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algn="just" eaLnBrk="1" hangingPunct="1"/>
            <a:endParaRPr lang="ru-RU" altLang="ru-RU" sz="1400" b="1">
              <a:latin typeface="Times New Roman" pitchFamily="18" charset="0"/>
              <a:ea typeface="Times New Roman" pitchFamily="18" charset="0"/>
            </a:endParaRPr>
          </a:p>
          <a:p>
            <a:pPr lvl="0" indent="106362" algn="just" eaLnBrk="1" hangingPunct="1"/>
            <a:r>
              <a:rPr lang="ru-RU" altLang="ru-RU" sz="3200" b="1">
                <a:latin typeface="Times New Roman" pitchFamily="18" charset="0"/>
                <a:ea typeface="Times New Roman" pitchFamily="18" charset="0"/>
              </a:rPr>
              <a:t>Бирга бўйсуниш муносабати</a:t>
            </a:r>
            <a:r>
              <a:rPr lang="ru-RU" altLang="ru-RU" sz="3200">
                <a:latin typeface="Times New Roman" pitchFamily="18" charset="0"/>
                <a:ea typeface="Times New Roman" pitchFamily="18" charset="0"/>
              </a:rPr>
              <a:t> қуйидаги тушунчалар ўртасида мавжуддир.</a:t>
            </a:r>
          </a:p>
          <a:p>
            <a:pPr lvl="0" indent="106362" algn="just" eaLnBrk="1" hangingPunct="1"/>
            <a:r>
              <a:rPr lang="ru-RU" altLang="ru-RU" sz="3200">
                <a:latin typeface="Times New Roman" pitchFamily="18" charset="0"/>
                <a:ea typeface="Times New Roman" pitchFamily="18" charset="0"/>
              </a:rPr>
              <a:t>А-Фан.</a:t>
            </a:r>
          </a:p>
          <a:p>
            <a:pPr lvl="0" indent="106362" algn="just" eaLnBrk="1" hangingPunct="1"/>
            <a:r>
              <a:rPr lang="ru-RU" altLang="ru-RU" sz="3200">
                <a:latin typeface="Times New Roman" pitchFamily="18" charset="0"/>
                <a:ea typeface="Times New Roman" pitchFamily="18" charset="0"/>
              </a:rPr>
              <a:t>В-Мантиқ.</a:t>
            </a:r>
          </a:p>
          <a:p>
            <a:pPr lvl="0" indent="106362" algn="just" eaLnBrk="1" hangingPunct="1"/>
            <a:r>
              <a:rPr lang="ru-RU" altLang="ru-RU" sz="3200">
                <a:latin typeface="Times New Roman" pitchFamily="18" charset="0"/>
                <a:ea typeface="Times New Roman" pitchFamily="18" charset="0"/>
              </a:rPr>
              <a:t>С-Физика.</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0" name="Rectangle 13"/>
          <p:cNvSpPr/>
          <p:nvPr/>
        </p:nvSpPr>
        <p:spPr>
          <a:xfrm>
            <a:off x="46037" y="144462"/>
            <a:ext cx="9115425" cy="4678362"/>
          </a:xfrm>
          <a:prstGeom prst="rect">
            <a:avLst/>
          </a:prstGeom>
          <a:noFill/>
          <a:ln>
            <a:noFill/>
          </a:ln>
        </p:spPr>
        <p:txBody>
          <a:bodyPr vert="horz"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eaLnBrk="1" hangingPunct="1"/>
            <a:r>
              <a:rPr lang="ru-RU" altLang="ru-RU" sz="2800" b="1">
                <a:latin typeface="Times New Roman" pitchFamily="18" charset="0"/>
                <a:ea typeface="Times New Roman" pitchFamily="18" charset="0"/>
              </a:rPr>
              <a:t>Қарама-қаршилик муносабатидаги </a:t>
            </a:r>
            <a:r>
              <a:rPr lang="ru-RU" altLang="ru-RU" sz="2800">
                <a:latin typeface="Times New Roman" pitchFamily="18" charset="0"/>
                <a:ea typeface="Times New Roman" pitchFamily="18" charset="0"/>
              </a:rPr>
              <a:t>тушунчаларнинг ҳажмлари бир-бирини  истисно қилади. Улар предметнинг (предметлар гуруҳининг)қарама-қарши белгиларини акс эттиради, яъни бири предметнинг маълум бир белгисини ифода қилса, иккинчиси уни инкор қилувчи бошқабелгини акс эттиради. Қарама-қаршилик муносабатидаги тушунчалар ўзлари бўйсунадиган тушунчанинг ҳажмини тўлиқ эгаллай олмайди. Масалан, </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Баланд бўйли одам</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 ва </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Паст бўйли одам</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 тушунчалари</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Одам</a:t>
            </a:r>
            <a:r>
              <a:rPr lang="ru-RU" altLang="ru-RU" sz="2800">
                <a:latin typeface="Arial" pitchFamily="34" charset="0"/>
                <a:ea typeface="Times New Roman" pitchFamily="18" charset="0"/>
              </a:rPr>
              <a:t>»</a:t>
            </a:r>
            <a:r>
              <a:rPr lang="ru-RU" altLang="ru-RU" sz="2800">
                <a:latin typeface="Times New Roman" pitchFamily="18" charset="0"/>
                <a:ea typeface="Times New Roman" pitchFamily="18" charset="0"/>
              </a:rPr>
              <a:t> тушунчасининг ҳажмини тўлиқ қоплай олмайди.</a:t>
            </a:r>
          </a:p>
          <a:p>
            <a:pPr lvl="0" indent="106362" eaLnBrk="1" hangingPunct="1"/>
            <a:endParaRPr lang="ru-RU" altLang="ru-RU">
              <a:latin typeface="Arial" pitchFamily="34" charset="0"/>
            </a:endParaRPr>
          </a:p>
        </p:txBody>
      </p:sp>
      <p:grpSp>
        <p:nvGrpSpPr>
          <p:cNvPr id="144" name="Группа 143"/>
          <p:cNvGrpSpPr/>
          <p:nvPr/>
        </p:nvGrpSpPr>
        <p:grpSpPr>
          <a:xfrm>
            <a:off x="6300787" y="4678362"/>
            <a:ext cx="1655762" cy="1636712"/>
            <a:chOff x="14919" y="2531"/>
            <a:chExt cx="823" cy="928"/>
          </a:xfrm>
        </p:grpSpPr>
        <p:sp>
          <p:nvSpPr>
            <p:cNvPr id="1048741" name="Freeform 17"/>
            <p:cNvSpPr/>
            <p:nvPr/>
          </p:nvSpPr>
          <p:spPr bwMode="auto">
            <a:xfrm>
              <a:off x="15331" y="2633"/>
              <a:ext cx="411" cy="412"/>
            </a:xfrm>
            <a:custGeom>
              <a:avLst/>
              <a:gdLst/>
              <a:ahLst/>
              <a:cxnLst/>
              <a:rect l="0" t="0" r="r" b="b"/>
              <a:pathLst>
                <a:path w="8229" h="8250">
                  <a:moveTo>
                    <a:pt x="8229" y="8250"/>
                  </a:moveTo>
                  <a:lnTo>
                    <a:pt x="8229" y="8250"/>
                  </a:lnTo>
                  <a:lnTo>
                    <a:pt x="8228" y="8145"/>
                  </a:lnTo>
                  <a:lnTo>
                    <a:pt x="8226" y="8038"/>
                  </a:lnTo>
                  <a:lnTo>
                    <a:pt x="8223" y="7933"/>
                  </a:lnTo>
                  <a:lnTo>
                    <a:pt x="8218" y="7827"/>
                  </a:lnTo>
                  <a:lnTo>
                    <a:pt x="8211" y="7722"/>
                  </a:lnTo>
                  <a:lnTo>
                    <a:pt x="8204" y="7618"/>
                  </a:lnTo>
                  <a:lnTo>
                    <a:pt x="8196" y="7513"/>
                  </a:lnTo>
                  <a:lnTo>
                    <a:pt x="8186" y="7409"/>
                  </a:lnTo>
                  <a:lnTo>
                    <a:pt x="8175" y="7305"/>
                  </a:lnTo>
                  <a:lnTo>
                    <a:pt x="8162" y="7203"/>
                  </a:lnTo>
                  <a:lnTo>
                    <a:pt x="8148" y="7099"/>
                  </a:lnTo>
                  <a:lnTo>
                    <a:pt x="8134" y="6998"/>
                  </a:lnTo>
                  <a:lnTo>
                    <a:pt x="8117" y="6896"/>
                  </a:lnTo>
                  <a:lnTo>
                    <a:pt x="8100" y="6793"/>
                  </a:lnTo>
                  <a:lnTo>
                    <a:pt x="8081" y="6693"/>
                  </a:lnTo>
                  <a:lnTo>
                    <a:pt x="8061" y="6591"/>
                  </a:lnTo>
                  <a:lnTo>
                    <a:pt x="8040" y="6492"/>
                  </a:lnTo>
                  <a:lnTo>
                    <a:pt x="8017" y="6391"/>
                  </a:lnTo>
                  <a:lnTo>
                    <a:pt x="7994" y="6292"/>
                  </a:lnTo>
                  <a:lnTo>
                    <a:pt x="7969" y="6193"/>
                  </a:lnTo>
                  <a:lnTo>
                    <a:pt x="7943" y="6094"/>
                  </a:lnTo>
                  <a:lnTo>
                    <a:pt x="7915" y="5996"/>
                  </a:lnTo>
                  <a:lnTo>
                    <a:pt x="7887" y="5899"/>
                  </a:lnTo>
                  <a:lnTo>
                    <a:pt x="7857" y="5802"/>
                  </a:lnTo>
                  <a:lnTo>
                    <a:pt x="7826" y="5705"/>
                  </a:lnTo>
                  <a:lnTo>
                    <a:pt x="7795" y="5609"/>
                  </a:lnTo>
                  <a:lnTo>
                    <a:pt x="7762" y="5514"/>
                  </a:lnTo>
                  <a:lnTo>
                    <a:pt x="7728" y="5419"/>
                  </a:lnTo>
                  <a:lnTo>
                    <a:pt x="7692" y="5324"/>
                  </a:lnTo>
                  <a:lnTo>
                    <a:pt x="7656" y="5230"/>
                  </a:lnTo>
                  <a:lnTo>
                    <a:pt x="7619" y="5137"/>
                  </a:lnTo>
                  <a:lnTo>
                    <a:pt x="7580" y="5045"/>
                  </a:lnTo>
                  <a:lnTo>
                    <a:pt x="7540" y="4953"/>
                  </a:lnTo>
                  <a:lnTo>
                    <a:pt x="7500" y="4861"/>
                  </a:lnTo>
                  <a:lnTo>
                    <a:pt x="7458" y="4770"/>
                  </a:lnTo>
                  <a:lnTo>
                    <a:pt x="7414" y="4679"/>
                  </a:lnTo>
                  <a:lnTo>
                    <a:pt x="7371" y="4590"/>
                  </a:lnTo>
                  <a:lnTo>
                    <a:pt x="7326" y="4501"/>
                  </a:lnTo>
                  <a:lnTo>
                    <a:pt x="7280" y="4412"/>
                  </a:lnTo>
                  <a:lnTo>
                    <a:pt x="7233" y="4324"/>
                  </a:lnTo>
                  <a:lnTo>
                    <a:pt x="7184" y="4236"/>
                  </a:lnTo>
                  <a:lnTo>
                    <a:pt x="7135" y="4150"/>
                  </a:lnTo>
                  <a:lnTo>
                    <a:pt x="7085" y="4064"/>
                  </a:lnTo>
                  <a:lnTo>
                    <a:pt x="7033" y="3978"/>
                  </a:lnTo>
                  <a:lnTo>
                    <a:pt x="6982" y="3893"/>
                  </a:lnTo>
                  <a:lnTo>
                    <a:pt x="6929" y="3809"/>
                  </a:lnTo>
                  <a:lnTo>
                    <a:pt x="6874" y="3726"/>
                  </a:lnTo>
                  <a:lnTo>
                    <a:pt x="6820" y="3644"/>
                  </a:lnTo>
                  <a:lnTo>
                    <a:pt x="6764" y="3561"/>
                  </a:lnTo>
                  <a:lnTo>
                    <a:pt x="6706" y="3480"/>
                  </a:lnTo>
                  <a:lnTo>
                    <a:pt x="6648" y="3400"/>
                  </a:lnTo>
                  <a:lnTo>
                    <a:pt x="6590" y="3320"/>
                  </a:lnTo>
                  <a:lnTo>
                    <a:pt x="6531" y="3241"/>
                  </a:lnTo>
                  <a:lnTo>
                    <a:pt x="6470" y="3162"/>
                  </a:lnTo>
                  <a:lnTo>
                    <a:pt x="6408" y="3085"/>
                  </a:lnTo>
                  <a:lnTo>
                    <a:pt x="6345" y="3008"/>
                  </a:lnTo>
                  <a:lnTo>
                    <a:pt x="6282" y="2931"/>
                  </a:lnTo>
                  <a:lnTo>
                    <a:pt x="6218" y="2857"/>
                  </a:lnTo>
                  <a:lnTo>
                    <a:pt x="6153" y="2782"/>
                  </a:lnTo>
                  <a:lnTo>
                    <a:pt x="6087" y="2708"/>
                  </a:lnTo>
                  <a:lnTo>
                    <a:pt x="6020" y="2635"/>
                  </a:lnTo>
                  <a:lnTo>
                    <a:pt x="5951" y="2563"/>
                  </a:lnTo>
                  <a:lnTo>
                    <a:pt x="5883" y="2493"/>
                  </a:lnTo>
                  <a:lnTo>
                    <a:pt x="5814" y="2421"/>
                  </a:lnTo>
                  <a:lnTo>
                    <a:pt x="5743" y="2352"/>
                  </a:lnTo>
                  <a:lnTo>
                    <a:pt x="5672" y="2284"/>
                  </a:lnTo>
                  <a:lnTo>
                    <a:pt x="5600" y="2215"/>
                  </a:lnTo>
                  <a:lnTo>
                    <a:pt x="5527" y="2148"/>
                  </a:lnTo>
                  <a:lnTo>
                    <a:pt x="5454" y="2082"/>
                  </a:lnTo>
                  <a:lnTo>
                    <a:pt x="5379" y="2017"/>
                  </a:lnTo>
                  <a:lnTo>
                    <a:pt x="5304" y="1952"/>
                  </a:lnTo>
                  <a:lnTo>
                    <a:pt x="5229" y="1888"/>
                  </a:lnTo>
                  <a:lnTo>
                    <a:pt x="5152" y="1826"/>
                  </a:lnTo>
                  <a:lnTo>
                    <a:pt x="5075" y="1764"/>
                  </a:lnTo>
                  <a:lnTo>
                    <a:pt x="4996" y="1703"/>
                  </a:lnTo>
                  <a:lnTo>
                    <a:pt x="4918" y="1644"/>
                  </a:lnTo>
                  <a:lnTo>
                    <a:pt x="4837" y="1585"/>
                  </a:lnTo>
                  <a:lnTo>
                    <a:pt x="4758" y="1526"/>
                  </a:lnTo>
                  <a:lnTo>
                    <a:pt x="4676" y="1469"/>
                  </a:lnTo>
                  <a:lnTo>
                    <a:pt x="4595" y="1413"/>
                  </a:lnTo>
                  <a:lnTo>
                    <a:pt x="4512" y="1358"/>
                  </a:lnTo>
                  <a:lnTo>
                    <a:pt x="4430" y="1303"/>
                  </a:lnTo>
                  <a:lnTo>
                    <a:pt x="4345" y="1251"/>
                  </a:lnTo>
                  <a:lnTo>
                    <a:pt x="4261" y="1198"/>
                  </a:lnTo>
                  <a:lnTo>
                    <a:pt x="4176" y="1147"/>
                  </a:lnTo>
                  <a:lnTo>
                    <a:pt x="4090" y="1096"/>
                  </a:lnTo>
                  <a:lnTo>
                    <a:pt x="4003" y="1047"/>
                  </a:lnTo>
                  <a:lnTo>
                    <a:pt x="3917" y="999"/>
                  </a:lnTo>
                  <a:lnTo>
                    <a:pt x="3829" y="951"/>
                  </a:lnTo>
                  <a:lnTo>
                    <a:pt x="3740" y="906"/>
                  </a:lnTo>
                  <a:lnTo>
                    <a:pt x="3651" y="860"/>
                  </a:lnTo>
                  <a:lnTo>
                    <a:pt x="3561" y="816"/>
                  </a:lnTo>
                  <a:lnTo>
                    <a:pt x="3472" y="773"/>
                  </a:lnTo>
                  <a:lnTo>
                    <a:pt x="3381" y="731"/>
                  </a:lnTo>
                  <a:lnTo>
                    <a:pt x="3289" y="691"/>
                  </a:lnTo>
                  <a:lnTo>
                    <a:pt x="3197" y="650"/>
                  </a:lnTo>
                  <a:lnTo>
                    <a:pt x="3104" y="612"/>
                  </a:lnTo>
                  <a:lnTo>
                    <a:pt x="3012" y="575"/>
                  </a:lnTo>
                  <a:lnTo>
                    <a:pt x="2918" y="537"/>
                  </a:lnTo>
                  <a:lnTo>
                    <a:pt x="2823" y="502"/>
                  </a:lnTo>
                  <a:lnTo>
                    <a:pt x="2729" y="468"/>
                  </a:lnTo>
                  <a:lnTo>
                    <a:pt x="2633" y="435"/>
                  </a:lnTo>
                  <a:lnTo>
                    <a:pt x="2538" y="403"/>
                  </a:lnTo>
                  <a:lnTo>
                    <a:pt x="2441" y="373"/>
                  </a:lnTo>
                  <a:lnTo>
                    <a:pt x="2345" y="343"/>
                  </a:lnTo>
                  <a:lnTo>
                    <a:pt x="2247" y="314"/>
                  </a:lnTo>
                  <a:lnTo>
                    <a:pt x="2150" y="287"/>
                  </a:lnTo>
                  <a:lnTo>
                    <a:pt x="2052" y="261"/>
                  </a:lnTo>
                  <a:lnTo>
                    <a:pt x="1952" y="236"/>
                  </a:lnTo>
                  <a:lnTo>
                    <a:pt x="1854" y="213"/>
                  </a:lnTo>
                  <a:lnTo>
                    <a:pt x="1754" y="190"/>
                  </a:lnTo>
                  <a:lnTo>
                    <a:pt x="1653" y="169"/>
                  </a:lnTo>
                  <a:lnTo>
                    <a:pt x="1553" y="148"/>
                  </a:lnTo>
                  <a:lnTo>
                    <a:pt x="1452" y="130"/>
                  </a:lnTo>
                  <a:lnTo>
                    <a:pt x="1351" y="112"/>
                  </a:lnTo>
                  <a:lnTo>
                    <a:pt x="1249" y="96"/>
                  </a:lnTo>
                  <a:lnTo>
                    <a:pt x="1147" y="81"/>
                  </a:lnTo>
                  <a:lnTo>
                    <a:pt x="1044" y="68"/>
                  </a:lnTo>
                  <a:lnTo>
                    <a:pt x="941" y="54"/>
                  </a:lnTo>
                  <a:lnTo>
                    <a:pt x="838" y="44"/>
                  </a:lnTo>
                  <a:lnTo>
                    <a:pt x="735" y="33"/>
                  </a:lnTo>
                  <a:lnTo>
                    <a:pt x="630" y="24"/>
                  </a:lnTo>
                  <a:lnTo>
                    <a:pt x="526" y="17"/>
                  </a:lnTo>
                  <a:lnTo>
                    <a:pt x="422" y="12"/>
                  </a:lnTo>
                  <a:lnTo>
                    <a:pt x="315" y="7"/>
                  </a:lnTo>
                  <a:lnTo>
                    <a:pt x="210" y="3"/>
                  </a:lnTo>
                  <a:lnTo>
                    <a:pt x="105" y="0"/>
                  </a:lnTo>
                  <a:lnTo>
                    <a:pt x="0" y="0"/>
                  </a:lnTo>
                  <a:lnTo>
                    <a:pt x="0" y="292"/>
                  </a:lnTo>
                  <a:lnTo>
                    <a:pt x="102" y="293"/>
                  </a:lnTo>
                  <a:lnTo>
                    <a:pt x="204" y="294"/>
                  </a:lnTo>
                  <a:lnTo>
                    <a:pt x="305" y="297"/>
                  </a:lnTo>
                  <a:lnTo>
                    <a:pt x="406" y="303"/>
                  </a:lnTo>
                  <a:lnTo>
                    <a:pt x="507" y="308"/>
                  </a:lnTo>
                  <a:lnTo>
                    <a:pt x="609" y="315"/>
                  </a:lnTo>
                  <a:lnTo>
                    <a:pt x="709" y="324"/>
                  </a:lnTo>
                  <a:lnTo>
                    <a:pt x="809" y="333"/>
                  </a:lnTo>
                  <a:lnTo>
                    <a:pt x="908" y="344"/>
                  </a:lnTo>
                  <a:lnTo>
                    <a:pt x="1008" y="356"/>
                  </a:lnTo>
                  <a:lnTo>
                    <a:pt x="1107" y="370"/>
                  </a:lnTo>
                  <a:lnTo>
                    <a:pt x="1205" y="384"/>
                  </a:lnTo>
                  <a:lnTo>
                    <a:pt x="1303" y="400"/>
                  </a:lnTo>
                  <a:lnTo>
                    <a:pt x="1402" y="417"/>
                  </a:lnTo>
                  <a:lnTo>
                    <a:pt x="1499" y="435"/>
                  </a:lnTo>
                  <a:lnTo>
                    <a:pt x="1596" y="454"/>
                  </a:lnTo>
                  <a:lnTo>
                    <a:pt x="1693" y="474"/>
                  </a:lnTo>
                  <a:lnTo>
                    <a:pt x="1789" y="496"/>
                  </a:lnTo>
                  <a:lnTo>
                    <a:pt x="1884" y="519"/>
                  </a:lnTo>
                  <a:lnTo>
                    <a:pt x="1979" y="543"/>
                  </a:lnTo>
                  <a:lnTo>
                    <a:pt x="2074" y="569"/>
                  </a:lnTo>
                  <a:lnTo>
                    <a:pt x="2168" y="594"/>
                  </a:lnTo>
                  <a:lnTo>
                    <a:pt x="2262" y="622"/>
                  </a:lnTo>
                  <a:lnTo>
                    <a:pt x="2356" y="650"/>
                  </a:lnTo>
                  <a:lnTo>
                    <a:pt x="2448" y="680"/>
                  </a:lnTo>
                  <a:lnTo>
                    <a:pt x="2540" y="711"/>
                  </a:lnTo>
                  <a:lnTo>
                    <a:pt x="2632" y="743"/>
                  </a:lnTo>
                  <a:lnTo>
                    <a:pt x="2724" y="777"/>
                  </a:lnTo>
                  <a:lnTo>
                    <a:pt x="2814" y="811"/>
                  </a:lnTo>
                  <a:lnTo>
                    <a:pt x="2905" y="846"/>
                  </a:lnTo>
                  <a:lnTo>
                    <a:pt x="2995" y="882"/>
                  </a:lnTo>
                  <a:lnTo>
                    <a:pt x="3084" y="918"/>
                  </a:lnTo>
                  <a:lnTo>
                    <a:pt x="3173" y="958"/>
                  </a:lnTo>
                  <a:lnTo>
                    <a:pt x="3261" y="997"/>
                  </a:lnTo>
                  <a:lnTo>
                    <a:pt x="3349" y="1037"/>
                  </a:lnTo>
                  <a:lnTo>
                    <a:pt x="3435" y="1079"/>
                  </a:lnTo>
                  <a:lnTo>
                    <a:pt x="3522" y="1121"/>
                  </a:lnTo>
                  <a:lnTo>
                    <a:pt x="3608" y="1165"/>
                  </a:lnTo>
                  <a:lnTo>
                    <a:pt x="3694" y="1209"/>
                  </a:lnTo>
                  <a:lnTo>
                    <a:pt x="3777" y="1255"/>
                  </a:lnTo>
                  <a:lnTo>
                    <a:pt x="3862" y="1301"/>
                  </a:lnTo>
                  <a:lnTo>
                    <a:pt x="3945" y="1349"/>
                  </a:lnTo>
                  <a:lnTo>
                    <a:pt x="4028" y="1398"/>
                  </a:lnTo>
                  <a:lnTo>
                    <a:pt x="4110" y="1447"/>
                  </a:lnTo>
                  <a:lnTo>
                    <a:pt x="4192" y="1498"/>
                  </a:lnTo>
                  <a:lnTo>
                    <a:pt x="4273" y="1549"/>
                  </a:lnTo>
                  <a:lnTo>
                    <a:pt x="4353" y="1600"/>
                  </a:lnTo>
                  <a:lnTo>
                    <a:pt x="4433" y="1654"/>
                  </a:lnTo>
                  <a:lnTo>
                    <a:pt x="4511" y="1708"/>
                  </a:lnTo>
                  <a:lnTo>
                    <a:pt x="4590" y="1764"/>
                  </a:lnTo>
                  <a:lnTo>
                    <a:pt x="4667" y="1820"/>
                  </a:lnTo>
                  <a:lnTo>
                    <a:pt x="4744" y="1876"/>
                  </a:lnTo>
                  <a:lnTo>
                    <a:pt x="4820" y="1935"/>
                  </a:lnTo>
                  <a:lnTo>
                    <a:pt x="4895" y="1994"/>
                  </a:lnTo>
                  <a:lnTo>
                    <a:pt x="4970" y="2053"/>
                  </a:lnTo>
                  <a:lnTo>
                    <a:pt x="5044" y="2113"/>
                  </a:lnTo>
                  <a:lnTo>
                    <a:pt x="5117" y="2175"/>
                  </a:lnTo>
                  <a:lnTo>
                    <a:pt x="5190" y="2237"/>
                  </a:lnTo>
                  <a:lnTo>
                    <a:pt x="5262" y="2300"/>
                  </a:lnTo>
                  <a:lnTo>
                    <a:pt x="5332" y="2363"/>
                  </a:lnTo>
                  <a:lnTo>
                    <a:pt x="5402" y="2428"/>
                  </a:lnTo>
                  <a:lnTo>
                    <a:pt x="5471" y="2494"/>
                  </a:lnTo>
                  <a:lnTo>
                    <a:pt x="5541" y="2561"/>
                  </a:lnTo>
                  <a:lnTo>
                    <a:pt x="5608" y="2628"/>
                  </a:lnTo>
                  <a:lnTo>
                    <a:pt x="5675" y="2695"/>
                  </a:lnTo>
                  <a:lnTo>
                    <a:pt x="5741" y="2764"/>
                  </a:lnTo>
                  <a:lnTo>
                    <a:pt x="5807" y="2834"/>
                  </a:lnTo>
                  <a:lnTo>
                    <a:pt x="5871" y="2905"/>
                  </a:lnTo>
                  <a:lnTo>
                    <a:pt x="5935" y="2975"/>
                  </a:lnTo>
                  <a:lnTo>
                    <a:pt x="5998" y="3047"/>
                  </a:lnTo>
                  <a:lnTo>
                    <a:pt x="6060" y="3120"/>
                  </a:lnTo>
                  <a:lnTo>
                    <a:pt x="6121" y="3193"/>
                  </a:lnTo>
                  <a:lnTo>
                    <a:pt x="6182" y="3268"/>
                  </a:lnTo>
                  <a:lnTo>
                    <a:pt x="6241" y="3342"/>
                  </a:lnTo>
                  <a:lnTo>
                    <a:pt x="6299" y="3418"/>
                  </a:lnTo>
                  <a:lnTo>
                    <a:pt x="6357" y="3494"/>
                  </a:lnTo>
                  <a:lnTo>
                    <a:pt x="6414" y="3571"/>
                  </a:lnTo>
                  <a:lnTo>
                    <a:pt x="6470" y="3649"/>
                  </a:lnTo>
                  <a:lnTo>
                    <a:pt x="6524" y="3727"/>
                  </a:lnTo>
                  <a:lnTo>
                    <a:pt x="6579" y="3806"/>
                  </a:lnTo>
                  <a:lnTo>
                    <a:pt x="6632" y="3886"/>
                  </a:lnTo>
                  <a:lnTo>
                    <a:pt x="6684" y="3966"/>
                  </a:lnTo>
                  <a:lnTo>
                    <a:pt x="6735" y="4047"/>
                  </a:lnTo>
                  <a:lnTo>
                    <a:pt x="6786" y="4130"/>
                  </a:lnTo>
                  <a:lnTo>
                    <a:pt x="6835" y="4212"/>
                  </a:lnTo>
                  <a:lnTo>
                    <a:pt x="6884" y="4295"/>
                  </a:lnTo>
                  <a:lnTo>
                    <a:pt x="6931" y="4378"/>
                  </a:lnTo>
                  <a:lnTo>
                    <a:pt x="6978" y="4462"/>
                  </a:lnTo>
                  <a:lnTo>
                    <a:pt x="7023" y="4547"/>
                  </a:lnTo>
                  <a:lnTo>
                    <a:pt x="7068" y="4633"/>
                  </a:lnTo>
                  <a:lnTo>
                    <a:pt x="7111" y="4719"/>
                  </a:lnTo>
                  <a:lnTo>
                    <a:pt x="7153" y="4806"/>
                  </a:lnTo>
                  <a:lnTo>
                    <a:pt x="7195" y="4893"/>
                  </a:lnTo>
                  <a:lnTo>
                    <a:pt x="7235" y="4981"/>
                  </a:lnTo>
                  <a:lnTo>
                    <a:pt x="7274" y="5069"/>
                  </a:lnTo>
                  <a:lnTo>
                    <a:pt x="7312" y="5158"/>
                  </a:lnTo>
                  <a:lnTo>
                    <a:pt x="7349" y="5247"/>
                  </a:lnTo>
                  <a:lnTo>
                    <a:pt x="7386" y="5338"/>
                  </a:lnTo>
                  <a:lnTo>
                    <a:pt x="7421" y="5428"/>
                  </a:lnTo>
                  <a:lnTo>
                    <a:pt x="7455" y="5519"/>
                  </a:lnTo>
                  <a:lnTo>
                    <a:pt x="7488" y="5611"/>
                  </a:lnTo>
                  <a:lnTo>
                    <a:pt x="7520" y="5703"/>
                  </a:lnTo>
                  <a:lnTo>
                    <a:pt x="7551" y="5795"/>
                  </a:lnTo>
                  <a:lnTo>
                    <a:pt x="7580" y="5888"/>
                  </a:lnTo>
                  <a:lnTo>
                    <a:pt x="7609" y="5983"/>
                  </a:lnTo>
                  <a:lnTo>
                    <a:pt x="7635" y="6076"/>
                  </a:lnTo>
                  <a:lnTo>
                    <a:pt x="7662" y="6171"/>
                  </a:lnTo>
                  <a:lnTo>
                    <a:pt x="7687" y="6266"/>
                  </a:lnTo>
                  <a:lnTo>
                    <a:pt x="7711" y="6360"/>
                  </a:lnTo>
                  <a:lnTo>
                    <a:pt x="7733" y="6457"/>
                  </a:lnTo>
                  <a:lnTo>
                    <a:pt x="7755" y="6553"/>
                  </a:lnTo>
                  <a:lnTo>
                    <a:pt x="7777" y="6650"/>
                  </a:lnTo>
                  <a:lnTo>
                    <a:pt x="7795" y="6747"/>
                  </a:lnTo>
                  <a:lnTo>
                    <a:pt x="7813" y="6845"/>
                  </a:lnTo>
                  <a:lnTo>
                    <a:pt x="7830" y="6943"/>
                  </a:lnTo>
                  <a:lnTo>
                    <a:pt x="7846" y="7040"/>
                  </a:lnTo>
                  <a:lnTo>
                    <a:pt x="7860" y="7140"/>
                  </a:lnTo>
                  <a:lnTo>
                    <a:pt x="7874" y="7239"/>
                  </a:lnTo>
                  <a:lnTo>
                    <a:pt x="7886" y="7338"/>
                  </a:lnTo>
                  <a:lnTo>
                    <a:pt x="7897" y="7439"/>
                  </a:lnTo>
                  <a:lnTo>
                    <a:pt x="7906" y="7538"/>
                  </a:lnTo>
                  <a:lnTo>
                    <a:pt x="7914" y="7640"/>
                  </a:lnTo>
                  <a:lnTo>
                    <a:pt x="7921" y="7740"/>
                  </a:lnTo>
                  <a:lnTo>
                    <a:pt x="7928" y="7841"/>
                  </a:lnTo>
                  <a:lnTo>
                    <a:pt x="7933" y="7943"/>
                  </a:lnTo>
                  <a:lnTo>
                    <a:pt x="7936" y="8045"/>
                  </a:lnTo>
                  <a:lnTo>
                    <a:pt x="7937" y="8148"/>
                  </a:lnTo>
                  <a:lnTo>
                    <a:pt x="7938" y="8250"/>
                  </a:lnTo>
                  <a:lnTo>
                    <a:pt x="8229" y="8250"/>
                  </a:lnTo>
                </a:path>
              </a:pathLst>
            </a:custGeom>
            <a:solidFill>
              <a:srgbClr val="1F1A17">
                <a:alpha val="100000"/>
              </a:srgbClr>
            </a:solidFill>
            <a:ln>
              <a:noFill/>
            </a:ln>
          </p:spPr>
        </p:sp>
        <p:sp>
          <p:nvSpPr>
            <p:cNvPr id="1048742" name="Freeform 18"/>
            <p:cNvSpPr/>
            <p:nvPr/>
          </p:nvSpPr>
          <p:spPr bwMode="auto">
            <a:xfrm>
              <a:off x="15331" y="3045"/>
              <a:ext cx="411" cy="413"/>
            </a:xfrm>
            <a:custGeom>
              <a:avLst/>
              <a:gdLst/>
              <a:ahLst/>
              <a:cxnLst/>
              <a:rect l="0" t="0" r="r" b="b"/>
              <a:pathLst>
                <a:path w="8229" h="8250">
                  <a:moveTo>
                    <a:pt x="0" y="8250"/>
                  </a:moveTo>
                  <a:lnTo>
                    <a:pt x="0" y="8250"/>
                  </a:lnTo>
                  <a:lnTo>
                    <a:pt x="105" y="8250"/>
                  </a:lnTo>
                  <a:lnTo>
                    <a:pt x="210" y="8247"/>
                  </a:lnTo>
                  <a:lnTo>
                    <a:pt x="315" y="8244"/>
                  </a:lnTo>
                  <a:lnTo>
                    <a:pt x="422" y="8240"/>
                  </a:lnTo>
                  <a:lnTo>
                    <a:pt x="526" y="8234"/>
                  </a:lnTo>
                  <a:lnTo>
                    <a:pt x="630" y="8226"/>
                  </a:lnTo>
                  <a:lnTo>
                    <a:pt x="735" y="8217"/>
                  </a:lnTo>
                  <a:lnTo>
                    <a:pt x="838" y="8208"/>
                  </a:lnTo>
                  <a:lnTo>
                    <a:pt x="941" y="8196"/>
                  </a:lnTo>
                  <a:lnTo>
                    <a:pt x="1044" y="8184"/>
                  </a:lnTo>
                  <a:lnTo>
                    <a:pt x="1147" y="8171"/>
                  </a:lnTo>
                  <a:lnTo>
                    <a:pt x="1249" y="8155"/>
                  </a:lnTo>
                  <a:lnTo>
                    <a:pt x="1351" y="8139"/>
                  </a:lnTo>
                  <a:lnTo>
                    <a:pt x="1452" y="8122"/>
                  </a:lnTo>
                  <a:lnTo>
                    <a:pt x="1553" y="8102"/>
                  </a:lnTo>
                  <a:lnTo>
                    <a:pt x="1653" y="8083"/>
                  </a:lnTo>
                  <a:lnTo>
                    <a:pt x="1754" y="8062"/>
                  </a:lnTo>
                  <a:lnTo>
                    <a:pt x="1854" y="8039"/>
                  </a:lnTo>
                  <a:lnTo>
                    <a:pt x="1952" y="8015"/>
                  </a:lnTo>
                  <a:lnTo>
                    <a:pt x="2052" y="7989"/>
                  </a:lnTo>
                  <a:lnTo>
                    <a:pt x="2150" y="7965"/>
                  </a:lnTo>
                  <a:lnTo>
                    <a:pt x="2247" y="7937"/>
                  </a:lnTo>
                  <a:lnTo>
                    <a:pt x="2345" y="7909"/>
                  </a:lnTo>
                  <a:lnTo>
                    <a:pt x="2441" y="7879"/>
                  </a:lnTo>
                  <a:lnTo>
                    <a:pt x="2538" y="7848"/>
                  </a:lnTo>
                  <a:lnTo>
                    <a:pt x="2633" y="7816"/>
                  </a:lnTo>
                  <a:lnTo>
                    <a:pt x="2729" y="7782"/>
                  </a:lnTo>
                  <a:lnTo>
                    <a:pt x="2823" y="7748"/>
                  </a:lnTo>
                  <a:lnTo>
                    <a:pt x="2918" y="7713"/>
                  </a:lnTo>
                  <a:lnTo>
                    <a:pt x="3012" y="7677"/>
                  </a:lnTo>
                  <a:lnTo>
                    <a:pt x="3105" y="7639"/>
                  </a:lnTo>
                  <a:lnTo>
                    <a:pt x="3197" y="7600"/>
                  </a:lnTo>
                  <a:lnTo>
                    <a:pt x="3289" y="7561"/>
                  </a:lnTo>
                  <a:lnTo>
                    <a:pt x="3381" y="7520"/>
                  </a:lnTo>
                  <a:lnTo>
                    <a:pt x="3472" y="7478"/>
                  </a:lnTo>
                  <a:lnTo>
                    <a:pt x="3561" y="7435"/>
                  </a:lnTo>
                  <a:lnTo>
                    <a:pt x="3651" y="7391"/>
                  </a:lnTo>
                  <a:lnTo>
                    <a:pt x="3740" y="7346"/>
                  </a:lnTo>
                  <a:lnTo>
                    <a:pt x="3829" y="7300"/>
                  </a:lnTo>
                  <a:lnTo>
                    <a:pt x="3917" y="7253"/>
                  </a:lnTo>
                  <a:lnTo>
                    <a:pt x="4003" y="7204"/>
                  </a:lnTo>
                  <a:lnTo>
                    <a:pt x="4090" y="7154"/>
                  </a:lnTo>
                  <a:lnTo>
                    <a:pt x="4176" y="7105"/>
                  </a:lnTo>
                  <a:lnTo>
                    <a:pt x="4261" y="7053"/>
                  </a:lnTo>
                  <a:lnTo>
                    <a:pt x="4345" y="7001"/>
                  </a:lnTo>
                  <a:lnTo>
                    <a:pt x="4430" y="6948"/>
                  </a:lnTo>
                  <a:lnTo>
                    <a:pt x="4512" y="6893"/>
                  </a:lnTo>
                  <a:lnTo>
                    <a:pt x="4595" y="6839"/>
                  </a:lnTo>
                  <a:lnTo>
                    <a:pt x="4676" y="6783"/>
                  </a:lnTo>
                  <a:lnTo>
                    <a:pt x="4758" y="6725"/>
                  </a:lnTo>
                  <a:lnTo>
                    <a:pt x="4839" y="6667"/>
                  </a:lnTo>
                  <a:lnTo>
                    <a:pt x="4918" y="6608"/>
                  </a:lnTo>
                  <a:lnTo>
                    <a:pt x="4996" y="6548"/>
                  </a:lnTo>
                  <a:lnTo>
                    <a:pt x="5075" y="6488"/>
                  </a:lnTo>
                  <a:lnTo>
                    <a:pt x="5152" y="6426"/>
                  </a:lnTo>
                  <a:lnTo>
                    <a:pt x="5229" y="6362"/>
                  </a:lnTo>
                  <a:lnTo>
                    <a:pt x="5304" y="6299"/>
                  </a:lnTo>
                  <a:lnTo>
                    <a:pt x="5379" y="6235"/>
                  </a:lnTo>
                  <a:lnTo>
                    <a:pt x="5454" y="6169"/>
                  </a:lnTo>
                  <a:lnTo>
                    <a:pt x="5527" y="6103"/>
                  </a:lnTo>
                  <a:lnTo>
                    <a:pt x="5600" y="6036"/>
                  </a:lnTo>
                  <a:lnTo>
                    <a:pt x="5672" y="5968"/>
                  </a:lnTo>
                  <a:lnTo>
                    <a:pt x="5743" y="5900"/>
                  </a:lnTo>
                  <a:lnTo>
                    <a:pt x="5814" y="5829"/>
                  </a:lnTo>
                  <a:lnTo>
                    <a:pt x="5883" y="5759"/>
                  </a:lnTo>
                  <a:lnTo>
                    <a:pt x="5951" y="5688"/>
                  </a:lnTo>
                  <a:lnTo>
                    <a:pt x="6020" y="5616"/>
                  </a:lnTo>
                  <a:lnTo>
                    <a:pt x="6087" y="5543"/>
                  </a:lnTo>
                  <a:lnTo>
                    <a:pt x="6153" y="5469"/>
                  </a:lnTo>
                  <a:lnTo>
                    <a:pt x="6218" y="5395"/>
                  </a:lnTo>
                  <a:lnTo>
                    <a:pt x="6282" y="5319"/>
                  </a:lnTo>
                  <a:lnTo>
                    <a:pt x="6345" y="5244"/>
                  </a:lnTo>
                  <a:lnTo>
                    <a:pt x="6408" y="5166"/>
                  </a:lnTo>
                  <a:lnTo>
                    <a:pt x="6470" y="5089"/>
                  </a:lnTo>
                  <a:lnTo>
                    <a:pt x="6531" y="5011"/>
                  </a:lnTo>
                  <a:lnTo>
                    <a:pt x="6590" y="4931"/>
                  </a:lnTo>
                  <a:lnTo>
                    <a:pt x="6648" y="4851"/>
                  </a:lnTo>
                  <a:lnTo>
                    <a:pt x="6706" y="4772"/>
                  </a:lnTo>
                  <a:lnTo>
                    <a:pt x="6764" y="4690"/>
                  </a:lnTo>
                  <a:lnTo>
                    <a:pt x="6820" y="4608"/>
                  </a:lnTo>
                  <a:lnTo>
                    <a:pt x="6874" y="4525"/>
                  </a:lnTo>
                  <a:lnTo>
                    <a:pt x="6929" y="4443"/>
                  </a:lnTo>
                  <a:lnTo>
                    <a:pt x="6982" y="4358"/>
                  </a:lnTo>
                  <a:lnTo>
                    <a:pt x="7033" y="4274"/>
                  </a:lnTo>
                  <a:lnTo>
                    <a:pt x="7085" y="4188"/>
                  </a:lnTo>
                  <a:lnTo>
                    <a:pt x="7135" y="4102"/>
                  </a:lnTo>
                  <a:lnTo>
                    <a:pt x="7184" y="4015"/>
                  </a:lnTo>
                  <a:lnTo>
                    <a:pt x="7233" y="3928"/>
                  </a:lnTo>
                  <a:lnTo>
                    <a:pt x="7280" y="3840"/>
                  </a:lnTo>
                  <a:lnTo>
                    <a:pt x="7326" y="3751"/>
                  </a:lnTo>
                  <a:lnTo>
                    <a:pt x="7371" y="3662"/>
                  </a:lnTo>
                  <a:lnTo>
                    <a:pt x="7414" y="3572"/>
                  </a:lnTo>
                  <a:lnTo>
                    <a:pt x="7458" y="3482"/>
                  </a:lnTo>
                  <a:lnTo>
                    <a:pt x="7500" y="3391"/>
                  </a:lnTo>
                  <a:lnTo>
                    <a:pt x="7540" y="3299"/>
                  </a:lnTo>
                  <a:lnTo>
                    <a:pt x="7580" y="3207"/>
                  </a:lnTo>
                  <a:lnTo>
                    <a:pt x="7618" y="3114"/>
                  </a:lnTo>
                  <a:lnTo>
                    <a:pt x="7656" y="3020"/>
                  </a:lnTo>
                  <a:lnTo>
                    <a:pt x="7692" y="2927"/>
                  </a:lnTo>
                  <a:lnTo>
                    <a:pt x="7728" y="2832"/>
                  </a:lnTo>
                  <a:lnTo>
                    <a:pt x="7762" y="2738"/>
                  </a:lnTo>
                  <a:lnTo>
                    <a:pt x="7795" y="2642"/>
                  </a:lnTo>
                  <a:lnTo>
                    <a:pt x="7826" y="2546"/>
                  </a:lnTo>
                  <a:lnTo>
                    <a:pt x="7857" y="2449"/>
                  </a:lnTo>
                  <a:lnTo>
                    <a:pt x="7887" y="2353"/>
                  </a:lnTo>
                  <a:lnTo>
                    <a:pt x="7915" y="2255"/>
                  </a:lnTo>
                  <a:lnTo>
                    <a:pt x="7943" y="2157"/>
                  </a:lnTo>
                  <a:lnTo>
                    <a:pt x="7969" y="2059"/>
                  </a:lnTo>
                  <a:lnTo>
                    <a:pt x="7994" y="1959"/>
                  </a:lnTo>
                  <a:lnTo>
                    <a:pt x="8017" y="1859"/>
                  </a:lnTo>
                  <a:lnTo>
                    <a:pt x="8040" y="1760"/>
                  </a:lnTo>
                  <a:lnTo>
                    <a:pt x="8061" y="1659"/>
                  </a:lnTo>
                  <a:lnTo>
                    <a:pt x="8081" y="1559"/>
                  </a:lnTo>
                  <a:lnTo>
                    <a:pt x="8100" y="1458"/>
                  </a:lnTo>
                  <a:lnTo>
                    <a:pt x="8117" y="1356"/>
                  </a:lnTo>
                  <a:lnTo>
                    <a:pt x="8134" y="1254"/>
                  </a:lnTo>
                  <a:lnTo>
                    <a:pt x="8148" y="1151"/>
                  </a:lnTo>
                  <a:lnTo>
                    <a:pt x="8162" y="1049"/>
                  </a:lnTo>
                  <a:lnTo>
                    <a:pt x="8175" y="945"/>
                  </a:lnTo>
                  <a:lnTo>
                    <a:pt x="8186" y="842"/>
                  </a:lnTo>
                  <a:lnTo>
                    <a:pt x="8196" y="737"/>
                  </a:lnTo>
                  <a:lnTo>
                    <a:pt x="8204" y="634"/>
                  </a:lnTo>
                  <a:lnTo>
                    <a:pt x="8211" y="529"/>
                  </a:lnTo>
                  <a:lnTo>
                    <a:pt x="8218" y="424"/>
                  </a:lnTo>
                  <a:lnTo>
                    <a:pt x="8223" y="318"/>
                  </a:lnTo>
                  <a:lnTo>
                    <a:pt x="8226" y="212"/>
                  </a:lnTo>
                  <a:lnTo>
                    <a:pt x="8228" y="107"/>
                  </a:lnTo>
                  <a:lnTo>
                    <a:pt x="8229" y="0"/>
                  </a:lnTo>
                  <a:lnTo>
                    <a:pt x="7938" y="0"/>
                  </a:lnTo>
                  <a:lnTo>
                    <a:pt x="7937" y="104"/>
                  </a:lnTo>
                  <a:lnTo>
                    <a:pt x="7936" y="205"/>
                  </a:lnTo>
                  <a:lnTo>
                    <a:pt x="7933" y="308"/>
                  </a:lnTo>
                  <a:lnTo>
                    <a:pt x="7928" y="409"/>
                  </a:lnTo>
                  <a:lnTo>
                    <a:pt x="7921" y="511"/>
                  </a:lnTo>
                  <a:lnTo>
                    <a:pt x="7914" y="612"/>
                  </a:lnTo>
                  <a:lnTo>
                    <a:pt x="7906" y="712"/>
                  </a:lnTo>
                  <a:lnTo>
                    <a:pt x="7897" y="813"/>
                  </a:lnTo>
                  <a:lnTo>
                    <a:pt x="7886" y="912"/>
                  </a:lnTo>
                  <a:lnTo>
                    <a:pt x="7874" y="1013"/>
                  </a:lnTo>
                  <a:lnTo>
                    <a:pt x="7860" y="1112"/>
                  </a:lnTo>
                  <a:lnTo>
                    <a:pt x="7846" y="1210"/>
                  </a:lnTo>
                  <a:lnTo>
                    <a:pt x="7830" y="1309"/>
                  </a:lnTo>
                  <a:lnTo>
                    <a:pt x="7813" y="1406"/>
                  </a:lnTo>
                  <a:lnTo>
                    <a:pt x="7795" y="1504"/>
                  </a:lnTo>
                  <a:lnTo>
                    <a:pt x="7777" y="1601"/>
                  </a:lnTo>
                  <a:lnTo>
                    <a:pt x="7755" y="1698"/>
                  </a:lnTo>
                  <a:lnTo>
                    <a:pt x="7733" y="1795"/>
                  </a:lnTo>
                  <a:lnTo>
                    <a:pt x="7711" y="1890"/>
                  </a:lnTo>
                  <a:lnTo>
                    <a:pt x="7687" y="1985"/>
                  </a:lnTo>
                  <a:lnTo>
                    <a:pt x="7662" y="2081"/>
                  </a:lnTo>
                  <a:lnTo>
                    <a:pt x="7635" y="2175"/>
                  </a:lnTo>
                  <a:lnTo>
                    <a:pt x="7609" y="2269"/>
                  </a:lnTo>
                  <a:lnTo>
                    <a:pt x="7580" y="2362"/>
                  </a:lnTo>
                  <a:lnTo>
                    <a:pt x="7551" y="2456"/>
                  </a:lnTo>
                  <a:lnTo>
                    <a:pt x="7520" y="2548"/>
                  </a:lnTo>
                  <a:lnTo>
                    <a:pt x="7488" y="2641"/>
                  </a:lnTo>
                  <a:lnTo>
                    <a:pt x="7455" y="2732"/>
                  </a:lnTo>
                  <a:lnTo>
                    <a:pt x="7421" y="2823"/>
                  </a:lnTo>
                  <a:lnTo>
                    <a:pt x="7386" y="2914"/>
                  </a:lnTo>
                  <a:lnTo>
                    <a:pt x="7349" y="3004"/>
                  </a:lnTo>
                  <a:lnTo>
                    <a:pt x="7312" y="3094"/>
                  </a:lnTo>
                  <a:lnTo>
                    <a:pt x="7274" y="3183"/>
                  </a:lnTo>
                  <a:lnTo>
                    <a:pt x="7235" y="3271"/>
                  </a:lnTo>
                  <a:lnTo>
                    <a:pt x="7195" y="3359"/>
                  </a:lnTo>
                  <a:lnTo>
                    <a:pt x="7153" y="3446"/>
                  </a:lnTo>
                  <a:lnTo>
                    <a:pt x="7111" y="3532"/>
                  </a:lnTo>
                  <a:lnTo>
                    <a:pt x="7068" y="3619"/>
                  </a:lnTo>
                  <a:lnTo>
                    <a:pt x="7023" y="3704"/>
                  </a:lnTo>
                  <a:lnTo>
                    <a:pt x="6978" y="3788"/>
                  </a:lnTo>
                  <a:lnTo>
                    <a:pt x="6931" y="3872"/>
                  </a:lnTo>
                  <a:lnTo>
                    <a:pt x="6884" y="3957"/>
                  </a:lnTo>
                  <a:lnTo>
                    <a:pt x="6835" y="4040"/>
                  </a:lnTo>
                  <a:lnTo>
                    <a:pt x="6786" y="4122"/>
                  </a:lnTo>
                  <a:lnTo>
                    <a:pt x="6735" y="4203"/>
                  </a:lnTo>
                  <a:lnTo>
                    <a:pt x="6684" y="4285"/>
                  </a:lnTo>
                  <a:lnTo>
                    <a:pt x="6632" y="4366"/>
                  </a:lnTo>
                  <a:lnTo>
                    <a:pt x="6579" y="4445"/>
                  </a:lnTo>
                  <a:lnTo>
                    <a:pt x="6524" y="4523"/>
                  </a:lnTo>
                  <a:lnTo>
                    <a:pt x="6470" y="4602"/>
                  </a:lnTo>
                  <a:lnTo>
                    <a:pt x="6414" y="4681"/>
                  </a:lnTo>
                  <a:lnTo>
                    <a:pt x="6357" y="4757"/>
                  </a:lnTo>
                  <a:lnTo>
                    <a:pt x="6299" y="4834"/>
                  </a:lnTo>
                  <a:lnTo>
                    <a:pt x="6241" y="4909"/>
                  </a:lnTo>
                  <a:lnTo>
                    <a:pt x="6182" y="4984"/>
                  </a:lnTo>
                  <a:lnTo>
                    <a:pt x="6121" y="5057"/>
                  </a:lnTo>
                  <a:lnTo>
                    <a:pt x="6060" y="5131"/>
                  </a:lnTo>
                  <a:lnTo>
                    <a:pt x="5998" y="5204"/>
                  </a:lnTo>
                  <a:lnTo>
                    <a:pt x="5935" y="5276"/>
                  </a:lnTo>
                  <a:lnTo>
                    <a:pt x="5871" y="5347"/>
                  </a:lnTo>
                  <a:lnTo>
                    <a:pt x="5807" y="5418"/>
                  </a:lnTo>
                  <a:lnTo>
                    <a:pt x="5741" y="5487"/>
                  </a:lnTo>
                  <a:lnTo>
                    <a:pt x="5675" y="5556"/>
                  </a:lnTo>
                  <a:lnTo>
                    <a:pt x="5608" y="5623"/>
                  </a:lnTo>
                  <a:lnTo>
                    <a:pt x="5541" y="5691"/>
                  </a:lnTo>
                  <a:lnTo>
                    <a:pt x="5471" y="5757"/>
                  </a:lnTo>
                  <a:lnTo>
                    <a:pt x="5402" y="5823"/>
                  </a:lnTo>
                  <a:lnTo>
                    <a:pt x="5332" y="5887"/>
                  </a:lnTo>
                  <a:lnTo>
                    <a:pt x="5261" y="5952"/>
                  </a:lnTo>
                  <a:lnTo>
                    <a:pt x="5190" y="6015"/>
                  </a:lnTo>
                  <a:lnTo>
                    <a:pt x="5117" y="6077"/>
                  </a:lnTo>
                  <a:lnTo>
                    <a:pt x="5044" y="6138"/>
                  </a:lnTo>
                  <a:lnTo>
                    <a:pt x="4970" y="6199"/>
                  </a:lnTo>
                  <a:lnTo>
                    <a:pt x="4895" y="6258"/>
                  </a:lnTo>
                  <a:lnTo>
                    <a:pt x="4820" y="6317"/>
                  </a:lnTo>
                  <a:lnTo>
                    <a:pt x="4744" y="6375"/>
                  </a:lnTo>
                  <a:lnTo>
                    <a:pt x="4666" y="6432"/>
                  </a:lnTo>
                  <a:lnTo>
                    <a:pt x="4590" y="6488"/>
                  </a:lnTo>
                  <a:lnTo>
                    <a:pt x="4511" y="6543"/>
                  </a:lnTo>
                  <a:lnTo>
                    <a:pt x="4433" y="6596"/>
                  </a:lnTo>
                  <a:lnTo>
                    <a:pt x="4353" y="6650"/>
                  </a:lnTo>
                  <a:lnTo>
                    <a:pt x="4273" y="6703"/>
                  </a:lnTo>
                  <a:lnTo>
                    <a:pt x="4192" y="6754"/>
                  </a:lnTo>
                  <a:lnTo>
                    <a:pt x="4110" y="6804"/>
                  </a:lnTo>
                  <a:lnTo>
                    <a:pt x="4028" y="6854"/>
                  </a:lnTo>
                  <a:lnTo>
                    <a:pt x="3945" y="6903"/>
                  </a:lnTo>
                  <a:lnTo>
                    <a:pt x="3862" y="6950"/>
                  </a:lnTo>
                  <a:lnTo>
                    <a:pt x="3777" y="6997"/>
                  </a:lnTo>
                  <a:lnTo>
                    <a:pt x="3694" y="7041"/>
                  </a:lnTo>
                  <a:lnTo>
                    <a:pt x="3608" y="7087"/>
                  </a:lnTo>
                  <a:lnTo>
                    <a:pt x="3522" y="7129"/>
                  </a:lnTo>
                  <a:lnTo>
                    <a:pt x="3435" y="7173"/>
                  </a:lnTo>
                  <a:lnTo>
                    <a:pt x="3349" y="7214"/>
                  </a:lnTo>
                  <a:lnTo>
                    <a:pt x="3261" y="7255"/>
                  </a:lnTo>
                  <a:lnTo>
                    <a:pt x="3173" y="7294"/>
                  </a:lnTo>
                  <a:lnTo>
                    <a:pt x="3084" y="7332"/>
                  </a:lnTo>
                  <a:lnTo>
                    <a:pt x="2995" y="7370"/>
                  </a:lnTo>
                  <a:lnTo>
                    <a:pt x="2905" y="7406"/>
                  </a:lnTo>
                  <a:lnTo>
                    <a:pt x="2814" y="7441"/>
                  </a:lnTo>
                  <a:lnTo>
                    <a:pt x="2724" y="7475"/>
                  </a:lnTo>
                  <a:lnTo>
                    <a:pt x="2632" y="7508"/>
                  </a:lnTo>
                  <a:lnTo>
                    <a:pt x="2540" y="7540"/>
                  </a:lnTo>
                  <a:lnTo>
                    <a:pt x="2448" y="7570"/>
                  </a:lnTo>
                  <a:lnTo>
                    <a:pt x="2356" y="7600"/>
                  </a:lnTo>
                  <a:lnTo>
                    <a:pt x="2262" y="7629"/>
                  </a:lnTo>
                  <a:lnTo>
                    <a:pt x="2168" y="7656"/>
                  </a:lnTo>
                  <a:lnTo>
                    <a:pt x="2074" y="7682"/>
                  </a:lnTo>
                  <a:lnTo>
                    <a:pt x="1979" y="7708"/>
                  </a:lnTo>
                  <a:lnTo>
                    <a:pt x="1884" y="7732"/>
                  </a:lnTo>
                  <a:lnTo>
                    <a:pt x="1789" y="7755"/>
                  </a:lnTo>
                  <a:lnTo>
                    <a:pt x="1693" y="7776"/>
                  </a:lnTo>
                  <a:lnTo>
                    <a:pt x="1596" y="7797"/>
                  </a:lnTo>
                  <a:lnTo>
                    <a:pt x="1499" y="7817"/>
                  </a:lnTo>
                  <a:lnTo>
                    <a:pt x="1402" y="7834"/>
                  </a:lnTo>
                  <a:lnTo>
                    <a:pt x="1303" y="7852"/>
                  </a:lnTo>
                  <a:lnTo>
                    <a:pt x="1205" y="7867"/>
                  </a:lnTo>
                  <a:lnTo>
                    <a:pt x="1107" y="7882"/>
                  </a:lnTo>
                  <a:lnTo>
                    <a:pt x="1008" y="7895"/>
                  </a:lnTo>
                  <a:lnTo>
                    <a:pt x="908" y="7907"/>
                  </a:lnTo>
                  <a:lnTo>
                    <a:pt x="809" y="7918"/>
                  </a:lnTo>
                  <a:lnTo>
                    <a:pt x="709" y="7928"/>
                  </a:lnTo>
                  <a:lnTo>
                    <a:pt x="609" y="7936"/>
                  </a:lnTo>
                  <a:lnTo>
                    <a:pt x="507" y="7943"/>
                  </a:lnTo>
                  <a:lnTo>
                    <a:pt x="406" y="7949"/>
                  </a:lnTo>
                  <a:lnTo>
                    <a:pt x="305" y="7953"/>
                  </a:lnTo>
                  <a:lnTo>
                    <a:pt x="204" y="7956"/>
                  </a:lnTo>
                  <a:lnTo>
                    <a:pt x="102" y="7958"/>
                  </a:lnTo>
                  <a:lnTo>
                    <a:pt x="0" y="7958"/>
                  </a:lnTo>
                  <a:lnTo>
                    <a:pt x="0" y="8250"/>
                  </a:lnTo>
                </a:path>
              </a:pathLst>
            </a:custGeom>
            <a:solidFill>
              <a:srgbClr val="1F1A17">
                <a:alpha val="100000"/>
              </a:srgbClr>
            </a:solidFill>
            <a:ln>
              <a:noFill/>
            </a:ln>
          </p:spPr>
        </p:sp>
        <p:sp>
          <p:nvSpPr>
            <p:cNvPr id="1048743" name="Freeform 19"/>
            <p:cNvSpPr/>
            <p:nvPr/>
          </p:nvSpPr>
          <p:spPr bwMode="auto">
            <a:xfrm>
              <a:off x="14919" y="3045"/>
              <a:ext cx="412" cy="413"/>
            </a:xfrm>
            <a:custGeom>
              <a:avLst/>
              <a:gdLst/>
              <a:ahLst/>
              <a:cxnLst/>
              <a:rect l="0" t="0" r="r" b="b"/>
              <a:pathLst>
                <a:path w="8231" h="8250">
                  <a:moveTo>
                    <a:pt x="0" y="0"/>
                  </a:moveTo>
                  <a:lnTo>
                    <a:pt x="0" y="0"/>
                  </a:lnTo>
                  <a:lnTo>
                    <a:pt x="1" y="107"/>
                  </a:lnTo>
                  <a:lnTo>
                    <a:pt x="3" y="212"/>
                  </a:lnTo>
                  <a:lnTo>
                    <a:pt x="6" y="318"/>
                  </a:lnTo>
                  <a:lnTo>
                    <a:pt x="11" y="424"/>
                  </a:lnTo>
                  <a:lnTo>
                    <a:pt x="17" y="529"/>
                  </a:lnTo>
                  <a:lnTo>
                    <a:pt x="24" y="634"/>
                  </a:lnTo>
                  <a:lnTo>
                    <a:pt x="33" y="737"/>
                  </a:lnTo>
                  <a:lnTo>
                    <a:pt x="43" y="842"/>
                  </a:lnTo>
                  <a:lnTo>
                    <a:pt x="54" y="945"/>
                  </a:lnTo>
                  <a:lnTo>
                    <a:pt x="67" y="1049"/>
                  </a:lnTo>
                  <a:lnTo>
                    <a:pt x="81" y="1151"/>
                  </a:lnTo>
                  <a:lnTo>
                    <a:pt x="95" y="1254"/>
                  </a:lnTo>
                  <a:lnTo>
                    <a:pt x="112" y="1356"/>
                  </a:lnTo>
                  <a:lnTo>
                    <a:pt x="129" y="1458"/>
                  </a:lnTo>
                  <a:lnTo>
                    <a:pt x="148" y="1559"/>
                  </a:lnTo>
                  <a:lnTo>
                    <a:pt x="168" y="1659"/>
                  </a:lnTo>
                  <a:lnTo>
                    <a:pt x="189" y="1760"/>
                  </a:lnTo>
                  <a:lnTo>
                    <a:pt x="212" y="1859"/>
                  </a:lnTo>
                  <a:lnTo>
                    <a:pt x="235" y="1959"/>
                  </a:lnTo>
                  <a:lnTo>
                    <a:pt x="260" y="2059"/>
                  </a:lnTo>
                  <a:lnTo>
                    <a:pt x="286" y="2157"/>
                  </a:lnTo>
                  <a:lnTo>
                    <a:pt x="313" y="2255"/>
                  </a:lnTo>
                  <a:lnTo>
                    <a:pt x="342" y="2353"/>
                  </a:lnTo>
                  <a:lnTo>
                    <a:pt x="372" y="2449"/>
                  </a:lnTo>
                  <a:lnTo>
                    <a:pt x="402" y="2546"/>
                  </a:lnTo>
                  <a:lnTo>
                    <a:pt x="434" y="2642"/>
                  </a:lnTo>
                  <a:lnTo>
                    <a:pt x="467" y="2738"/>
                  </a:lnTo>
                  <a:lnTo>
                    <a:pt x="501" y="2832"/>
                  </a:lnTo>
                  <a:lnTo>
                    <a:pt x="536" y="2927"/>
                  </a:lnTo>
                  <a:lnTo>
                    <a:pt x="572" y="3020"/>
                  </a:lnTo>
                  <a:lnTo>
                    <a:pt x="610" y="3115"/>
                  </a:lnTo>
                  <a:lnTo>
                    <a:pt x="649" y="3207"/>
                  </a:lnTo>
                  <a:lnTo>
                    <a:pt x="689" y="3299"/>
                  </a:lnTo>
                  <a:lnTo>
                    <a:pt x="729" y="3391"/>
                  </a:lnTo>
                  <a:lnTo>
                    <a:pt x="771" y="3482"/>
                  </a:lnTo>
                  <a:lnTo>
                    <a:pt x="814" y="3572"/>
                  </a:lnTo>
                  <a:lnTo>
                    <a:pt x="858" y="3662"/>
                  </a:lnTo>
                  <a:lnTo>
                    <a:pt x="903" y="3751"/>
                  </a:lnTo>
                  <a:lnTo>
                    <a:pt x="949" y="3840"/>
                  </a:lnTo>
                  <a:lnTo>
                    <a:pt x="996" y="3928"/>
                  </a:lnTo>
                  <a:lnTo>
                    <a:pt x="1044" y="4015"/>
                  </a:lnTo>
                  <a:lnTo>
                    <a:pt x="1093" y="4102"/>
                  </a:lnTo>
                  <a:lnTo>
                    <a:pt x="1143" y="4188"/>
                  </a:lnTo>
                  <a:lnTo>
                    <a:pt x="1195" y="4274"/>
                  </a:lnTo>
                  <a:lnTo>
                    <a:pt x="1246" y="4358"/>
                  </a:lnTo>
                  <a:lnTo>
                    <a:pt x="1300" y="4443"/>
                  </a:lnTo>
                  <a:lnTo>
                    <a:pt x="1355" y="4525"/>
                  </a:lnTo>
                  <a:lnTo>
                    <a:pt x="1409" y="4608"/>
                  </a:lnTo>
                  <a:lnTo>
                    <a:pt x="1465" y="4690"/>
                  </a:lnTo>
                  <a:lnTo>
                    <a:pt x="1522" y="4772"/>
                  </a:lnTo>
                  <a:lnTo>
                    <a:pt x="1580" y="4852"/>
                  </a:lnTo>
                  <a:lnTo>
                    <a:pt x="1639" y="4931"/>
                  </a:lnTo>
                  <a:lnTo>
                    <a:pt x="1698" y="5011"/>
                  </a:lnTo>
                  <a:lnTo>
                    <a:pt x="1759" y="5089"/>
                  </a:lnTo>
                  <a:lnTo>
                    <a:pt x="1821" y="5166"/>
                  </a:lnTo>
                  <a:lnTo>
                    <a:pt x="1883" y="5244"/>
                  </a:lnTo>
                  <a:lnTo>
                    <a:pt x="1947" y="5319"/>
                  </a:lnTo>
                  <a:lnTo>
                    <a:pt x="2011" y="5395"/>
                  </a:lnTo>
                  <a:lnTo>
                    <a:pt x="2076" y="5469"/>
                  </a:lnTo>
                  <a:lnTo>
                    <a:pt x="2142" y="5543"/>
                  </a:lnTo>
                  <a:lnTo>
                    <a:pt x="2209" y="5616"/>
                  </a:lnTo>
                  <a:lnTo>
                    <a:pt x="2277" y="5688"/>
                  </a:lnTo>
                  <a:lnTo>
                    <a:pt x="2346" y="5759"/>
                  </a:lnTo>
                  <a:lnTo>
                    <a:pt x="2415" y="5829"/>
                  </a:lnTo>
                  <a:lnTo>
                    <a:pt x="2486" y="5900"/>
                  </a:lnTo>
                  <a:lnTo>
                    <a:pt x="2556" y="5968"/>
                  </a:lnTo>
                  <a:lnTo>
                    <a:pt x="2629" y="6036"/>
                  </a:lnTo>
                  <a:lnTo>
                    <a:pt x="2701" y="6103"/>
                  </a:lnTo>
                  <a:lnTo>
                    <a:pt x="2774" y="6169"/>
                  </a:lnTo>
                  <a:lnTo>
                    <a:pt x="2850" y="6235"/>
                  </a:lnTo>
                  <a:lnTo>
                    <a:pt x="2924" y="6299"/>
                  </a:lnTo>
                  <a:lnTo>
                    <a:pt x="3000" y="6362"/>
                  </a:lnTo>
                  <a:lnTo>
                    <a:pt x="3077" y="6426"/>
                  </a:lnTo>
                  <a:lnTo>
                    <a:pt x="3154" y="6488"/>
                  </a:lnTo>
                  <a:lnTo>
                    <a:pt x="3233" y="6548"/>
                  </a:lnTo>
                  <a:lnTo>
                    <a:pt x="3311" y="6608"/>
                  </a:lnTo>
                  <a:lnTo>
                    <a:pt x="3390" y="6667"/>
                  </a:lnTo>
                  <a:lnTo>
                    <a:pt x="3471" y="6725"/>
                  </a:lnTo>
                  <a:lnTo>
                    <a:pt x="3553" y="6783"/>
                  </a:lnTo>
                  <a:lnTo>
                    <a:pt x="3634" y="6839"/>
                  </a:lnTo>
                  <a:lnTo>
                    <a:pt x="3716" y="6893"/>
                  </a:lnTo>
                  <a:lnTo>
                    <a:pt x="3799" y="6948"/>
                  </a:lnTo>
                  <a:lnTo>
                    <a:pt x="3883" y="7001"/>
                  </a:lnTo>
                  <a:lnTo>
                    <a:pt x="3968" y="7053"/>
                  </a:lnTo>
                  <a:lnTo>
                    <a:pt x="4052" y="7105"/>
                  </a:lnTo>
                  <a:lnTo>
                    <a:pt x="4139" y="7154"/>
                  </a:lnTo>
                  <a:lnTo>
                    <a:pt x="4225" y="7204"/>
                  </a:lnTo>
                  <a:lnTo>
                    <a:pt x="4312" y="7253"/>
                  </a:lnTo>
                  <a:lnTo>
                    <a:pt x="4400" y="7300"/>
                  </a:lnTo>
                  <a:lnTo>
                    <a:pt x="4489" y="7346"/>
                  </a:lnTo>
                  <a:lnTo>
                    <a:pt x="4578" y="7391"/>
                  </a:lnTo>
                  <a:lnTo>
                    <a:pt x="4667" y="7435"/>
                  </a:lnTo>
                  <a:lnTo>
                    <a:pt x="4757" y="7478"/>
                  </a:lnTo>
                  <a:lnTo>
                    <a:pt x="4848" y="7520"/>
                  </a:lnTo>
                  <a:lnTo>
                    <a:pt x="4940" y="7561"/>
                  </a:lnTo>
                  <a:lnTo>
                    <a:pt x="5032" y="7600"/>
                  </a:lnTo>
                  <a:lnTo>
                    <a:pt x="5124" y="7639"/>
                  </a:lnTo>
                  <a:lnTo>
                    <a:pt x="5217" y="7677"/>
                  </a:lnTo>
                  <a:lnTo>
                    <a:pt x="5311" y="7713"/>
                  </a:lnTo>
                  <a:lnTo>
                    <a:pt x="5405" y="7748"/>
                  </a:lnTo>
                  <a:lnTo>
                    <a:pt x="5500" y="7782"/>
                  </a:lnTo>
                  <a:lnTo>
                    <a:pt x="5595" y="7816"/>
                  </a:lnTo>
                  <a:lnTo>
                    <a:pt x="5691" y="7848"/>
                  </a:lnTo>
                  <a:lnTo>
                    <a:pt x="5787" y="7879"/>
                  </a:lnTo>
                  <a:lnTo>
                    <a:pt x="5884" y="7909"/>
                  </a:lnTo>
                  <a:lnTo>
                    <a:pt x="5981" y="7937"/>
                  </a:lnTo>
                  <a:lnTo>
                    <a:pt x="6079" y="7965"/>
                  </a:lnTo>
                  <a:lnTo>
                    <a:pt x="6177" y="7989"/>
                  </a:lnTo>
                  <a:lnTo>
                    <a:pt x="6276" y="8015"/>
                  </a:lnTo>
                  <a:lnTo>
                    <a:pt x="6375" y="8039"/>
                  </a:lnTo>
                  <a:lnTo>
                    <a:pt x="6475" y="8062"/>
                  </a:lnTo>
                  <a:lnTo>
                    <a:pt x="6576" y="8083"/>
                  </a:lnTo>
                  <a:lnTo>
                    <a:pt x="6676" y="8102"/>
                  </a:lnTo>
                  <a:lnTo>
                    <a:pt x="6777" y="8122"/>
                  </a:lnTo>
                  <a:lnTo>
                    <a:pt x="6878" y="8139"/>
                  </a:lnTo>
                  <a:lnTo>
                    <a:pt x="6980" y="8155"/>
                  </a:lnTo>
                  <a:lnTo>
                    <a:pt x="7081" y="8171"/>
                  </a:lnTo>
                  <a:lnTo>
                    <a:pt x="7185" y="8184"/>
                  </a:lnTo>
                  <a:lnTo>
                    <a:pt x="7287" y="8196"/>
                  </a:lnTo>
                  <a:lnTo>
                    <a:pt x="7391" y="8208"/>
                  </a:lnTo>
                  <a:lnTo>
                    <a:pt x="7494" y="8217"/>
                  </a:lnTo>
                  <a:lnTo>
                    <a:pt x="7599" y="8226"/>
                  </a:lnTo>
                  <a:lnTo>
                    <a:pt x="7703" y="8234"/>
                  </a:lnTo>
                  <a:lnTo>
                    <a:pt x="7807" y="8240"/>
                  </a:lnTo>
                  <a:lnTo>
                    <a:pt x="7913" y="8244"/>
                  </a:lnTo>
                  <a:lnTo>
                    <a:pt x="8019" y="8247"/>
                  </a:lnTo>
                  <a:lnTo>
                    <a:pt x="8124" y="8250"/>
                  </a:lnTo>
                  <a:lnTo>
                    <a:pt x="8231" y="8250"/>
                  </a:lnTo>
                  <a:lnTo>
                    <a:pt x="8231" y="7958"/>
                  </a:lnTo>
                  <a:lnTo>
                    <a:pt x="8127" y="7958"/>
                  </a:lnTo>
                  <a:lnTo>
                    <a:pt x="8025" y="7956"/>
                  </a:lnTo>
                  <a:lnTo>
                    <a:pt x="7923" y="7953"/>
                  </a:lnTo>
                  <a:lnTo>
                    <a:pt x="7823" y="7949"/>
                  </a:lnTo>
                  <a:lnTo>
                    <a:pt x="7722" y="7943"/>
                  </a:lnTo>
                  <a:lnTo>
                    <a:pt x="7620" y="7936"/>
                  </a:lnTo>
                  <a:lnTo>
                    <a:pt x="7520" y="7928"/>
                  </a:lnTo>
                  <a:lnTo>
                    <a:pt x="7420" y="7918"/>
                  </a:lnTo>
                  <a:lnTo>
                    <a:pt x="7320" y="7907"/>
                  </a:lnTo>
                  <a:lnTo>
                    <a:pt x="7221" y="7895"/>
                  </a:lnTo>
                  <a:lnTo>
                    <a:pt x="7122" y="7882"/>
                  </a:lnTo>
                  <a:lnTo>
                    <a:pt x="7024" y="7867"/>
                  </a:lnTo>
                  <a:lnTo>
                    <a:pt x="6926" y="7852"/>
                  </a:lnTo>
                  <a:lnTo>
                    <a:pt x="6827" y="7834"/>
                  </a:lnTo>
                  <a:lnTo>
                    <a:pt x="6730" y="7817"/>
                  </a:lnTo>
                  <a:lnTo>
                    <a:pt x="6633" y="7797"/>
                  </a:lnTo>
                  <a:lnTo>
                    <a:pt x="6536" y="7776"/>
                  </a:lnTo>
                  <a:lnTo>
                    <a:pt x="6440" y="7755"/>
                  </a:lnTo>
                  <a:lnTo>
                    <a:pt x="6344" y="7732"/>
                  </a:lnTo>
                  <a:lnTo>
                    <a:pt x="6250" y="7708"/>
                  </a:lnTo>
                  <a:lnTo>
                    <a:pt x="6155" y="7682"/>
                  </a:lnTo>
                  <a:lnTo>
                    <a:pt x="6060" y="7656"/>
                  </a:lnTo>
                  <a:lnTo>
                    <a:pt x="5967" y="7629"/>
                  </a:lnTo>
                  <a:lnTo>
                    <a:pt x="5873" y="7600"/>
                  </a:lnTo>
                  <a:lnTo>
                    <a:pt x="5781" y="7570"/>
                  </a:lnTo>
                  <a:lnTo>
                    <a:pt x="5689" y="7540"/>
                  </a:lnTo>
                  <a:lnTo>
                    <a:pt x="5597" y="7508"/>
                  </a:lnTo>
                  <a:lnTo>
                    <a:pt x="5505" y="7475"/>
                  </a:lnTo>
                  <a:lnTo>
                    <a:pt x="5414" y="7441"/>
                  </a:lnTo>
                  <a:lnTo>
                    <a:pt x="5324" y="7406"/>
                  </a:lnTo>
                  <a:lnTo>
                    <a:pt x="5234" y="7370"/>
                  </a:lnTo>
                  <a:lnTo>
                    <a:pt x="5145" y="7332"/>
                  </a:lnTo>
                  <a:lnTo>
                    <a:pt x="5056" y="7294"/>
                  </a:lnTo>
                  <a:lnTo>
                    <a:pt x="4968" y="7255"/>
                  </a:lnTo>
                  <a:lnTo>
                    <a:pt x="4880" y="7214"/>
                  </a:lnTo>
                  <a:lnTo>
                    <a:pt x="4794" y="7173"/>
                  </a:lnTo>
                  <a:lnTo>
                    <a:pt x="4707" y="7129"/>
                  </a:lnTo>
                  <a:lnTo>
                    <a:pt x="4621" y="7087"/>
                  </a:lnTo>
                  <a:lnTo>
                    <a:pt x="4535" y="7041"/>
                  </a:lnTo>
                  <a:lnTo>
                    <a:pt x="4451" y="6997"/>
                  </a:lnTo>
                  <a:lnTo>
                    <a:pt x="4367" y="6950"/>
                  </a:lnTo>
                  <a:lnTo>
                    <a:pt x="4284" y="6903"/>
                  </a:lnTo>
                  <a:lnTo>
                    <a:pt x="4201" y="6854"/>
                  </a:lnTo>
                  <a:lnTo>
                    <a:pt x="4118" y="6804"/>
                  </a:lnTo>
                  <a:lnTo>
                    <a:pt x="4037" y="6754"/>
                  </a:lnTo>
                  <a:lnTo>
                    <a:pt x="3956" y="6703"/>
                  </a:lnTo>
                  <a:lnTo>
                    <a:pt x="3877" y="6650"/>
                  </a:lnTo>
                  <a:lnTo>
                    <a:pt x="3796" y="6596"/>
                  </a:lnTo>
                  <a:lnTo>
                    <a:pt x="3718" y="6543"/>
                  </a:lnTo>
                  <a:lnTo>
                    <a:pt x="3639" y="6488"/>
                  </a:lnTo>
                  <a:lnTo>
                    <a:pt x="3562" y="6432"/>
                  </a:lnTo>
                  <a:lnTo>
                    <a:pt x="3485" y="6375"/>
                  </a:lnTo>
                  <a:lnTo>
                    <a:pt x="3409" y="6317"/>
                  </a:lnTo>
                  <a:lnTo>
                    <a:pt x="3334" y="6258"/>
                  </a:lnTo>
                  <a:lnTo>
                    <a:pt x="3258" y="6199"/>
                  </a:lnTo>
                  <a:lnTo>
                    <a:pt x="3185" y="6138"/>
                  </a:lnTo>
                  <a:lnTo>
                    <a:pt x="3112" y="6077"/>
                  </a:lnTo>
                  <a:lnTo>
                    <a:pt x="3039" y="6015"/>
                  </a:lnTo>
                  <a:lnTo>
                    <a:pt x="2968" y="5952"/>
                  </a:lnTo>
                  <a:lnTo>
                    <a:pt x="2897" y="5887"/>
                  </a:lnTo>
                  <a:lnTo>
                    <a:pt x="2827" y="5823"/>
                  </a:lnTo>
                  <a:lnTo>
                    <a:pt x="2757" y="5757"/>
                  </a:lnTo>
                  <a:lnTo>
                    <a:pt x="2688" y="5691"/>
                  </a:lnTo>
                  <a:lnTo>
                    <a:pt x="2621" y="5623"/>
                  </a:lnTo>
                  <a:lnTo>
                    <a:pt x="2554" y="5556"/>
                  </a:lnTo>
                  <a:lnTo>
                    <a:pt x="2487" y="5487"/>
                  </a:lnTo>
                  <a:lnTo>
                    <a:pt x="2422" y="5418"/>
                  </a:lnTo>
                  <a:lnTo>
                    <a:pt x="2357" y="5347"/>
                  </a:lnTo>
                  <a:lnTo>
                    <a:pt x="2294" y="5276"/>
                  </a:lnTo>
                  <a:lnTo>
                    <a:pt x="2231" y="5204"/>
                  </a:lnTo>
                  <a:lnTo>
                    <a:pt x="2169" y="5131"/>
                  </a:lnTo>
                  <a:lnTo>
                    <a:pt x="2107" y="5057"/>
                  </a:lnTo>
                  <a:lnTo>
                    <a:pt x="2047" y="4984"/>
                  </a:lnTo>
                  <a:lnTo>
                    <a:pt x="1987" y="4909"/>
                  </a:lnTo>
                  <a:lnTo>
                    <a:pt x="1930" y="4834"/>
                  </a:lnTo>
                  <a:lnTo>
                    <a:pt x="1871" y="4757"/>
                  </a:lnTo>
                  <a:lnTo>
                    <a:pt x="1814" y="4680"/>
                  </a:lnTo>
                  <a:lnTo>
                    <a:pt x="1758" y="4602"/>
                  </a:lnTo>
                  <a:lnTo>
                    <a:pt x="1704" y="4524"/>
                  </a:lnTo>
                  <a:lnTo>
                    <a:pt x="1650" y="4445"/>
                  </a:lnTo>
                  <a:lnTo>
                    <a:pt x="1596" y="4365"/>
                  </a:lnTo>
                  <a:lnTo>
                    <a:pt x="1545" y="4285"/>
                  </a:lnTo>
                  <a:lnTo>
                    <a:pt x="1493" y="4203"/>
                  </a:lnTo>
                  <a:lnTo>
                    <a:pt x="1442" y="4122"/>
                  </a:lnTo>
                  <a:lnTo>
                    <a:pt x="1394" y="4040"/>
                  </a:lnTo>
                  <a:lnTo>
                    <a:pt x="1345" y="3957"/>
                  </a:lnTo>
                  <a:lnTo>
                    <a:pt x="1298" y="3872"/>
                  </a:lnTo>
                  <a:lnTo>
                    <a:pt x="1251" y="3788"/>
                  </a:lnTo>
                  <a:lnTo>
                    <a:pt x="1206" y="3704"/>
                  </a:lnTo>
                  <a:lnTo>
                    <a:pt x="1161" y="3619"/>
                  </a:lnTo>
                  <a:lnTo>
                    <a:pt x="1118" y="3532"/>
                  </a:lnTo>
                  <a:lnTo>
                    <a:pt x="1076" y="3446"/>
                  </a:lnTo>
                  <a:lnTo>
                    <a:pt x="1034" y="3359"/>
                  </a:lnTo>
                  <a:lnTo>
                    <a:pt x="994" y="3271"/>
                  </a:lnTo>
                  <a:lnTo>
                    <a:pt x="955" y="3183"/>
                  </a:lnTo>
                  <a:lnTo>
                    <a:pt x="917" y="3094"/>
                  </a:lnTo>
                  <a:lnTo>
                    <a:pt x="879" y="3004"/>
                  </a:lnTo>
                  <a:lnTo>
                    <a:pt x="843" y="2914"/>
                  </a:lnTo>
                  <a:lnTo>
                    <a:pt x="808" y="2823"/>
                  </a:lnTo>
                  <a:lnTo>
                    <a:pt x="774" y="2732"/>
                  </a:lnTo>
                  <a:lnTo>
                    <a:pt x="741" y="2641"/>
                  </a:lnTo>
                  <a:lnTo>
                    <a:pt x="709" y="2548"/>
                  </a:lnTo>
                  <a:lnTo>
                    <a:pt x="678" y="2456"/>
                  </a:lnTo>
                  <a:lnTo>
                    <a:pt x="649" y="2362"/>
                  </a:lnTo>
                  <a:lnTo>
                    <a:pt x="620" y="2269"/>
                  </a:lnTo>
                  <a:lnTo>
                    <a:pt x="593" y="2175"/>
                  </a:lnTo>
                  <a:lnTo>
                    <a:pt x="567" y="2081"/>
                  </a:lnTo>
                  <a:lnTo>
                    <a:pt x="541" y="1985"/>
                  </a:lnTo>
                  <a:lnTo>
                    <a:pt x="517" y="1890"/>
                  </a:lnTo>
                  <a:lnTo>
                    <a:pt x="495" y="1795"/>
                  </a:lnTo>
                  <a:lnTo>
                    <a:pt x="473" y="1698"/>
                  </a:lnTo>
                  <a:lnTo>
                    <a:pt x="452" y="1601"/>
                  </a:lnTo>
                  <a:lnTo>
                    <a:pt x="434" y="1504"/>
                  </a:lnTo>
                  <a:lnTo>
                    <a:pt x="415" y="1406"/>
                  </a:lnTo>
                  <a:lnTo>
                    <a:pt x="399" y="1309"/>
                  </a:lnTo>
                  <a:lnTo>
                    <a:pt x="383" y="1210"/>
                  </a:lnTo>
                  <a:lnTo>
                    <a:pt x="369" y="1112"/>
                  </a:lnTo>
                  <a:lnTo>
                    <a:pt x="354" y="1013"/>
                  </a:lnTo>
                  <a:lnTo>
                    <a:pt x="343" y="912"/>
                  </a:lnTo>
                  <a:lnTo>
                    <a:pt x="332" y="813"/>
                  </a:lnTo>
                  <a:lnTo>
                    <a:pt x="322" y="712"/>
                  </a:lnTo>
                  <a:lnTo>
                    <a:pt x="314" y="612"/>
                  </a:lnTo>
                  <a:lnTo>
                    <a:pt x="307" y="511"/>
                  </a:lnTo>
                  <a:lnTo>
                    <a:pt x="301" y="409"/>
                  </a:lnTo>
                  <a:lnTo>
                    <a:pt x="296" y="308"/>
                  </a:lnTo>
                  <a:lnTo>
                    <a:pt x="293" y="205"/>
                  </a:lnTo>
                  <a:lnTo>
                    <a:pt x="292" y="104"/>
                  </a:lnTo>
                  <a:lnTo>
                    <a:pt x="291" y="0"/>
                  </a:lnTo>
                  <a:lnTo>
                    <a:pt x="0" y="0"/>
                  </a:lnTo>
                </a:path>
              </a:pathLst>
            </a:custGeom>
            <a:solidFill>
              <a:srgbClr val="1F1A17">
                <a:alpha val="100000"/>
              </a:srgbClr>
            </a:solidFill>
            <a:ln>
              <a:noFill/>
            </a:ln>
          </p:spPr>
        </p:sp>
        <p:sp>
          <p:nvSpPr>
            <p:cNvPr id="1048744" name="Freeform 20"/>
            <p:cNvSpPr/>
            <p:nvPr/>
          </p:nvSpPr>
          <p:spPr bwMode="auto">
            <a:xfrm>
              <a:off x="14919" y="2633"/>
              <a:ext cx="412" cy="412"/>
            </a:xfrm>
            <a:custGeom>
              <a:avLst/>
              <a:gdLst/>
              <a:ahLst/>
              <a:cxnLst/>
              <a:rect l="0" t="0" r="r" b="b"/>
              <a:pathLst>
                <a:path w="8231" h="8250">
                  <a:moveTo>
                    <a:pt x="8231" y="0"/>
                  </a:moveTo>
                  <a:lnTo>
                    <a:pt x="8231" y="0"/>
                  </a:lnTo>
                  <a:lnTo>
                    <a:pt x="8124" y="0"/>
                  </a:lnTo>
                  <a:lnTo>
                    <a:pt x="8019" y="3"/>
                  </a:lnTo>
                  <a:lnTo>
                    <a:pt x="7913" y="7"/>
                  </a:lnTo>
                  <a:lnTo>
                    <a:pt x="7807" y="12"/>
                  </a:lnTo>
                  <a:lnTo>
                    <a:pt x="7703" y="17"/>
                  </a:lnTo>
                  <a:lnTo>
                    <a:pt x="7599" y="24"/>
                  </a:lnTo>
                  <a:lnTo>
                    <a:pt x="7494" y="33"/>
                  </a:lnTo>
                  <a:lnTo>
                    <a:pt x="7390" y="44"/>
                  </a:lnTo>
                  <a:lnTo>
                    <a:pt x="7287" y="54"/>
                  </a:lnTo>
                  <a:lnTo>
                    <a:pt x="7185" y="68"/>
                  </a:lnTo>
                  <a:lnTo>
                    <a:pt x="7081" y="81"/>
                  </a:lnTo>
                  <a:lnTo>
                    <a:pt x="6980" y="96"/>
                  </a:lnTo>
                  <a:lnTo>
                    <a:pt x="6878" y="112"/>
                  </a:lnTo>
                  <a:lnTo>
                    <a:pt x="6777" y="130"/>
                  </a:lnTo>
                  <a:lnTo>
                    <a:pt x="6676" y="148"/>
                  </a:lnTo>
                  <a:lnTo>
                    <a:pt x="6576" y="169"/>
                  </a:lnTo>
                  <a:lnTo>
                    <a:pt x="6475" y="190"/>
                  </a:lnTo>
                  <a:lnTo>
                    <a:pt x="6375" y="213"/>
                  </a:lnTo>
                  <a:lnTo>
                    <a:pt x="6276" y="236"/>
                  </a:lnTo>
                  <a:lnTo>
                    <a:pt x="6177" y="261"/>
                  </a:lnTo>
                  <a:lnTo>
                    <a:pt x="6079" y="287"/>
                  </a:lnTo>
                  <a:lnTo>
                    <a:pt x="5981" y="314"/>
                  </a:lnTo>
                  <a:lnTo>
                    <a:pt x="5884" y="343"/>
                  </a:lnTo>
                  <a:lnTo>
                    <a:pt x="5787" y="373"/>
                  </a:lnTo>
                  <a:lnTo>
                    <a:pt x="5691" y="403"/>
                  </a:lnTo>
                  <a:lnTo>
                    <a:pt x="5595" y="435"/>
                  </a:lnTo>
                  <a:lnTo>
                    <a:pt x="5500" y="468"/>
                  </a:lnTo>
                  <a:lnTo>
                    <a:pt x="5405" y="502"/>
                  </a:lnTo>
                  <a:lnTo>
                    <a:pt x="5311" y="537"/>
                  </a:lnTo>
                  <a:lnTo>
                    <a:pt x="5217" y="575"/>
                  </a:lnTo>
                  <a:lnTo>
                    <a:pt x="5124" y="612"/>
                  </a:lnTo>
                  <a:lnTo>
                    <a:pt x="5032" y="650"/>
                  </a:lnTo>
                  <a:lnTo>
                    <a:pt x="4940" y="691"/>
                  </a:lnTo>
                  <a:lnTo>
                    <a:pt x="4848" y="731"/>
                  </a:lnTo>
                  <a:lnTo>
                    <a:pt x="4757" y="773"/>
                  </a:lnTo>
                  <a:lnTo>
                    <a:pt x="4667" y="816"/>
                  </a:lnTo>
                  <a:lnTo>
                    <a:pt x="4578" y="860"/>
                  </a:lnTo>
                  <a:lnTo>
                    <a:pt x="4489" y="906"/>
                  </a:lnTo>
                  <a:lnTo>
                    <a:pt x="4400" y="951"/>
                  </a:lnTo>
                  <a:lnTo>
                    <a:pt x="4312" y="999"/>
                  </a:lnTo>
                  <a:lnTo>
                    <a:pt x="4225" y="1047"/>
                  </a:lnTo>
                  <a:lnTo>
                    <a:pt x="4139" y="1096"/>
                  </a:lnTo>
                  <a:lnTo>
                    <a:pt x="4052" y="1147"/>
                  </a:lnTo>
                  <a:lnTo>
                    <a:pt x="3968" y="1198"/>
                  </a:lnTo>
                  <a:lnTo>
                    <a:pt x="3883" y="1251"/>
                  </a:lnTo>
                  <a:lnTo>
                    <a:pt x="3799" y="1303"/>
                  </a:lnTo>
                  <a:lnTo>
                    <a:pt x="3717" y="1358"/>
                  </a:lnTo>
                  <a:lnTo>
                    <a:pt x="3634" y="1413"/>
                  </a:lnTo>
                  <a:lnTo>
                    <a:pt x="3552" y="1469"/>
                  </a:lnTo>
                  <a:lnTo>
                    <a:pt x="3471" y="1526"/>
                  </a:lnTo>
                  <a:lnTo>
                    <a:pt x="3390" y="1585"/>
                  </a:lnTo>
                  <a:lnTo>
                    <a:pt x="3311" y="1644"/>
                  </a:lnTo>
                  <a:lnTo>
                    <a:pt x="3233" y="1703"/>
                  </a:lnTo>
                  <a:lnTo>
                    <a:pt x="3154" y="1764"/>
                  </a:lnTo>
                  <a:lnTo>
                    <a:pt x="3077" y="1826"/>
                  </a:lnTo>
                  <a:lnTo>
                    <a:pt x="3000" y="1888"/>
                  </a:lnTo>
                  <a:lnTo>
                    <a:pt x="2924" y="1952"/>
                  </a:lnTo>
                  <a:lnTo>
                    <a:pt x="2850" y="2017"/>
                  </a:lnTo>
                  <a:lnTo>
                    <a:pt x="2775" y="2082"/>
                  </a:lnTo>
                  <a:lnTo>
                    <a:pt x="2701" y="2148"/>
                  </a:lnTo>
                  <a:lnTo>
                    <a:pt x="2629" y="2215"/>
                  </a:lnTo>
                  <a:lnTo>
                    <a:pt x="2556" y="2284"/>
                  </a:lnTo>
                  <a:lnTo>
                    <a:pt x="2486" y="2352"/>
                  </a:lnTo>
                  <a:lnTo>
                    <a:pt x="2415" y="2421"/>
                  </a:lnTo>
                  <a:lnTo>
                    <a:pt x="2346" y="2493"/>
                  </a:lnTo>
                  <a:lnTo>
                    <a:pt x="2277" y="2563"/>
                  </a:lnTo>
                  <a:lnTo>
                    <a:pt x="2209" y="2635"/>
                  </a:lnTo>
                  <a:lnTo>
                    <a:pt x="2142" y="2708"/>
                  </a:lnTo>
                  <a:lnTo>
                    <a:pt x="2076" y="2781"/>
                  </a:lnTo>
                  <a:lnTo>
                    <a:pt x="2011" y="2857"/>
                  </a:lnTo>
                  <a:lnTo>
                    <a:pt x="1947" y="2931"/>
                  </a:lnTo>
                  <a:lnTo>
                    <a:pt x="1883" y="3008"/>
                  </a:lnTo>
                  <a:lnTo>
                    <a:pt x="1821" y="3085"/>
                  </a:lnTo>
                  <a:lnTo>
                    <a:pt x="1759" y="3162"/>
                  </a:lnTo>
                  <a:lnTo>
                    <a:pt x="1698" y="3241"/>
                  </a:lnTo>
                  <a:lnTo>
                    <a:pt x="1639" y="3320"/>
                  </a:lnTo>
                  <a:lnTo>
                    <a:pt x="1580" y="3399"/>
                  </a:lnTo>
                  <a:lnTo>
                    <a:pt x="1522" y="3480"/>
                  </a:lnTo>
                  <a:lnTo>
                    <a:pt x="1465" y="3562"/>
                  </a:lnTo>
                  <a:lnTo>
                    <a:pt x="1409" y="3644"/>
                  </a:lnTo>
                  <a:lnTo>
                    <a:pt x="1355" y="3726"/>
                  </a:lnTo>
                  <a:lnTo>
                    <a:pt x="1300" y="3809"/>
                  </a:lnTo>
                  <a:lnTo>
                    <a:pt x="1246" y="3893"/>
                  </a:lnTo>
                  <a:lnTo>
                    <a:pt x="1195" y="3978"/>
                  </a:lnTo>
                  <a:lnTo>
                    <a:pt x="1143" y="4064"/>
                  </a:lnTo>
                  <a:lnTo>
                    <a:pt x="1093" y="4150"/>
                  </a:lnTo>
                  <a:lnTo>
                    <a:pt x="1044" y="4236"/>
                  </a:lnTo>
                  <a:lnTo>
                    <a:pt x="996" y="4324"/>
                  </a:lnTo>
                  <a:lnTo>
                    <a:pt x="949" y="4412"/>
                  </a:lnTo>
                  <a:lnTo>
                    <a:pt x="903" y="4501"/>
                  </a:lnTo>
                  <a:lnTo>
                    <a:pt x="858" y="4590"/>
                  </a:lnTo>
                  <a:lnTo>
                    <a:pt x="814" y="4679"/>
                  </a:lnTo>
                  <a:lnTo>
                    <a:pt x="771" y="4770"/>
                  </a:lnTo>
                  <a:lnTo>
                    <a:pt x="729" y="4861"/>
                  </a:lnTo>
                  <a:lnTo>
                    <a:pt x="689" y="4953"/>
                  </a:lnTo>
                  <a:lnTo>
                    <a:pt x="649" y="5045"/>
                  </a:lnTo>
                  <a:lnTo>
                    <a:pt x="610" y="5137"/>
                  </a:lnTo>
                  <a:lnTo>
                    <a:pt x="572" y="5230"/>
                  </a:lnTo>
                  <a:lnTo>
                    <a:pt x="536" y="5324"/>
                  </a:lnTo>
                  <a:lnTo>
                    <a:pt x="501" y="5419"/>
                  </a:lnTo>
                  <a:lnTo>
                    <a:pt x="467" y="5514"/>
                  </a:lnTo>
                  <a:lnTo>
                    <a:pt x="434" y="5609"/>
                  </a:lnTo>
                  <a:lnTo>
                    <a:pt x="402" y="5705"/>
                  </a:lnTo>
                  <a:lnTo>
                    <a:pt x="372" y="5802"/>
                  </a:lnTo>
                  <a:lnTo>
                    <a:pt x="342" y="5899"/>
                  </a:lnTo>
                  <a:lnTo>
                    <a:pt x="313" y="5996"/>
                  </a:lnTo>
                  <a:lnTo>
                    <a:pt x="286" y="6094"/>
                  </a:lnTo>
                  <a:lnTo>
                    <a:pt x="260" y="6193"/>
                  </a:lnTo>
                  <a:lnTo>
                    <a:pt x="235" y="6292"/>
                  </a:lnTo>
                  <a:lnTo>
                    <a:pt x="212" y="6391"/>
                  </a:lnTo>
                  <a:lnTo>
                    <a:pt x="189" y="6492"/>
                  </a:lnTo>
                  <a:lnTo>
                    <a:pt x="168" y="6591"/>
                  </a:lnTo>
                  <a:lnTo>
                    <a:pt x="148" y="6693"/>
                  </a:lnTo>
                  <a:lnTo>
                    <a:pt x="129" y="6793"/>
                  </a:lnTo>
                  <a:lnTo>
                    <a:pt x="112" y="6896"/>
                  </a:lnTo>
                  <a:lnTo>
                    <a:pt x="95" y="6998"/>
                  </a:lnTo>
                  <a:lnTo>
                    <a:pt x="81" y="7099"/>
                  </a:lnTo>
                  <a:lnTo>
                    <a:pt x="67" y="7203"/>
                  </a:lnTo>
                  <a:lnTo>
                    <a:pt x="54" y="7305"/>
                  </a:lnTo>
                  <a:lnTo>
                    <a:pt x="43" y="7410"/>
                  </a:lnTo>
                  <a:lnTo>
                    <a:pt x="33" y="7513"/>
                  </a:lnTo>
                  <a:lnTo>
                    <a:pt x="24" y="7618"/>
                  </a:lnTo>
                  <a:lnTo>
                    <a:pt x="17" y="7722"/>
                  </a:lnTo>
                  <a:lnTo>
                    <a:pt x="11" y="7827"/>
                  </a:lnTo>
                  <a:lnTo>
                    <a:pt x="6" y="7933"/>
                  </a:lnTo>
                  <a:lnTo>
                    <a:pt x="3" y="8038"/>
                  </a:lnTo>
                  <a:lnTo>
                    <a:pt x="1" y="8145"/>
                  </a:lnTo>
                  <a:lnTo>
                    <a:pt x="0" y="8250"/>
                  </a:lnTo>
                  <a:lnTo>
                    <a:pt x="291" y="8250"/>
                  </a:lnTo>
                  <a:lnTo>
                    <a:pt x="292" y="8148"/>
                  </a:lnTo>
                  <a:lnTo>
                    <a:pt x="293" y="8045"/>
                  </a:lnTo>
                  <a:lnTo>
                    <a:pt x="296" y="7943"/>
                  </a:lnTo>
                  <a:lnTo>
                    <a:pt x="301" y="7841"/>
                  </a:lnTo>
                  <a:lnTo>
                    <a:pt x="307" y="7740"/>
                  </a:lnTo>
                  <a:lnTo>
                    <a:pt x="314" y="7640"/>
                  </a:lnTo>
                  <a:lnTo>
                    <a:pt x="322" y="7538"/>
                  </a:lnTo>
                  <a:lnTo>
                    <a:pt x="332" y="7438"/>
                  </a:lnTo>
                  <a:lnTo>
                    <a:pt x="343" y="7338"/>
                  </a:lnTo>
                  <a:lnTo>
                    <a:pt x="354" y="7239"/>
                  </a:lnTo>
                  <a:lnTo>
                    <a:pt x="369" y="7140"/>
                  </a:lnTo>
                  <a:lnTo>
                    <a:pt x="383" y="7040"/>
                  </a:lnTo>
                  <a:lnTo>
                    <a:pt x="399" y="6943"/>
                  </a:lnTo>
                  <a:lnTo>
                    <a:pt x="415" y="6845"/>
                  </a:lnTo>
                  <a:lnTo>
                    <a:pt x="434" y="6747"/>
                  </a:lnTo>
                  <a:lnTo>
                    <a:pt x="452" y="6650"/>
                  </a:lnTo>
                  <a:lnTo>
                    <a:pt x="473" y="6553"/>
                  </a:lnTo>
                  <a:lnTo>
                    <a:pt x="495" y="6457"/>
                  </a:lnTo>
                  <a:lnTo>
                    <a:pt x="517" y="6360"/>
                  </a:lnTo>
                  <a:lnTo>
                    <a:pt x="541" y="6266"/>
                  </a:lnTo>
                  <a:lnTo>
                    <a:pt x="567" y="6171"/>
                  </a:lnTo>
                  <a:lnTo>
                    <a:pt x="593" y="6076"/>
                  </a:lnTo>
                  <a:lnTo>
                    <a:pt x="620" y="5983"/>
                  </a:lnTo>
                  <a:lnTo>
                    <a:pt x="649" y="5888"/>
                  </a:lnTo>
                  <a:lnTo>
                    <a:pt x="678" y="5795"/>
                  </a:lnTo>
                  <a:lnTo>
                    <a:pt x="709" y="5703"/>
                  </a:lnTo>
                  <a:lnTo>
                    <a:pt x="741" y="5611"/>
                  </a:lnTo>
                  <a:lnTo>
                    <a:pt x="774" y="5519"/>
                  </a:lnTo>
                  <a:lnTo>
                    <a:pt x="808" y="5428"/>
                  </a:lnTo>
                  <a:lnTo>
                    <a:pt x="843" y="5338"/>
                  </a:lnTo>
                  <a:lnTo>
                    <a:pt x="879" y="5248"/>
                  </a:lnTo>
                  <a:lnTo>
                    <a:pt x="917" y="5158"/>
                  </a:lnTo>
                  <a:lnTo>
                    <a:pt x="955" y="5069"/>
                  </a:lnTo>
                  <a:lnTo>
                    <a:pt x="994" y="4981"/>
                  </a:lnTo>
                  <a:lnTo>
                    <a:pt x="1034" y="4893"/>
                  </a:lnTo>
                  <a:lnTo>
                    <a:pt x="1076" y="4806"/>
                  </a:lnTo>
                  <a:lnTo>
                    <a:pt x="1118" y="4719"/>
                  </a:lnTo>
                  <a:lnTo>
                    <a:pt x="1161" y="4633"/>
                  </a:lnTo>
                  <a:lnTo>
                    <a:pt x="1206" y="4547"/>
                  </a:lnTo>
                  <a:lnTo>
                    <a:pt x="1251" y="4462"/>
                  </a:lnTo>
                  <a:lnTo>
                    <a:pt x="1298" y="4378"/>
                  </a:lnTo>
                  <a:lnTo>
                    <a:pt x="1345" y="4295"/>
                  </a:lnTo>
                  <a:lnTo>
                    <a:pt x="1394" y="4212"/>
                  </a:lnTo>
                  <a:lnTo>
                    <a:pt x="1442" y="4130"/>
                  </a:lnTo>
                  <a:lnTo>
                    <a:pt x="1493" y="4047"/>
                  </a:lnTo>
                  <a:lnTo>
                    <a:pt x="1545" y="3966"/>
                  </a:lnTo>
                  <a:lnTo>
                    <a:pt x="1596" y="3886"/>
                  </a:lnTo>
                  <a:lnTo>
                    <a:pt x="1650" y="3806"/>
                  </a:lnTo>
                  <a:lnTo>
                    <a:pt x="1704" y="3727"/>
                  </a:lnTo>
                  <a:lnTo>
                    <a:pt x="1758" y="3649"/>
                  </a:lnTo>
                  <a:lnTo>
                    <a:pt x="1814" y="3571"/>
                  </a:lnTo>
                  <a:lnTo>
                    <a:pt x="1871" y="3494"/>
                  </a:lnTo>
                  <a:lnTo>
                    <a:pt x="1930" y="3418"/>
                  </a:lnTo>
                  <a:lnTo>
                    <a:pt x="1987" y="3342"/>
                  </a:lnTo>
                  <a:lnTo>
                    <a:pt x="2047" y="3268"/>
                  </a:lnTo>
                  <a:lnTo>
                    <a:pt x="2107" y="3193"/>
                  </a:lnTo>
                  <a:lnTo>
                    <a:pt x="2169" y="3120"/>
                  </a:lnTo>
                  <a:lnTo>
                    <a:pt x="2231" y="3047"/>
                  </a:lnTo>
                  <a:lnTo>
                    <a:pt x="2294" y="2976"/>
                  </a:lnTo>
                  <a:lnTo>
                    <a:pt x="2357" y="2905"/>
                  </a:lnTo>
                  <a:lnTo>
                    <a:pt x="2422" y="2834"/>
                  </a:lnTo>
                  <a:lnTo>
                    <a:pt x="2487" y="2764"/>
                  </a:lnTo>
                  <a:lnTo>
                    <a:pt x="2554" y="2695"/>
                  </a:lnTo>
                  <a:lnTo>
                    <a:pt x="2621" y="2628"/>
                  </a:lnTo>
                  <a:lnTo>
                    <a:pt x="2688" y="2561"/>
                  </a:lnTo>
                  <a:lnTo>
                    <a:pt x="2757" y="2494"/>
                  </a:lnTo>
                  <a:lnTo>
                    <a:pt x="2827" y="2428"/>
                  </a:lnTo>
                  <a:lnTo>
                    <a:pt x="2897" y="2363"/>
                  </a:lnTo>
                  <a:lnTo>
                    <a:pt x="2967" y="2300"/>
                  </a:lnTo>
                  <a:lnTo>
                    <a:pt x="3039" y="2237"/>
                  </a:lnTo>
                  <a:lnTo>
                    <a:pt x="3112" y="2175"/>
                  </a:lnTo>
                  <a:lnTo>
                    <a:pt x="3185" y="2113"/>
                  </a:lnTo>
                  <a:lnTo>
                    <a:pt x="3258" y="2053"/>
                  </a:lnTo>
                  <a:lnTo>
                    <a:pt x="3334" y="1994"/>
                  </a:lnTo>
                  <a:lnTo>
                    <a:pt x="3409" y="1935"/>
                  </a:lnTo>
                  <a:lnTo>
                    <a:pt x="3485" y="1876"/>
                  </a:lnTo>
                  <a:lnTo>
                    <a:pt x="3562" y="1820"/>
                  </a:lnTo>
                  <a:lnTo>
                    <a:pt x="3639" y="1764"/>
                  </a:lnTo>
                  <a:lnTo>
                    <a:pt x="3718" y="1708"/>
                  </a:lnTo>
                  <a:lnTo>
                    <a:pt x="3796" y="1654"/>
                  </a:lnTo>
                  <a:lnTo>
                    <a:pt x="3876" y="1600"/>
                  </a:lnTo>
                  <a:lnTo>
                    <a:pt x="3956" y="1549"/>
                  </a:lnTo>
                  <a:lnTo>
                    <a:pt x="4037" y="1498"/>
                  </a:lnTo>
                  <a:lnTo>
                    <a:pt x="4118" y="1447"/>
                  </a:lnTo>
                  <a:lnTo>
                    <a:pt x="4201" y="1398"/>
                  </a:lnTo>
                  <a:lnTo>
                    <a:pt x="4284" y="1349"/>
                  </a:lnTo>
                  <a:lnTo>
                    <a:pt x="4367" y="1301"/>
                  </a:lnTo>
                  <a:lnTo>
                    <a:pt x="4451" y="1255"/>
                  </a:lnTo>
                  <a:lnTo>
                    <a:pt x="4535" y="1209"/>
                  </a:lnTo>
                  <a:lnTo>
                    <a:pt x="4621" y="1165"/>
                  </a:lnTo>
                  <a:lnTo>
                    <a:pt x="4707" y="1121"/>
                  </a:lnTo>
                  <a:lnTo>
                    <a:pt x="4794" y="1079"/>
                  </a:lnTo>
                  <a:lnTo>
                    <a:pt x="4880" y="1037"/>
                  </a:lnTo>
                  <a:lnTo>
                    <a:pt x="4968" y="997"/>
                  </a:lnTo>
                  <a:lnTo>
                    <a:pt x="5056" y="958"/>
                  </a:lnTo>
                  <a:lnTo>
                    <a:pt x="5145" y="918"/>
                  </a:lnTo>
                  <a:lnTo>
                    <a:pt x="5233" y="881"/>
                  </a:lnTo>
                  <a:lnTo>
                    <a:pt x="5324" y="846"/>
                  </a:lnTo>
                  <a:lnTo>
                    <a:pt x="5414" y="811"/>
                  </a:lnTo>
                  <a:lnTo>
                    <a:pt x="5505" y="777"/>
                  </a:lnTo>
                  <a:lnTo>
                    <a:pt x="5597" y="743"/>
                  </a:lnTo>
                  <a:lnTo>
                    <a:pt x="5689" y="711"/>
                  </a:lnTo>
                  <a:lnTo>
                    <a:pt x="5781" y="680"/>
                  </a:lnTo>
                  <a:lnTo>
                    <a:pt x="5873" y="650"/>
                  </a:lnTo>
                  <a:lnTo>
                    <a:pt x="5967" y="622"/>
                  </a:lnTo>
                  <a:lnTo>
                    <a:pt x="6060" y="594"/>
                  </a:lnTo>
                  <a:lnTo>
                    <a:pt x="6155" y="569"/>
                  </a:lnTo>
                  <a:lnTo>
                    <a:pt x="6250" y="543"/>
                  </a:lnTo>
                  <a:lnTo>
                    <a:pt x="6344" y="519"/>
                  </a:lnTo>
                  <a:lnTo>
                    <a:pt x="6440" y="496"/>
                  </a:lnTo>
                  <a:lnTo>
                    <a:pt x="6536" y="474"/>
                  </a:lnTo>
                  <a:lnTo>
                    <a:pt x="6633" y="454"/>
                  </a:lnTo>
                  <a:lnTo>
                    <a:pt x="6730" y="435"/>
                  </a:lnTo>
                  <a:lnTo>
                    <a:pt x="6827" y="417"/>
                  </a:lnTo>
                  <a:lnTo>
                    <a:pt x="6926" y="400"/>
                  </a:lnTo>
                  <a:lnTo>
                    <a:pt x="7024" y="384"/>
                  </a:lnTo>
                  <a:lnTo>
                    <a:pt x="7122" y="370"/>
                  </a:lnTo>
                  <a:lnTo>
                    <a:pt x="7221" y="356"/>
                  </a:lnTo>
                  <a:lnTo>
                    <a:pt x="7320" y="344"/>
                  </a:lnTo>
                  <a:lnTo>
                    <a:pt x="7420" y="333"/>
                  </a:lnTo>
                  <a:lnTo>
                    <a:pt x="7520" y="324"/>
                  </a:lnTo>
                  <a:lnTo>
                    <a:pt x="7620" y="315"/>
                  </a:lnTo>
                  <a:lnTo>
                    <a:pt x="7722" y="308"/>
                  </a:lnTo>
                  <a:lnTo>
                    <a:pt x="7823" y="303"/>
                  </a:lnTo>
                  <a:lnTo>
                    <a:pt x="7923" y="297"/>
                  </a:lnTo>
                  <a:lnTo>
                    <a:pt x="8025" y="294"/>
                  </a:lnTo>
                  <a:lnTo>
                    <a:pt x="8127" y="293"/>
                  </a:lnTo>
                  <a:lnTo>
                    <a:pt x="8231" y="292"/>
                  </a:lnTo>
                  <a:lnTo>
                    <a:pt x="8231" y="0"/>
                  </a:lnTo>
                </a:path>
              </a:pathLst>
            </a:custGeom>
            <a:solidFill>
              <a:srgbClr val="1F1A17">
                <a:alpha val="100000"/>
              </a:srgbClr>
            </a:solidFill>
            <a:ln>
              <a:noFill/>
            </a:ln>
          </p:spPr>
        </p:sp>
        <p:sp>
          <p:nvSpPr>
            <p:cNvPr id="1048745" name="Freeform 21"/>
            <p:cNvSpPr/>
            <p:nvPr/>
          </p:nvSpPr>
          <p:spPr bwMode="auto">
            <a:xfrm>
              <a:off x="15080" y="2631"/>
              <a:ext cx="498" cy="104"/>
            </a:xfrm>
            <a:custGeom>
              <a:avLst/>
              <a:gdLst/>
              <a:ahLst/>
              <a:cxnLst/>
              <a:rect l="0" t="0" r="r" b="b"/>
              <a:pathLst>
                <a:path w="9959" h="2076">
                  <a:moveTo>
                    <a:pt x="9959" y="1745"/>
                  </a:moveTo>
                  <a:lnTo>
                    <a:pt x="9877" y="1614"/>
                  </a:lnTo>
                  <a:lnTo>
                    <a:pt x="9831" y="1590"/>
                  </a:lnTo>
                  <a:lnTo>
                    <a:pt x="9779" y="1563"/>
                  </a:lnTo>
                  <a:lnTo>
                    <a:pt x="9722" y="1532"/>
                  </a:lnTo>
                  <a:lnTo>
                    <a:pt x="9662" y="1498"/>
                  </a:lnTo>
                  <a:lnTo>
                    <a:pt x="9524" y="1421"/>
                  </a:lnTo>
                  <a:lnTo>
                    <a:pt x="9371" y="1333"/>
                  </a:lnTo>
                  <a:lnTo>
                    <a:pt x="9201" y="1238"/>
                  </a:lnTo>
                  <a:lnTo>
                    <a:pt x="9015" y="1137"/>
                  </a:lnTo>
                  <a:lnTo>
                    <a:pt x="8916" y="1085"/>
                  </a:lnTo>
                  <a:lnTo>
                    <a:pt x="8814" y="1031"/>
                  </a:lnTo>
                  <a:lnTo>
                    <a:pt x="8708" y="976"/>
                  </a:lnTo>
                  <a:lnTo>
                    <a:pt x="8597" y="921"/>
                  </a:lnTo>
                  <a:lnTo>
                    <a:pt x="8484" y="866"/>
                  </a:lnTo>
                  <a:lnTo>
                    <a:pt x="8366" y="810"/>
                  </a:lnTo>
                  <a:lnTo>
                    <a:pt x="8244" y="756"/>
                  </a:lnTo>
                  <a:lnTo>
                    <a:pt x="8120" y="701"/>
                  </a:lnTo>
                  <a:lnTo>
                    <a:pt x="7992" y="646"/>
                  </a:lnTo>
                  <a:lnTo>
                    <a:pt x="7860" y="593"/>
                  </a:lnTo>
                  <a:lnTo>
                    <a:pt x="7726" y="540"/>
                  </a:lnTo>
                  <a:lnTo>
                    <a:pt x="7588" y="489"/>
                  </a:lnTo>
                  <a:lnTo>
                    <a:pt x="7517" y="464"/>
                  </a:lnTo>
                  <a:lnTo>
                    <a:pt x="7447" y="439"/>
                  </a:lnTo>
                  <a:lnTo>
                    <a:pt x="7375" y="414"/>
                  </a:lnTo>
                  <a:lnTo>
                    <a:pt x="7302" y="390"/>
                  </a:lnTo>
                  <a:lnTo>
                    <a:pt x="7228" y="366"/>
                  </a:lnTo>
                  <a:lnTo>
                    <a:pt x="7155" y="344"/>
                  </a:lnTo>
                  <a:lnTo>
                    <a:pt x="7079" y="321"/>
                  </a:lnTo>
                  <a:lnTo>
                    <a:pt x="7004" y="299"/>
                  </a:lnTo>
                  <a:lnTo>
                    <a:pt x="6928" y="277"/>
                  </a:lnTo>
                  <a:lnTo>
                    <a:pt x="6850" y="257"/>
                  </a:lnTo>
                  <a:lnTo>
                    <a:pt x="6773" y="236"/>
                  </a:lnTo>
                  <a:lnTo>
                    <a:pt x="6693" y="217"/>
                  </a:lnTo>
                  <a:lnTo>
                    <a:pt x="6615" y="198"/>
                  </a:lnTo>
                  <a:lnTo>
                    <a:pt x="6534" y="180"/>
                  </a:lnTo>
                  <a:lnTo>
                    <a:pt x="6453" y="162"/>
                  </a:lnTo>
                  <a:lnTo>
                    <a:pt x="6372" y="145"/>
                  </a:lnTo>
                  <a:lnTo>
                    <a:pt x="6290" y="129"/>
                  </a:lnTo>
                  <a:lnTo>
                    <a:pt x="6206" y="114"/>
                  </a:lnTo>
                  <a:lnTo>
                    <a:pt x="6122" y="99"/>
                  </a:lnTo>
                  <a:lnTo>
                    <a:pt x="6038" y="86"/>
                  </a:lnTo>
                  <a:lnTo>
                    <a:pt x="5953" y="73"/>
                  </a:lnTo>
                  <a:lnTo>
                    <a:pt x="5867" y="62"/>
                  </a:lnTo>
                  <a:lnTo>
                    <a:pt x="5782" y="51"/>
                  </a:lnTo>
                  <a:lnTo>
                    <a:pt x="5694" y="41"/>
                  </a:lnTo>
                  <a:lnTo>
                    <a:pt x="5606" y="32"/>
                  </a:lnTo>
                  <a:lnTo>
                    <a:pt x="5517" y="24"/>
                  </a:lnTo>
                  <a:lnTo>
                    <a:pt x="5429" y="18"/>
                  </a:lnTo>
                  <a:lnTo>
                    <a:pt x="5339" y="12"/>
                  </a:lnTo>
                  <a:lnTo>
                    <a:pt x="5249" y="7"/>
                  </a:lnTo>
                  <a:lnTo>
                    <a:pt x="5158" y="4"/>
                  </a:lnTo>
                  <a:lnTo>
                    <a:pt x="5066" y="1"/>
                  </a:lnTo>
                  <a:lnTo>
                    <a:pt x="4974" y="0"/>
                  </a:lnTo>
                  <a:lnTo>
                    <a:pt x="4882" y="0"/>
                  </a:lnTo>
                  <a:lnTo>
                    <a:pt x="4789" y="1"/>
                  </a:lnTo>
                  <a:lnTo>
                    <a:pt x="4696" y="4"/>
                  </a:lnTo>
                  <a:lnTo>
                    <a:pt x="4601" y="8"/>
                  </a:lnTo>
                  <a:lnTo>
                    <a:pt x="4507" y="13"/>
                  </a:lnTo>
                  <a:lnTo>
                    <a:pt x="4411" y="20"/>
                  </a:lnTo>
                  <a:lnTo>
                    <a:pt x="4315" y="28"/>
                  </a:lnTo>
                  <a:lnTo>
                    <a:pt x="4218" y="37"/>
                  </a:lnTo>
                  <a:lnTo>
                    <a:pt x="4120" y="48"/>
                  </a:lnTo>
                  <a:lnTo>
                    <a:pt x="4023" y="60"/>
                  </a:lnTo>
                  <a:lnTo>
                    <a:pt x="3925" y="73"/>
                  </a:lnTo>
                  <a:lnTo>
                    <a:pt x="3826" y="89"/>
                  </a:lnTo>
                  <a:lnTo>
                    <a:pt x="3727" y="105"/>
                  </a:lnTo>
                  <a:lnTo>
                    <a:pt x="3628" y="123"/>
                  </a:lnTo>
                  <a:lnTo>
                    <a:pt x="3527" y="143"/>
                  </a:lnTo>
                  <a:lnTo>
                    <a:pt x="3427" y="164"/>
                  </a:lnTo>
                  <a:lnTo>
                    <a:pt x="3325" y="187"/>
                  </a:lnTo>
                  <a:lnTo>
                    <a:pt x="3224" y="212"/>
                  </a:lnTo>
                  <a:lnTo>
                    <a:pt x="3122" y="238"/>
                  </a:lnTo>
                  <a:lnTo>
                    <a:pt x="3019" y="266"/>
                  </a:lnTo>
                  <a:lnTo>
                    <a:pt x="2917" y="296"/>
                  </a:lnTo>
                  <a:lnTo>
                    <a:pt x="2813" y="327"/>
                  </a:lnTo>
                  <a:lnTo>
                    <a:pt x="2709" y="360"/>
                  </a:lnTo>
                  <a:lnTo>
                    <a:pt x="2605" y="395"/>
                  </a:lnTo>
                  <a:lnTo>
                    <a:pt x="2501" y="433"/>
                  </a:lnTo>
                  <a:lnTo>
                    <a:pt x="2395" y="472"/>
                  </a:lnTo>
                  <a:lnTo>
                    <a:pt x="2290" y="512"/>
                  </a:lnTo>
                  <a:lnTo>
                    <a:pt x="2185" y="555"/>
                  </a:lnTo>
                  <a:lnTo>
                    <a:pt x="2078" y="599"/>
                  </a:lnTo>
                  <a:lnTo>
                    <a:pt x="1972" y="646"/>
                  </a:lnTo>
                  <a:lnTo>
                    <a:pt x="1865" y="694"/>
                  </a:lnTo>
                  <a:lnTo>
                    <a:pt x="1757" y="745"/>
                  </a:lnTo>
                  <a:lnTo>
                    <a:pt x="1650" y="797"/>
                  </a:lnTo>
                  <a:lnTo>
                    <a:pt x="1542" y="852"/>
                  </a:lnTo>
                  <a:lnTo>
                    <a:pt x="1434" y="909"/>
                  </a:lnTo>
                  <a:lnTo>
                    <a:pt x="1326" y="967"/>
                  </a:lnTo>
                  <a:lnTo>
                    <a:pt x="1216" y="1029"/>
                  </a:lnTo>
                  <a:lnTo>
                    <a:pt x="1107" y="1092"/>
                  </a:lnTo>
                  <a:lnTo>
                    <a:pt x="997" y="1156"/>
                  </a:lnTo>
                  <a:lnTo>
                    <a:pt x="888" y="1223"/>
                  </a:lnTo>
                  <a:lnTo>
                    <a:pt x="777" y="1294"/>
                  </a:lnTo>
                  <a:lnTo>
                    <a:pt x="667" y="1366"/>
                  </a:lnTo>
                  <a:lnTo>
                    <a:pt x="558" y="1440"/>
                  </a:lnTo>
                  <a:lnTo>
                    <a:pt x="446" y="1516"/>
                  </a:lnTo>
                  <a:lnTo>
                    <a:pt x="335" y="1596"/>
                  </a:lnTo>
                  <a:lnTo>
                    <a:pt x="224" y="1677"/>
                  </a:lnTo>
                  <a:lnTo>
                    <a:pt x="112" y="1761"/>
                  </a:lnTo>
                  <a:lnTo>
                    <a:pt x="0" y="1846"/>
                  </a:lnTo>
                  <a:lnTo>
                    <a:pt x="179" y="2076"/>
                  </a:lnTo>
                  <a:lnTo>
                    <a:pt x="287" y="1992"/>
                  </a:lnTo>
                  <a:lnTo>
                    <a:pt x="395" y="1912"/>
                  </a:lnTo>
                  <a:lnTo>
                    <a:pt x="504" y="1832"/>
                  </a:lnTo>
                  <a:lnTo>
                    <a:pt x="612" y="1755"/>
                  </a:lnTo>
                  <a:lnTo>
                    <a:pt x="720" y="1681"/>
                  </a:lnTo>
                  <a:lnTo>
                    <a:pt x="828" y="1608"/>
                  </a:lnTo>
                  <a:lnTo>
                    <a:pt x="934" y="1539"/>
                  </a:lnTo>
                  <a:lnTo>
                    <a:pt x="1042" y="1472"/>
                  </a:lnTo>
                  <a:lnTo>
                    <a:pt x="1148" y="1407"/>
                  </a:lnTo>
                  <a:lnTo>
                    <a:pt x="1254" y="1342"/>
                  </a:lnTo>
                  <a:lnTo>
                    <a:pt x="1360" y="1281"/>
                  </a:lnTo>
                  <a:lnTo>
                    <a:pt x="1465" y="1222"/>
                  </a:lnTo>
                  <a:lnTo>
                    <a:pt x="1570" y="1166"/>
                  </a:lnTo>
                  <a:lnTo>
                    <a:pt x="1675" y="1111"/>
                  </a:lnTo>
                  <a:lnTo>
                    <a:pt x="1779" y="1059"/>
                  </a:lnTo>
                  <a:lnTo>
                    <a:pt x="1883" y="1007"/>
                  </a:lnTo>
                  <a:lnTo>
                    <a:pt x="1986" y="958"/>
                  </a:lnTo>
                  <a:lnTo>
                    <a:pt x="2089" y="913"/>
                  </a:lnTo>
                  <a:lnTo>
                    <a:pt x="2192" y="867"/>
                  </a:lnTo>
                  <a:lnTo>
                    <a:pt x="2294" y="824"/>
                  </a:lnTo>
                  <a:lnTo>
                    <a:pt x="2396" y="783"/>
                  </a:lnTo>
                  <a:lnTo>
                    <a:pt x="2497" y="744"/>
                  </a:lnTo>
                  <a:lnTo>
                    <a:pt x="2599" y="707"/>
                  </a:lnTo>
                  <a:lnTo>
                    <a:pt x="2700" y="672"/>
                  </a:lnTo>
                  <a:lnTo>
                    <a:pt x="2799" y="638"/>
                  </a:lnTo>
                  <a:lnTo>
                    <a:pt x="2899" y="605"/>
                  </a:lnTo>
                  <a:lnTo>
                    <a:pt x="2998" y="575"/>
                  </a:lnTo>
                  <a:lnTo>
                    <a:pt x="3097" y="546"/>
                  </a:lnTo>
                  <a:lnTo>
                    <a:pt x="3195" y="520"/>
                  </a:lnTo>
                  <a:lnTo>
                    <a:pt x="3293" y="495"/>
                  </a:lnTo>
                  <a:lnTo>
                    <a:pt x="3392" y="471"/>
                  </a:lnTo>
                  <a:lnTo>
                    <a:pt x="3489" y="449"/>
                  </a:lnTo>
                  <a:lnTo>
                    <a:pt x="3585" y="428"/>
                  </a:lnTo>
                  <a:lnTo>
                    <a:pt x="3681" y="410"/>
                  </a:lnTo>
                  <a:lnTo>
                    <a:pt x="3777" y="392"/>
                  </a:lnTo>
                  <a:lnTo>
                    <a:pt x="3872" y="376"/>
                  </a:lnTo>
                  <a:lnTo>
                    <a:pt x="3966" y="362"/>
                  </a:lnTo>
                  <a:lnTo>
                    <a:pt x="4061" y="349"/>
                  </a:lnTo>
                  <a:lnTo>
                    <a:pt x="4154" y="337"/>
                  </a:lnTo>
                  <a:lnTo>
                    <a:pt x="4247" y="327"/>
                  </a:lnTo>
                  <a:lnTo>
                    <a:pt x="4339" y="319"/>
                  </a:lnTo>
                  <a:lnTo>
                    <a:pt x="4432" y="311"/>
                  </a:lnTo>
                  <a:lnTo>
                    <a:pt x="4523" y="304"/>
                  </a:lnTo>
                  <a:lnTo>
                    <a:pt x="4615" y="299"/>
                  </a:lnTo>
                  <a:lnTo>
                    <a:pt x="4705" y="295"/>
                  </a:lnTo>
                  <a:lnTo>
                    <a:pt x="4795" y="294"/>
                  </a:lnTo>
                  <a:lnTo>
                    <a:pt x="4883" y="292"/>
                  </a:lnTo>
                  <a:lnTo>
                    <a:pt x="4973" y="292"/>
                  </a:lnTo>
                  <a:lnTo>
                    <a:pt x="5062" y="293"/>
                  </a:lnTo>
                  <a:lnTo>
                    <a:pt x="5150" y="295"/>
                  </a:lnTo>
                  <a:lnTo>
                    <a:pt x="5237" y="298"/>
                  </a:lnTo>
                  <a:lnTo>
                    <a:pt x="5323" y="303"/>
                  </a:lnTo>
                  <a:lnTo>
                    <a:pt x="5409" y="308"/>
                  </a:lnTo>
                  <a:lnTo>
                    <a:pt x="5495" y="315"/>
                  </a:lnTo>
                  <a:lnTo>
                    <a:pt x="5579" y="322"/>
                  </a:lnTo>
                  <a:lnTo>
                    <a:pt x="5663" y="331"/>
                  </a:lnTo>
                  <a:lnTo>
                    <a:pt x="5747" y="341"/>
                  </a:lnTo>
                  <a:lnTo>
                    <a:pt x="5830" y="351"/>
                  </a:lnTo>
                  <a:lnTo>
                    <a:pt x="5913" y="362"/>
                  </a:lnTo>
                  <a:lnTo>
                    <a:pt x="5994" y="375"/>
                  </a:lnTo>
                  <a:lnTo>
                    <a:pt x="6076" y="387"/>
                  </a:lnTo>
                  <a:lnTo>
                    <a:pt x="6156" y="402"/>
                  </a:lnTo>
                  <a:lnTo>
                    <a:pt x="6236" y="415"/>
                  </a:lnTo>
                  <a:lnTo>
                    <a:pt x="6315" y="432"/>
                  </a:lnTo>
                  <a:lnTo>
                    <a:pt x="6394" y="447"/>
                  </a:lnTo>
                  <a:lnTo>
                    <a:pt x="6471" y="464"/>
                  </a:lnTo>
                  <a:lnTo>
                    <a:pt x="6549" y="481"/>
                  </a:lnTo>
                  <a:lnTo>
                    <a:pt x="6625" y="500"/>
                  </a:lnTo>
                  <a:lnTo>
                    <a:pt x="6701" y="519"/>
                  </a:lnTo>
                  <a:lnTo>
                    <a:pt x="6776" y="538"/>
                  </a:lnTo>
                  <a:lnTo>
                    <a:pt x="6851" y="558"/>
                  </a:lnTo>
                  <a:lnTo>
                    <a:pt x="6925" y="580"/>
                  </a:lnTo>
                  <a:lnTo>
                    <a:pt x="6998" y="600"/>
                  </a:lnTo>
                  <a:lnTo>
                    <a:pt x="7070" y="622"/>
                  </a:lnTo>
                  <a:lnTo>
                    <a:pt x="7142" y="645"/>
                  </a:lnTo>
                  <a:lnTo>
                    <a:pt x="7213" y="668"/>
                  </a:lnTo>
                  <a:lnTo>
                    <a:pt x="7283" y="690"/>
                  </a:lnTo>
                  <a:lnTo>
                    <a:pt x="7352" y="714"/>
                  </a:lnTo>
                  <a:lnTo>
                    <a:pt x="7421" y="738"/>
                  </a:lnTo>
                  <a:lnTo>
                    <a:pt x="7488" y="763"/>
                  </a:lnTo>
                  <a:lnTo>
                    <a:pt x="7622" y="812"/>
                  </a:lnTo>
                  <a:lnTo>
                    <a:pt x="7754" y="863"/>
                  </a:lnTo>
                  <a:lnTo>
                    <a:pt x="7881" y="916"/>
                  </a:lnTo>
                  <a:lnTo>
                    <a:pt x="8004" y="969"/>
                  </a:lnTo>
                  <a:lnTo>
                    <a:pt x="8126" y="1022"/>
                  </a:lnTo>
                  <a:lnTo>
                    <a:pt x="8244" y="1075"/>
                  </a:lnTo>
                  <a:lnTo>
                    <a:pt x="8358" y="1129"/>
                  </a:lnTo>
                  <a:lnTo>
                    <a:pt x="8469" y="1183"/>
                  </a:lnTo>
                  <a:lnTo>
                    <a:pt x="8576" y="1237"/>
                  </a:lnTo>
                  <a:lnTo>
                    <a:pt x="8681" y="1290"/>
                  </a:lnTo>
                  <a:lnTo>
                    <a:pt x="8781" y="1342"/>
                  </a:lnTo>
                  <a:lnTo>
                    <a:pt x="8878" y="1393"/>
                  </a:lnTo>
                  <a:lnTo>
                    <a:pt x="9061" y="1494"/>
                  </a:lnTo>
                  <a:lnTo>
                    <a:pt x="9229" y="1588"/>
                  </a:lnTo>
                  <a:lnTo>
                    <a:pt x="9382" y="1675"/>
                  </a:lnTo>
                  <a:lnTo>
                    <a:pt x="9519" y="1752"/>
                  </a:lnTo>
                  <a:lnTo>
                    <a:pt x="9582" y="1787"/>
                  </a:lnTo>
                  <a:lnTo>
                    <a:pt x="9642" y="1820"/>
                  </a:lnTo>
                  <a:lnTo>
                    <a:pt x="9698" y="1850"/>
                  </a:lnTo>
                  <a:lnTo>
                    <a:pt x="9749" y="1875"/>
                  </a:lnTo>
                  <a:lnTo>
                    <a:pt x="9668" y="1745"/>
                  </a:lnTo>
                  <a:lnTo>
                    <a:pt x="9959" y="1745"/>
                  </a:lnTo>
                  <a:lnTo>
                    <a:pt x="9959" y="1655"/>
                  </a:lnTo>
                  <a:lnTo>
                    <a:pt x="9877" y="1614"/>
                  </a:lnTo>
                  <a:lnTo>
                    <a:pt x="9959" y="1745"/>
                  </a:lnTo>
                </a:path>
              </a:pathLst>
            </a:custGeom>
            <a:solidFill>
              <a:srgbClr val="1F1A17">
                <a:alpha val="100000"/>
              </a:srgbClr>
            </a:solidFill>
            <a:ln>
              <a:noFill/>
            </a:ln>
          </p:spPr>
        </p:sp>
        <p:sp>
          <p:nvSpPr>
            <p:cNvPr id="1048746" name="Freeform 22"/>
            <p:cNvSpPr/>
            <p:nvPr/>
          </p:nvSpPr>
          <p:spPr bwMode="auto">
            <a:xfrm>
              <a:off x="15563" y="2718"/>
              <a:ext cx="15" cy="662"/>
            </a:xfrm>
            <a:custGeom>
              <a:avLst/>
              <a:gdLst/>
              <a:ahLst/>
              <a:cxnLst/>
              <a:rect l="0" t="0" r="r" b="b"/>
              <a:pathLst>
                <a:path w="291" h="13232">
                  <a:moveTo>
                    <a:pt x="239" y="13232"/>
                  </a:moveTo>
                  <a:lnTo>
                    <a:pt x="291" y="13122"/>
                  </a:lnTo>
                  <a:lnTo>
                    <a:pt x="291" y="0"/>
                  </a:lnTo>
                  <a:lnTo>
                    <a:pt x="0" y="0"/>
                  </a:lnTo>
                  <a:lnTo>
                    <a:pt x="0" y="13122"/>
                  </a:lnTo>
                  <a:lnTo>
                    <a:pt x="239" y="13232"/>
                  </a:lnTo>
                  <a:lnTo>
                    <a:pt x="291" y="13189"/>
                  </a:lnTo>
                  <a:lnTo>
                    <a:pt x="291" y="13122"/>
                  </a:lnTo>
                  <a:lnTo>
                    <a:pt x="239" y="13232"/>
                  </a:lnTo>
                </a:path>
              </a:pathLst>
            </a:custGeom>
            <a:solidFill>
              <a:srgbClr val="1F1A17">
                <a:alpha val="100000"/>
              </a:srgbClr>
            </a:solidFill>
            <a:ln>
              <a:noFill/>
            </a:ln>
          </p:spPr>
        </p:sp>
        <p:sp>
          <p:nvSpPr>
            <p:cNvPr id="1048747" name="Freeform 23"/>
            <p:cNvSpPr/>
            <p:nvPr/>
          </p:nvSpPr>
          <p:spPr bwMode="auto">
            <a:xfrm>
              <a:off x="15077" y="3355"/>
              <a:ext cx="498" cy="104"/>
            </a:xfrm>
            <a:custGeom>
              <a:avLst/>
              <a:gdLst/>
              <a:ahLst/>
              <a:cxnLst/>
              <a:rect l="0" t="0" r="r" b="b"/>
              <a:pathLst>
                <a:path w="9964" h="2083">
                  <a:moveTo>
                    <a:pt x="0" y="110"/>
                  </a:moveTo>
                  <a:lnTo>
                    <a:pt x="51" y="220"/>
                  </a:lnTo>
                  <a:lnTo>
                    <a:pt x="125" y="284"/>
                  </a:lnTo>
                  <a:lnTo>
                    <a:pt x="201" y="347"/>
                  </a:lnTo>
                  <a:lnTo>
                    <a:pt x="277" y="408"/>
                  </a:lnTo>
                  <a:lnTo>
                    <a:pt x="353" y="468"/>
                  </a:lnTo>
                  <a:lnTo>
                    <a:pt x="430" y="528"/>
                  </a:lnTo>
                  <a:lnTo>
                    <a:pt x="507" y="586"/>
                  </a:lnTo>
                  <a:lnTo>
                    <a:pt x="585" y="642"/>
                  </a:lnTo>
                  <a:lnTo>
                    <a:pt x="663" y="698"/>
                  </a:lnTo>
                  <a:lnTo>
                    <a:pt x="741" y="753"/>
                  </a:lnTo>
                  <a:lnTo>
                    <a:pt x="820" y="806"/>
                  </a:lnTo>
                  <a:lnTo>
                    <a:pt x="900" y="858"/>
                  </a:lnTo>
                  <a:lnTo>
                    <a:pt x="979" y="909"/>
                  </a:lnTo>
                  <a:lnTo>
                    <a:pt x="1059" y="958"/>
                  </a:lnTo>
                  <a:lnTo>
                    <a:pt x="1140" y="1007"/>
                  </a:lnTo>
                  <a:lnTo>
                    <a:pt x="1221" y="1054"/>
                  </a:lnTo>
                  <a:lnTo>
                    <a:pt x="1302" y="1100"/>
                  </a:lnTo>
                  <a:lnTo>
                    <a:pt x="1383" y="1145"/>
                  </a:lnTo>
                  <a:lnTo>
                    <a:pt x="1465" y="1189"/>
                  </a:lnTo>
                  <a:lnTo>
                    <a:pt x="1547" y="1231"/>
                  </a:lnTo>
                  <a:lnTo>
                    <a:pt x="1629" y="1273"/>
                  </a:lnTo>
                  <a:lnTo>
                    <a:pt x="1713" y="1313"/>
                  </a:lnTo>
                  <a:lnTo>
                    <a:pt x="1796" y="1352"/>
                  </a:lnTo>
                  <a:lnTo>
                    <a:pt x="1879" y="1391"/>
                  </a:lnTo>
                  <a:lnTo>
                    <a:pt x="1963" y="1428"/>
                  </a:lnTo>
                  <a:lnTo>
                    <a:pt x="2047" y="1464"/>
                  </a:lnTo>
                  <a:lnTo>
                    <a:pt x="2130" y="1499"/>
                  </a:lnTo>
                  <a:lnTo>
                    <a:pt x="2215" y="1532"/>
                  </a:lnTo>
                  <a:lnTo>
                    <a:pt x="2299" y="1566"/>
                  </a:lnTo>
                  <a:lnTo>
                    <a:pt x="2384" y="1598"/>
                  </a:lnTo>
                  <a:lnTo>
                    <a:pt x="2469" y="1628"/>
                  </a:lnTo>
                  <a:lnTo>
                    <a:pt x="2553" y="1658"/>
                  </a:lnTo>
                  <a:lnTo>
                    <a:pt x="2639" y="1686"/>
                  </a:lnTo>
                  <a:lnTo>
                    <a:pt x="2725" y="1714"/>
                  </a:lnTo>
                  <a:lnTo>
                    <a:pt x="2809" y="1739"/>
                  </a:lnTo>
                  <a:lnTo>
                    <a:pt x="2895" y="1764"/>
                  </a:lnTo>
                  <a:lnTo>
                    <a:pt x="2982" y="1789"/>
                  </a:lnTo>
                  <a:lnTo>
                    <a:pt x="3068" y="1813"/>
                  </a:lnTo>
                  <a:lnTo>
                    <a:pt x="3154" y="1835"/>
                  </a:lnTo>
                  <a:lnTo>
                    <a:pt x="3240" y="1856"/>
                  </a:lnTo>
                  <a:lnTo>
                    <a:pt x="3326" y="1876"/>
                  </a:lnTo>
                  <a:lnTo>
                    <a:pt x="3412" y="1896"/>
                  </a:lnTo>
                  <a:lnTo>
                    <a:pt x="3499" y="1913"/>
                  </a:lnTo>
                  <a:lnTo>
                    <a:pt x="3585" y="1932"/>
                  </a:lnTo>
                  <a:lnTo>
                    <a:pt x="3672" y="1947"/>
                  </a:lnTo>
                  <a:lnTo>
                    <a:pt x="3758" y="1963"/>
                  </a:lnTo>
                  <a:lnTo>
                    <a:pt x="3844" y="1977"/>
                  </a:lnTo>
                  <a:lnTo>
                    <a:pt x="3931" y="1991"/>
                  </a:lnTo>
                  <a:lnTo>
                    <a:pt x="4017" y="2003"/>
                  </a:lnTo>
                  <a:lnTo>
                    <a:pt x="4103" y="2015"/>
                  </a:lnTo>
                  <a:lnTo>
                    <a:pt x="4190" y="2026"/>
                  </a:lnTo>
                  <a:lnTo>
                    <a:pt x="4277" y="2035"/>
                  </a:lnTo>
                  <a:lnTo>
                    <a:pt x="4363" y="2044"/>
                  </a:lnTo>
                  <a:lnTo>
                    <a:pt x="4449" y="2053"/>
                  </a:lnTo>
                  <a:lnTo>
                    <a:pt x="4535" y="2059"/>
                  </a:lnTo>
                  <a:lnTo>
                    <a:pt x="4621" y="2065"/>
                  </a:lnTo>
                  <a:lnTo>
                    <a:pt x="4707" y="2071"/>
                  </a:lnTo>
                  <a:lnTo>
                    <a:pt x="4793" y="2075"/>
                  </a:lnTo>
                  <a:lnTo>
                    <a:pt x="4880" y="2078"/>
                  </a:lnTo>
                  <a:lnTo>
                    <a:pt x="4964" y="2081"/>
                  </a:lnTo>
                  <a:lnTo>
                    <a:pt x="5050" y="2083"/>
                  </a:lnTo>
                  <a:lnTo>
                    <a:pt x="5136" y="2083"/>
                  </a:lnTo>
                  <a:lnTo>
                    <a:pt x="5220" y="2083"/>
                  </a:lnTo>
                  <a:lnTo>
                    <a:pt x="5306" y="2083"/>
                  </a:lnTo>
                  <a:lnTo>
                    <a:pt x="5391" y="2081"/>
                  </a:lnTo>
                  <a:lnTo>
                    <a:pt x="5474" y="2078"/>
                  </a:lnTo>
                  <a:lnTo>
                    <a:pt x="5559" y="2075"/>
                  </a:lnTo>
                  <a:lnTo>
                    <a:pt x="5644" y="2071"/>
                  </a:lnTo>
                  <a:lnTo>
                    <a:pt x="5727" y="2065"/>
                  </a:lnTo>
                  <a:lnTo>
                    <a:pt x="5811" y="2059"/>
                  </a:lnTo>
                  <a:lnTo>
                    <a:pt x="5895" y="2053"/>
                  </a:lnTo>
                  <a:lnTo>
                    <a:pt x="5979" y="2045"/>
                  </a:lnTo>
                  <a:lnTo>
                    <a:pt x="6062" y="2036"/>
                  </a:lnTo>
                  <a:lnTo>
                    <a:pt x="6144" y="2028"/>
                  </a:lnTo>
                  <a:lnTo>
                    <a:pt x="6227" y="2019"/>
                  </a:lnTo>
                  <a:lnTo>
                    <a:pt x="6308" y="2007"/>
                  </a:lnTo>
                  <a:lnTo>
                    <a:pt x="6391" y="1996"/>
                  </a:lnTo>
                  <a:lnTo>
                    <a:pt x="6473" y="1985"/>
                  </a:lnTo>
                  <a:lnTo>
                    <a:pt x="6554" y="1971"/>
                  </a:lnTo>
                  <a:lnTo>
                    <a:pt x="6635" y="1958"/>
                  </a:lnTo>
                  <a:lnTo>
                    <a:pt x="6714" y="1943"/>
                  </a:lnTo>
                  <a:lnTo>
                    <a:pt x="6795" y="1928"/>
                  </a:lnTo>
                  <a:lnTo>
                    <a:pt x="6874" y="1912"/>
                  </a:lnTo>
                  <a:lnTo>
                    <a:pt x="6955" y="1896"/>
                  </a:lnTo>
                  <a:lnTo>
                    <a:pt x="7033" y="1878"/>
                  </a:lnTo>
                  <a:lnTo>
                    <a:pt x="7113" y="1861"/>
                  </a:lnTo>
                  <a:lnTo>
                    <a:pt x="7190" y="1842"/>
                  </a:lnTo>
                  <a:lnTo>
                    <a:pt x="7269" y="1822"/>
                  </a:lnTo>
                  <a:lnTo>
                    <a:pt x="7346" y="1803"/>
                  </a:lnTo>
                  <a:lnTo>
                    <a:pt x="7422" y="1782"/>
                  </a:lnTo>
                  <a:lnTo>
                    <a:pt x="7499" y="1760"/>
                  </a:lnTo>
                  <a:lnTo>
                    <a:pt x="7575" y="1738"/>
                  </a:lnTo>
                  <a:lnTo>
                    <a:pt x="7651" y="1716"/>
                  </a:lnTo>
                  <a:lnTo>
                    <a:pt x="7726" y="1692"/>
                  </a:lnTo>
                  <a:lnTo>
                    <a:pt x="7800" y="1668"/>
                  </a:lnTo>
                  <a:lnTo>
                    <a:pt x="7875" y="1643"/>
                  </a:lnTo>
                  <a:lnTo>
                    <a:pt x="7948" y="1617"/>
                  </a:lnTo>
                  <a:lnTo>
                    <a:pt x="8020" y="1591"/>
                  </a:lnTo>
                  <a:lnTo>
                    <a:pt x="8093" y="1566"/>
                  </a:lnTo>
                  <a:lnTo>
                    <a:pt x="8165" y="1538"/>
                  </a:lnTo>
                  <a:lnTo>
                    <a:pt x="8237" y="1510"/>
                  </a:lnTo>
                  <a:lnTo>
                    <a:pt x="8307" y="1482"/>
                  </a:lnTo>
                  <a:lnTo>
                    <a:pt x="8377" y="1453"/>
                  </a:lnTo>
                  <a:lnTo>
                    <a:pt x="8447" y="1423"/>
                  </a:lnTo>
                  <a:lnTo>
                    <a:pt x="8517" y="1393"/>
                  </a:lnTo>
                  <a:lnTo>
                    <a:pt x="8585" y="1361"/>
                  </a:lnTo>
                  <a:lnTo>
                    <a:pt x="8652" y="1330"/>
                  </a:lnTo>
                  <a:lnTo>
                    <a:pt x="8719" y="1297"/>
                  </a:lnTo>
                  <a:lnTo>
                    <a:pt x="8785" y="1265"/>
                  </a:lnTo>
                  <a:lnTo>
                    <a:pt x="8851" y="1232"/>
                  </a:lnTo>
                  <a:lnTo>
                    <a:pt x="8916" y="1198"/>
                  </a:lnTo>
                  <a:lnTo>
                    <a:pt x="8981" y="1164"/>
                  </a:lnTo>
                  <a:lnTo>
                    <a:pt x="9045" y="1129"/>
                  </a:lnTo>
                  <a:lnTo>
                    <a:pt x="9108" y="1094"/>
                  </a:lnTo>
                  <a:lnTo>
                    <a:pt x="9170" y="1057"/>
                  </a:lnTo>
                  <a:lnTo>
                    <a:pt x="9232" y="1021"/>
                  </a:lnTo>
                  <a:lnTo>
                    <a:pt x="9293" y="984"/>
                  </a:lnTo>
                  <a:lnTo>
                    <a:pt x="9353" y="946"/>
                  </a:lnTo>
                  <a:lnTo>
                    <a:pt x="9413" y="907"/>
                  </a:lnTo>
                  <a:lnTo>
                    <a:pt x="9472" y="870"/>
                  </a:lnTo>
                  <a:lnTo>
                    <a:pt x="9530" y="831"/>
                  </a:lnTo>
                  <a:lnTo>
                    <a:pt x="9586" y="790"/>
                  </a:lnTo>
                  <a:lnTo>
                    <a:pt x="9643" y="750"/>
                  </a:lnTo>
                  <a:lnTo>
                    <a:pt x="9699" y="710"/>
                  </a:lnTo>
                  <a:lnTo>
                    <a:pt x="9754" y="669"/>
                  </a:lnTo>
                  <a:lnTo>
                    <a:pt x="9807" y="628"/>
                  </a:lnTo>
                  <a:lnTo>
                    <a:pt x="9860" y="585"/>
                  </a:lnTo>
                  <a:lnTo>
                    <a:pt x="9913" y="543"/>
                  </a:lnTo>
                  <a:lnTo>
                    <a:pt x="9964" y="499"/>
                  </a:lnTo>
                  <a:lnTo>
                    <a:pt x="9776" y="278"/>
                  </a:lnTo>
                  <a:lnTo>
                    <a:pt x="9729" y="318"/>
                  </a:lnTo>
                  <a:lnTo>
                    <a:pt x="9679" y="359"/>
                  </a:lnTo>
                  <a:lnTo>
                    <a:pt x="9629" y="397"/>
                  </a:lnTo>
                  <a:lnTo>
                    <a:pt x="9578" y="436"/>
                  </a:lnTo>
                  <a:lnTo>
                    <a:pt x="9526" y="476"/>
                  </a:lnTo>
                  <a:lnTo>
                    <a:pt x="9474" y="514"/>
                  </a:lnTo>
                  <a:lnTo>
                    <a:pt x="9420" y="552"/>
                  </a:lnTo>
                  <a:lnTo>
                    <a:pt x="9366" y="590"/>
                  </a:lnTo>
                  <a:lnTo>
                    <a:pt x="9311" y="627"/>
                  </a:lnTo>
                  <a:lnTo>
                    <a:pt x="9255" y="664"/>
                  </a:lnTo>
                  <a:lnTo>
                    <a:pt x="9199" y="700"/>
                  </a:lnTo>
                  <a:lnTo>
                    <a:pt x="9141" y="735"/>
                  </a:lnTo>
                  <a:lnTo>
                    <a:pt x="9084" y="771"/>
                  </a:lnTo>
                  <a:lnTo>
                    <a:pt x="9025" y="806"/>
                  </a:lnTo>
                  <a:lnTo>
                    <a:pt x="8965" y="840"/>
                  </a:lnTo>
                  <a:lnTo>
                    <a:pt x="8905" y="873"/>
                  </a:lnTo>
                  <a:lnTo>
                    <a:pt x="8844" y="907"/>
                  </a:lnTo>
                  <a:lnTo>
                    <a:pt x="8782" y="940"/>
                  </a:lnTo>
                  <a:lnTo>
                    <a:pt x="8720" y="971"/>
                  </a:lnTo>
                  <a:lnTo>
                    <a:pt x="8657" y="1004"/>
                  </a:lnTo>
                  <a:lnTo>
                    <a:pt x="8593" y="1036"/>
                  </a:lnTo>
                  <a:lnTo>
                    <a:pt x="8528" y="1066"/>
                  </a:lnTo>
                  <a:lnTo>
                    <a:pt x="8464" y="1097"/>
                  </a:lnTo>
                  <a:lnTo>
                    <a:pt x="8398" y="1126"/>
                  </a:lnTo>
                  <a:lnTo>
                    <a:pt x="8332" y="1155"/>
                  </a:lnTo>
                  <a:lnTo>
                    <a:pt x="8265" y="1184"/>
                  </a:lnTo>
                  <a:lnTo>
                    <a:pt x="8198" y="1212"/>
                  </a:lnTo>
                  <a:lnTo>
                    <a:pt x="8130" y="1240"/>
                  </a:lnTo>
                  <a:lnTo>
                    <a:pt x="8061" y="1265"/>
                  </a:lnTo>
                  <a:lnTo>
                    <a:pt x="7992" y="1291"/>
                  </a:lnTo>
                  <a:lnTo>
                    <a:pt x="7922" y="1317"/>
                  </a:lnTo>
                  <a:lnTo>
                    <a:pt x="7852" y="1343"/>
                  </a:lnTo>
                  <a:lnTo>
                    <a:pt x="7781" y="1367"/>
                  </a:lnTo>
                  <a:lnTo>
                    <a:pt x="7710" y="1391"/>
                  </a:lnTo>
                  <a:lnTo>
                    <a:pt x="7638" y="1413"/>
                  </a:lnTo>
                  <a:lnTo>
                    <a:pt x="7566" y="1437"/>
                  </a:lnTo>
                  <a:lnTo>
                    <a:pt x="7493" y="1459"/>
                  </a:lnTo>
                  <a:lnTo>
                    <a:pt x="7419" y="1480"/>
                  </a:lnTo>
                  <a:lnTo>
                    <a:pt x="7346" y="1501"/>
                  </a:lnTo>
                  <a:lnTo>
                    <a:pt x="7272" y="1521"/>
                  </a:lnTo>
                  <a:lnTo>
                    <a:pt x="7196" y="1540"/>
                  </a:lnTo>
                  <a:lnTo>
                    <a:pt x="7122" y="1559"/>
                  </a:lnTo>
                  <a:lnTo>
                    <a:pt x="7047" y="1577"/>
                  </a:lnTo>
                  <a:lnTo>
                    <a:pt x="6971" y="1595"/>
                  </a:lnTo>
                  <a:lnTo>
                    <a:pt x="6894" y="1611"/>
                  </a:lnTo>
                  <a:lnTo>
                    <a:pt x="6817" y="1627"/>
                  </a:lnTo>
                  <a:lnTo>
                    <a:pt x="6740" y="1642"/>
                  </a:lnTo>
                  <a:lnTo>
                    <a:pt x="6664" y="1657"/>
                  </a:lnTo>
                  <a:lnTo>
                    <a:pt x="6585" y="1670"/>
                  </a:lnTo>
                  <a:lnTo>
                    <a:pt x="6507" y="1684"/>
                  </a:lnTo>
                  <a:lnTo>
                    <a:pt x="6429" y="1696"/>
                  </a:lnTo>
                  <a:lnTo>
                    <a:pt x="6350" y="1707"/>
                  </a:lnTo>
                  <a:lnTo>
                    <a:pt x="6271" y="1719"/>
                  </a:lnTo>
                  <a:lnTo>
                    <a:pt x="6192" y="1729"/>
                  </a:lnTo>
                  <a:lnTo>
                    <a:pt x="6112" y="1738"/>
                  </a:lnTo>
                  <a:lnTo>
                    <a:pt x="6032" y="1748"/>
                  </a:lnTo>
                  <a:lnTo>
                    <a:pt x="5951" y="1755"/>
                  </a:lnTo>
                  <a:lnTo>
                    <a:pt x="5871" y="1762"/>
                  </a:lnTo>
                  <a:lnTo>
                    <a:pt x="5790" y="1768"/>
                  </a:lnTo>
                  <a:lnTo>
                    <a:pt x="5710" y="1775"/>
                  </a:lnTo>
                  <a:lnTo>
                    <a:pt x="5628" y="1780"/>
                  </a:lnTo>
                  <a:lnTo>
                    <a:pt x="5546" y="1784"/>
                  </a:lnTo>
                  <a:lnTo>
                    <a:pt x="5465" y="1787"/>
                  </a:lnTo>
                  <a:lnTo>
                    <a:pt x="5383" y="1789"/>
                  </a:lnTo>
                  <a:lnTo>
                    <a:pt x="5301" y="1790"/>
                  </a:lnTo>
                  <a:lnTo>
                    <a:pt x="5219" y="1791"/>
                  </a:lnTo>
                  <a:lnTo>
                    <a:pt x="5137" y="1791"/>
                  </a:lnTo>
                  <a:lnTo>
                    <a:pt x="5054" y="1791"/>
                  </a:lnTo>
                  <a:lnTo>
                    <a:pt x="4971" y="1789"/>
                  </a:lnTo>
                  <a:lnTo>
                    <a:pt x="4888" y="1787"/>
                  </a:lnTo>
                  <a:lnTo>
                    <a:pt x="4805" y="1784"/>
                  </a:lnTo>
                  <a:lnTo>
                    <a:pt x="4723" y="1780"/>
                  </a:lnTo>
                  <a:lnTo>
                    <a:pt x="4640" y="1775"/>
                  </a:lnTo>
                  <a:lnTo>
                    <a:pt x="4556" y="1768"/>
                  </a:lnTo>
                  <a:lnTo>
                    <a:pt x="4473" y="1762"/>
                  </a:lnTo>
                  <a:lnTo>
                    <a:pt x="4390" y="1755"/>
                  </a:lnTo>
                  <a:lnTo>
                    <a:pt x="4307" y="1746"/>
                  </a:lnTo>
                  <a:lnTo>
                    <a:pt x="4223" y="1736"/>
                  </a:lnTo>
                  <a:lnTo>
                    <a:pt x="4140" y="1726"/>
                  </a:lnTo>
                  <a:lnTo>
                    <a:pt x="4057" y="1715"/>
                  </a:lnTo>
                  <a:lnTo>
                    <a:pt x="3973" y="1702"/>
                  </a:lnTo>
                  <a:lnTo>
                    <a:pt x="3890" y="1690"/>
                  </a:lnTo>
                  <a:lnTo>
                    <a:pt x="3807" y="1676"/>
                  </a:lnTo>
                  <a:lnTo>
                    <a:pt x="3723" y="1661"/>
                  </a:lnTo>
                  <a:lnTo>
                    <a:pt x="3640" y="1645"/>
                  </a:lnTo>
                  <a:lnTo>
                    <a:pt x="3557" y="1629"/>
                  </a:lnTo>
                  <a:lnTo>
                    <a:pt x="3473" y="1611"/>
                  </a:lnTo>
                  <a:lnTo>
                    <a:pt x="3391" y="1592"/>
                  </a:lnTo>
                  <a:lnTo>
                    <a:pt x="3307" y="1573"/>
                  </a:lnTo>
                  <a:lnTo>
                    <a:pt x="3225" y="1552"/>
                  </a:lnTo>
                  <a:lnTo>
                    <a:pt x="3142" y="1530"/>
                  </a:lnTo>
                  <a:lnTo>
                    <a:pt x="3059" y="1509"/>
                  </a:lnTo>
                  <a:lnTo>
                    <a:pt x="2977" y="1485"/>
                  </a:lnTo>
                  <a:lnTo>
                    <a:pt x="2894" y="1460"/>
                  </a:lnTo>
                  <a:lnTo>
                    <a:pt x="2812" y="1435"/>
                  </a:lnTo>
                  <a:lnTo>
                    <a:pt x="2729" y="1408"/>
                  </a:lnTo>
                  <a:lnTo>
                    <a:pt x="2647" y="1381"/>
                  </a:lnTo>
                  <a:lnTo>
                    <a:pt x="2566" y="1352"/>
                  </a:lnTo>
                  <a:lnTo>
                    <a:pt x="2484" y="1323"/>
                  </a:lnTo>
                  <a:lnTo>
                    <a:pt x="2402" y="1292"/>
                  </a:lnTo>
                  <a:lnTo>
                    <a:pt x="2321" y="1261"/>
                  </a:lnTo>
                  <a:lnTo>
                    <a:pt x="2240" y="1229"/>
                  </a:lnTo>
                  <a:lnTo>
                    <a:pt x="2159" y="1196"/>
                  </a:lnTo>
                  <a:lnTo>
                    <a:pt x="2079" y="1161"/>
                  </a:lnTo>
                  <a:lnTo>
                    <a:pt x="1998" y="1125"/>
                  </a:lnTo>
                  <a:lnTo>
                    <a:pt x="1917" y="1088"/>
                  </a:lnTo>
                  <a:lnTo>
                    <a:pt x="1838" y="1051"/>
                  </a:lnTo>
                  <a:lnTo>
                    <a:pt x="1758" y="1012"/>
                  </a:lnTo>
                  <a:lnTo>
                    <a:pt x="1679" y="971"/>
                  </a:lnTo>
                  <a:lnTo>
                    <a:pt x="1601" y="931"/>
                  </a:lnTo>
                  <a:lnTo>
                    <a:pt x="1522" y="889"/>
                  </a:lnTo>
                  <a:lnTo>
                    <a:pt x="1444" y="845"/>
                  </a:lnTo>
                  <a:lnTo>
                    <a:pt x="1365" y="801"/>
                  </a:lnTo>
                  <a:lnTo>
                    <a:pt x="1288" y="756"/>
                  </a:lnTo>
                  <a:lnTo>
                    <a:pt x="1210" y="710"/>
                  </a:lnTo>
                  <a:lnTo>
                    <a:pt x="1133" y="661"/>
                  </a:lnTo>
                  <a:lnTo>
                    <a:pt x="1056" y="612"/>
                  </a:lnTo>
                  <a:lnTo>
                    <a:pt x="980" y="563"/>
                  </a:lnTo>
                  <a:lnTo>
                    <a:pt x="905" y="512"/>
                  </a:lnTo>
                  <a:lnTo>
                    <a:pt x="829" y="460"/>
                  </a:lnTo>
                  <a:lnTo>
                    <a:pt x="754" y="406"/>
                  </a:lnTo>
                  <a:lnTo>
                    <a:pt x="680" y="353"/>
                  </a:lnTo>
                  <a:lnTo>
                    <a:pt x="605" y="297"/>
                  </a:lnTo>
                  <a:lnTo>
                    <a:pt x="532" y="240"/>
                  </a:lnTo>
                  <a:lnTo>
                    <a:pt x="458" y="182"/>
                  </a:lnTo>
                  <a:lnTo>
                    <a:pt x="385" y="123"/>
                  </a:lnTo>
                  <a:lnTo>
                    <a:pt x="313" y="62"/>
                  </a:lnTo>
                  <a:lnTo>
                    <a:pt x="241" y="0"/>
                  </a:lnTo>
                  <a:lnTo>
                    <a:pt x="291" y="110"/>
                  </a:lnTo>
                  <a:lnTo>
                    <a:pt x="0" y="110"/>
                  </a:lnTo>
                  <a:lnTo>
                    <a:pt x="0" y="177"/>
                  </a:lnTo>
                  <a:lnTo>
                    <a:pt x="51" y="220"/>
                  </a:lnTo>
                  <a:lnTo>
                    <a:pt x="0" y="110"/>
                  </a:lnTo>
                </a:path>
              </a:pathLst>
            </a:custGeom>
            <a:solidFill>
              <a:srgbClr val="1F1A17">
                <a:alpha val="100000"/>
              </a:srgbClr>
            </a:solidFill>
            <a:ln>
              <a:noFill/>
            </a:ln>
          </p:spPr>
        </p:sp>
        <p:sp>
          <p:nvSpPr>
            <p:cNvPr id="1048748" name="Freeform 24"/>
            <p:cNvSpPr/>
            <p:nvPr/>
          </p:nvSpPr>
          <p:spPr bwMode="auto">
            <a:xfrm>
              <a:off x="15077" y="2723"/>
              <a:ext cx="15" cy="637"/>
            </a:xfrm>
            <a:custGeom>
              <a:avLst/>
              <a:gdLst/>
              <a:ahLst/>
              <a:cxnLst/>
              <a:rect l="0" t="0" r="r" b="b"/>
              <a:pathLst>
                <a:path w="291" h="12742">
                  <a:moveTo>
                    <a:pt x="57" y="0"/>
                  </a:moveTo>
                  <a:lnTo>
                    <a:pt x="0" y="115"/>
                  </a:lnTo>
                  <a:lnTo>
                    <a:pt x="0" y="12742"/>
                  </a:lnTo>
                  <a:lnTo>
                    <a:pt x="291" y="12742"/>
                  </a:lnTo>
                  <a:lnTo>
                    <a:pt x="291" y="115"/>
                  </a:lnTo>
                  <a:lnTo>
                    <a:pt x="57" y="0"/>
                  </a:lnTo>
                  <a:lnTo>
                    <a:pt x="0" y="44"/>
                  </a:lnTo>
                  <a:lnTo>
                    <a:pt x="0" y="115"/>
                  </a:lnTo>
                  <a:lnTo>
                    <a:pt x="57" y="0"/>
                  </a:lnTo>
                </a:path>
              </a:pathLst>
            </a:custGeom>
            <a:solidFill>
              <a:srgbClr val="1F1A17">
                <a:alpha val="100000"/>
              </a:srgbClr>
            </a:solidFill>
            <a:ln>
              <a:noFill/>
            </a:ln>
          </p:spPr>
        </p:sp>
        <p:sp>
          <p:nvSpPr>
            <p:cNvPr id="1048749" name="Freeform 25"/>
            <p:cNvSpPr/>
            <p:nvPr/>
          </p:nvSpPr>
          <p:spPr bwMode="auto">
            <a:xfrm>
              <a:off x="14973" y="2991"/>
              <a:ext cx="93" cy="129"/>
            </a:xfrm>
            <a:custGeom>
              <a:avLst/>
              <a:gdLst/>
              <a:ahLst/>
              <a:cxnLst/>
              <a:rect l="0" t="0" r="r" b="b"/>
              <a:pathLst>
                <a:path w="1860" h="2582">
                  <a:moveTo>
                    <a:pt x="0" y="2582"/>
                  </a:moveTo>
                  <a:lnTo>
                    <a:pt x="0" y="0"/>
                  </a:lnTo>
                  <a:lnTo>
                    <a:pt x="831" y="0"/>
                  </a:lnTo>
                  <a:lnTo>
                    <a:pt x="887" y="0"/>
                  </a:lnTo>
                  <a:lnTo>
                    <a:pt x="941" y="2"/>
                  </a:lnTo>
                  <a:lnTo>
                    <a:pt x="992" y="6"/>
                  </a:lnTo>
                  <a:lnTo>
                    <a:pt x="1043" y="10"/>
                  </a:lnTo>
                  <a:lnTo>
                    <a:pt x="1091" y="15"/>
                  </a:lnTo>
                  <a:lnTo>
                    <a:pt x="1138" y="21"/>
                  </a:lnTo>
                  <a:lnTo>
                    <a:pt x="1183" y="29"/>
                  </a:lnTo>
                  <a:lnTo>
                    <a:pt x="1227" y="38"/>
                  </a:lnTo>
                  <a:lnTo>
                    <a:pt x="1268" y="48"/>
                  </a:lnTo>
                  <a:lnTo>
                    <a:pt x="1307" y="58"/>
                  </a:lnTo>
                  <a:lnTo>
                    <a:pt x="1345" y="71"/>
                  </a:lnTo>
                  <a:lnTo>
                    <a:pt x="1381" y="84"/>
                  </a:lnTo>
                  <a:lnTo>
                    <a:pt x="1415" y="100"/>
                  </a:lnTo>
                  <a:lnTo>
                    <a:pt x="1448" y="115"/>
                  </a:lnTo>
                  <a:lnTo>
                    <a:pt x="1479" y="132"/>
                  </a:lnTo>
                  <a:lnTo>
                    <a:pt x="1508" y="150"/>
                  </a:lnTo>
                  <a:lnTo>
                    <a:pt x="1536" y="169"/>
                  </a:lnTo>
                  <a:lnTo>
                    <a:pt x="1561" y="190"/>
                  </a:lnTo>
                  <a:lnTo>
                    <a:pt x="1585" y="212"/>
                  </a:lnTo>
                  <a:lnTo>
                    <a:pt x="1607" y="234"/>
                  </a:lnTo>
                  <a:lnTo>
                    <a:pt x="1627" y="258"/>
                  </a:lnTo>
                  <a:lnTo>
                    <a:pt x="1646" y="284"/>
                  </a:lnTo>
                  <a:lnTo>
                    <a:pt x="1663" y="310"/>
                  </a:lnTo>
                  <a:lnTo>
                    <a:pt x="1678" y="338"/>
                  </a:lnTo>
                  <a:lnTo>
                    <a:pt x="1691" y="367"/>
                  </a:lnTo>
                  <a:lnTo>
                    <a:pt x="1702" y="396"/>
                  </a:lnTo>
                  <a:lnTo>
                    <a:pt x="1713" y="427"/>
                  </a:lnTo>
                  <a:lnTo>
                    <a:pt x="1720" y="459"/>
                  </a:lnTo>
                  <a:lnTo>
                    <a:pt x="1726" y="493"/>
                  </a:lnTo>
                  <a:lnTo>
                    <a:pt x="1731" y="527"/>
                  </a:lnTo>
                  <a:lnTo>
                    <a:pt x="1733" y="563"/>
                  </a:lnTo>
                  <a:lnTo>
                    <a:pt x="1734" y="600"/>
                  </a:lnTo>
                  <a:lnTo>
                    <a:pt x="1733" y="629"/>
                  </a:lnTo>
                  <a:lnTo>
                    <a:pt x="1732" y="657"/>
                  </a:lnTo>
                  <a:lnTo>
                    <a:pt x="1729" y="683"/>
                  </a:lnTo>
                  <a:lnTo>
                    <a:pt x="1725" y="710"/>
                  </a:lnTo>
                  <a:lnTo>
                    <a:pt x="1719" y="737"/>
                  </a:lnTo>
                  <a:lnTo>
                    <a:pt x="1713" y="763"/>
                  </a:lnTo>
                  <a:lnTo>
                    <a:pt x="1705" y="788"/>
                  </a:lnTo>
                  <a:lnTo>
                    <a:pt x="1695" y="813"/>
                  </a:lnTo>
                  <a:lnTo>
                    <a:pt x="1685" y="838"/>
                  </a:lnTo>
                  <a:lnTo>
                    <a:pt x="1674" y="862"/>
                  </a:lnTo>
                  <a:lnTo>
                    <a:pt x="1661" y="885"/>
                  </a:lnTo>
                  <a:lnTo>
                    <a:pt x="1647" y="908"/>
                  </a:lnTo>
                  <a:lnTo>
                    <a:pt x="1631" y="931"/>
                  </a:lnTo>
                  <a:lnTo>
                    <a:pt x="1616" y="953"/>
                  </a:lnTo>
                  <a:lnTo>
                    <a:pt x="1598" y="974"/>
                  </a:lnTo>
                  <a:lnTo>
                    <a:pt x="1579" y="995"/>
                  </a:lnTo>
                  <a:lnTo>
                    <a:pt x="1559" y="1016"/>
                  </a:lnTo>
                  <a:lnTo>
                    <a:pt x="1538" y="1035"/>
                  </a:lnTo>
                  <a:lnTo>
                    <a:pt x="1517" y="1054"/>
                  </a:lnTo>
                  <a:lnTo>
                    <a:pt x="1494" y="1073"/>
                  </a:lnTo>
                  <a:lnTo>
                    <a:pt x="1470" y="1089"/>
                  </a:lnTo>
                  <a:lnTo>
                    <a:pt x="1445" y="1106"/>
                  </a:lnTo>
                  <a:lnTo>
                    <a:pt x="1420" y="1122"/>
                  </a:lnTo>
                  <a:lnTo>
                    <a:pt x="1393" y="1137"/>
                  </a:lnTo>
                  <a:lnTo>
                    <a:pt x="1365" y="1151"/>
                  </a:lnTo>
                  <a:lnTo>
                    <a:pt x="1336" y="1165"/>
                  </a:lnTo>
                  <a:lnTo>
                    <a:pt x="1307" y="1178"/>
                  </a:lnTo>
                  <a:lnTo>
                    <a:pt x="1276" y="1191"/>
                  </a:lnTo>
                  <a:lnTo>
                    <a:pt x="1245" y="1202"/>
                  </a:lnTo>
                  <a:lnTo>
                    <a:pt x="1212" y="1212"/>
                  </a:lnTo>
                  <a:lnTo>
                    <a:pt x="1179" y="1223"/>
                  </a:lnTo>
                  <a:lnTo>
                    <a:pt x="1145" y="1231"/>
                  </a:lnTo>
                  <a:lnTo>
                    <a:pt x="1188" y="1241"/>
                  </a:lnTo>
                  <a:lnTo>
                    <a:pt x="1232" y="1252"/>
                  </a:lnTo>
                  <a:lnTo>
                    <a:pt x="1273" y="1262"/>
                  </a:lnTo>
                  <a:lnTo>
                    <a:pt x="1312" y="1274"/>
                  </a:lnTo>
                  <a:lnTo>
                    <a:pt x="1350" y="1287"/>
                  </a:lnTo>
                  <a:lnTo>
                    <a:pt x="1388" y="1300"/>
                  </a:lnTo>
                  <a:lnTo>
                    <a:pt x="1424" y="1315"/>
                  </a:lnTo>
                  <a:lnTo>
                    <a:pt x="1458" y="1329"/>
                  </a:lnTo>
                  <a:lnTo>
                    <a:pt x="1491" y="1345"/>
                  </a:lnTo>
                  <a:lnTo>
                    <a:pt x="1522" y="1361"/>
                  </a:lnTo>
                  <a:lnTo>
                    <a:pt x="1553" y="1378"/>
                  </a:lnTo>
                  <a:lnTo>
                    <a:pt x="1581" y="1397"/>
                  </a:lnTo>
                  <a:lnTo>
                    <a:pt x="1609" y="1415"/>
                  </a:lnTo>
                  <a:lnTo>
                    <a:pt x="1634" y="1434"/>
                  </a:lnTo>
                  <a:lnTo>
                    <a:pt x="1658" y="1455"/>
                  </a:lnTo>
                  <a:lnTo>
                    <a:pt x="1682" y="1475"/>
                  </a:lnTo>
                  <a:lnTo>
                    <a:pt x="1703" y="1497"/>
                  </a:lnTo>
                  <a:lnTo>
                    <a:pt x="1723" y="1520"/>
                  </a:lnTo>
                  <a:lnTo>
                    <a:pt x="1743" y="1543"/>
                  </a:lnTo>
                  <a:lnTo>
                    <a:pt x="1760" y="1566"/>
                  </a:lnTo>
                  <a:lnTo>
                    <a:pt x="1776" y="1591"/>
                  </a:lnTo>
                  <a:lnTo>
                    <a:pt x="1790" y="1617"/>
                  </a:lnTo>
                  <a:lnTo>
                    <a:pt x="1804" y="1643"/>
                  </a:lnTo>
                  <a:lnTo>
                    <a:pt x="1816" y="1670"/>
                  </a:lnTo>
                  <a:lnTo>
                    <a:pt x="1826" y="1698"/>
                  </a:lnTo>
                  <a:lnTo>
                    <a:pt x="1836" y="1727"/>
                  </a:lnTo>
                  <a:lnTo>
                    <a:pt x="1843" y="1756"/>
                  </a:lnTo>
                  <a:lnTo>
                    <a:pt x="1849" y="1786"/>
                  </a:lnTo>
                  <a:lnTo>
                    <a:pt x="1854" y="1817"/>
                  </a:lnTo>
                  <a:lnTo>
                    <a:pt x="1857" y="1848"/>
                  </a:lnTo>
                  <a:lnTo>
                    <a:pt x="1859" y="1881"/>
                  </a:lnTo>
                  <a:lnTo>
                    <a:pt x="1860" y="1913"/>
                  </a:lnTo>
                  <a:lnTo>
                    <a:pt x="1859" y="1951"/>
                  </a:lnTo>
                  <a:lnTo>
                    <a:pt x="1857" y="1988"/>
                  </a:lnTo>
                  <a:lnTo>
                    <a:pt x="1853" y="2024"/>
                  </a:lnTo>
                  <a:lnTo>
                    <a:pt x="1847" y="2058"/>
                  </a:lnTo>
                  <a:lnTo>
                    <a:pt x="1840" y="2092"/>
                  </a:lnTo>
                  <a:lnTo>
                    <a:pt x="1830" y="2124"/>
                  </a:lnTo>
                  <a:lnTo>
                    <a:pt x="1820" y="2156"/>
                  </a:lnTo>
                  <a:lnTo>
                    <a:pt x="1808" y="2186"/>
                  </a:lnTo>
                  <a:lnTo>
                    <a:pt x="1793" y="2216"/>
                  </a:lnTo>
                  <a:lnTo>
                    <a:pt x="1778" y="2244"/>
                  </a:lnTo>
                  <a:lnTo>
                    <a:pt x="1760" y="2272"/>
                  </a:lnTo>
                  <a:lnTo>
                    <a:pt x="1742" y="2298"/>
                  </a:lnTo>
                  <a:lnTo>
                    <a:pt x="1721" y="2323"/>
                  </a:lnTo>
                  <a:lnTo>
                    <a:pt x="1699" y="2348"/>
                  </a:lnTo>
                  <a:lnTo>
                    <a:pt x="1675" y="2371"/>
                  </a:lnTo>
                  <a:lnTo>
                    <a:pt x="1650" y="2392"/>
                  </a:lnTo>
                  <a:lnTo>
                    <a:pt x="1632" y="2407"/>
                  </a:lnTo>
                  <a:lnTo>
                    <a:pt x="1615" y="2420"/>
                  </a:lnTo>
                  <a:lnTo>
                    <a:pt x="1597" y="2433"/>
                  </a:lnTo>
                  <a:lnTo>
                    <a:pt x="1580" y="2445"/>
                  </a:lnTo>
                  <a:lnTo>
                    <a:pt x="1561" y="2456"/>
                  </a:lnTo>
                  <a:lnTo>
                    <a:pt x="1542" y="2468"/>
                  </a:lnTo>
                  <a:lnTo>
                    <a:pt x="1523" y="2478"/>
                  </a:lnTo>
                  <a:lnTo>
                    <a:pt x="1504" y="2489"/>
                  </a:lnTo>
                  <a:lnTo>
                    <a:pt x="1485" y="2497"/>
                  </a:lnTo>
                  <a:lnTo>
                    <a:pt x="1464" y="2506"/>
                  </a:lnTo>
                  <a:lnTo>
                    <a:pt x="1444" y="2513"/>
                  </a:lnTo>
                  <a:lnTo>
                    <a:pt x="1424" y="2522"/>
                  </a:lnTo>
                  <a:lnTo>
                    <a:pt x="1403" y="2528"/>
                  </a:lnTo>
                  <a:lnTo>
                    <a:pt x="1381" y="2534"/>
                  </a:lnTo>
                  <a:lnTo>
                    <a:pt x="1360" y="2539"/>
                  </a:lnTo>
                  <a:lnTo>
                    <a:pt x="1339" y="2544"/>
                  </a:lnTo>
                  <a:lnTo>
                    <a:pt x="1316" y="2550"/>
                  </a:lnTo>
                  <a:lnTo>
                    <a:pt x="1292" y="2554"/>
                  </a:lnTo>
                  <a:lnTo>
                    <a:pt x="1266" y="2557"/>
                  </a:lnTo>
                  <a:lnTo>
                    <a:pt x="1238" y="2561"/>
                  </a:lnTo>
                  <a:lnTo>
                    <a:pt x="1178" y="2567"/>
                  </a:lnTo>
                  <a:lnTo>
                    <a:pt x="1111" y="2572"/>
                  </a:lnTo>
                  <a:lnTo>
                    <a:pt x="1038" y="2577"/>
                  </a:lnTo>
                  <a:lnTo>
                    <a:pt x="957" y="2580"/>
                  </a:lnTo>
                  <a:lnTo>
                    <a:pt x="870" y="2581"/>
                  </a:lnTo>
                  <a:lnTo>
                    <a:pt x="776" y="2582"/>
                  </a:lnTo>
                  <a:lnTo>
                    <a:pt x="0" y="2582"/>
                  </a:lnTo>
                  <a:close/>
                  <a:moveTo>
                    <a:pt x="395" y="1117"/>
                  </a:moveTo>
                  <a:lnTo>
                    <a:pt x="534" y="1117"/>
                  </a:lnTo>
                  <a:lnTo>
                    <a:pt x="582" y="1116"/>
                  </a:lnTo>
                  <a:lnTo>
                    <a:pt x="631" y="1115"/>
                  </a:lnTo>
                  <a:lnTo>
                    <a:pt x="676" y="1113"/>
                  </a:lnTo>
                  <a:lnTo>
                    <a:pt x="721" y="1110"/>
                  </a:lnTo>
                  <a:lnTo>
                    <a:pt x="764" y="1106"/>
                  </a:lnTo>
                  <a:lnTo>
                    <a:pt x="805" y="1102"/>
                  </a:lnTo>
                  <a:lnTo>
                    <a:pt x="845" y="1095"/>
                  </a:lnTo>
                  <a:lnTo>
                    <a:pt x="884" y="1089"/>
                  </a:lnTo>
                  <a:lnTo>
                    <a:pt x="920" y="1082"/>
                  </a:lnTo>
                  <a:lnTo>
                    <a:pt x="955" y="1074"/>
                  </a:lnTo>
                  <a:lnTo>
                    <a:pt x="989" y="1064"/>
                  </a:lnTo>
                  <a:lnTo>
                    <a:pt x="1021" y="1054"/>
                  </a:lnTo>
                  <a:lnTo>
                    <a:pt x="1051" y="1044"/>
                  </a:lnTo>
                  <a:lnTo>
                    <a:pt x="1080" y="1031"/>
                  </a:lnTo>
                  <a:lnTo>
                    <a:pt x="1108" y="1019"/>
                  </a:lnTo>
                  <a:lnTo>
                    <a:pt x="1134" y="1005"/>
                  </a:lnTo>
                  <a:lnTo>
                    <a:pt x="1157" y="991"/>
                  </a:lnTo>
                  <a:lnTo>
                    <a:pt x="1180" y="975"/>
                  </a:lnTo>
                  <a:lnTo>
                    <a:pt x="1201" y="960"/>
                  </a:lnTo>
                  <a:lnTo>
                    <a:pt x="1220" y="942"/>
                  </a:lnTo>
                  <a:lnTo>
                    <a:pt x="1239" y="925"/>
                  </a:lnTo>
                  <a:lnTo>
                    <a:pt x="1255" y="906"/>
                  </a:lnTo>
                  <a:lnTo>
                    <a:pt x="1270" y="886"/>
                  </a:lnTo>
                  <a:lnTo>
                    <a:pt x="1283" y="866"/>
                  </a:lnTo>
                  <a:lnTo>
                    <a:pt x="1295" y="845"/>
                  </a:lnTo>
                  <a:lnTo>
                    <a:pt x="1305" y="822"/>
                  </a:lnTo>
                  <a:lnTo>
                    <a:pt x="1313" y="799"/>
                  </a:lnTo>
                  <a:lnTo>
                    <a:pt x="1320" y="776"/>
                  </a:lnTo>
                  <a:lnTo>
                    <a:pt x="1326" y="751"/>
                  </a:lnTo>
                  <a:lnTo>
                    <a:pt x="1330" y="725"/>
                  </a:lnTo>
                  <a:lnTo>
                    <a:pt x="1332" y="698"/>
                  </a:lnTo>
                  <a:lnTo>
                    <a:pt x="1333" y="670"/>
                  </a:lnTo>
                  <a:lnTo>
                    <a:pt x="1333" y="644"/>
                  </a:lnTo>
                  <a:lnTo>
                    <a:pt x="1331" y="618"/>
                  </a:lnTo>
                  <a:lnTo>
                    <a:pt x="1328" y="593"/>
                  </a:lnTo>
                  <a:lnTo>
                    <a:pt x="1324" y="570"/>
                  </a:lnTo>
                  <a:lnTo>
                    <a:pt x="1317" y="548"/>
                  </a:lnTo>
                  <a:lnTo>
                    <a:pt x="1311" y="526"/>
                  </a:lnTo>
                  <a:lnTo>
                    <a:pt x="1303" y="505"/>
                  </a:lnTo>
                  <a:lnTo>
                    <a:pt x="1295" y="487"/>
                  </a:lnTo>
                  <a:lnTo>
                    <a:pt x="1284" y="469"/>
                  </a:lnTo>
                  <a:lnTo>
                    <a:pt x="1273" y="452"/>
                  </a:lnTo>
                  <a:lnTo>
                    <a:pt x="1260" y="436"/>
                  </a:lnTo>
                  <a:lnTo>
                    <a:pt x="1246" y="422"/>
                  </a:lnTo>
                  <a:lnTo>
                    <a:pt x="1231" y="408"/>
                  </a:lnTo>
                  <a:lnTo>
                    <a:pt x="1214" y="396"/>
                  </a:lnTo>
                  <a:lnTo>
                    <a:pt x="1197" y="384"/>
                  </a:lnTo>
                  <a:lnTo>
                    <a:pt x="1178" y="374"/>
                  </a:lnTo>
                  <a:lnTo>
                    <a:pt x="1157" y="366"/>
                  </a:lnTo>
                  <a:lnTo>
                    <a:pt x="1135" y="356"/>
                  </a:lnTo>
                  <a:lnTo>
                    <a:pt x="1110" y="349"/>
                  </a:lnTo>
                  <a:lnTo>
                    <a:pt x="1083" y="341"/>
                  </a:lnTo>
                  <a:lnTo>
                    <a:pt x="1053" y="335"/>
                  </a:lnTo>
                  <a:lnTo>
                    <a:pt x="1022" y="328"/>
                  </a:lnTo>
                  <a:lnTo>
                    <a:pt x="988" y="322"/>
                  </a:lnTo>
                  <a:lnTo>
                    <a:pt x="952" y="317"/>
                  </a:lnTo>
                  <a:lnTo>
                    <a:pt x="913" y="313"/>
                  </a:lnTo>
                  <a:lnTo>
                    <a:pt x="872" y="309"/>
                  </a:lnTo>
                  <a:lnTo>
                    <a:pt x="829" y="306"/>
                  </a:lnTo>
                  <a:lnTo>
                    <a:pt x="784" y="303"/>
                  </a:lnTo>
                  <a:lnTo>
                    <a:pt x="736" y="301"/>
                  </a:lnTo>
                  <a:lnTo>
                    <a:pt x="687" y="300"/>
                  </a:lnTo>
                  <a:lnTo>
                    <a:pt x="635" y="298"/>
                  </a:lnTo>
                  <a:lnTo>
                    <a:pt x="580" y="298"/>
                  </a:lnTo>
                  <a:lnTo>
                    <a:pt x="395" y="298"/>
                  </a:lnTo>
                  <a:lnTo>
                    <a:pt x="395" y="1117"/>
                  </a:lnTo>
                  <a:close/>
                  <a:moveTo>
                    <a:pt x="395" y="2284"/>
                  </a:moveTo>
                  <a:lnTo>
                    <a:pt x="753" y="2284"/>
                  </a:lnTo>
                  <a:lnTo>
                    <a:pt x="801" y="2284"/>
                  </a:lnTo>
                  <a:lnTo>
                    <a:pt x="847" y="2283"/>
                  </a:lnTo>
                  <a:lnTo>
                    <a:pt x="891" y="2280"/>
                  </a:lnTo>
                  <a:lnTo>
                    <a:pt x="933" y="2278"/>
                  </a:lnTo>
                  <a:lnTo>
                    <a:pt x="974" y="2276"/>
                  </a:lnTo>
                  <a:lnTo>
                    <a:pt x="1012" y="2272"/>
                  </a:lnTo>
                  <a:lnTo>
                    <a:pt x="1049" y="2268"/>
                  </a:lnTo>
                  <a:lnTo>
                    <a:pt x="1083" y="2264"/>
                  </a:lnTo>
                  <a:lnTo>
                    <a:pt x="1116" y="2259"/>
                  </a:lnTo>
                  <a:lnTo>
                    <a:pt x="1147" y="2253"/>
                  </a:lnTo>
                  <a:lnTo>
                    <a:pt x="1176" y="2245"/>
                  </a:lnTo>
                  <a:lnTo>
                    <a:pt x="1203" y="2238"/>
                  </a:lnTo>
                  <a:lnTo>
                    <a:pt x="1228" y="2231"/>
                  </a:lnTo>
                  <a:lnTo>
                    <a:pt x="1251" y="2223"/>
                  </a:lnTo>
                  <a:lnTo>
                    <a:pt x="1273" y="2213"/>
                  </a:lnTo>
                  <a:lnTo>
                    <a:pt x="1292" y="2203"/>
                  </a:lnTo>
                  <a:lnTo>
                    <a:pt x="1310" y="2193"/>
                  </a:lnTo>
                  <a:lnTo>
                    <a:pt x="1327" y="2181"/>
                  </a:lnTo>
                  <a:lnTo>
                    <a:pt x="1342" y="2169"/>
                  </a:lnTo>
                  <a:lnTo>
                    <a:pt x="1357" y="2154"/>
                  </a:lnTo>
                  <a:lnTo>
                    <a:pt x="1369" y="2140"/>
                  </a:lnTo>
                  <a:lnTo>
                    <a:pt x="1381" y="2124"/>
                  </a:lnTo>
                  <a:lnTo>
                    <a:pt x="1393" y="2107"/>
                  </a:lnTo>
                  <a:lnTo>
                    <a:pt x="1402" y="2089"/>
                  </a:lnTo>
                  <a:lnTo>
                    <a:pt x="1411" y="2070"/>
                  </a:lnTo>
                  <a:lnTo>
                    <a:pt x="1419" y="2050"/>
                  </a:lnTo>
                  <a:lnTo>
                    <a:pt x="1425" y="2029"/>
                  </a:lnTo>
                  <a:lnTo>
                    <a:pt x="1430" y="2006"/>
                  </a:lnTo>
                  <a:lnTo>
                    <a:pt x="1434" y="1983"/>
                  </a:lnTo>
                  <a:lnTo>
                    <a:pt x="1437" y="1959"/>
                  </a:lnTo>
                  <a:lnTo>
                    <a:pt x="1438" y="1934"/>
                  </a:lnTo>
                  <a:lnTo>
                    <a:pt x="1439" y="1907"/>
                  </a:lnTo>
                  <a:lnTo>
                    <a:pt x="1438" y="1877"/>
                  </a:lnTo>
                  <a:lnTo>
                    <a:pt x="1435" y="1847"/>
                  </a:lnTo>
                  <a:lnTo>
                    <a:pt x="1431" y="1818"/>
                  </a:lnTo>
                  <a:lnTo>
                    <a:pt x="1424" y="1789"/>
                  </a:lnTo>
                  <a:lnTo>
                    <a:pt x="1415" y="1762"/>
                  </a:lnTo>
                  <a:lnTo>
                    <a:pt x="1405" y="1735"/>
                  </a:lnTo>
                  <a:lnTo>
                    <a:pt x="1393" y="1709"/>
                  </a:lnTo>
                  <a:lnTo>
                    <a:pt x="1378" y="1683"/>
                  </a:lnTo>
                  <a:lnTo>
                    <a:pt x="1363" y="1659"/>
                  </a:lnTo>
                  <a:lnTo>
                    <a:pt x="1344" y="1636"/>
                  </a:lnTo>
                  <a:lnTo>
                    <a:pt x="1325" y="1613"/>
                  </a:lnTo>
                  <a:lnTo>
                    <a:pt x="1303" y="1591"/>
                  </a:lnTo>
                  <a:lnTo>
                    <a:pt x="1279" y="1569"/>
                  </a:lnTo>
                  <a:lnTo>
                    <a:pt x="1254" y="1550"/>
                  </a:lnTo>
                  <a:lnTo>
                    <a:pt x="1227" y="1530"/>
                  </a:lnTo>
                  <a:lnTo>
                    <a:pt x="1198" y="1511"/>
                  </a:lnTo>
                  <a:lnTo>
                    <a:pt x="1167" y="1493"/>
                  </a:lnTo>
                  <a:lnTo>
                    <a:pt x="1134" y="1476"/>
                  </a:lnTo>
                  <a:lnTo>
                    <a:pt x="1101" y="1461"/>
                  </a:lnTo>
                  <a:lnTo>
                    <a:pt x="1065" y="1446"/>
                  </a:lnTo>
                  <a:lnTo>
                    <a:pt x="1029" y="1434"/>
                  </a:lnTo>
                  <a:lnTo>
                    <a:pt x="991" y="1421"/>
                  </a:lnTo>
                  <a:lnTo>
                    <a:pt x="952" y="1410"/>
                  </a:lnTo>
                  <a:lnTo>
                    <a:pt x="912" y="1401"/>
                  </a:lnTo>
                  <a:lnTo>
                    <a:pt x="870" y="1392"/>
                  </a:lnTo>
                  <a:lnTo>
                    <a:pt x="827" y="1385"/>
                  </a:lnTo>
                  <a:lnTo>
                    <a:pt x="783" y="1379"/>
                  </a:lnTo>
                  <a:lnTo>
                    <a:pt x="736" y="1373"/>
                  </a:lnTo>
                  <a:lnTo>
                    <a:pt x="690" y="1370"/>
                  </a:lnTo>
                  <a:lnTo>
                    <a:pt x="641" y="1367"/>
                  </a:lnTo>
                  <a:lnTo>
                    <a:pt x="591" y="1365"/>
                  </a:lnTo>
                  <a:lnTo>
                    <a:pt x="540" y="1365"/>
                  </a:lnTo>
                  <a:lnTo>
                    <a:pt x="395" y="1365"/>
                  </a:lnTo>
                  <a:lnTo>
                    <a:pt x="395" y="2284"/>
                  </a:lnTo>
                </a:path>
              </a:pathLst>
            </a:custGeom>
            <a:solidFill>
              <a:srgbClr val="1F1A17">
                <a:alpha val="100000"/>
              </a:srgbClr>
            </a:solidFill>
            <a:ln>
              <a:noFill/>
            </a:ln>
          </p:spPr>
        </p:sp>
        <p:sp>
          <p:nvSpPr>
            <p:cNvPr id="1048750" name="Freeform 26"/>
            <p:cNvSpPr/>
            <p:nvPr/>
          </p:nvSpPr>
          <p:spPr bwMode="auto">
            <a:xfrm>
              <a:off x="15589" y="2952"/>
              <a:ext cx="106" cy="135"/>
            </a:xfrm>
            <a:custGeom>
              <a:avLst/>
              <a:gdLst/>
              <a:ahLst/>
              <a:cxnLst/>
              <a:rect l="0" t="0" r="r" b="b"/>
              <a:pathLst>
                <a:path w="2113" h="2706">
                  <a:moveTo>
                    <a:pt x="2113" y="2564"/>
                  </a:moveTo>
                  <a:lnTo>
                    <a:pt x="2064" y="2581"/>
                  </a:lnTo>
                  <a:lnTo>
                    <a:pt x="2014" y="2598"/>
                  </a:lnTo>
                  <a:lnTo>
                    <a:pt x="1966" y="2612"/>
                  </a:lnTo>
                  <a:lnTo>
                    <a:pt x="1917" y="2627"/>
                  </a:lnTo>
                  <a:lnTo>
                    <a:pt x="1869" y="2639"/>
                  </a:lnTo>
                  <a:lnTo>
                    <a:pt x="1821" y="2651"/>
                  </a:lnTo>
                  <a:lnTo>
                    <a:pt x="1774" y="2662"/>
                  </a:lnTo>
                  <a:lnTo>
                    <a:pt x="1727" y="2671"/>
                  </a:lnTo>
                  <a:lnTo>
                    <a:pt x="1681" y="2680"/>
                  </a:lnTo>
                  <a:lnTo>
                    <a:pt x="1634" y="2687"/>
                  </a:lnTo>
                  <a:lnTo>
                    <a:pt x="1588" y="2693"/>
                  </a:lnTo>
                  <a:lnTo>
                    <a:pt x="1543" y="2698"/>
                  </a:lnTo>
                  <a:lnTo>
                    <a:pt x="1497" y="2701"/>
                  </a:lnTo>
                  <a:lnTo>
                    <a:pt x="1453" y="2704"/>
                  </a:lnTo>
                  <a:lnTo>
                    <a:pt x="1408" y="2706"/>
                  </a:lnTo>
                  <a:lnTo>
                    <a:pt x="1364" y="2706"/>
                  </a:lnTo>
                  <a:lnTo>
                    <a:pt x="1326" y="2706"/>
                  </a:lnTo>
                  <a:lnTo>
                    <a:pt x="1289" y="2705"/>
                  </a:lnTo>
                  <a:lnTo>
                    <a:pt x="1251" y="2703"/>
                  </a:lnTo>
                  <a:lnTo>
                    <a:pt x="1214" y="2701"/>
                  </a:lnTo>
                  <a:lnTo>
                    <a:pt x="1178" y="2698"/>
                  </a:lnTo>
                  <a:lnTo>
                    <a:pt x="1143" y="2694"/>
                  </a:lnTo>
                  <a:lnTo>
                    <a:pt x="1107" y="2689"/>
                  </a:lnTo>
                  <a:lnTo>
                    <a:pt x="1073" y="2684"/>
                  </a:lnTo>
                  <a:lnTo>
                    <a:pt x="1038" y="2677"/>
                  </a:lnTo>
                  <a:lnTo>
                    <a:pt x="1004" y="2670"/>
                  </a:lnTo>
                  <a:lnTo>
                    <a:pt x="971" y="2663"/>
                  </a:lnTo>
                  <a:lnTo>
                    <a:pt x="938" y="2655"/>
                  </a:lnTo>
                  <a:lnTo>
                    <a:pt x="904" y="2645"/>
                  </a:lnTo>
                  <a:lnTo>
                    <a:pt x="872" y="2636"/>
                  </a:lnTo>
                  <a:lnTo>
                    <a:pt x="842" y="2626"/>
                  </a:lnTo>
                  <a:lnTo>
                    <a:pt x="811" y="2614"/>
                  </a:lnTo>
                  <a:lnTo>
                    <a:pt x="780" y="2603"/>
                  </a:lnTo>
                  <a:lnTo>
                    <a:pt x="750" y="2589"/>
                  </a:lnTo>
                  <a:lnTo>
                    <a:pt x="720" y="2577"/>
                  </a:lnTo>
                  <a:lnTo>
                    <a:pt x="690" y="2563"/>
                  </a:lnTo>
                  <a:lnTo>
                    <a:pt x="661" y="2548"/>
                  </a:lnTo>
                  <a:lnTo>
                    <a:pt x="633" y="2533"/>
                  </a:lnTo>
                  <a:lnTo>
                    <a:pt x="605" y="2516"/>
                  </a:lnTo>
                  <a:lnTo>
                    <a:pt x="577" y="2498"/>
                  </a:lnTo>
                  <a:lnTo>
                    <a:pt x="550" y="2481"/>
                  </a:lnTo>
                  <a:lnTo>
                    <a:pt x="525" y="2463"/>
                  </a:lnTo>
                  <a:lnTo>
                    <a:pt x="498" y="2444"/>
                  </a:lnTo>
                  <a:lnTo>
                    <a:pt x="473" y="2424"/>
                  </a:lnTo>
                  <a:lnTo>
                    <a:pt x="447" y="2403"/>
                  </a:lnTo>
                  <a:lnTo>
                    <a:pt x="423" y="2382"/>
                  </a:lnTo>
                  <a:lnTo>
                    <a:pt x="399" y="2360"/>
                  </a:lnTo>
                  <a:lnTo>
                    <a:pt x="375" y="2337"/>
                  </a:lnTo>
                  <a:lnTo>
                    <a:pt x="352" y="2314"/>
                  </a:lnTo>
                  <a:lnTo>
                    <a:pt x="329" y="2290"/>
                  </a:lnTo>
                  <a:lnTo>
                    <a:pt x="308" y="2267"/>
                  </a:lnTo>
                  <a:lnTo>
                    <a:pt x="287" y="2242"/>
                  </a:lnTo>
                  <a:lnTo>
                    <a:pt x="267" y="2216"/>
                  </a:lnTo>
                  <a:lnTo>
                    <a:pt x="248" y="2191"/>
                  </a:lnTo>
                  <a:lnTo>
                    <a:pt x="229" y="2165"/>
                  </a:lnTo>
                  <a:lnTo>
                    <a:pt x="211" y="2138"/>
                  </a:lnTo>
                  <a:lnTo>
                    <a:pt x="193" y="2111"/>
                  </a:lnTo>
                  <a:lnTo>
                    <a:pt x="178" y="2084"/>
                  </a:lnTo>
                  <a:lnTo>
                    <a:pt x="161" y="2056"/>
                  </a:lnTo>
                  <a:lnTo>
                    <a:pt x="147" y="2027"/>
                  </a:lnTo>
                  <a:lnTo>
                    <a:pt x="132" y="2000"/>
                  </a:lnTo>
                  <a:lnTo>
                    <a:pt x="119" y="1970"/>
                  </a:lnTo>
                  <a:lnTo>
                    <a:pt x="105" y="1941"/>
                  </a:lnTo>
                  <a:lnTo>
                    <a:pt x="94" y="1911"/>
                  </a:lnTo>
                  <a:lnTo>
                    <a:pt x="83" y="1879"/>
                  </a:lnTo>
                  <a:lnTo>
                    <a:pt x="71" y="1848"/>
                  </a:lnTo>
                  <a:lnTo>
                    <a:pt x="62" y="1817"/>
                  </a:lnTo>
                  <a:lnTo>
                    <a:pt x="53" y="1785"/>
                  </a:lnTo>
                  <a:lnTo>
                    <a:pt x="44" y="1753"/>
                  </a:lnTo>
                  <a:lnTo>
                    <a:pt x="36" y="1720"/>
                  </a:lnTo>
                  <a:lnTo>
                    <a:pt x="29" y="1687"/>
                  </a:lnTo>
                  <a:lnTo>
                    <a:pt x="23" y="1653"/>
                  </a:lnTo>
                  <a:lnTo>
                    <a:pt x="18" y="1619"/>
                  </a:lnTo>
                  <a:lnTo>
                    <a:pt x="12" y="1584"/>
                  </a:lnTo>
                  <a:lnTo>
                    <a:pt x="8" y="1549"/>
                  </a:lnTo>
                  <a:lnTo>
                    <a:pt x="5" y="1513"/>
                  </a:lnTo>
                  <a:lnTo>
                    <a:pt x="3" y="1478"/>
                  </a:lnTo>
                  <a:lnTo>
                    <a:pt x="1" y="1441"/>
                  </a:lnTo>
                  <a:lnTo>
                    <a:pt x="0" y="1404"/>
                  </a:lnTo>
                  <a:lnTo>
                    <a:pt x="0" y="1367"/>
                  </a:lnTo>
                  <a:lnTo>
                    <a:pt x="0" y="1329"/>
                  </a:lnTo>
                  <a:lnTo>
                    <a:pt x="1" y="1292"/>
                  </a:lnTo>
                  <a:lnTo>
                    <a:pt x="3" y="1254"/>
                  </a:lnTo>
                  <a:lnTo>
                    <a:pt x="5" y="1218"/>
                  </a:lnTo>
                  <a:lnTo>
                    <a:pt x="8" y="1182"/>
                  </a:lnTo>
                  <a:lnTo>
                    <a:pt x="12" y="1147"/>
                  </a:lnTo>
                  <a:lnTo>
                    <a:pt x="18" y="1111"/>
                  </a:lnTo>
                  <a:lnTo>
                    <a:pt x="23" y="1076"/>
                  </a:lnTo>
                  <a:lnTo>
                    <a:pt x="29" y="1042"/>
                  </a:lnTo>
                  <a:lnTo>
                    <a:pt x="36" y="1008"/>
                  </a:lnTo>
                  <a:lnTo>
                    <a:pt x="43" y="975"/>
                  </a:lnTo>
                  <a:lnTo>
                    <a:pt x="53" y="942"/>
                  </a:lnTo>
                  <a:lnTo>
                    <a:pt x="61" y="910"/>
                  </a:lnTo>
                  <a:lnTo>
                    <a:pt x="71" y="878"/>
                  </a:lnTo>
                  <a:lnTo>
                    <a:pt x="82" y="845"/>
                  </a:lnTo>
                  <a:lnTo>
                    <a:pt x="93" y="814"/>
                  </a:lnTo>
                  <a:lnTo>
                    <a:pt x="105" y="784"/>
                  </a:lnTo>
                  <a:lnTo>
                    <a:pt x="118" y="754"/>
                  </a:lnTo>
                  <a:lnTo>
                    <a:pt x="131" y="724"/>
                  </a:lnTo>
                  <a:lnTo>
                    <a:pt x="146" y="694"/>
                  </a:lnTo>
                  <a:lnTo>
                    <a:pt x="160" y="666"/>
                  </a:lnTo>
                  <a:lnTo>
                    <a:pt x="177" y="637"/>
                  </a:lnTo>
                  <a:lnTo>
                    <a:pt x="193" y="610"/>
                  </a:lnTo>
                  <a:lnTo>
                    <a:pt x="210" y="583"/>
                  </a:lnTo>
                  <a:lnTo>
                    <a:pt x="227" y="555"/>
                  </a:lnTo>
                  <a:lnTo>
                    <a:pt x="246" y="529"/>
                  </a:lnTo>
                  <a:lnTo>
                    <a:pt x="265" y="503"/>
                  </a:lnTo>
                  <a:lnTo>
                    <a:pt x="286" y="477"/>
                  </a:lnTo>
                  <a:lnTo>
                    <a:pt x="307" y="451"/>
                  </a:lnTo>
                  <a:lnTo>
                    <a:pt x="327" y="426"/>
                  </a:lnTo>
                  <a:lnTo>
                    <a:pt x="350" y="403"/>
                  </a:lnTo>
                  <a:lnTo>
                    <a:pt x="373" y="379"/>
                  </a:lnTo>
                  <a:lnTo>
                    <a:pt x="397" y="355"/>
                  </a:lnTo>
                  <a:lnTo>
                    <a:pt x="420" y="333"/>
                  </a:lnTo>
                  <a:lnTo>
                    <a:pt x="445" y="311"/>
                  </a:lnTo>
                  <a:lnTo>
                    <a:pt x="470" y="290"/>
                  </a:lnTo>
                  <a:lnTo>
                    <a:pt x="496" y="270"/>
                  </a:lnTo>
                  <a:lnTo>
                    <a:pt x="521" y="250"/>
                  </a:lnTo>
                  <a:lnTo>
                    <a:pt x="547" y="232"/>
                  </a:lnTo>
                  <a:lnTo>
                    <a:pt x="574" y="213"/>
                  </a:lnTo>
                  <a:lnTo>
                    <a:pt x="601" y="196"/>
                  </a:lnTo>
                  <a:lnTo>
                    <a:pt x="629" y="179"/>
                  </a:lnTo>
                  <a:lnTo>
                    <a:pt x="657" y="163"/>
                  </a:lnTo>
                  <a:lnTo>
                    <a:pt x="685" y="148"/>
                  </a:lnTo>
                  <a:lnTo>
                    <a:pt x="713" y="133"/>
                  </a:lnTo>
                  <a:lnTo>
                    <a:pt x="743" y="120"/>
                  </a:lnTo>
                  <a:lnTo>
                    <a:pt x="773" y="108"/>
                  </a:lnTo>
                  <a:lnTo>
                    <a:pt x="803" y="95"/>
                  </a:lnTo>
                  <a:lnTo>
                    <a:pt x="834" y="84"/>
                  </a:lnTo>
                  <a:lnTo>
                    <a:pt x="865" y="72"/>
                  </a:lnTo>
                  <a:lnTo>
                    <a:pt x="897" y="63"/>
                  </a:lnTo>
                  <a:lnTo>
                    <a:pt x="929" y="54"/>
                  </a:lnTo>
                  <a:lnTo>
                    <a:pt x="961" y="45"/>
                  </a:lnTo>
                  <a:lnTo>
                    <a:pt x="994" y="37"/>
                  </a:lnTo>
                  <a:lnTo>
                    <a:pt x="1027" y="30"/>
                  </a:lnTo>
                  <a:lnTo>
                    <a:pt x="1061" y="24"/>
                  </a:lnTo>
                  <a:lnTo>
                    <a:pt x="1095" y="19"/>
                  </a:lnTo>
                  <a:lnTo>
                    <a:pt x="1131" y="13"/>
                  </a:lnTo>
                  <a:lnTo>
                    <a:pt x="1166" y="9"/>
                  </a:lnTo>
                  <a:lnTo>
                    <a:pt x="1202" y="6"/>
                  </a:lnTo>
                  <a:lnTo>
                    <a:pt x="1238" y="4"/>
                  </a:lnTo>
                  <a:lnTo>
                    <a:pt x="1274" y="2"/>
                  </a:lnTo>
                  <a:lnTo>
                    <a:pt x="1311" y="1"/>
                  </a:lnTo>
                  <a:lnTo>
                    <a:pt x="1348" y="0"/>
                  </a:lnTo>
                  <a:lnTo>
                    <a:pt x="1392" y="1"/>
                  </a:lnTo>
                  <a:lnTo>
                    <a:pt x="1434" y="2"/>
                  </a:lnTo>
                  <a:lnTo>
                    <a:pt x="1479" y="4"/>
                  </a:lnTo>
                  <a:lnTo>
                    <a:pt x="1522" y="7"/>
                  </a:lnTo>
                  <a:lnTo>
                    <a:pt x="1566" y="11"/>
                  </a:lnTo>
                  <a:lnTo>
                    <a:pt x="1611" y="16"/>
                  </a:lnTo>
                  <a:lnTo>
                    <a:pt x="1656" y="23"/>
                  </a:lnTo>
                  <a:lnTo>
                    <a:pt x="1702" y="30"/>
                  </a:lnTo>
                  <a:lnTo>
                    <a:pt x="1747" y="37"/>
                  </a:lnTo>
                  <a:lnTo>
                    <a:pt x="1793" y="45"/>
                  </a:lnTo>
                  <a:lnTo>
                    <a:pt x="1840" y="56"/>
                  </a:lnTo>
                  <a:lnTo>
                    <a:pt x="1887" y="66"/>
                  </a:lnTo>
                  <a:lnTo>
                    <a:pt x="1935" y="78"/>
                  </a:lnTo>
                  <a:lnTo>
                    <a:pt x="1982" y="90"/>
                  </a:lnTo>
                  <a:lnTo>
                    <a:pt x="2030" y="103"/>
                  </a:lnTo>
                  <a:lnTo>
                    <a:pt x="2079" y="117"/>
                  </a:lnTo>
                  <a:lnTo>
                    <a:pt x="2079" y="481"/>
                  </a:lnTo>
                  <a:lnTo>
                    <a:pt x="2029" y="459"/>
                  </a:lnTo>
                  <a:lnTo>
                    <a:pt x="1980" y="439"/>
                  </a:lnTo>
                  <a:lnTo>
                    <a:pt x="1932" y="419"/>
                  </a:lnTo>
                  <a:lnTo>
                    <a:pt x="1883" y="401"/>
                  </a:lnTo>
                  <a:lnTo>
                    <a:pt x="1836" y="385"/>
                  </a:lnTo>
                  <a:lnTo>
                    <a:pt x="1788" y="370"/>
                  </a:lnTo>
                  <a:lnTo>
                    <a:pt x="1741" y="356"/>
                  </a:lnTo>
                  <a:lnTo>
                    <a:pt x="1694" y="345"/>
                  </a:lnTo>
                  <a:lnTo>
                    <a:pt x="1648" y="333"/>
                  </a:lnTo>
                  <a:lnTo>
                    <a:pt x="1602" y="324"/>
                  </a:lnTo>
                  <a:lnTo>
                    <a:pt x="1557" y="317"/>
                  </a:lnTo>
                  <a:lnTo>
                    <a:pt x="1512" y="309"/>
                  </a:lnTo>
                  <a:lnTo>
                    <a:pt x="1467" y="305"/>
                  </a:lnTo>
                  <a:lnTo>
                    <a:pt x="1424" y="301"/>
                  </a:lnTo>
                  <a:lnTo>
                    <a:pt x="1379" y="299"/>
                  </a:lnTo>
                  <a:lnTo>
                    <a:pt x="1336" y="298"/>
                  </a:lnTo>
                  <a:lnTo>
                    <a:pt x="1311" y="299"/>
                  </a:lnTo>
                  <a:lnTo>
                    <a:pt x="1286" y="299"/>
                  </a:lnTo>
                  <a:lnTo>
                    <a:pt x="1263" y="301"/>
                  </a:lnTo>
                  <a:lnTo>
                    <a:pt x="1239" y="303"/>
                  </a:lnTo>
                  <a:lnTo>
                    <a:pt x="1214" y="305"/>
                  </a:lnTo>
                  <a:lnTo>
                    <a:pt x="1191" y="308"/>
                  </a:lnTo>
                  <a:lnTo>
                    <a:pt x="1168" y="312"/>
                  </a:lnTo>
                  <a:lnTo>
                    <a:pt x="1145" y="317"/>
                  </a:lnTo>
                  <a:lnTo>
                    <a:pt x="1122" y="322"/>
                  </a:lnTo>
                  <a:lnTo>
                    <a:pt x="1101" y="327"/>
                  </a:lnTo>
                  <a:lnTo>
                    <a:pt x="1078" y="333"/>
                  </a:lnTo>
                  <a:lnTo>
                    <a:pt x="1056" y="339"/>
                  </a:lnTo>
                  <a:lnTo>
                    <a:pt x="1035" y="347"/>
                  </a:lnTo>
                  <a:lnTo>
                    <a:pt x="1014" y="355"/>
                  </a:lnTo>
                  <a:lnTo>
                    <a:pt x="992" y="363"/>
                  </a:lnTo>
                  <a:lnTo>
                    <a:pt x="972" y="371"/>
                  </a:lnTo>
                  <a:lnTo>
                    <a:pt x="951" y="382"/>
                  </a:lnTo>
                  <a:lnTo>
                    <a:pt x="931" y="391"/>
                  </a:lnTo>
                  <a:lnTo>
                    <a:pt x="912" y="403"/>
                  </a:lnTo>
                  <a:lnTo>
                    <a:pt x="892" y="413"/>
                  </a:lnTo>
                  <a:lnTo>
                    <a:pt x="872" y="425"/>
                  </a:lnTo>
                  <a:lnTo>
                    <a:pt x="854" y="438"/>
                  </a:lnTo>
                  <a:lnTo>
                    <a:pt x="834" y="450"/>
                  </a:lnTo>
                  <a:lnTo>
                    <a:pt x="817" y="464"/>
                  </a:lnTo>
                  <a:lnTo>
                    <a:pt x="798" y="478"/>
                  </a:lnTo>
                  <a:lnTo>
                    <a:pt x="781" y="493"/>
                  </a:lnTo>
                  <a:lnTo>
                    <a:pt x="763" y="508"/>
                  </a:lnTo>
                  <a:lnTo>
                    <a:pt x="745" y="524"/>
                  </a:lnTo>
                  <a:lnTo>
                    <a:pt x="728" y="540"/>
                  </a:lnTo>
                  <a:lnTo>
                    <a:pt x="711" y="557"/>
                  </a:lnTo>
                  <a:lnTo>
                    <a:pt x="695" y="574"/>
                  </a:lnTo>
                  <a:lnTo>
                    <a:pt x="678" y="592"/>
                  </a:lnTo>
                  <a:lnTo>
                    <a:pt x="663" y="611"/>
                  </a:lnTo>
                  <a:lnTo>
                    <a:pt x="647" y="629"/>
                  </a:lnTo>
                  <a:lnTo>
                    <a:pt x="633" y="649"/>
                  </a:lnTo>
                  <a:lnTo>
                    <a:pt x="619" y="669"/>
                  </a:lnTo>
                  <a:lnTo>
                    <a:pt x="604" y="688"/>
                  </a:lnTo>
                  <a:lnTo>
                    <a:pt x="591" y="708"/>
                  </a:lnTo>
                  <a:lnTo>
                    <a:pt x="578" y="729"/>
                  </a:lnTo>
                  <a:lnTo>
                    <a:pt x="566" y="749"/>
                  </a:lnTo>
                  <a:lnTo>
                    <a:pt x="553" y="770"/>
                  </a:lnTo>
                  <a:lnTo>
                    <a:pt x="542" y="792"/>
                  </a:lnTo>
                  <a:lnTo>
                    <a:pt x="532" y="813"/>
                  </a:lnTo>
                  <a:lnTo>
                    <a:pt x="521" y="835"/>
                  </a:lnTo>
                  <a:lnTo>
                    <a:pt x="511" y="857"/>
                  </a:lnTo>
                  <a:lnTo>
                    <a:pt x="502" y="880"/>
                  </a:lnTo>
                  <a:lnTo>
                    <a:pt x="494" y="902"/>
                  </a:lnTo>
                  <a:lnTo>
                    <a:pt x="485" y="926"/>
                  </a:lnTo>
                  <a:lnTo>
                    <a:pt x="477" y="949"/>
                  </a:lnTo>
                  <a:lnTo>
                    <a:pt x="470" y="974"/>
                  </a:lnTo>
                  <a:lnTo>
                    <a:pt x="464" y="998"/>
                  </a:lnTo>
                  <a:lnTo>
                    <a:pt x="457" y="1022"/>
                  </a:lnTo>
                  <a:lnTo>
                    <a:pt x="451" y="1046"/>
                  </a:lnTo>
                  <a:lnTo>
                    <a:pt x="446" y="1072"/>
                  </a:lnTo>
                  <a:lnTo>
                    <a:pt x="441" y="1097"/>
                  </a:lnTo>
                  <a:lnTo>
                    <a:pt x="437" y="1123"/>
                  </a:lnTo>
                  <a:lnTo>
                    <a:pt x="434" y="1149"/>
                  </a:lnTo>
                  <a:lnTo>
                    <a:pt x="430" y="1176"/>
                  </a:lnTo>
                  <a:lnTo>
                    <a:pt x="428" y="1202"/>
                  </a:lnTo>
                  <a:lnTo>
                    <a:pt x="425" y="1229"/>
                  </a:lnTo>
                  <a:lnTo>
                    <a:pt x="423" y="1256"/>
                  </a:lnTo>
                  <a:lnTo>
                    <a:pt x="422" y="1284"/>
                  </a:lnTo>
                  <a:lnTo>
                    <a:pt x="421" y="1311"/>
                  </a:lnTo>
                  <a:lnTo>
                    <a:pt x="421" y="1340"/>
                  </a:lnTo>
                  <a:lnTo>
                    <a:pt x="421" y="1368"/>
                  </a:lnTo>
                  <a:lnTo>
                    <a:pt x="422" y="1397"/>
                  </a:lnTo>
                  <a:lnTo>
                    <a:pt x="423" y="1425"/>
                  </a:lnTo>
                  <a:lnTo>
                    <a:pt x="425" y="1452"/>
                  </a:lnTo>
                  <a:lnTo>
                    <a:pt x="429" y="1480"/>
                  </a:lnTo>
                  <a:lnTo>
                    <a:pt x="432" y="1507"/>
                  </a:lnTo>
                  <a:lnTo>
                    <a:pt x="435" y="1533"/>
                  </a:lnTo>
                  <a:lnTo>
                    <a:pt x="439" y="1560"/>
                  </a:lnTo>
                  <a:lnTo>
                    <a:pt x="444" y="1586"/>
                  </a:lnTo>
                  <a:lnTo>
                    <a:pt x="449" y="1610"/>
                  </a:lnTo>
                  <a:lnTo>
                    <a:pt x="455" y="1636"/>
                  </a:lnTo>
                  <a:lnTo>
                    <a:pt x="462" y="1661"/>
                  </a:lnTo>
                  <a:lnTo>
                    <a:pt x="469" y="1686"/>
                  </a:lnTo>
                  <a:lnTo>
                    <a:pt x="477" y="1710"/>
                  </a:lnTo>
                  <a:lnTo>
                    <a:pt x="485" y="1734"/>
                  </a:lnTo>
                  <a:lnTo>
                    <a:pt x="494" y="1757"/>
                  </a:lnTo>
                  <a:lnTo>
                    <a:pt x="503" y="1781"/>
                  </a:lnTo>
                  <a:lnTo>
                    <a:pt x="513" y="1804"/>
                  </a:lnTo>
                  <a:lnTo>
                    <a:pt x="524" y="1827"/>
                  </a:lnTo>
                  <a:lnTo>
                    <a:pt x="535" y="1848"/>
                  </a:lnTo>
                  <a:lnTo>
                    <a:pt x="546" y="1870"/>
                  </a:lnTo>
                  <a:lnTo>
                    <a:pt x="559" y="1892"/>
                  </a:lnTo>
                  <a:lnTo>
                    <a:pt x="571" y="1914"/>
                  </a:lnTo>
                  <a:lnTo>
                    <a:pt x="584" y="1934"/>
                  </a:lnTo>
                  <a:lnTo>
                    <a:pt x="599" y="1955"/>
                  </a:lnTo>
                  <a:lnTo>
                    <a:pt x="613" y="1976"/>
                  </a:lnTo>
                  <a:lnTo>
                    <a:pt x="628" y="1995"/>
                  </a:lnTo>
                  <a:lnTo>
                    <a:pt x="644" y="2015"/>
                  </a:lnTo>
                  <a:lnTo>
                    <a:pt x="660" y="2035"/>
                  </a:lnTo>
                  <a:lnTo>
                    <a:pt x="677" y="2053"/>
                  </a:lnTo>
                  <a:lnTo>
                    <a:pt x="694" y="2072"/>
                  </a:lnTo>
                  <a:lnTo>
                    <a:pt x="712" y="2091"/>
                  </a:lnTo>
                  <a:lnTo>
                    <a:pt x="730" y="2108"/>
                  </a:lnTo>
                  <a:lnTo>
                    <a:pt x="750" y="2126"/>
                  </a:lnTo>
                  <a:lnTo>
                    <a:pt x="768" y="2142"/>
                  </a:lnTo>
                  <a:lnTo>
                    <a:pt x="788" y="2159"/>
                  </a:lnTo>
                  <a:lnTo>
                    <a:pt x="807" y="2174"/>
                  </a:lnTo>
                  <a:lnTo>
                    <a:pt x="827" y="2190"/>
                  </a:lnTo>
                  <a:lnTo>
                    <a:pt x="848" y="2204"/>
                  </a:lnTo>
                  <a:lnTo>
                    <a:pt x="868" y="2218"/>
                  </a:lnTo>
                  <a:lnTo>
                    <a:pt x="889" y="2231"/>
                  </a:lnTo>
                  <a:lnTo>
                    <a:pt x="910" y="2245"/>
                  </a:lnTo>
                  <a:lnTo>
                    <a:pt x="931" y="2257"/>
                  </a:lnTo>
                  <a:lnTo>
                    <a:pt x="954" y="2269"/>
                  </a:lnTo>
                  <a:lnTo>
                    <a:pt x="976" y="2280"/>
                  </a:lnTo>
                  <a:lnTo>
                    <a:pt x="998" y="2290"/>
                  </a:lnTo>
                  <a:lnTo>
                    <a:pt x="1021" y="2300"/>
                  </a:lnTo>
                  <a:lnTo>
                    <a:pt x="1045" y="2309"/>
                  </a:lnTo>
                  <a:lnTo>
                    <a:pt x="1068" y="2318"/>
                  </a:lnTo>
                  <a:lnTo>
                    <a:pt x="1092" y="2327"/>
                  </a:lnTo>
                  <a:lnTo>
                    <a:pt x="1116" y="2335"/>
                  </a:lnTo>
                  <a:lnTo>
                    <a:pt x="1141" y="2341"/>
                  </a:lnTo>
                  <a:lnTo>
                    <a:pt x="1166" y="2348"/>
                  </a:lnTo>
                  <a:lnTo>
                    <a:pt x="1190" y="2353"/>
                  </a:lnTo>
                  <a:lnTo>
                    <a:pt x="1216" y="2360"/>
                  </a:lnTo>
                  <a:lnTo>
                    <a:pt x="1242" y="2364"/>
                  </a:lnTo>
                  <a:lnTo>
                    <a:pt x="1268" y="2369"/>
                  </a:lnTo>
                  <a:lnTo>
                    <a:pt x="1295" y="2372"/>
                  </a:lnTo>
                  <a:lnTo>
                    <a:pt x="1322" y="2375"/>
                  </a:lnTo>
                  <a:lnTo>
                    <a:pt x="1348" y="2378"/>
                  </a:lnTo>
                  <a:lnTo>
                    <a:pt x="1376" y="2380"/>
                  </a:lnTo>
                  <a:lnTo>
                    <a:pt x="1404" y="2381"/>
                  </a:lnTo>
                  <a:lnTo>
                    <a:pt x="1432" y="2382"/>
                  </a:lnTo>
                  <a:lnTo>
                    <a:pt x="1461" y="2382"/>
                  </a:lnTo>
                  <a:lnTo>
                    <a:pt x="1496" y="2381"/>
                  </a:lnTo>
                  <a:lnTo>
                    <a:pt x="1531" y="2380"/>
                  </a:lnTo>
                  <a:lnTo>
                    <a:pt x="1568" y="2377"/>
                  </a:lnTo>
                  <a:lnTo>
                    <a:pt x="1606" y="2373"/>
                  </a:lnTo>
                  <a:lnTo>
                    <a:pt x="1644" y="2368"/>
                  </a:lnTo>
                  <a:lnTo>
                    <a:pt x="1682" y="2362"/>
                  </a:lnTo>
                  <a:lnTo>
                    <a:pt x="1722" y="2355"/>
                  </a:lnTo>
                  <a:lnTo>
                    <a:pt x="1762" y="2346"/>
                  </a:lnTo>
                  <a:lnTo>
                    <a:pt x="1804" y="2337"/>
                  </a:lnTo>
                  <a:lnTo>
                    <a:pt x="1845" y="2326"/>
                  </a:lnTo>
                  <a:lnTo>
                    <a:pt x="1888" y="2314"/>
                  </a:lnTo>
                  <a:lnTo>
                    <a:pt x="1932" y="2301"/>
                  </a:lnTo>
                  <a:lnTo>
                    <a:pt x="1976" y="2287"/>
                  </a:lnTo>
                  <a:lnTo>
                    <a:pt x="2021" y="2272"/>
                  </a:lnTo>
                  <a:lnTo>
                    <a:pt x="2067" y="2255"/>
                  </a:lnTo>
                  <a:lnTo>
                    <a:pt x="2113" y="2238"/>
                  </a:lnTo>
                  <a:lnTo>
                    <a:pt x="2113" y="2564"/>
                  </a:lnTo>
                </a:path>
              </a:pathLst>
            </a:custGeom>
            <a:solidFill>
              <a:srgbClr val="1F1A17">
                <a:alpha val="100000"/>
              </a:srgbClr>
            </a:solidFill>
            <a:ln>
              <a:noFill/>
            </a:ln>
          </p:spPr>
        </p:sp>
        <p:sp>
          <p:nvSpPr>
            <p:cNvPr id="1048751" name="Freeform 27"/>
            <p:cNvSpPr/>
            <p:nvPr/>
          </p:nvSpPr>
          <p:spPr bwMode="auto">
            <a:xfrm>
              <a:off x="15464" y="2531"/>
              <a:ext cx="121" cy="130"/>
            </a:xfrm>
            <a:custGeom>
              <a:avLst/>
              <a:gdLst/>
              <a:ahLst/>
              <a:cxnLst/>
              <a:rect l="0" t="0" r="r" b="b"/>
              <a:pathLst>
                <a:path w="2426" h="2581">
                  <a:moveTo>
                    <a:pt x="0" y="2581"/>
                  </a:moveTo>
                  <a:lnTo>
                    <a:pt x="1016" y="0"/>
                  </a:lnTo>
                  <a:lnTo>
                    <a:pt x="1411" y="0"/>
                  </a:lnTo>
                  <a:lnTo>
                    <a:pt x="2426" y="2581"/>
                  </a:lnTo>
                  <a:lnTo>
                    <a:pt x="2007" y="2581"/>
                  </a:lnTo>
                  <a:lnTo>
                    <a:pt x="1764" y="1936"/>
                  </a:lnTo>
                  <a:lnTo>
                    <a:pt x="588" y="1936"/>
                  </a:lnTo>
                  <a:lnTo>
                    <a:pt x="342" y="2581"/>
                  </a:lnTo>
                  <a:lnTo>
                    <a:pt x="0" y="2581"/>
                  </a:lnTo>
                  <a:close/>
                  <a:moveTo>
                    <a:pt x="706" y="1638"/>
                  </a:moveTo>
                  <a:lnTo>
                    <a:pt x="1646" y="1638"/>
                  </a:lnTo>
                  <a:lnTo>
                    <a:pt x="1175" y="405"/>
                  </a:lnTo>
                  <a:lnTo>
                    <a:pt x="706" y="1638"/>
                  </a:lnTo>
                </a:path>
              </a:pathLst>
            </a:custGeom>
            <a:solidFill>
              <a:srgbClr val="1F1A17">
                <a:alpha val="100000"/>
              </a:srgbClr>
            </a:solidFill>
            <a:ln>
              <a:noFill/>
            </a:ln>
          </p:spPr>
        </p:sp>
      </p:grpSp>
      <p:sp>
        <p:nvSpPr>
          <p:cNvPr id="1048752" name="Прямоугольник 16"/>
          <p:cNvSpPr/>
          <p:nvPr/>
        </p:nvSpPr>
        <p:spPr>
          <a:xfrm>
            <a:off x="395287" y="4468812"/>
            <a:ext cx="4572000" cy="1384300"/>
          </a:xfrm>
          <a:prstGeom prst="rect">
            <a:avLst/>
          </a:prstGeom>
          <a:noFill/>
          <a:ln>
            <a:noFill/>
          </a:ln>
        </p:spPr>
        <p:txBody>
          <a:bodyPr vert="horz" lIns="91440" tIns="45720" rIns="91440" bIns="45720" anchor="t">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algn="just" eaLnBrk="1" hangingPunct="1"/>
            <a:r>
              <a:rPr lang="ru-RU" altLang="ru-RU" sz="2800">
                <a:latin typeface="Times New Roman" pitchFamily="18" charset="0"/>
                <a:ea typeface="Times New Roman" pitchFamily="18" charset="0"/>
              </a:rPr>
              <a:t>А</a:t>
            </a:r>
            <a:r>
              <a:rPr lang="uz-Cyrl-UZ" altLang="ru-RU" sz="2800">
                <a:latin typeface="Times New Roman" pitchFamily="18" charset="0"/>
                <a:ea typeface="Times New Roman" pitchFamily="18" charset="0"/>
              </a:rPr>
              <a:t> </a:t>
            </a:r>
            <a:r>
              <a:rPr lang="ru-RU" altLang="ru-RU" sz="2800">
                <a:latin typeface="Times New Roman" pitchFamily="18" charset="0"/>
                <a:ea typeface="Times New Roman" pitchFamily="18" charset="0"/>
              </a:rPr>
              <a:t>-</a:t>
            </a:r>
            <a:r>
              <a:rPr lang="uz-Cyrl-UZ" altLang="ru-RU" sz="2800">
                <a:latin typeface="Times New Roman" pitchFamily="18" charset="0"/>
                <a:ea typeface="Times New Roman" pitchFamily="18" charset="0"/>
              </a:rPr>
              <a:t> </a:t>
            </a:r>
            <a:r>
              <a:rPr lang="ru-RU" altLang="ru-RU" sz="2800">
                <a:latin typeface="Times New Roman" pitchFamily="18" charset="0"/>
                <a:ea typeface="Times New Roman" pitchFamily="18" charset="0"/>
              </a:rPr>
              <a:t>Одам.</a:t>
            </a:r>
          </a:p>
          <a:p>
            <a:pPr lvl="0" indent="106362" algn="just" eaLnBrk="1" hangingPunct="1"/>
            <a:r>
              <a:rPr lang="uz-Cyrl-UZ" altLang="ru-RU" sz="2800">
                <a:latin typeface="Times New Roman" pitchFamily="18" charset="0"/>
                <a:ea typeface="Times New Roman" pitchFamily="18" charset="0"/>
              </a:rPr>
              <a:t>В </a:t>
            </a:r>
            <a:r>
              <a:rPr lang="ru-RU" altLang="ru-RU" sz="2800">
                <a:latin typeface="Times New Roman" pitchFamily="18" charset="0"/>
                <a:ea typeface="Times New Roman" pitchFamily="18" charset="0"/>
              </a:rPr>
              <a:t>-</a:t>
            </a:r>
            <a:r>
              <a:rPr lang="uz-Cyrl-UZ" altLang="ru-RU" sz="2800">
                <a:latin typeface="Times New Roman" pitchFamily="18" charset="0"/>
                <a:ea typeface="Times New Roman" pitchFamily="18" charset="0"/>
              </a:rPr>
              <a:t> </a:t>
            </a:r>
            <a:r>
              <a:rPr lang="ru-RU" altLang="ru-RU" sz="2800">
                <a:latin typeface="Times New Roman" pitchFamily="18" charset="0"/>
                <a:ea typeface="Times New Roman" pitchFamily="18" charset="0"/>
              </a:rPr>
              <a:t>Баланд бўйли одам.</a:t>
            </a:r>
          </a:p>
          <a:p>
            <a:pPr lvl="0" indent="106362" algn="just" eaLnBrk="1" hangingPunct="1"/>
            <a:r>
              <a:rPr lang="uz-Cyrl-UZ" altLang="ru-RU" sz="2800">
                <a:latin typeface="Times New Roman" pitchFamily="18" charset="0"/>
                <a:ea typeface="Times New Roman" pitchFamily="18" charset="0"/>
              </a:rPr>
              <a:t> 	С - Паст бўйли одам.</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3" name="Rectangle 2"/>
          <p:cNvSpPr/>
          <p:nvPr/>
        </p:nvSpPr>
        <p:spPr>
          <a:xfrm>
            <a:off x="-28575" y="25400"/>
            <a:ext cx="9190038" cy="4310062"/>
          </a:xfrm>
          <a:prstGeom prst="rect">
            <a:avLst/>
          </a:prstGeom>
          <a:noFill/>
          <a:ln>
            <a:noFill/>
          </a:ln>
        </p:spPr>
        <p:txBody>
          <a:bodyPr vert="horz" wrap="none" lIns="91440" tIns="45720" rIns="91440" bIns="45720" anchor="ctr">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eaLnBrk="1" hangingPunct="1"/>
            <a:r>
              <a:rPr lang="uz-Cyrl-UZ" altLang="ru-RU" sz="3200" b="1">
                <a:latin typeface="Times New Roman" pitchFamily="18" charset="0"/>
                <a:ea typeface="Times New Roman" pitchFamily="18" charset="0"/>
              </a:rPr>
              <a:t>Зидлик муносабатидаги</a:t>
            </a:r>
            <a:r>
              <a:rPr lang="ru-RU" altLang="ru-RU" sz="3200">
                <a:latin typeface="Times New Roman" pitchFamily="18" charset="0"/>
                <a:ea typeface="Times New Roman" pitchFamily="18" charset="0"/>
              </a:rPr>
              <a:t> тушунчалардан бири </a:t>
            </a:r>
          </a:p>
          <a:p>
            <a:pPr lvl="0" indent="106362" eaLnBrk="1" hangingPunct="1"/>
            <a:r>
              <a:rPr lang="ru-RU" altLang="ru-RU" sz="3200">
                <a:latin typeface="Times New Roman" pitchFamily="18" charset="0"/>
                <a:ea typeface="Times New Roman" pitchFamily="18" charset="0"/>
              </a:rPr>
              <a:t>предметнинг бирорта хусусиятини ифода қилса, </a:t>
            </a:r>
          </a:p>
          <a:p>
            <a:pPr lvl="0" indent="106362" eaLnBrk="1" hangingPunct="1"/>
            <a:r>
              <a:rPr lang="ru-RU" altLang="ru-RU" sz="3200">
                <a:latin typeface="Times New Roman" pitchFamily="18" charset="0"/>
                <a:ea typeface="Times New Roman" pitchFamily="18" charset="0"/>
              </a:rPr>
              <a:t>иккинчиси уни инкор қилади ва мазмун </a:t>
            </a:r>
          </a:p>
          <a:p>
            <a:pPr lvl="0" indent="106362" eaLnBrk="1" hangingPunct="1"/>
            <a:r>
              <a:rPr lang="ru-RU" altLang="ru-RU" sz="3200">
                <a:latin typeface="Times New Roman" pitchFamily="18" charset="0"/>
                <a:ea typeface="Times New Roman" pitchFamily="18" charset="0"/>
              </a:rPr>
              <a:t>жиҳатидан ноаниқ бўлиб қолади. Зидлик </a:t>
            </a:r>
          </a:p>
          <a:p>
            <a:pPr lvl="0" indent="106362" eaLnBrk="1" hangingPunct="1"/>
            <a:r>
              <a:rPr lang="ru-RU" altLang="ru-RU" sz="3200">
                <a:latin typeface="Times New Roman" pitchFamily="18" charset="0"/>
                <a:ea typeface="Times New Roman" pitchFamily="18" charset="0"/>
              </a:rPr>
              <a:t>муносабатидаги тушунчалар, қарама-қаршилик </a:t>
            </a:r>
          </a:p>
          <a:p>
            <a:pPr lvl="0" indent="106362" eaLnBrk="1" hangingPunct="1"/>
            <a:r>
              <a:rPr lang="ru-RU" altLang="ru-RU" sz="3200">
                <a:latin typeface="Times New Roman" pitchFamily="18" charset="0"/>
                <a:ea typeface="Times New Roman" pitchFamily="18" charset="0"/>
              </a:rPr>
              <a:t>муносабатидаги тушунчалардан фарқли ўлароқ, </a:t>
            </a:r>
          </a:p>
          <a:p>
            <a:pPr lvl="0" indent="106362" eaLnBrk="1" hangingPunct="1"/>
            <a:r>
              <a:rPr lang="ru-RU" altLang="ru-RU" sz="3200">
                <a:latin typeface="Times New Roman" pitchFamily="18" charset="0"/>
                <a:ea typeface="Times New Roman" pitchFamily="18" charset="0"/>
              </a:rPr>
              <a:t>бўйсундирувчи тушунчанинг ҳажмини тўлиқ </a:t>
            </a:r>
          </a:p>
          <a:p>
            <a:pPr lvl="0" indent="106362" eaLnBrk="1" hangingPunct="1"/>
            <a:r>
              <a:rPr lang="ru-RU" altLang="ru-RU" sz="3200">
                <a:latin typeface="Times New Roman" pitchFamily="18" charset="0"/>
                <a:ea typeface="Times New Roman" pitchFamily="18" charset="0"/>
              </a:rPr>
              <a:t>қоплайди. Масалан,</a:t>
            </a:r>
          </a:p>
          <a:p>
            <a:pPr lvl="0" indent="106362" eaLnBrk="1" hangingPunct="1"/>
            <a:endParaRPr lang="ru-RU" altLang="ru-RU">
              <a:latin typeface="Arial" pitchFamily="34" charset="0"/>
            </a:endParaRPr>
          </a:p>
        </p:txBody>
      </p:sp>
      <p:pic>
        <p:nvPicPr>
          <p:cNvPr id="2097154" name="Рисунок 1" descr="Graphic3"/>
          <p:cNvPicPr>
            <a:picLocks/>
          </p:cNvPicPr>
          <p:nvPr/>
        </p:nvPicPr>
        <p:blipFill>
          <a:blip r:embed="rId2"/>
          <a:srcRect/>
          <a:stretch>
            <a:fillRect/>
          </a:stretch>
        </p:blipFill>
        <p:spPr>
          <a:xfrm>
            <a:off x="6300787" y="4127500"/>
            <a:ext cx="1943100" cy="2016125"/>
          </a:xfrm>
          <a:prstGeom prst="rect">
            <a:avLst/>
          </a:prstGeom>
          <a:noFill/>
          <a:ln>
            <a:noFill/>
          </a:ln>
        </p:spPr>
      </p:pic>
      <p:sp>
        <p:nvSpPr>
          <p:cNvPr id="1048754" name="Прямоугольник 4"/>
          <p:cNvSpPr/>
          <p:nvPr/>
        </p:nvSpPr>
        <p:spPr>
          <a:xfrm>
            <a:off x="0" y="4295775"/>
            <a:ext cx="5867400" cy="1570037"/>
          </a:xfrm>
          <a:prstGeom prst="rect">
            <a:avLst/>
          </a:prstGeom>
          <a:noFill/>
          <a:ln>
            <a:noFill/>
          </a:ln>
        </p:spPr>
        <p:txBody>
          <a:bodyPr vert="horz" lIns="91440" tIns="45720" rIns="91440" bIns="45720" anchor="t">
            <a:spAutoFit/>
          </a:bodyP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indent="106362" algn="just" eaLnBrk="1" hangingPunct="1"/>
            <a:r>
              <a:rPr lang="ru-RU" altLang="ru-RU" sz="3200">
                <a:latin typeface="Times New Roman" pitchFamily="18" charset="0"/>
                <a:ea typeface="Times New Roman" pitchFamily="18" charset="0"/>
              </a:rPr>
              <a:t>А</a:t>
            </a:r>
            <a:r>
              <a:rPr lang="uz-Cyrl-UZ" altLang="ru-RU" sz="3200">
                <a:latin typeface="Times New Roman" pitchFamily="18" charset="0"/>
                <a:ea typeface="Times New Roman" pitchFamily="18" charset="0"/>
              </a:rPr>
              <a:t> </a:t>
            </a:r>
            <a:r>
              <a:rPr lang="ru-RU" altLang="ru-RU" sz="3200">
                <a:latin typeface="Times New Roman" pitchFamily="18" charset="0"/>
                <a:ea typeface="Times New Roman" pitchFamily="18" charset="0"/>
              </a:rPr>
              <a:t>-</a:t>
            </a:r>
            <a:r>
              <a:rPr lang="uz-Cyrl-UZ" altLang="ru-RU" sz="3200">
                <a:latin typeface="Times New Roman" pitchFamily="18" charset="0"/>
                <a:ea typeface="Times New Roman" pitchFamily="18" charset="0"/>
              </a:rPr>
              <a:t> </a:t>
            </a:r>
            <a:r>
              <a:rPr lang="ru-RU" altLang="ru-RU" sz="3200">
                <a:latin typeface="Times New Roman" pitchFamily="18" charset="0"/>
                <a:ea typeface="Times New Roman" pitchFamily="18" charset="0"/>
              </a:rPr>
              <a:t>Одам.</a:t>
            </a:r>
          </a:p>
          <a:p>
            <a:pPr lvl="0" indent="106362" algn="just" eaLnBrk="1" hangingPunct="1"/>
            <a:r>
              <a:rPr lang="uz-Cyrl-UZ" altLang="ru-RU" sz="3200">
                <a:latin typeface="Times New Roman" pitchFamily="18" charset="0"/>
                <a:ea typeface="Times New Roman" pitchFamily="18" charset="0"/>
              </a:rPr>
              <a:t>В </a:t>
            </a:r>
            <a:r>
              <a:rPr lang="ru-RU" altLang="ru-RU" sz="3200">
                <a:latin typeface="Times New Roman" pitchFamily="18" charset="0"/>
                <a:ea typeface="Times New Roman" pitchFamily="18" charset="0"/>
              </a:rPr>
              <a:t>-</a:t>
            </a:r>
            <a:r>
              <a:rPr lang="uz-Cyrl-UZ" altLang="ru-RU" sz="3200">
                <a:latin typeface="Times New Roman" pitchFamily="18" charset="0"/>
                <a:ea typeface="Times New Roman" pitchFamily="18" charset="0"/>
              </a:rPr>
              <a:t> </a:t>
            </a:r>
            <a:r>
              <a:rPr lang="ru-RU" altLang="ru-RU" sz="3200">
                <a:latin typeface="Times New Roman" pitchFamily="18" charset="0"/>
                <a:ea typeface="Times New Roman" pitchFamily="18" charset="0"/>
              </a:rPr>
              <a:t>Баланд бўйли одам,</a:t>
            </a:r>
          </a:p>
          <a:p>
            <a:pPr lvl="0" indent="106362" algn="just" eaLnBrk="1" hangingPunct="1"/>
            <a:r>
              <a:rPr lang="uz-Cyrl-UZ" altLang="ru-RU" sz="3200">
                <a:latin typeface="Times New Roman" pitchFamily="18" charset="0"/>
                <a:ea typeface="Times New Roman" pitchFamily="18" charset="0"/>
              </a:rPr>
              <a:t>С </a:t>
            </a:r>
            <a:r>
              <a:rPr lang="ru-RU" altLang="ru-RU" sz="3200">
                <a:latin typeface="Times New Roman" pitchFamily="18" charset="0"/>
                <a:ea typeface="Times New Roman" pitchFamily="18" charset="0"/>
              </a:rPr>
              <a:t>-</a:t>
            </a:r>
            <a:r>
              <a:rPr lang="uz-Cyrl-UZ" altLang="ru-RU" sz="3200">
                <a:latin typeface="Times New Roman" pitchFamily="18" charset="0"/>
                <a:ea typeface="Times New Roman" pitchFamily="18" charset="0"/>
              </a:rPr>
              <a:t> </a:t>
            </a:r>
            <a:r>
              <a:rPr lang="ru-RU" altLang="ru-RU" sz="3200">
                <a:latin typeface="Times New Roman" pitchFamily="18" charset="0"/>
                <a:ea typeface="Times New Roman" pitchFamily="18" charset="0"/>
              </a:rPr>
              <a:t>Баланд бўйли эмас одам.</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5" name="Прямоугольник 3"/>
          <p:cNvSpPr/>
          <p:nvPr/>
        </p:nvSpPr>
        <p:spPr>
          <a:xfrm>
            <a:off x="539750" y="71437"/>
            <a:ext cx="8280400" cy="1096962"/>
          </a:xfrm>
          <a:prstGeom prst="rect">
            <a:avLst/>
          </a:prstGeom>
          <a:solidFill>
            <a:srgbClr val="E2F0D9"/>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3200" b="1">
                <a:effectLst>
                  <a:outerShdw blurRad="38100" dist="38100" dir="2700000" algn="tl">
                    <a:srgbClr val="C0C0C0"/>
                  </a:outerShdw>
                </a:effectLst>
              </a:rPr>
              <a:t> </a:t>
            </a:r>
            <a:r>
              <a:rPr lang="uz-Cyrl-UZ" altLang="en-US" sz="3200" b="1">
                <a:effectLst>
                  <a:outerShdw blurRad="38100" dist="38100" dir="2700000" algn="tl">
                    <a:srgbClr val="C0C0C0"/>
                  </a:outerShdw>
                </a:effectLst>
              </a:rPr>
              <a:t>Ҳажми ва мазмунига кўра </a:t>
            </a:r>
            <a:r>
              <a:rPr lang="ru-RU" altLang="en-US" sz="3200" b="1">
                <a:effectLst>
                  <a:outerShdw blurRad="38100" dist="38100" dir="2700000" algn="tl">
                    <a:srgbClr val="C0C0C0"/>
                  </a:outerShdw>
                </a:effectLst>
              </a:rPr>
              <a:t>тушунчалар турли </a:t>
            </a:r>
            <a:r>
              <a:rPr lang="uz-Cyrl-UZ" altLang="en-US" sz="3200" b="1">
                <a:effectLst>
                  <a:outerShdw blurRad="38100" dist="38100" dir="2700000" algn="tl">
                    <a:srgbClr val="C0C0C0"/>
                  </a:outerShdw>
                </a:effectLst>
              </a:rPr>
              <a:t>м</a:t>
            </a:r>
            <a:r>
              <a:rPr lang="ru-RU" altLang="en-US" sz="3200" b="1">
                <a:effectLst>
                  <a:outerShdw blurRad="38100" dist="38100" dir="2700000" algn="tl">
                    <a:srgbClr val="C0C0C0"/>
                  </a:outerShdw>
                </a:effectLst>
              </a:rPr>
              <a:t>уносабатларда бўлади</a:t>
            </a:r>
          </a:p>
        </p:txBody>
      </p:sp>
      <p:cxnSp>
        <p:nvCxnSpPr>
          <p:cNvPr id="3145752" name="Прямая со стрелкой 5"/>
          <p:cNvCxnSpPr>
            <a:cxnSpLocks/>
          </p:cNvCxnSpPr>
          <p:nvPr/>
        </p:nvCxnSpPr>
        <p:spPr>
          <a:xfrm rot="5400000">
            <a:off x="3322637" y="1177925"/>
            <a:ext cx="500062" cy="430212"/>
          </a:xfrm>
          <a:prstGeom prst="straightConnector1">
            <a:avLst/>
          </a:prstGeom>
          <a:noFill/>
          <a:ln w="12700" cap="flat" cmpd="sng">
            <a:solidFill>
              <a:schemeClr val="dk1">
                <a:alpha val="100000"/>
              </a:schemeClr>
            </a:solidFill>
            <a:prstDash val="solid"/>
            <a:miter/>
            <a:tailEnd type="arrow" w="med" len="med"/>
          </a:ln>
        </p:spPr>
      </p:cxnSp>
      <p:cxnSp>
        <p:nvCxnSpPr>
          <p:cNvPr id="3145753" name="Прямая со стрелкой 7"/>
          <p:cNvCxnSpPr>
            <a:cxnSpLocks/>
          </p:cNvCxnSpPr>
          <p:nvPr/>
        </p:nvCxnSpPr>
        <p:spPr>
          <a:xfrm rot="16200000" flipH="1">
            <a:off x="4572000" y="1143000"/>
            <a:ext cx="500062" cy="500062"/>
          </a:xfrm>
          <a:prstGeom prst="straightConnector1">
            <a:avLst/>
          </a:prstGeom>
          <a:noFill/>
          <a:ln w="12700" cap="flat" cmpd="sng">
            <a:solidFill>
              <a:schemeClr val="dk1">
                <a:alpha val="100000"/>
              </a:schemeClr>
            </a:solidFill>
            <a:prstDash val="solid"/>
            <a:miter/>
            <a:tailEnd type="arrow" w="med" len="med"/>
          </a:ln>
        </p:spPr>
      </p:cxnSp>
      <p:sp>
        <p:nvSpPr>
          <p:cNvPr id="1048756" name="Прямоугольник 8"/>
          <p:cNvSpPr/>
          <p:nvPr/>
        </p:nvSpPr>
        <p:spPr>
          <a:xfrm>
            <a:off x="4572000" y="1643062"/>
            <a:ext cx="3357562" cy="642937"/>
          </a:xfrm>
          <a:prstGeom prst="rect">
            <a:avLst/>
          </a:prstGeom>
          <a:solidFill>
            <a:srgbClr val="FFF2CC"/>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400" b="1">
                <a:solidFill>
                  <a:srgbClr val="000000"/>
                </a:solidFill>
              </a:rPr>
              <a:t>Таққосланмайдиган тушунчалар</a:t>
            </a:r>
            <a:r>
              <a:rPr lang="ru-RU" altLang="en-US" sz="2400">
                <a:solidFill>
                  <a:srgbClr val="000000"/>
                </a:solidFill>
              </a:rPr>
              <a:t> </a:t>
            </a:r>
          </a:p>
        </p:txBody>
      </p:sp>
      <p:sp>
        <p:nvSpPr>
          <p:cNvPr id="1048757" name="Прямоугольник 9"/>
          <p:cNvSpPr/>
          <p:nvPr/>
        </p:nvSpPr>
        <p:spPr>
          <a:xfrm>
            <a:off x="1403350" y="1643062"/>
            <a:ext cx="2882900" cy="642937"/>
          </a:xfrm>
          <a:prstGeom prst="rect">
            <a:avLst/>
          </a:prstGeom>
          <a:solidFill>
            <a:srgbClr val="D0CECE"/>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400" b="1">
                <a:solidFill>
                  <a:srgbClr val="000000"/>
                </a:solidFill>
              </a:rPr>
              <a:t>Таққосланадиган тушунчалар</a:t>
            </a:r>
            <a:r>
              <a:rPr lang="ru-RU" altLang="en-US" sz="2400">
                <a:solidFill>
                  <a:srgbClr val="000000"/>
                </a:solidFill>
              </a:rPr>
              <a:t> </a:t>
            </a:r>
            <a:r>
              <a:rPr lang="en-US" altLang="en-US" sz="2400" b="1">
                <a:solidFill>
                  <a:srgbClr val="000000"/>
                </a:solidFill>
                <a:latin typeface="Times New Roman" pitchFamily="18" charset="0"/>
                <a:ea typeface="Times New Roman" pitchFamily="18" charset="0"/>
              </a:rPr>
              <a:t> </a:t>
            </a:r>
          </a:p>
        </p:txBody>
      </p:sp>
      <p:sp>
        <p:nvSpPr>
          <p:cNvPr id="1048758" name="Прямоугольник 13"/>
          <p:cNvSpPr/>
          <p:nvPr/>
        </p:nvSpPr>
        <p:spPr>
          <a:xfrm>
            <a:off x="4929187" y="2643187"/>
            <a:ext cx="3000375" cy="714375"/>
          </a:xfrm>
          <a:prstGeom prst="rect">
            <a:avLst/>
          </a:prstGeom>
          <a:solidFill>
            <a:srgbClr val="FFE699"/>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Сиғишмайдиган тушунчалар </a:t>
            </a:r>
          </a:p>
        </p:txBody>
      </p:sp>
      <p:sp>
        <p:nvSpPr>
          <p:cNvPr id="1048759" name="Прямоугольник 14"/>
          <p:cNvSpPr/>
          <p:nvPr/>
        </p:nvSpPr>
        <p:spPr>
          <a:xfrm>
            <a:off x="714375" y="2643187"/>
            <a:ext cx="2786062" cy="642937"/>
          </a:xfrm>
          <a:prstGeom prst="rect">
            <a:avLst/>
          </a:prstGeom>
          <a:solidFill>
            <a:srgbClr val="AFABAB"/>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Сиғишадиган тушунчалар</a:t>
            </a:r>
          </a:p>
        </p:txBody>
      </p:sp>
      <p:sp>
        <p:nvSpPr>
          <p:cNvPr id="1048760" name="Прямоугольник 16"/>
          <p:cNvSpPr/>
          <p:nvPr/>
        </p:nvSpPr>
        <p:spPr>
          <a:xfrm>
            <a:off x="4510087" y="3586162"/>
            <a:ext cx="1746250" cy="1143000"/>
          </a:xfrm>
          <a:prstGeom prst="rect">
            <a:avLst/>
          </a:prstGeom>
          <a:solidFill>
            <a:srgbClr val="FFD966"/>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Бирга бўйсуниш муносабати</a:t>
            </a:r>
            <a:r>
              <a:rPr lang="ru-RU" altLang="en-US" sz="2000">
                <a:solidFill>
                  <a:srgbClr val="000000"/>
                </a:solidFill>
              </a:rPr>
              <a:t>  </a:t>
            </a:r>
          </a:p>
        </p:txBody>
      </p:sp>
      <p:sp>
        <p:nvSpPr>
          <p:cNvPr id="1048761" name="Прямоугольник 17"/>
          <p:cNvSpPr/>
          <p:nvPr/>
        </p:nvSpPr>
        <p:spPr>
          <a:xfrm>
            <a:off x="1243012" y="5038725"/>
            <a:ext cx="2081212" cy="1370012"/>
          </a:xfrm>
          <a:prstGeom prst="rect">
            <a:avLst/>
          </a:prstGeom>
          <a:solidFill>
            <a:srgbClr val="767171"/>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Бўйсуниш муносабати</a:t>
            </a:r>
            <a:r>
              <a:rPr lang="ru-RU" altLang="en-US" sz="2000">
                <a:solidFill>
                  <a:srgbClr val="000000"/>
                </a:solidFill>
              </a:rPr>
              <a:t> </a:t>
            </a:r>
          </a:p>
        </p:txBody>
      </p:sp>
      <p:sp>
        <p:nvSpPr>
          <p:cNvPr id="1048762" name="Прямоугольник 18"/>
          <p:cNvSpPr/>
          <p:nvPr/>
        </p:nvSpPr>
        <p:spPr>
          <a:xfrm>
            <a:off x="2571750" y="3714750"/>
            <a:ext cx="1565275" cy="1071562"/>
          </a:xfrm>
          <a:prstGeom prst="rect">
            <a:avLst/>
          </a:prstGeom>
          <a:solidFill>
            <a:srgbClr val="767171"/>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Қисман мослик</a:t>
            </a:r>
            <a:r>
              <a:rPr lang="ru-RU" altLang="en-US" sz="2000">
                <a:solidFill>
                  <a:srgbClr val="000000"/>
                </a:solidFill>
              </a:rPr>
              <a:t> </a:t>
            </a:r>
          </a:p>
        </p:txBody>
      </p:sp>
      <p:sp>
        <p:nvSpPr>
          <p:cNvPr id="1048763" name="Прямоугольник 19"/>
          <p:cNvSpPr/>
          <p:nvPr/>
        </p:nvSpPr>
        <p:spPr>
          <a:xfrm>
            <a:off x="249237" y="3748087"/>
            <a:ext cx="1658937" cy="1071562"/>
          </a:xfrm>
          <a:prstGeom prst="rect">
            <a:avLst/>
          </a:prstGeom>
          <a:solidFill>
            <a:srgbClr val="767171"/>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Мослик муносабати</a:t>
            </a:r>
          </a:p>
        </p:txBody>
      </p:sp>
      <p:sp>
        <p:nvSpPr>
          <p:cNvPr id="1048764" name="Прямоугольник 20"/>
          <p:cNvSpPr/>
          <p:nvPr/>
        </p:nvSpPr>
        <p:spPr>
          <a:xfrm>
            <a:off x="7019925" y="3714750"/>
            <a:ext cx="1766887" cy="1143000"/>
          </a:xfrm>
          <a:prstGeom prst="rect">
            <a:avLst/>
          </a:prstGeom>
          <a:solidFill>
            <a:srgbClr val="FFD966"/>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Қарама-қаршилик муносабати</a:t>
            </a:r>
          </a:p>
        </p:txBody>
      </p:sp>
      <p:cxnSp>
        <p:nvCxnSpPr>
          <p:cNvPr id="3145754" name="Прямая со стрелкой 22"/>
          <p:cNvCxnSpPr>
            <a:cxnSpLocks/>
          </p:cNvCxnSpPr>
          <p:nvPr/>
        </p:nvCxnSpPr>
        <p:spPr>
          <a:xfrm rot="10800000" flipV="1">
            <a:off x="2571750" y="2286000"/>
            <a:ext cx="714375" cy="285750"/>
          </a:xfrm>
          <a:prstGeom prst="straightConnector1">
            <a:avLst/>
          </a:prstGeom>
          <a:noFill/>
          <a:ln w="12700" cap="flat" cmpd="sng">
            <a:solidFill>
              <a:schemeClr val="dk1">
                <a:alpha val="100000"/>
              </a:schemeClr>
            </a:solidFill>
            <a:prstDash val="solid"/>
            <a:miter/>
            <a:tailEnd type="arrow" w="med" len="med"/>
          </a:ln>
        </p:spPr>
      </p:cxnSp>
      <p:cxnSp>
        <p:nvCxnSpPr>
          <p:cNvPr id="3145755" name="Прямая со стрелкой 23"/>
          <p:cNvCxnSpPr>
            <a:cxnSpLocks/>
          </p:cNvCxnSpPr>
          <p:nvPr/>
        </p:nvCxnSpPr>
        <p:spPr>
          <a:xfrm rot="10800000" flipV="1">
            <a:off x="1214437" y="3286125"/>
            <a:ext cx="500062" cy="428625"/>
          </a:xfrm>
          <a:prstGeom prst="straightConnector1">
            <a:avLst/>
          </a:prstGeom>
          <a:noFill/>
          <a:ln w="12700" cap="flat" cmpd="sng">
            <a:solidFill>
              <a:schemeClr val="dk1">
                <a:alpha val="100000"/>
              </a:schemeClr>
            </a:solidFill>
            <a:prstDash val="solid"/>
            <a:miter/>
            <a:tailEnd type="arrow" w="med" len="med"/>
          </a:ln>
        </p:spPr>
      </p:cxnSp>
      <p:cxnSp>
        <p:nvCxnSpPr>
          <p:cNvPr id="3145756" name="Прямая со стрелкой 26"/>
          <p:cNvCxnSpPr>
            <a:cxnSpLocks/>
          </p:cNvCxnSpPr>
          <p:nvPr/>
        </p:nvCxnSpPr>
        <p:spPr>
          <a:xfrm flipH="1">
            <a:off x="2281237" y="3297237"/>
            <a:ext cx="39687" cy="1489075"/>
          </a:xfrm>
          <a:prstGeom prst="straightConnector1">
            <a:avLst/>
          </a:prstGeom>
          <a:noFill/>
          <a:ln w="12700" cap="flat" cmpd="sng">
            <a:solidFill>
              <a:schemeClr val="dk1">
                <a:alpha val="100000"/>
              </a:schemeClr>
            </a:solidFill>
            <a:prstDash val="solid"/>
            <a:miter/>
            <a:tailEnd type="arrow" w="med" len="med"/>
          </a:ln>
        </p:spPr>
      </p:cxnSp>
      <p:cxnSp>
        <p:nvCxnSpPr>
          <p:cNvPr id="3145757" name="Прямая со стрелкой 28"/>
          <p:cNvCxnSpPr>
            <a:cxnSpLocks/>
          </p:cNvCxnSpPr>
          <p:nvPr/>
        </p:nvCxnSpPr>
        <p:spPr>
          <a:xfrm>
            <a:off x="3040062" y="3306762"/>
            <a:ext cx="460375" cy="407987"/>
          </a:xfrm>
          <a:prstGeom prst="straightConnector1">
            <a:avLst/>
          </a:prstGeom>
          <a:noFill/>
          <a:ln w="12700" cap="flat" cmpd="sng">
            <a:solidFill>
              <a:schemeClr val="dk1">
                <a:alpha val="100000"/>
              </a:schemeClr>
            </a:solidFill>
            <a:prstDash val="solid"/>
            <a:miter/>
            <a:tailEnd type="arrow" w="med" len="med"/>
          </a:ln>
        </p:spPr>
      </p:cxnSp>
      <p:cxnSp>
        <p:nvCxnSpPr>
          <p:cNvPr id="3145758" name="Прямая со стрелкой 30"/>
          <p:cNvCxnSpPr>
            <a:cxnSpLocks/>
          </p:cNvCxnSpPr>
          <p:nvPr/>
        </p:nvCxnSpPr>
        <p:spPr>
          <a:xfrm>
            <a:off x="3286125" y="2286000"/>
            <a:ext cx="1643062" cy="571500"/>
          </a:xfrm>
          <a:prstGeom prst="straightConnector1">
            <a:avLst/>
          </a:prstGeom>
          <a:noFill/>
          <a:ln w="12700" cap="flat" cmpd="sng">
            <a:solidFill>
              <a:schemeClr val="dk1">
                <a:alpha val="100000"/>
              </a:schemeClr>
            </a:solidFill>
            <a:prstDash val="solid"/>
            <a:miter/>
            <a:tailEnd type="arrow" w="med" len="med"/>
          </a:ln>
        </p:spPr>
      </p:cxnSp>
      <p:cxnSp>
        <p:nvCxnSpPr>
          <p:cNvPr id="3145759" name="Прямая со стрелкой 35"/>
          <p:cNvCxnSpPr>
            <a:cxnSpLocks/>
          </p:cNvCxnSpPr>
          <p:nvPr/>
        </p:nvCxnSpPr>
        <p:spPr>
          <a:xfrm flipH="1">
            <a:off x="5383212" y="3267075"/>
            <a:ext cx="454025" cy="319087"/>
          </a:xfrm>
          <a:prstGeom prst="straightConnector1">
            <a:avLst/>
          </a:prstGeom>
          <a:noFill/>
          <a:ln w="12700" cap="flat" cmpd="sng">
            <a:solidFill>
              <a:schemeClr val="dk1">
                <a:alpha val="100000"/>
              </a:schemeClr>
            </a:solidFill>
            <a:prstDash val="solid"/>
            <a:miter/>
            <a:tailEnd type="arrow" w="med" len="med"/>
          </a:ln>
        </p:spPr>
      </p:cxnSp>
      <p:cxnSp>
        <p:nvCxnSpPr>
          <p:cNvPr id="3145760" name="Прямая со стрелкой 37"/>
          <p:cNvCxnSpPr>
            <a:cxnSpLocks/>
          </p:cNvCxnSpPr>
          <p:nvPr/>
        </p:nvCxnSpPr>
        <p:spPr>
          <a:xfrm>
            <a:off x="7143750" y="3357562"/>
            <a:ext cx="571500" cy="285750"/>
          </a:xfrm>
          <a:prstGeom prst="straightConnector1">
            <a:avLst/>
          </a:prstGeom>
          <a:noFill/>
          <a:ln w="12700" cap="flat" cmpd="sng">
            <a:solidFill>
              <a:schemeClr val="dk1">
                <a:alpha val="100000"/>
              </a:schemeClr>
            </a:solidFill>
            <a:prstDash val="solid"/>
            <a:miter/>
            <a:tailEnd type="arrow" w="med" len="med"/>
          </a:ln>
        </p:spPr>
      </p:cxnSp>
      <p:sp>
        <p:nvSpPr>
          <p:cNvPr id="1048765" name="Прямоугольник 21"/>
          <p:cNvSpPr/>
          <p:nvPr/>
        </p:nvSpPr>
        <p:spPr>
          <a:xfrm>
            <a:off x="5897562" y="5189537"/>
            <a:ext cx="2232025" cy="1143000"/>
          </a:xfrm>
          <a:prstGeom prst="rect">
            <a:avLst/>
          </a:prstGeom>
          <a:solidFill>
            <a:srgbClr val="FFD966"/>
          </a:solidFill>
          <a:ln w="12700" cap="flat" cmpd="sng">
            <a:solidFill>
              <a:schemeClr val="dk1">
                <a:alpha val="100000"/>
              </a:schemeClr>
            </a:solidFill>
            <a:prstDash val="solid"/>
            <a:round/>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en-US" sz="2000" b="1">
                <a:solidFill>
                  <a:srgbClr val="000000"/>
                </a:solidFill>
              </a:rPr>
              <a:t>Бирга бўйсуниш муносабати</a:t>
            </a:r>
            <a:r>
              <a:rPr lang="ru-RU" altLang="en-US" sz="2000">
                <a:solidFill>
                  <a:srgbClr val="000000"/>
                </a:solidFill>
              </a:rPr>
              <a:t>  </a:t>
            </a:r>
          </a:p>
        </p:txBody>
      </p:sp>
      <p:cxnSp>
        <p:nvCxnSpPr>
          <p:cNvPr id="3145761" name="Прямая со стрелкой 25"/>
          <p:cNvCxnSpPr>
            <a:cxnSpLocks/>
          </p:cNvCxnSpPr>
          <p:nvPr/>
        </p:nvCxnSpPr>
        <p:spPr>
          <a:xfrm flipH="1">
            <a:off x="6694487" y="3386137"/>
            <a:ext cx="4762" cy="1771650"/>
          </a:xfrm>
          <a:prstGeom prst="straightConnector1">
            <a:avLst/>
          </a:prstGeom>
          <a:noFill/>
          <a:ln w="12700" cap="flat" cmpd="sng">
            <a:solidFill>
              <a:schemeClr val="dk1">
                <a:alpha val="100000"/>
              </a:schemeClr>
            </a:solidFill>
            <a:prstDash val="solid"/>
            <a:miter/>
            <a:tailEnd type="arrow" w="med" len="med"/>
          </a:ln>
        </p:spPr>
      </p:cxnSp>
      <p:sp>
        <p:nvSpPr>
          <p:cNvPr id="1048766" name="Овал 24"/>
          <p:cNvSpPr/>
          <p:nvPr/>
        </p:nvSpPr>
        <p:spPr>
          <a:xfrm>
            <a:off x="325437" y="4581525"/>
            <a:ext cx="954087" cy="928687"/>
          </a:xfrm>
          <a:prstGeom prst="ellipse">
            <a:avLst/>
          </a:prstGeom>
          <a:solidFill>
            <a:schemeClr val="lt1"/>
          </a:solidFill>
          <a:ln w="12700" cap="flat" cmpd="sng">
            <a:solidFill>
              <a:schemeClr val="dk1">
                <a:alpha val="100000"/>
              </a:schemeClr>
            </a:solidFill>
            <a:prstDash val="solid"/>
            <a:miter/>
          </a:ln>
        </p:spPr>
        <p:txBody>
          <a:bodyPr vert="horz" lIns="91440" tIns="45720" rIns="91440" bIns="45720" anchor="ctr"/>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en-US" altLang="en-US" b="1">
                <a:solidFill>
                  <a:srgbClr val="000000"/>
                </a:solidFill>
              </a:rPr>
              <a:t>AB</a:t>
            </a:r>
          </a:p>
        </p:txBody>
      </p:sp>
      <p:grpSp>
        <p:nvGrpSpPr>
          <p:cNvPr id="147" name="Группа 146"/>
          <p:cNvGrpSpPr/>
          <p:nvPr/>
        </p:nvGrpSpPr>
        <p:grpSpPr>
          <a:xfrm>
            <a:off x="4714875" y="4786312"/>
            <a:ext cx="987425" cy="1079500"/>
            <a:chOff x="14906" y="9807"/>
            <a:chExt cx="872" cy="872"/>
          </a:xfrm>
        </p:grpSpPr>
        <p:sp>
          <p:nvSpPr>
            <p:cNvPr id="1048767" name="Oval 11"/>
            <p:cNvSpPr/>
            <p:nvPr/>
          </p:nvSpPr>
          <p:spPr>
            <a:xfrm>
              <a:off x="14906" y="9807"/>
              <a:ext cx="872" cy="872"/>
            </a:xfrm>
            <a:prstGeom prst="ellipse">
              <a:avLst/>
            </a:prstGeom>
            <a:solidFill>
              <a:srgbClr val="FFFFFF"/>
            </a:solid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А</a:t>
              </a:r>
            </a:p>
          </p:txBody>
        </p:sp>
        <p:sp>
          <p:nvSpPr>
            <p:cNvPr id="1048768" name="Oval 12"/>
            <p:cNvSpPr/>
            <p:nvPr/>
          </p:nvSpPr>
          <p:spPr>
            <a:xfrm>
              <a:off x="15028" y="10190"/>
              <a:ext cx="327" cy="327"/>
            </a:xfrm>
            <a:prstGeom prst="ellipse">
              <a:avLst/>
            </a:prstGeom>
            <a:solidFill>
              <a:srgbClr val="FFFFFF"/>
            </a:solid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В</a:t>
              </a:r>
            </a:p>
          </p:txBody>
        </p:sp>
        <p:sp>
          <p:nvSpPr>
            <p:cNvPr id="1048769" name="Oval 13"/>
            <p:cNvSpPr/>
            <p:nvPr/>
          </p:nvSpPr>
          <p:spPr>
            <a:xfrm>
              <a:off x="15355" y="10190"/>
              <a:ext cx="328" cy="327"/>
            </a:xfrm>
            <a:prstGeom prst="ellipse">
              <a:avLst/>
            </a:prstGeom>
            <a:solidFill>
              <a:srgbClr val="FFFFFF"/>
            </a:solid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С</a:t>
              </a:r>
            </a:p>
          </p:txBody>
        </p:sp>
      </p:grpSp>
      <p:grpSp>
        <p:nvGrpSpPr>
          <p:cNvPr id="148" name="Группа 147"/>
          <p:cNvGrpSpPr/>
          <p:nvPr/>
        </p:nvGrpSpPr>
        <p:grpSpPr>
          <a:xfrm>
            <a:off x="8129587" y="4725987"/>
            <a:ext cx="977900" cy="1122362"/>
            <a:chOff x="14919" y="2531"/>
            <a:chExt cx="823" cy="928"/>
          </a:xfrm>
        </p:grpSpPr>
        <p:sp>
          <p:nvSpPr>
            <p:cNvPr id="1048770" name="Freeform 17"/>
            <p:cNvSpPr/>
            <p:nvPr/>
          </p:nvSpPr>
          <p:spPr bwMode="auto">
            <a:xfrm>
              <a:off x="15331" y="2633"/>
              <a:ext cx="411" cy="412"/>
            </a:xfrm>
            <a:custGeom>
              <a:avLst/>
              <a:gdLst/>
              <a:ahLst/>
              <a:cxnLst/>
              <a:rect l="0" t="0" r="r" b="b"/>
              <a:pathLst>
                <a:path w="8229" h="8250">
                  <a:moveTo>
                    <a:pt x="8229" y="8250"/>
                  </a:moveTo>
                  <a:lnTo>
                    <a:pt x="8229" y="8250"/>
                  </a:lnTo>
                  <a:lnTo>
                    <a:pt x="8228" y="8145"/>
                  </a:lnTo>
                  <a:lnTo>
                    <a:pt x="8226" y="8038"/>
                  </a:lnTo>
                  <a:lnTo>
                    <a:pt x="8223" y="7933"/>
                  </a:lnTo>
                  <a:lnTo>
                    <a:pt x="8218" y="7827"/>
                  </a:lnTo>
                  <a:lnTo>
                    <a:pt x="8211" y="7722"/>
                  </a:lnTo>
                  <a:lnTo>
                    <a:pt x="8204" y="7618"/>
                  </a:lnTo>
                  <a:lnTo>
                    <a:pt x="8196" y="7513"/>
                  </a:lnTo>
                  <a:lnTo>
                    <a:pt x="8186" y="7409"/>
                  </a:lnTo>
                  <a:lnTo>
                    <a:pt x="8175" y="7305"/>
                  </a:lnTo>
                  <a:lnTo>
                    <a:pt x="8162" y="7203"/>
                  </a:lnTo>
                  <a:lnTo>
                    <a:pt x="8148" y="7099"/>
                  </a:lnTo>
                  <a:lnTo>
                    <a:pt x="8134" y="6998"/>
                  </a:lnTo>
                  <a:lnTo>
                    <a:pt x="8117" y="6896"/>
                  </a:lnTo>
                  <a:lnTo>
                    <a:pt x="8100" y="6793"/>
                  </a:lnTo>
                  <a:lnTo>
                    <a:pt x="8081" y="6693"/>
                  </a:lnTo>
                  <a:lnTo>
                    <a:pt x="8061" y="6591"/>
                  </a:lnTo>
                  <a:lnTo>
                    <a:pt x="8040" y="6492"/>
                  </a:lnTo>
                  <a:lnTo>
                    <a:pt x="8017" y="6391"/>
                  </a:lnTo>
                  <a:lnTo>
                    <a:pt x="7994" y="6292"/>
                  </a:lnTo>
                  <a:lnTo>
                    <a:pt x="7969" y="6193"/>
                  </a:lnTo>
                  <a:lnTo>
                    <a:pt x="7943" y="6094"/>
                  </a:lnTo>
                  <a:lnTo>
                    <a:pt x="7915" y="5996"/>
                  </a:lnTo>
                  <a:lnTo>
                    <a:pt x="7887" y="5899"/>
                  </a:lnTo>
                  <a:lnTo>
                    <a:pt x="7857" y="5802"/>
                  </a:lnTo>
                  <a:lnTo>
                    <a:pt x="7826" y="5705"/>
                  </a:lnTo>
                  <a:lnTo>
                    <a:pt x="7795" y="5609"/>
                  </a:lnTo>
                  <a:lnTo>
                    <a:pt x="7762" y="5514"/>
                  </a:lnTo>
                  <a:lnTo>
                    <a:pt x="7728" y="5419"/>
                  </a:lnTo>
                  <a:lnTo>
                    <a:pt x="7692" y="5324"/>
                  </a:lnTo>
                  <a:lnTo>
                    <a:pt x="7656" y="5230"/>
                  </a:lnTo>
                  <a:lnTo>
                    <a:pt x="7619" y="5137"/>
                  </a:lnTo>
                  <a:lnTo>
                    <a:pt x="7580" y="5045"/>
                  </a:lnTo>
                  <a:lnTo>
                    <a:pt x="7540" y="4953"/>
                  </a:lnTo>
                  <a:lnTo>
                    <a:pt x="7500" y="4861"/>
                  </a:lnTo>
                  <a:lnTo>
                    <a:pt x="7458" y="4770"/>
                  </a:lnTo>
                  <a:lnTo>
                    <a:pt x="7414" y="4679"/>
                  </a:lnTo>
                  <a:lnTo>
                    <a:pt x="7371" y="4590"/>
                  </a:lnTo>
                  <a:lnTo>
                    <a:pt x="7326" y="4501"/>
                  </a:lnTo>
                  <a:lnTo>
                    <a:pt x="7280" y="4412"/>
                  </a:lnTo>
                  <a:lnTo>
                    <a:pt x="7233" y="4324"/>
                  </a:lnTo>
                  <a:lnTo>
                    <a:pt x="7184" y="4236"/>
                  </a:lnTo>
                  <a:lnTo>
                    <a:pt x="7135" y="4150"/>
                  </a:lnTo>
                  <a:lnTo>
                    <a:pt x="7085" y="4064"/>
                  </a:lnTo>
                  <a:lnTo>
                    <a:pt x="7033" y="3978"/>
                  </a:lnTo>
                  <a:lnTo>
                    <a:pt x="6982" y="3893"/>
                  </a:lnTo>
                  <a:lnTo>
                    <a:pt x="6929" y="3809"/>
                  </a:lnTo>
                  <a:lnTo>
                    <a:pt x="6874" y="3726"/>
                  </a:lnTo>
                  <a:lnTo>
                    <a:pt x="6820" y="3644"/>
                  </a:lnTo>
                  <a:lnTo>
                    <a:pt x="6764" y="3561"/>
                  </a:lnTo>
                  <a:lnTo>
                    <a:pt x="6706" y="3480"/>
                  </a:lnTo>
                  <a:lnTo>
                    <a:pt x="6648" y="3400"/>
                  </a:lnTo>
                  <a:lnTo>
                    <a:pt x="6590" y="3320"/>
                  </a:lnTo>
                  <a:lnTo>
                    <a:pt x="6531" y="3241"/>
                  </a:lnTo>
                  <a:lnTo>
                    <a:pt x="6470" y="3162"/>
                  </a:lnTo>
                  <a:lnTo>
                    <a:pt x="6408" y="3085"/>
                  </a:lnTo>
                  <a:lnTo>
                    <a:pt x="6345" y="3008"/>
                  </a:lnTo>
                  <a:lnTo>
                    <a:pt x="6282" y="2931"/>
                  </a:lnTo>
                  <a:lnTo>
                    <a:pt x="6218" y="2857"/>
                  </a:lnTo>
                  <a:lnTo>
                    <a:pt x="6153" y="2782"/>
                  </a:lnTo>
                  <a:lnTo>
                    <a:pt x="6087" y="2708"/>
                  </a:lnTo>
                  <a:lnTo>
                    <a:pt x="6020" y="2635"/>
                  </a:lnTo>
                  <a:lnTo>
                    <a:pt x="5951" y="2563"/>
                  </a:lnTo>
                  <a:lnTo>
                    <a:pt x="5883" y="2493"/>
                  </a:lnTo>
                  <a:lnTo>
                    <a:pt x="5814" y="2421"/>
                  </a:lnTo>
                  <a:lnTo>
                    <a:pt x="5743" y="2352"/>
                  </a:lnTo>
                  <a:lnTo>
                    <a:pt x="5672" y="2284"/>
                  </a:lnTo>
                  <a:lnTo>
                    <a:pt x="5600" y="2215"/>
                  </a:lnTo>
                  <a:lnTo>
                    <a:pt x="5527" y="2148"/>
                  </a:lnTo>
                  <a:lnTo>
                    <a:pt x="5454" y="2082"/>
                  </a:lnTo>
                  <a:lnTo>
                    <a:pt x="5379" y="2017"/>
                  </a:lnTo>
                  <a:lnTo>
                    <a:pt x="5304" y="1952"/>
                  </a:lnTo>
                  <a:lnTo>
                    <a:pt x="5229" y="1888"/>
                  </a:lnTo>
                  <a:lnTo>
                    <a:pt x="5152" y="1826"/>
                  </a:lnTo>
                  <a:lnTo>
                    <a:pt x="5075" y="1764"/>
                  </a:lnTo>
                  <a:lnTo>
                    <a:pt x="4996" y="1703"/>
                  </a:lnTo>
                  <a:lnTo>
                    <a:pt x="4918" y="1644"/>
                  </a:lnTo>
                  <a:lnTo>
                    <a:pt x="4837" y="1585"/>
                  </a:lnTo>
                  <a:lnTo>
                    <a:pt x="4758" y="1526"/>
                  </a:lnTo>
                  <a:lnTo>
                    <a:pt x="4676" y="1469"/>
                  </a:lnTo>
                  <a:lnTo>
                    <a:pt x="4595" y="1413"/>
                  </a:lnTo>
                  <a:lnTo>
                    <a:pt x="4512" y="1358"/>
                  </a:lnTo>
                  <a:lnTo>
                    <a:pt x="4430" y="1303"/>
                  </a:lnTo>
                  <a:lnTo>
                    <a:pt x="4345" y="1251"/>
                  </a:lnTo>
                  <a:lnTo>
                    <a:pt x="4261" y="1198"/>
                  </a:lnTo>
                  <a:lnTo>
                    <a:pt x="4176" y="1147"/>
                  </a:lnTo>
                  <a:lnTo>
                    <a:pt x="4090" y="1096"/>
                  </a:lnTo>
                  <a:lnTo>
                    <a:pt x="4003" y="1047"/>
                  </a:lnTo>
                  <a:lnTo>
                    <a:pt x="3917" y="999"/>
                  </a:lnTo>
                  <a:lnTo>
                    <a:pt x="3829" y="951"/>
                  </a:lnTo>
                  <a:lnTo>
                    <a:pt x="3740" y="906"/>
                  </a:lnTo>
                  <a:lnTo>
                    <a:pt x="3651" y="860"/>
                  </a:lnTo>
                  <a:lnTo>
                    <a:pt x="3561" y="816"/>
                  </a:lnTo>
                  <a:lnTo>
                    <a:pt x="3472" y="773"/>
                  </a:lnTo>
                  <a:lnTo>
                    <a:pt x="3381" y="731"/>
                  </a:lnTo>
                  <a:lnTo>
                    <a:pt x="3289" y="691"/>
                  </a:lnTo>
                  <a:lnTo>
                    <a:pt x="3197" y="650"/>
                  </a:lnTo>
                  <a:lnTo>
                    <a:pt x="3104" y="612"/>
                  </a:lnTo>
                  <a:lnTo>
                    <a:pt x="3012" y="575"/>
                  </a:lnTo>
                  <a:lnTo>
                    <a:pt x="2918" y="537"/>
                  </a:lnTo>
                  <a:lnTo>
                    <a:pt x="2823" y="502"/>
                  </a:lnTo>
                  <a:lnTo>
                    <a:pt x="2729" y="468"/>
                  </a:lnTo>
                  <a:lnTo>
                    <a:pt x="2633" y="435"/>
                  </a:lnTo>
                  <a:lnTo>
                    <a:pt x="2538" y="403"/>
                  </a:lnTo>
                  <a:lnTo>
                    <a:pt x="2441" y="373"/>
                  </a:lnTo>
                  <a:lnTo>
                    <a:pt x="2345" y="343"/>
                  </a:lnTo>
                  <a:lnTo>
                    <a:pt x="2247" y="314"/>
                  </a:lnTo>
                  <a:lnTo>
                    <a:pt x="2150" y="287"/>
                  </a:lnTo>
                  <a:lnTo>
                    <a:pt x="2052" y="261"/>
                  </a:lnTo>
                  <a:lnTo>
                    <a:pt x="1952" y="236"/>
                  </a:lnTo>
                  <a:lnTo>
                    <a:pt x="1854" y="213"/>
                  </a:lnTo>
                  <a:lnTo>
                    <a:pt x="1754" y="190"/>
                  </a:lnTo>
                  <a:lnTo>
                    <a:pt x="1653" y="169"/>
                  </a:lnTo>
                  <a:lnTo>
                    <a:pt x="1553" y="148"/>
                  </a:lnTo>
                  <a:lnTo>
                    <a:pt x="1452" y="130"/>
                  </a:lnTo>
                  <a:lnTo>
                    <a:pt x="1351" y="112"/>
                  </a:lnTo>
                  <a:lnTo>
                    <a:pt x="1249" y="96"/>
                  </a:lnTo>
                  <a:lnTo>
                    <a:pt x="1147" y="81"/>
                  </a:lnTo>
                  <a:lnTo>
                    <a:pt x="1044" y="68"/>
                  </a:lnTo>
                  <a:lnTo>
                    <a:pt x="941" y="54"/>
                  </a:lnTo>
                  <a:lnTo>
                    <a:pt x="838" y="44"/>
                  </a:lnTo>
                  <a:lnTo>
                    <a:pt x="735" y="33"/>
                  </a:lnTo>
                  <a:lnTo>
                    <a:pt x="630" y="24"/>
                  </a:lnTo>
                  <a:lnTo>
                    <a:pt x="526" y="17"/>
                  </a:lnTo>
                  <a:lnTo>
                    <a:pt x="422" y="12"/>
                  </a:lnTo>
                  <a:lnTo>
                    <a:pt x="315" y="7"/>
                  </a:lnTo>
                  <a:lnTo>
                    <a:pt x="210" y="3"/>
                  </a:lnTo>
                  <a:lnTo>
                    <a:pt x="105" y="0"/>
                  </a:lnTo>
                  <a:lnTo>
                    <a:pt x="0" y="0"/>
                  </a:lnTo>
                  <a:lnTo>
                    <a:pt x="0" y="292"/>
                  </a:lnTo>
                  <a:lnTo>
                    <a:pt x="102" y="293"/>
                  </a:lnTo>
                  <a:lnTo>
                    <a:pt x="204" y="294"/>
                  </a:lnTo>
                  <a:lnTo>
                    <a:pt x="305" y="297"/>
                  </a:lnTo>
                  <a:lnTo>
                    <a:pt x="406" y="303"/>
                  </a:lnTo>
                  <a:lnTo>
                    <a:pt x="507" y="308"/>
                  </a:lnTo>
                  <a:lnTo>
                    <a:pt x="609" y="315"/>
                  </a:lnTo>
                  <a:lnTo>
                    <a:pt x="709" y="324"/>
                  </a:lnTo>
                  <a:lnTo>
                    <a:pt x="809" y="333"/>
                  </a:lnTo>
                  <a:lnTo>
                    <a:pt x="908" y="344"/>
                  </a:lnTo>
                  <a:lnTo>
                    <a:pt x="1008" y="356"/>
                  </a:lnTo>
                  <a:lnTo>
                    <a:pt x="1107" y="370"/>
                  </a:lnTo>
                  <a:lnTo>
                    <a:pt x="1205" y="384"/>
                  </a:lnTo>
                  <a:lnTo>
                    <a:pt x="1303" y="400"/>
                  </a:lnTo>
                  <a:lnTo>
                    <a:pt x="1402" y="417"/>
                  </a:lnTo>
                  <a:lnTo>
                    <a:pt x="1499" y="435"/>
                  </a:lnTo>
                  <a:lnTo>
                    <a:pt x="1596" y="454"/>
                  </a:lnTo>
                  <a:lnTo>
                    <a:pt x="1693" y="474"/>
                  </a:lnTo>
                  <a:lnTo>
                    <a:pt x="1789" y="496"/>
                  </a:lnTo>
                  <a:lnTo>
                    <a:pt x="1884" y="519"/>
                  </a:lnTo>
                  <a:lnTo>
                    <a:pt x="1979" y="543"/>
                  </a:lnTo>
                  <a:lnTo>
                    <a:pt x="2074" y="569"/>
                  </a:lnTo>
                  <a:lnTo>
                    <a:pt x="2168" y="594"/>
                  </a:lnTo>
                  <a:lnTo>
                    <a:pt x="2262" y="622"/>
                  </a:lnTo>
                  <a:lnTo>
                    <a:pt x="2356" y="650"/>
                  </a:lnTo>
                  <a:lnTo>
                    <a:pt x="2448" y="680"/>
                  </a:lnTo>
                  <a:lnTo>
                    <a:pt x="2540" y="711"/>
                  </a:lnTo>
                  <a:lnTo>
                    <a:pt x="2632" y="743"/>
                  </a:lnTo>
                  <a:lnTo>
                    <a:pt x="2724" y="777"/>
                  </a:lnTo>
                  <a:lnTo>
                    <a:pt x="2814" y="811"/>
                  </a:lnTo>
                  <a:lnTo>
                    <a:pt x="2905" y="846"/>
                  </a:lnTo>
                  <a:lnTo>
                    <a:pt x="2995" y="882"/>
                  </a:lnTo>
                  <a:lnTo>
                    <a:pt x="3084" y="918"/>
                  </a:lnTo>
                  <a:lnTo>
                    <a:pt x="3173" y="958"/>
                  </a:lnTo>
                  <a:lnTo>
                    <a:pt x="3261" y="997"/>
                  </a:lnTo>
                  <a:lnTo>
                    <a:pt x="3349" y="1037"/>
                  </a:lnTo>
                  <a:lnTo>
                    <a:pt x="3435" y="1079"/>
                  </a:lnTo>
                  <a:lnTo>
                    <a:pt x="3522" y="1121"/>
                  </a:lnTo>
                  <a:lnTo>
                    <a:pt x="3608" y="1165"/>
                  </a:lnTo>
                  <a:lnTo>
                    <a:pt x="3694" y="1209"/>
                  </a:lnTo>
                  <a:lnTo>
                    <a:pt x="3777" y="1255"/>
                  </a:lnTo>
                  <a:lnTo>
                    <a:pt x="3862" y="1301"/>
                  </a:lnTo>
                  <a:lnTo>
                    <a:pt x="3945" y="1349"/>
                  </a:lnTo>
                  <a:lnTo>
                    <a:pt x="4028" y="1398"/>
                  </a:lnTo>
                  <a:lnTo>
                    <a:pt x="4110" y="1447"/>
                  </a:lnTo>
                  <a:lnTo>
                    <a:pt x="4192" y="1498"/>
                  </a:lnTo>
                  <a:lnTo>
                    <a:pt x="4273" y="1549"/>
                  </a:lnTo>
                  <a:lnTo>
                    <a:pt x="4353" y="1600"/>
                  </a:lnTo>
                  <a:lnTo>
                    <a:pt x="4433" y="1654"/>
                  </a:lnTo>
                  <a:lnTo>
                    <a:pt x="4511" y="1708"/>
                  </a:lnTo>
                  <a:lnTo>
                    <a:pt x="4590" y="1764"/>
                  </a:lnTo>
                  <a:lnTo>
                    <a:pt x="4667" y="1820"/>
                  </a:lnTo>
                  <a:lnTo>
                    <a:pt x="4744" y="1876"/>
                  </a:lnTo>
                  <a:lnTo>
                    <a:pt x="4820" y="1935"/>
                  </a:lnTo>
                  <a:lnTo>
                    <a:pt x="4895" y="1994"/>
                  </a:lnTo>
                  <a:lnTo>
                    <a:pt x="4970" y="2053"/>
                  </a:lnTo>
                  <a:lnTo>
                    <a:pt x="5044" y="2113"/>
                  </a:lnTo>
                  <a:lnTo>
                    <a:pt x="5117" y="2175"/>
                  </a:lnTo>
                  <a:lnTo>
                    <a:pt x="5190" y="2237"/>
                  </a:lnTo>
                  <a:lnTo>
                    <a:pt x="5262" y="2300"/>
                  </a:lnTo>
                  <a:lnTo>
                    <a:pt x="5332" y="2363"/>
                  </a:lnTo>
                  <a:lnTo>
                    <a:pt x="5402" y="2428"/>
                  </a:lnTo>
                  <a:lnTo>
                    <a:pt x="5471" y="2494"/>
                  </a:lnTo>
                  <a:lnTo>
                    <a:pt x="5541" y="2561"/>
                  </a:lnTo>
                  <a:lnTo>
                    <a:pt x="5608" y="2628"/>
                  </a:lnTo>
                  <a:lnTo>
                    <a:pt x="5675" y="2695"/>
                  </a:lnTo>
                  <a:lnTo>
                    <a:pt x="5741" y="2764"/>
                  </a:lnTo>
                  <a:lnTo>
                    <a:pt x="5807" y="2834"/>
                  </a:lnTo>
                  <a:lnTo>
                    <a:pt x="5871" y="2905"/>
                  </a:lnTo>
                  <a:lnTo>
                    <a:pt x="5935" y="2975"/>
                  </a:lnTo>
                  <a:lnTo>
                    <a:pt x="5998" y="3047"/>
                  </a:lnTo>
                  <a:lnTo>
                    <a:pt x="6060" y="3120"/>
                  </a:lnTo>
                  <a:lnTo>
                    <a:pt x="6121" y="3193"/>
                  </a:lnTo>
                  <a:lnTo>
                    <a:pt x="6182" y="3268"/>
                  </a:lnTo>
                  <a:lnTo>
                    <a:pt x="6241" y="3342"/>
                  </a:lnTo>
                  <a:lnTo>
                    <a:pt x="6299" y="3418"/>
                  </a:lnTo>
                  <a:lnTo>
                    <a:pt x="6357" y="3494"/>
                  </a:lnTo>
                  <a:lnTo>
                    <a:pt x="6414" y="3571"/>
                  </a:lnTo>
                  <a:lnTo>
                    <a:pt x="6470" y="3649"/>
                  </a:lnTo>
                  <a:lnTo>
                    <a:pt x="6524" y="3727"/>
                  </a:lnTo>
                  <a:lnTo>
                    <a:pt x="6579" y="3806"/>
                  </a:lnTo>
                  <a:lnTo>
                    <a:pt x="6632" y="3886"/>
                  </a:lnTo>
                  <a:lnTo>
                    <a:pt x="6684" y="3966"/>
                  </a:lnTo>
                  <a:lnTo>
                    <a:pt x="6735" y="4047"/>
                  </a:lnTo>
                  <a:lnTo>
                    <a:pt x="6786" y="4130"/>
                  </a:lnTo>
                  <a:lnTo>
                    <a:pt x="6835" y="4212"/>
                  </a:lnTo>
                  <a:lnTo>
                    <a:pt x="6884" y="4295"/>
                  </a:lnTo>
                  <a:lnTo>
                    <a:pt x="6931" y="4378"/>
                  </a:lnTo>
                  <a:lnTo>
                    <a:pt x="6978" y="4462"/>
                  </a:lnTo>
                  <a:lnTo>
                    <a:pt x="7023" y="4547"/>
                  </a:lnTo>
                  <a:lnTo>
                    <a:pt x="7068" y="4633"/>
                  </a:lnTo>
                  <a:lnTo>
                    <a:pt x="7111" y="4719"/>
                  </a:lnTo>
                  <a:lnTo>
                    <a:pt x="7153" y="4806"/>
                  </a:lnTo>
                  <a:lnTo>
                    <a:pt x="7195" y="4893"/>
                  </a:lnTo>
                  <a:lnTo>
                    <a:pt x="7235" y="4981"/>
                  </a:lnTo>
                  <a:lnTo>
                    <a:pt x="7274" y="5069"/>
                  </a:lnTo>
                  <a:lnTo>
                    <a:pt x="7312" y="5158"/>
                  </a:lnTo>
                  <a:lnTo>
                    <a:pt x="7349" y="5247"/>
                  </a:lnTo>
                  <a:lnTo>
                    <a:pt x="7386" y="5338"/>
                  </a:lnTo>
                  <a:lnTo>
                    <a:pt x="7421" y="5428"/>
                  </a:lnTo>
                  <a:lnTo>
                    <a:pt x="7455" y="5519"/>
                  </a:lnTo>
                  <a:lnTo>
                    <a:pt x="7488" y="5611"/>
                  </a:lnTo>
                  <a:lnTo>
                    <a:pt x="7520" y="5703"/>
                  </a:lnTo>
                  <a:lnTo>
                    <a:pt x="7551" y="5795"/>
                  </a:lnTo>
                  <a:lnTo>
                    <a:pt x="7580" y="5888"/>
                  </a:lnTo>
                  <a:lnTo>
                    <a:pt x="7609" y="5983"/>
                  </a:lnTo>
                  <a:lnTo>
                    <a:pt x="7635" y="6076"/>
                  </a:lnTo>
                  <a:lnTo>
                    <a:pt x="7662" y="6171"/>
                  </a:lnTo>
                  <a:lnTo>
                    <a:pt x="7687" y="6266"/>
                  </a:lnTo>
                  <a:lnTo>
                    <a:pt x="7711" y="6360"/>
                  </a:lnTo>
                  <a:lnTo>
                    <a:pt x="7733" y="6457"/>
                  </a:lnTo>
                  <a:lnTo>
                    <a:pt x="7755" y="6553"/>
                  </a:lnTo>
                  <a:lnTo>
                    <a:pt x="7777" y="6650"/>
                  </a:lnTo>
                  <a:lnTo>
                    <a:pt x="7795" y="6747"/>
                  </a:lnTo>
                  <a:lnTo>
                    <a:pt x="7813" y="6845"/>
                  </a:lnTo>
                  <a:lnTo>
                    <a:pt x="7830" y="6943"/>
                  </a:lnTo>
                  <a:lnTo>
                    <a:pt x="7846" y="7040"/>
                  </a:lnTo>
                  <a:lnTo>
                    <a:pt x="7860" y="7140"/>
                  </a:lnTo>
                  <a:lnTo>
                    <a:pt x="7874" y="7239"/>
                  </a:lnTo>
                  <a:lnTo>
                    <a:pt x="7886" y="7338"/>
                  </a:lnTo>
                  <a:lnTo>
                    <a:pt x="7897" y="7439"/>
                  </a:lnTo>
                  <a:lnTo>
                    <a:pt x="7906" y="7538"/>
                  </a:lnTo>
                  <a:lnTo>
                    <a:pt x="7914" y="7640"/>
                  </a:lnTo>
                  <a:lnTo>
                    <a:pt x="7921" y="7740"/>
                  </a:lnTo>
                  <a:lnTo>
                    <a:pt x="7928" y="7841"/>
                  </a:lnTo>
                  <a:lnTo>
                    <a:pt x="7933" y="7943"/>
                  </a:lnTo>
                  <a:lnTo>
                    <a:pt x="7936" y="8045"/>
                  </a:lnTo>
                  <a:lnTo>
                    <a:pt x="7937" y="8148"/>
                  </a:lnTo>
                  <a:lnTo>
                    <a:pt x="7938" y="8250"/>
                  </a:lnTo>
                  <a:lnTo>
                    <a:pt x="8229" y="8250"/>
                  </a:lnTo>
                </a:path>
              </a:pathLst>
            </a:custGeom>
            <a:solidFill>
              <a:srgbClr val="1F1A17">
                <a:alpha val="100000"/>
              </a:srgbClr>
            </a:solidFill>
            <a:ln>
              <a:noFill/>
            </a:ln>
          </p:spPr>
        </p:sp>
        <p:sp>
          <p:nvSpPr>
            <p:cNvPr id="1048771" name="Freeform 18"/>
            <p:cNvSpPr/>
            <p:nvPr/>
          </p:nvSpPr>
          <p:spPr bwMode="auto">
            <a:xfrm>
              <a:off x="15331" y="3045"/>
              <a:ext cx="411" cy="413"/>
            </a:xfrm>
            <a:custGeom>
              <a:avLst/>
              <a:gdLst/>
              <a:ahLst/>
              <a:cxnLst/>
              <a:rect l="0" t="0" r="r" b="b"/>
              <a:pathLst>
                <a:path w="8229" h="8250">
                  <a:moveTo>
                    <a:pt x="0" y="8250"/>
                  </a:moveTo>
                  <a:lnTo>
                    <a:pt x="0" y="8250"/>
                  </a:lnTo>
                  <a:lnTo>
                    <a:pt x="105" y="8250"/>
                  </a:lnTo>
                  <a:lnTo>
                    <a:pt x="210" y="8247"/>
                  </a:lnTo>
                  <a:lnTo>
                    <a:pt x="315" y="8244"/>
                  </a:lnTo>
                  <a:lnTo>
                    <a:pt x="422" y="8240"/>
                  </a:lnTo>
                  <a:lnTo>
                    <a:pt x="526" y="8234"/>
                  </a:lnTo>
                  <a:lnTo>
                    <a:pt x="630" y="8226"/>
                  </a:lnTo>
                  <a:lnTo>
                    <a:pt x="735" y="8217"/>
                  </a:lnTo>
                  <a:lnTo>
                    <a:pt x="838" y="8208"/>
                  </a:lnTo>
                  <a:lnTo>
                    <a:pt x="941" y="8196"/>
                  </a:lnTo>
                  <a:lnTo>
                    <a:pt x="1044" y="8184"/>
                  </a:lnTo>
                  <a:lnTo>
                    <a:pt x="1147" y="8171"/>
                  </a:lnTo>
                  <a:lnTo>
                    <a:pt x="1249" y="8155"/>
                  </a:lnTo>
                  <a:lnTo>
                    <a:pt x="1351" y="8139"/>
                  </a:lnTo>
                  <a:lnTo>
                    <a:pt x="1452" y="8122"/>
                  </a:lnTo>
                  <a:lnTo>
                    <a:pt x="1553" y="8102"/>
                  </a:lnTo>
                  <a:lnTo>
                    <a:pt x="1653" y="8083"/>
                  </a:lnTo>
                  <a:lnTo>
                    <a:pt x="1754" y="8062"/>
                  </a:lnTo>
                  <a:lnTo>
                    <a:pt x="1854" y="8039"/>
                  </a:lnTo>
                  <a:lnTo>
                    <a:pt x="1952" y="8015"/>
                  </a:lnTo>
                  <a:lnTo>
                    <a:pt x="2052" y="7989"/>
                  </a:lnTo>
                  <a:lnTo>
                    <a:pt x="2150" y="7965"/>
                  </a:lnTo>
                  <a:lnTo>
                    <a:pt x="2247" y="7937"/>
                  </a:lnTo>
                  <a:lnTo>
                    <a:pt x="2345" y="7909"/>
                  </a:lnTo>
                  <a:lnTo>
                    <a:pt x="2441" y="7879"/>
                  </a:lnTo>
                  <a:lnTo>
                    <a:pt x="2538" y="7848"/>
                  </a:lnTo>
                  <a:lnTo>
                    <a:pt x="2633" y="7816"/>
                  </a:lnTo>
                  <a:lnTo>
                    <a:pt x="2729" y="7782"/>
                  </a:lnTo>
                  <a:lnTo>
                    <a:pt x="2823" y="7748"/>
                  </a:lnTo>
                  <a:lnTo>
                    <a:pt x="2918" y="7713"/>
                  </a:lnTo>
                  <a:lnTo>
                    <a:pt x="3012" y="7677"/>
                  </a:lnTo>
                  <a:lnTo>
                    <a:pt x="3105" y="7639"/>
                  </a:lnTo>
                  <a:lnTo>
                    <a:pt x="3197" y="7600"/>
                  </a:lnTo>
                  <a:lnTo>
                    <a:pt x="3289" y="7561"/>
                  </a:lnTo>
                  <a:lnTo>
                    <a:pt x="3381" y="7520"/>
                  </a:lnTo>
                  <a:lnTo>
                    <a:pt x="3472" y="7478"/>
                  </a:lnTo>
                  <a:lnTo>
                    <a:pt x="3561" y="7435"/>
                  </a:lnTo>
                  <a:lnTo>
                    <a:pt x="3651" y="7391"/>
                  </a:lnTo>
                  <a:lnTo>
                    <a:pt x="3740" y="7346"/>
                  </a:lnTo>
                  <a:lnTo>
                    <a:pt x="3829" y="7300"/>
                  </a:lnTo>
                  <a:lnTo>
                    <a:pt x="3917" y="7253"/>
                  </a:lnTo>
                  <a:lnTo>
                    <a:pt x="4003" y="7204"/>
                  </a:lnTo>
                  <a:lnTo>
                    <a:pt x="4090" y="7154"/>
                  </a:lnTo>
                  <a:lnTo>
                    <a:pt x="4176" y="7105"/>
                  </a:lnTo>
                  <a:lnTo>
                    <a:pt x="4261" y="7053"/>
                  </a:lnTo>
                  <a:lnTo>
                    <a:pt x="4345" y="7001"/>
                  </a:lnTo>
                  <a:lnTo>
                    <a:pt x="4430" y="6948"/>
                  </a:lnTo>
                  <a:lnTo>
                    <a:pt x="4512" y="6893"/>
                  </a:lnTo>
                  <a:lnTo>
                    <a:pt x="4595" y="6839"/>
                  </a:lnTo>
                  <a:lnTo>
                    <a:pt x="4676" y="6783"/>
                  </a:lnTo>
                  <a:lnTo>
                    <a:pt x="4758" y="6725"/>
                  </a:lnTo>
                  <a:lnTo>
                    <a:pt x="4839" y="6667"/>
                  </a:lnTo>
                  <a:lnTo>
                    <a:pt x="4918" y="6608"/>
                  </a:lnTo>
                  <a:lnTo>
                    <a:pt x="4996" y="6548"/>
                  </a:lnTo>
                  <a:lnTo>
                    <a:pt x="5075" y="6488"/>
                  </a:lnTo>
                  <a:lnTo>
                    <a:pt x="5152" y="6426"/>
                  </a:lnTo>
                  <a:lnTo>
                    <a:pt x="5229" y="6362"/>
                  </a:lnTo>
                  <a:lnTo>
                    <a:pt x="5304" y="6299"/>
                  </a:lnTo>
                  <a:lnTo>
                    <a:pt x="5379" y="6235"/>
                  </a:lnTo>
                  <a:lnTo>
                    <a:pt x="5454" y="6169"/>
                  </a:lnTo>
                  <a:lnTo>
                    <a:pt x="5527" y="6103"/>
                  </a:lnTo>
                  <a:lnTo>
                    <a:pt x="5600" y="6036"/>
                  </a:lnTo>
                  <a:lnTo>
                    <a:pt x="5672" y="5968"/>
                  </a:lnTo>
                  <a:lnTo>
                    <a:pt x="5743" y="5900"/>
                  </a:lnTo>
                  <a:lnTo>
                    <a:pt x="5814" y="5829"/>
                  </a:lnTo>
                  <a:lnTo>
                    <a:pt x="5883" y="5759"/>
                  </a:lnTo>
                  <a:lnTo>
                    <a:pt x="5951" y="5688"/>
                  </a:lnTo>
                  <a:lnTo>
                    <a:pt x="6020" y="5616"/>
                  </a:lnTo>
                  <a:lnTo>
                    <a:pt x="6087" y="5543"/>
                  </a:lnTo>
                  <a:lnTo>
                    <a:pt x="6153" y="5469"/>
                  </a:lnTo>
                  <a:lnTo>
                    <a:pt x="6218" y="5395"/>
                  </a:lnTo>
                  <a:lnTo>
                    <a:pt x="6282" y="5319"/>
                  </a:lnTo>
                  <a:lnTo>
                    <a:pt x="6345" y="5244"/>
                  </a:lnTo>
                  <a:lnTo>
                    <a:pt x="6408" y="5166"/>
                  </a:lnTo>
                  <a:lnTo>
                    <a:pt x="6470" y="5089"/>
                  </a:lnTo>
                  <a:lnTo>
                    <a:pt x="6531" y="5011"/>
                  </a:lnTo>
                  <a:lnTo>
                    <a:pt x="6590" y="4931"/>
                  </a:lnTo>
                  <a:lnTo>
                    <a:pt x="6648" y="4851"/>
                  </a:lnTo>
                  <a:lnTo>
                    <a:pt x="6706" y="4772"/>
                  </a:lnTo>
                  <a:lnTo>
                    <a:pt x="6764" y="4690"/>
                  </a:lnTo>
                  <a:lnTo>
                    <a:pt x="6820" y="4608"/>
                  </a:lnTo>
                  <a:lnTo>
                    <a:pt x="6874" y="4525"/>
                  </a:lnTo>
                  <a:lnTo>
                    <a:pt x="6929" y="4443"/>
                  </a:lnTo>
                  <a:lnTo>
                    <a:pt x="6982" y="4358"/>
                  </a:lnTo>
                  <a:lnTo>
                    <a:pt x="7033" y="4274"/>
                  </a:lnTo>
                  <a:lnTo>
                    <a:pt x="7085" y="4188"/>
                  </a:lnTo>
                  <a:lnTo>
                    <a:pt x="7135" y="4102"/>
                  </a:lnTo>
                  <a:lnTo>
                    <a:pt x="7184" y="4015"/>
                  </a:lnTo>
                  <a:lnTo>
                    <a:pt x="7233" y="3928"/>
                  </a:lnTo>
                  <a:lnTo>
                    <a:pt x="7280" y="3840"/>
                  </a:lnTo>
                  <a:lnTo>
                    <a:pt x="7326" y="3751"/>
                  </a:lnTo>
                  <a:lnTo>
                    <a:pt x="7371" y="3662"/>
                  </a:lnTo>
                  <a:lnTo>
                    <a:pt x="7414" y="3572"/>
                  </a:lnTo>
                  <a:lnTo>
                    <a:pt x="7458" y="3482"/>
                  </a:lnTo>
                  <a:lnTo>
                    <a:pt x="7500" y="3391"/>
                  </a:lnTo>
                  <a:lnTo>
                    <a:pt x="7540" y="3299"/>
                  </a:lnTo>
                  <a:lnTo>
                    <a:pt x="7580" y="3207"/>
                  </a:lnTo>
                  <a:lnTo>
                    <a:pt x="7618" y="3114"/>
                  </a:lnTo>
                  <a:lnTo>
                    <a:pt x="7656" y="3020"/>
                  </a:lnTo>
                  <a:lnTo>
                    <a:pt x="7692" y="2927"/>
                  </a:lnTo>
                  <a:lnTo>
                    <a:pt x="7728" y="2832"/>
                  </a:lnTo>
                  <a:lnTo>
                    <a:pt x="7762" y="2738"/>
                  </a:lnTo>
                  <a:lnTo>
                    <a:pt x="7795" y="2642"/>
                  </a:lnTo>
                  <a:lnTo>
                    <a:pt x="7826" y="2546"/>
                  </a:lnTo>
                  <a:lnTo>
                    <a:pt x="7857" y="2449"/>
                  </a:lnTo>
                  <a:lnTo>
                    <a:pt x="7887" y="2353"/>
                  </a:lnTo>
                  <a:lnTo>
                    <a:pt x="7915" y="2255"/>
                  </a:lnTo>
                  <a:lnTo>
                    <a:pt x="7943" y="2157"/>
                  </a:lnTo>
                  <a:lnTo>
                    <a:pt x="7969" y="2059"/>
                  </a:lnTo>
                  <a:lnTo>
                    <a:pt x="7994" y="1959"/>
                  </a:lnTo>
                  <a:lnTo>
                    <a:pt x="8017" y="1859"/>
                  </a:lnTo>
                  <a:lnTo>
                    <a:pt x="8040" y="1760"/>
                  </a:lnTo>
                  <a:lnTo>
                    <a:pt x="8061" y="1659"/>
                  </a:lnTo>
                  <a:lnTo>
                    <a:pt x="8081" y="1559"/>
                  </a:lnTo>
                  <a:lnTo>
                    <a:pt x="8100" y="1458"/>
                  </a:lnTo>
                  <a:lnTo>
                    <a:pt x="8117" y="1356"/>
                  </a:lnTo>
                  <a:lnTo>
                    <a:pt x="8134" y="1254"/>
                  </a:lnTo>
                  <a:lnTo>
                    <a:pt x="8148" y="1151"/>
                  </a:lnTo>
                  <a:lnTo>
                    <a:pt x="8162" y="1049"/>
                  </a:lnTo>
                  <a:lnTo>
                    <a:pt x="8175" y="945"/>
                  </a:lnTo>
                  <a:lnTo>
                    <a:pt x="8186" y="842"/>
                  </a:lnTo>
                  <a:lnTo>
                    <a:pt x="8196" y="737"/>
                  </a:lnTo>
                  <a:lnTo>
                    <a:pt x="8204" y="634"/>
                  </a:lnTo>
                  <a:lnTo>
                    <a:pt x="8211" y="529"/>
                  </a:lnTo>
                  <a:lnTo>
                    <a:pt x="8218" y="424"/>
                  </a:lnTo>
                  <a:lnTo>
                    <a:pt x="8223" y="318"/>
                  </a:lnTo>
                  <a:lnTo>
                    <a:pt x="8226" y="212"/>
                  </a:lnTo>
                  <a:lnTo>
                    <a:pt x="8228" y="107"/>
                  </a:lnTo>
                  <a:lnTo>
                    <a:pt x="8229" y="0"/>
                  </a:lnTo>
                  <a:lnTo>
                    <a:pt x="7938" y="0"/>
                  </a:lnTo>
                  <a:lnTo>
                    <a:pt x="7937" y="104"/>
                  </a:lnTo>
                  <a:lnTo>
                    <a:pt x="7936" y="205"/>
                  </a:lnTo>
                  <a:lnTo>
                    <a:pt x="7933" y="308"/>
                  </a:lnTo>
                  <a:lnTo>
                    <a:pt x="7928" y="409"/>
                  </a:lnTo>
                  <a:lnTo>
                    <a:pt x="7921" y="511"/>
                  </a:lnTo>
                  <a:lnTo>
                    <a:pt x="7914" y="612"/>
                  </a:lnTo>
                  <a:lnTo>
                    <a:pt x="7906" y="712"/>
                  </a:lnTo>
                  <a:lnTo>
                    <a:pt x="7897" y="813"/>
                  </a:lnTo>
                  <a:lnTo>
                    <a:pt x="7886" y="912"/>
                  </a:lnTo>
                  <a:lnTo>
                    <a:pt x="7874" y="1013"/>
                  </a:lnTo>
                  <a:lnTo>
                    <a:pt x="7860" y="1112"/>
                  </a:lnTo>
                  <a:lnTo>
                    <a:pt x="7846" y="1210"/>
                  </a:lnTo>
                  <a:lnTo>
                    <a:pt x="7830" y="1309"/>
                  </a:lnTo>
                  <a:lnTo>
                    <a:pt x="7813" y="1406"/>
                  </a:lnTo>
                  <a:lnTo>
                    <a:pt x="7795" y="1504"/>
                  </a:lnTo>
                  <a:lnTo>
                    <a:pt x="7777" y="1601"/>
                  </a:lnTo>
                  <a:lnTo>
                    <a:pt x="7755" y="1698"/>
                  </a:lnTo>
                  <a:lnTo>
                    <a:pt x="7733" y="1795"/>
                  </a:lnTo>
                  <a:lnTo>
                    <a:pt x="7711" y="1890"/>
                  </a:lnTo>
                  <a:lnTo>
                    <a:pt x="7687" y="1985"/>
                  </a:lnTo>
                  <a:lnTo>
                    <a:pt x="7662" y="2081"/>
                  </a:lnTo>
                  <a:lnTo>
                    <a:pt x="7635" y="2175"/>
                  </a:lnTo>
                  <a:lnTo>
                    <a:pt x="7609" y="2269"/>
                  </a:lnTo>
                  <a:lnTo>
                    <a:pt x="7580" y="2362"/>
                  </a:lnTo>
                  <a:lnTo>
                    <a:pt x="7551" y="2456"/>
                  </a:lnTo>
                  <a:lnTo>
                    <a:pt x="7520" y="2548"/>
                  </a:lnTo>
                  <a:lnTo>
                    <a:pt x="7488" y="2641"/>
                  </a:lnTo>
                  <a:lnTo>
                    <a:pt x="7455" y="2732"/>
                  </a:lnTo>
                  <a:lnTo>
                    <a:pt x="7421" y="2823"/>
                  </a:lnTo>
                  <a:lnTo>
                    <a:pt x="7386" y="2914"/>
                  </a:lnTo>
                  <a:lnTo>
                    <a:pt x="7349" y="3004"/>
                  </a:lnTo>
                  <a:lnTo>
                    <a:pt x="7312" y="3094"/>
                  </a:lnTo>
                  <a:lnTo>
                    <a:pt x="7274" y="3183"/>
                  </a:lnTo>
                  <a:lnTo>
                    <a:pt x="7235" y="3271"/>
                  </a:lnTo>
                  <a:lnTo>
                    <a:pt x="7195" y="3359"/>
                  </a:lnTo>
                  <a:lnTo>
                    <a:pt x="7153" y="3446"/>
                  </a:lnTo>
                  <a:lnTo>
                    <a:pt x="7111" y="3532"/>
                  </a:lnTo>
                  <a:lnTo>
                    <a:pt x="7068" y="3619"/>
                  </a:lnTo>
                  <a:lnTo>
                    <a:pt x="7023" y="3704"/>
                  </a:lnTo>
                  <a:lnTo>
                    <a:pt x="6978" y="3788"/>
                  </a:lnTo>
                  <a:lnTo>
                    <a:pt x="6931" y="3872"/>
                  </a:lnTo>
                  <a:lnTo>
                    <a:pt x="6884" y="3957"/>
                  </a:lnTo>
                  <a:lnTo>
                    <a:pt x="6835" y="4040"/>
                  </a:lnTo>
                  <a:lnTo>
                    <a:pt x="6786" y="4122"/>
                  </a:lnTo>
                  <a:lnTo>
                    <a:pt x="6735" y="4203"/>
                  </a:lnTo>
                  <a:lnTo>
                    <a:pt x="6684" y="4285"/>
                  </a:lnTo>
                  <a:lnTo>
                    <a:pt x="6632" y="4366"/>
                  </a:lnTo>
                  <a:lnTo>
                    <a:pt x="6579" y="4445"/>
                  </a:lnTo>
                  <a:lnTo>
                    <a:pt x="6524" y="4523"/>
                  </a:lnTo>
                  <a:lnTo>
                    <a:pt x="6470" y="4602"/>
                  </a:lnTo>
                  <a:lnTo>
                    <a:pt x="6414" y="4681"/>
                  </a:lnTo>
                  <a:lnTo>
                    <a:pt x="6357" y="4757"/>
                  </a:lnTo>
                  <a:lnTo>
                    <a:pt x="6299" y="4834"/>
                  </a:lnTo>
                  <a:lnTo>
                    <a:pt x="6241" y="4909"/>
                  </a:lnTo>
                  <a:lnTo>
                    <a:pt x="6182" y="4984"/>
                  </a:lnTo>
                  <a:lnTo>
                    <a:pt x="6121" y="5057"/>
                  </a:lnTo>
                  <a:lnTo>
                    <a:pt x="6060" y="5131"/>
                  </a:lnTo>
                  <a:lnTo>
                    <a:pt x="5998" y="5204"/>
                  </a:lnTo>
                  <a:lnTo>
                    <a:pt x="5935" y="5276"/>
                  </a:lnTo>
                  <a:lnTo>
                    <a:pt x="5871" y="5347"/>
                  </a:lnTo>
                  <a:lnTo>
                    <a:pt x="5807" y="5418"/>
                  </a:lnTo>
                  <a:lnTo>
                    <a:pt x="5741" y="5487"/>
                  </a:lnTo>
                  <a:lnTo>
                    <a:pt x="5675" y="5556"/>
                  </a:lnTo>
                  <a:lnTo>
                    <a:pt x="5608" y="5623"/>
                  </a:lnTo>
                  <a:lnTo>
                    <a:pt x="5541" y="5691"/>
                  </a:lnTo>
                  <a:lnTo>
                    <a:pt x="5471" y="5757"/>
                  </a:lnTo>
                  <a:lnTo>
                    <a:pt x="5402" y="5823"/>
                  </a:lnTo>
                  <a:lnTo>
                    <a:pt x="5332" y="5887"/>
                  </a:lnTo>
                  <a:lnTo>
                    <a:pt x="5261" y="5952"/>
                  </a:lnTo>
                  <a:lnTo>
                    <a:pt x="5190" y="6015"/>
                  </a:lnTo>
                  <a:lnTo>
                    <a:pt x="5117" y="6077"/>
                  </a:lnTo>
                  <a:lnTo>
                    <a:pt x="5044" y="6138"/>
                  </a:lnTo>
                  <a:lnTo>
                    <a:pt x="4970" y="6199"/>
                  </a:lnTo>
                  <a:lnTo>
                    <a:pt x="4895" y="6258"/>
                  </a:lnTo>
                  <a:lnTo>
                    <a:pt x="4820" y="6317"/>
                  </a:lnTo>
                  <a:lnTo>
                    <a:pt x="4744" y="6375"/>
                  </a:lnTo>
                  <a:lnTo>
                    <a:pt x="4666" y="6432"/>
                  </a:lnTo>
                  <a:lnTo>
                    <a:pt x="4590" y="6488"/>
                  </a:lnTo>
                  <a:lnTo>
                    <a:pt x="4511" y="6543"/>
                  </a:lnTo>
                  <a:lnTo>
                    <a:pt x="4433" y="6596"/>
                  </a:lnTo>
                  <a:lnTo>
                    <a:pt x="4353" y="6650"/>
                  </a:lnTo>
                  <a:lnTo>
                    <a:pt x="4273" y="6703"/>
                  </a:lnTo>
                  <a:lnTo>
                    <a:pt x="4192" y="6754"/>
                  </a:lnTo>
                  <a:lnTo>
                    <a:pt x="4110" y="6804"/>
                  </a:lnTo>
                  <a:lnTo>
                    <a:pt x="4028" y="6854"/>
                  </a:lnTo>
                  <a:lnTo>
                    <a:pt x="3945" y="6903"/>
                  </a:lnTo>
                  <a:lnTo>
                    <a:pt x="3862" y="6950"/>
                  </a:lnTo>
                  <a:lnTo>
                    <a:pt x="3777" y="6997"/>
                  </a:lnTo>
                  <a:lnTo>
                    <a:pt x="3694" y="7041"/>
                  </a:lnTo>
                  <a:lnTo>
                    <a:pt x="3608" y="7087"/>
                  </a:lnTo>
                  <a:lnTo>
                    <a:pt x="3522" y="7129"/>
                  </a:lnTo>
                  <a:lnTo>
                    <a:pt x="3435" y="7173"/>
                  </a:lnTo>
                  <a:lnTo>
                    <a:pt x="3349" y="7214"/>
                  </a:lnTo>
                  <a:lnTo>
                    <a:pt x="3261" y="7255"/>
                  </a:lnTo>
                  <a:lnTo>
                    <a:pt x="3173" y="7294"/>
                  </a:lnTo>
                  <a:lnTo>
                    <a:pt x="3084" y="7332"/>
                  </a:lnTo>
                  <a:lnTo>
                    <a:pt x="2995" y="7370"/>
                  </a:lnTo>
                  <a:lnTo>
                    <a:pt x="2905" y="7406"/>
                  </a:lnTo>
                  <a:lnTo>
                    <a:pt x="2814" y="7441"/>
                  </a:lnTo>
                  <a:lnTo>
                    <a:pt x="2724" y="7475"/>
                  </a:lnTo>
                  <a:lnTo>
                    <a:pt x="2632" y="7508"/>
                  </a:lnTo>
                  <a:lnTo>
                    <a:pt x="2540" y="7540"/>
                  </a:lnTo>
                  <a:lnTo>
                    <a:pt x="2448" y="7570"/>
                  </a:lnTo>
                  <a:lnTo>
                    <a:pt x="2356" y="7600"/>
                  </a:lnTo>
                  <a:lnTo>
                    <a:pt x="2262" y="7629"/>
                  </a:lnTo>
                  <a:lnTo>
                    <a:pt x="2168" y="7656"/>
                  </a:lnTo>
                  <a:lnTo>
                    <a:pt x="2074" y="7682"/>
                  </a:lnTo>
                  <a:lnTo>
                    <a:pt x="1979" y="7708"/>
                  </a:lnTo>
                  <a:lnTo>
                    <a:pt x="1884" y="7732"/>
                  </a:lnTo>
                  <a:lnTo>
                    <a:pt x="1789" y="7755"/>
                  </a:lnTo>
                  <a:lnTo>
                    <a:pt x="1693" y="7776"/>
                  </a:lnTo>
                  <a:lnTo>
                    <a:pt x="1596" y="7797"/>
                  </a:lnTo>
                  <a:lnTo>
                    <a:pt x="1499" y="7817"/>
                  </a:lnTo>
                  <a:lnTo>
                    <a:pt x="1402" y="7834"/>
                  </a:lnTo>
                  <a:lnTo>
                    <a:pt x="1303" y="7852"/>
                  </a:lnTo>
                  <a:lnTo>
                    <a:pt x="1205" y="7867"/>
                  </a:lnTo>
                  <a:lnTo>
                    <a:pt x="1107" y="7882"/>
                  </a:lnTo>
                  <a:lnTo>
                    <a:pt x="1008" y="7895"/>
                  </a:lnTo>
                  <a:lnTo>
                    <a:pt x="908" y="7907"/>
                  </a:lnTo>
                  <a:lnTo>
                    <a:pt x="809" y="7918"/>
                  </a:lnTo>
                  <a:lnTo>
                    <a:pt x="709" y="7928"/>
                  </a:lnTo>
                  <a:lnTo>
                    <a:pt x="609" y="7936"/>
                  </a:lnTo>
                  <a:lnTo>
                    <a:pt x="507" y="7943"/>
                  </a:lnTo>
                  <a:lnTo>
                    <a:pt x="406" y="7949"/>
                  </a:lnTo>
                  <a:lnTo>
                    <a:pt x="305" y="7953"/>
                  </a:lnTo>
                  <a:lnTo>
                    <a:pt x="204" y="7956"/>
                  </a:lnTo>
                  <a:lnTo>
                    <a:pt x="102" y="7958"/>
                  </a:lnTo>
                  <a:lnTo>
                    <a:pt x="0" y="7958"/>
                  </a:lnTo>
                  <a:lnTo>
                    <a:pt x="0" y="8250"/>
                  </a:lnTo>
                </a:path>
              </a:pathLst>
            </a:custGeom>
            <a:solidFill>
              <a:srgbClr val="1F1A17">
                <a:alpha val="100000"/>
              </a:srgbClr>
            </a:solidFill>
            <a:ln>
              <a:noFill/>
            </a:ln>
          </p:spPr>
        </p:sp>
        <p:sp>
          <p:nvSpPr>
            <p:cNvPr id="1048772" name="Freeform 19"/>
            <p:cNvSpPr/>
            <p:nvPr/>
          </p:nvSpPr>
          <p:spPr bwMode="auto">
            <a:xfrm>
              <a:off x="14919" y="3045"/>
              <a:ext cx="412" cy="413"/>
            </a:xfrm>
            <a:custGeom>
              <a:avLst/>
              <a:gdLst/>
              <a:ahLst/>
              <a:cxnLst/>
              <a:rect l="0" t="0" r="r" b="b"/>
              <a:pathLst>
                <a:path w="8231" h="8250">
                  <a:moveTo>
                    <a:pt x="0" y="0"/>
                  </a:moveTo>
                  <a:lnTo>
                    <a:pt x="0" y="0"/>
                  </a:lnTo>
                  <a:lnTo>
                    <a:pt x="1" y="107"/>
                  </a:lnTo>
                  <a:lnTo>
                    <a:pt x="3" y="212"/>
                  </a:lnTo>
                  <a:lnTo>
                    <a:pt x="6" y="318"/>
                  </a:lnTo>
                  <a:lnTo>
                    <a:pt x="11" y="424"/>
                  </a:lnTo>
                  <a:lnTo>
                    <a:pt x="17" y="529"/>
                  </a:lnTo>
                  <a:lnTo>
                    <a:pt x="24" y="634"/>
                  </a:lnTo>
                  <a:lnTo>
                    <a:pt x="33" y="737"/>
                  </a:lnTo>
                  <a:lnTo>
                    <a:pt x="43" y="842"/>
                  </a:lnTo>
                  <a:lnTo>
                    <a:pt x="54" y="945"/>
                  </a:lnTo>
                  <a:lnTo>
                    <a:pt x="67" y="1049"/>
                  </a:lnTo>
                  <a:lnTo>
                    <a:pt x="81" y="1151"/>
                  </a:lnTo>
                  <a:lnTo>
                    <a:pt x="95" y="1254"/>
                  </a:lnTo>
                  <a:lnTo>
                    <a:pt x="112" y="1356"/>
                  </a:lnTo>
                  <a:lnTo>
                    <a:pt x="129" y="1458"/>
                  </a:lnTo>
                  <a:lnTo>
                    <a:pt x="148" y="1559"/>
                  </a:lnTo>
                  <a:lnTo>
                    <a:pt x="168" y="1659"/>
                  </a:lnTo>
                  <a:lnTo>
                    <a:pt x="189" y="1760"/>
                  </a:lnTo>
                  <a:lnTo>
                    <a:pt x="212" y="1859"/>
                  </a:lnTo>
                  <a:lnTo>
                    <a:pt x="235" y="1959"/>
                  </a:lnTo>
                  <a:lnTo>
                    <a:pt x="260" y="2059"/>
                  </a:lnTo>
                  <a:lnTo>
                    <a:pt x="286" y="2157"/>
                  </a:lnTo>
                  <a:lnTo>
                    <a:pt x="313" y="2255"/>
                  </a:lnTo>
                  <a:lnTo>
                    <a:pt x="342" y="2353"/>
                  </a:lnTo>
                  <a:lnTo>
                    <a:pt x="372" y="2449"/>
                  </a:lnTo>
                  <a:lnTo>
                    <a:pt x="402" y="2546"/>
                  </a:lnTo>
                  <a:lnTo>
                    <a:pt x="434" y="2642"/>
                  </a:lnTo>
                  <a:lnTo>
                    <a:pt x="467" y="2738"/>
                  </a:lnTo>
                  <a:lnTo>
                    <a:pt x="501" y="2832"/>
                  </a:lnTo>
                  <a:lnTo>
                    <a:pt x="536" y="2927"/>
                  </a:lnTo>
                  <a:lnTo>
                    <a:pt x="572" y="3020"/>
                  </a:lnTo>
                  <a:lnTo>
                    <a:pt x="610" y="3115"/>
                  </a:lnTo>
                  <a:lnTo>
                    <a:pt x="649" y="3207"/>
                  </a:lnTo>
                  <a:lnTo>
                    <a:pt x="689" y="3299"/>
                  </a:lnTo>
                  <a:lnTo>
                    <a:pt x="729" y="3391"/>
                  </a:lnTo>
                  <a:lnTo>
                    <a:pt x="771" y="3482"/>
                  </a:lnTo>
                  <a:lnTo>
                    <a:pt x="814" y="3572"/>
                  </a:lnTo>
                  <a:lnTo>
                    <a:pt x="858" y="3662"/>
                  </a:lnTo>
                  <a:lnTo>
                    <a:pt x="903" y="3751"/>
                  </a:lnTo>
                  <a:lnTo>
                    <a:pt x="949" y="3840"/>
                  </a:lnTo>
                  <a:lnTo>
                    <a:pt x="996" y="3928"/>
                  </a:lnTo>
                  <a:lnTo>
                    <a:pt x="1044" y="4015"/>
                  </a:lnTo>
                  <a:lnTo>
                    <a:pt x="1093" y="4102"/>
                  </a:lnTo>
                  <a:lnTo>
                    <a:pt x="1143" y="4188"/>
                  </a:lnTo>
                  <a:lnTo>
                    <a:pt x="1195" y="4274"/>
                  </a:lnTo>
                  <a:lnTo>
                    <a:pt x="1246" y="4358"/>
                  </a:lnTo>
                  <a:lnTo>
                    <a:pt x="1300" y="4443"/>
                  </a:lnTo>
                  <a:lnTo>
                    <a:pt x="1355" y="4525"/>
                  </a:lnTo>
                  <a:lnTo>
                    <a:pt x="1409" y="4608"/>
                  </a:lnTo>
                  <a:lnTo>
                    <a:pt x="1465" y="4690"/>
                  </a:lnTo>
                  <a:lnTo>
                    <a:pt x="1522" y="4772"/>
                  </a:lnTo>
                  <a:lnTo>
                    <a:pt x="1580" y="4852"/>
                  </a:lnTo>
                  <a:lnTo>
                    <a:pt x="1639" y="4931"/>
                  </a:lnTo>
                  <a:lnTo>
                    <a:pt x="1698" y="5011"/>
                  </a:lnTo>
                  <a:lnTo>
                    <a:pt x="1759" y="5089"/>
                  </a:lnTo>
                  <a:lnTo>
                    <a:pt x="1821" y="5166"/>
                  </a:lnTo>
                  <a:lnTo>
                    <a:pt x="1883" y="5244"/>
                  </a:lnTo>
                  <a:lnTo>
                    <a:pt x="1947" y="5319"/>
                  </a:lnTo>
                  <a:lnTo>
                    <a:pt x="2011" y="5395"/>
                  </a:lnTo>
                  <a:lnTo>
                    <a:pt x="2076" y="5469"/>
                  </a:lnTo>
                  <a:lnTo>
                    <a:pt x="2142" y="5543"/>
                  </a:lnTo>
                  <a:lnTo>
                    <a:pt x="2209" y="5616"/>
                  </a:lnTo>
                  <a:lnTo>
                    <a:pt x="2277" y="5688"/>
                  </a:lnTo>
                  <a:lnTo>
                    <a:pt x="2346" y="5759"/>
                  </a:lnTo>
                  <a:lnTo>
                    <a:pt x="2415" y="5829"/>
                  </a:lnTo>
                  <a:lnTo>
                    <a:pt x="2486" y="5900"/>
                  </a:lnTo>
                  <a:lnTo>
                    <a:pt x="2556" y="5968"/>
                  </a:lnTo>
                  <a:lnTo>
                    <a:pt x="2629" y="6036"/>
                  </a:lnTo>
                  <a:lnTo>
                    <a:pt x="2701" y="6103"/>
                  </a:lnTo>
                  <a:lnTo>
                    <a:pt x="2774" y="6169"/>
                  </a:lnTo>
                  <a:lnTo>
                    <a:pt x="2850" y="6235"/>
                  </a:lnTo>
                  <a:lnTo>
                    <a:pt x="2924" y="6299"/>
                  </a:lnTo>
                  <a:lnTo>
                    <a:pt x="3000" y="6362"/>
                  </a:lnTo>
                  <a:lnTo>
                    <a:pt x="3077" y="6426"/>
                  </a:lnTo>
                  <a:lnTo>
                    <a:pt x="3154" y="6488"/>
                  </a:lnTo>
                  <a:lnTo>
                    <a:pt x="3233" y="6548"/>
                  </a:lnTo>
                  <a:lnTo>
                    <a:pt x="3311" y="6608"/>
                  </a:lnTo>
                  <a:lnTo>
                    <a:pt x="3390" y="6667"/>
                  </a:lnTo>
                  <a:lnTo>
                    <a:pt x="3471" y="6725"/>
                  </a:lnTo>
                  <a:lnTo>
                    <a:pt x="3553" y="6783"/>
                  </a:lnTo>
                  <a:lnTo>
                    <a:pt x="3634" y="6839"/>
                  </a:lnTo>
                  <a:lnTo>
                    <a:pt x="3716" y="6893"/>
                  </a:lnTo>
                  <a:lnTo>
                    <a:pt x="3799" y="6948"/>
                  </a:lnTo>
                  <a:lnTo>
                    <a:pt x="3883" y="7001"/>
                  </a:lnTo>
                  <a:lnTo>
                    <a:pt x="3968" y="7053"/>
                  </a:lnTo>
                  <a:lnTo>
                    <a:pt x="4052" y="7105"/>
                  </a:lnTo>
                  <a:lnTo>
                    <a:pt x="4139" y="7154"/>
                  </a:lnTo>
                  <a:lnTo>
                    <a:pt x="4225" y="7204"/>
                  </a:lnTo>
                  <a:lnTo>
                    <a:pt x="4312" y="7253"/>
                  </a:lnTo>
                  <a:lnTo>
                    <a:pt x="4400" y="7300"/>
                  </a:lnTo>
                  <a:lnTo>
                    <a:pt x="4489" y="7346"/>
                  </a:lnTo>
                  <a:lnTo>
                    <a:pt x="4578" y="7391"/>
                  </a:lnTo>
                  <a:lnTo>
                    <a:pt x="4667" y="7435"/>
                  </a:lnTo>
                  <a:lnTo>
                    <a:pt x="4757" y="7478"/>
                  </a:lnTo>
                  <a:lnTo>
                    <a:pt x="4848" y="7520"/>
                  </a:lnTo>
                  <a:lnTo>
                    <a:pt x="4940" y="7561"/>
                  </a:lnTo>
                  <a:lnTo>
                    <a:pt x="5032" y="7600"/>
                  </a:lnTo>
                  <a:lnTo>
                    <a:pt x="5124" y="7639"/>
                  </a:lnTo>
                  <a:lnTo>
                    <a:pt x="5217" y="7677"/>
                  </a:lnTo>
                  <a:lnTo>
                    <a:pt x="5311" y="7713"/>
                  </a:lnTo>
                  <a:lnTo>
                    <a:pt x="5405" y="7748"/>
                  </a:lnTo>
                  <a:lnTo>
                    <a:pt x="5500" y="7782"/>
                  </a:lnTo>
                  <a:lnTo>
                    <a:pt x="5595" y="7816"/>
                  </a:lnTo>
                  <a:lnTo>
                    <a:pt x="5691" y="7848"/>
                  </a:lnTo>
                  <a:lnTo>
                    <a:pt x="5787" y="7879"/>
                  </a:lnTo>
                  <a:lnTo>
                    <a:pt x="5884" y="7909"/>
                  </a:lnTo>
                  <a:lnTo>
                    <a:pt x="5981" y="7937"/>
                  </a:lnTo>
                  <a:lnTo>
                    <a:pt x="6079" y="7965"/>
                  </a:lnTo>
                  <a:lnTo>
                    <a:pt x="6177" y="7989"/>
                  </a:lnTo>
                  <a:lnTo>
                    <a:pt x="6276" y="8015"/>
                  </a:lnTo>
                  <a:lnTo>
                    <a:pt x="6375" y="8039"/>
                  </a:lnTo>
                  <a:lnTo>
                    <a:pt x="6475" y="8062"/>
                  </a:lnTo>
                  <a:lnTo>
                    <a:pt x="6576" y="8083"/>
                  </a:lnTo>
                  <a:lnTo>
                    <a:pt x="6676" y="8102"/>
                  </a:lnTo>
                  <a:lnTo>
                    <a:pt x="6777" y="8122"/>
                  </a:lnTo>
                  <a:lnTo>
                    <a:pt x="6878" y="8139"/>
                  </a:lnTo>
                  <a:lnTo>
                    <a:pt x="6980" y="8155"/>
                  </a:lnTo>
                  <a:lnTo>
                    <a:pt x="7081" y="8171"/>
                  </a:lnTo>
                  <a:lnTo>
                    <a:pt x="7185" y="8184"/>
                  </a:lnTo>
                  <a:lnTo>
                    <a:pt x="7287" y="8196"/>
                  </a:lnTo>
                  <a:lnTo>
                    <a:pt x="7391" y="8208"/>
                  </a:lnTo>
                  <a:lnTo>
                    <a:pt x="7494" y="8217"/>
                  </a:lnTo>
                  <a:lnTo>
                    <a:pt x="7599" y="8226"/>
                  </a:lnTo>
                  <a:lnTo>
                    <a:pt x="7703" y="8234"/>
                  </a:lnTo>
                  <a:lnTo>
                    <a:pt x="7807" y="8240"/>
                  </a:lnTo>
                  <a:lnTo>
                    <a:pt x="7913" y="8244"/>
                  </a:lnTo>
                  <a:lnTo>
                    <a:pt x="8019" y="8247"/>
                  </a:lnTo>
                  <a:lnTo>
                    <a:pt x="8124" y="8250"/>
                  </a:lnTo>
                  <a:lnTo>
                    <a:pt x="8231" y="8250"/>
                  </a:lnTo>
                  <a:lnTo>
                    <a:pt x="8231" y="7958"/>
                  </a:lnTo>
                  <a:lnTo>
                    <a:pt x="8127" y="7958"/>
                  </a:lnTo>
                  <a:lnTo>
                    <a:pt x="8025" y="7956"/>
                  </a:lnTo>
                  <a:lnTo>
                    <a:pt x="7923" y="7953"/>
                  </a:lnTo>
                  <a:lnTo>
                    <a:pt x="7823" y="7949"/>
                  </a:lnTo>
                  <a:lnTo>
                    <a:pt x="7722" y="7943"/>
                  </a:lnTo>
                  <a:lnTo>
                    <a:pt x="7620" y="7936"/>
                  </a:lnTo>
                  <a:lnTo>
                    <a:pt x="7520" y="7928"/>
                  </a:lnTo>
                  <a:lnTo>
                    <a:pt x="7420" y="7918"/>
                  </a:lnTo>
                  <a:lnTo>
                    <a:pt x="7320" y="7907"/>
                  </a:lnTo>
                  <a:lnTo>
                    <a:pt x="7221" y="7895"/>
                  </a:lnTo>
                  <a:lnTo>
                    <a:pt x="7122" y="7882"/>
                  </a:lnTo>
                  <a:lnTo>
                    <a:pt x="7024" y="7867"/>
                  </a:lnTo>
                  <a:lnTo>
                    <a:pt x="6926" y="7852"/>
                  </a:lnTo>
                  <a:lnTo>
                    <a:pt x="6827" y="7834"/>
                  </a:lnTo>
                  <a:lnTo>
                    <a:pt x="6730" y="7817"/>
                  </a:lnTo>
                  <a:lnTo>
                    <a:pt x="6633" y="7797"/>
                  </a:lnTo>
                  <a:lnTo>
                    <a:pt x="6536" y="7776"/>
                  </a:lnTo>
                  <a:lnTo>
                    <a:pt x="6440" y="7755"/>
                  </a:lnTo>
                  <a:lnTo>
                    <a:pt x="6344" y="7732"/>
                  </a:lnTo>
                  <a:lnTo>
                    <a:pt x="6250" y="7708"/>
                  </a:lnTo>
                  <a:lnTo>
                    <a:pt x="6155" y="7682"/>
                  </a:lnTo>
                  <a:lnTo>
                    <a:pt x="6060" y="7656"/>
                  </a:lnTo>
                  <a:lnTo>
                    <a:pt x="5967" y="7629"/>
                  </a:lnTo>
                  <a:lnTo>
                    <a:pt x="5873" y="7600"/>
                  </a:lnTo>
                  <a:lnTo>
                    <a:pt x="5781" y="7570"/>
                  </a:lnTo>
                  <a:lnTo>
                    <a:pt x="5689" y="7540"/>
                  </a:lnTo>
                  <a:lnTo>
                    <a:pt x="5597" y="7508"/>
                  </a:lnTo>
                  <a:lnTo>
                    <a:pt x="5505" y="7475"/>
                  </a:lnTo>
                  <a:lnTo>
                    <a:pt x="5414" y="7441"/>
                  </a:lnTo>
                  <a:lnTo>
                    <a:pt x="5324" y="7406"/>
                  </a:lnTo>
                  <a:lnTo>
                    <a:pt x="5234" y="7370"/>
                  </a:lnTo>
                  <a:lnTo>
                    <a:pt x="5145" y="7332"/>
                  </a:lnTo>
                  <a:lnTo>
                    <a:pt x="5056" y="7294"/>
                  </a:lnTo>
                  <a:lnTo>
                    <a:pt x="4968" y="7255"/>
                  </a:lnTo>
                  <a:lnTo>
                    <a:pt x="4880" y="7214"/>
                  </a:lnTo>
                  <a:lnTo>
                    <a:pt x="4794" y="7173"/>
                  </a:lnTo>
                  <a:lnTo>
                    <a:pt x="4707" y="7129"/>
                  </a:lnTo>
                  <a:lnTo>
                    <a:pt x="4621" y="7087"/>
                  </a:lnTo>
                  <a:lnTo>
                    <a:pt x="4535" y="7041"/>
                  </a:lnTo>
                  <a:lnTo>
                    <a:pt x="4451" y="6997"/>
                  </a:lnTo>
                  <a:lnTo>
                    <a:pt x="4367" y="6950"/>
                  </a:lnTo>
                  <a:lnTo>
                    <a:pt x="4284" y="6903"/>
                  </a:lnTo>
                  <a:lnTo>
                    <a:pt x="4201" y="6854"/>
                  </a:lnTo>
                  <a:lnTo>
                    <a:pt x="4118" y="6804"/>
                  </a:lnTo>
                  <a:lnTo>
                    <a:pt x="4037" y="6754"/>
                  </a:lnTo>
                  <a:lnTo>
                    <a:pt x="3956" y="6703"/>
                  </a:lnTo>
                  <a:lnTo>
                    <a:pt x="3877" y="6650"/>
                  </a:lnTo>
                  <a:lnTo>
                    <a:pt x="3796" y="6596"/>
                  </a:lnTo>
                  <a:lnTo>
                    <a:pt x="3718" y="6543"/>
                  </a:lnTo>
                  <a:lnTo>
                    <a:pt x="3639" y="6488"/>
                  </a:lnTo>
                  <a:lnTo>
                    <a:pt x="3562" y="6432"/>
                  </a:lnTo>
                  <a:lnTo>
                    <a:pt x="3485" y="6375"/>
                  </a:lnTo>
                  <a:lnTo>
                    <a:pt x="3409" y="6317"/>
                  </a:lnTo>
                  <a:lnTo>
                    <a:pt x="3334" y="6258"/>
                  </a:lnTo>
                  <a:lnTo>
                    <a:pt x="3258" y="6199"/>
                  </a:lnTo>
                  <a:lnTo>
                    <a:pt x="3185" y="6138"/>
                  </a:lnTo>
                  <a:lnTo>
                    <a:pt x="3112" y="6077"/>
                  </a:lnTo>
                  <a:lnTo>
                    <a:pt x="3039" y="6015"/>
                  </a:lnTo>
                  <a:lnTo>
                    <a:pt x="2968" y="5952"/>
                  </a:lnTo>
                  <a:lnTo>
                    <a:pt x="2897" y="5887"/>
                  </a:lnTo>
                  <a:lnTo>
                    <a:pt x="2827" y="5823"/>
                  </a:lnTo>
                  <a:lnTo>
                    <a:pt x="2757" y="5757"/>
                  </a:lnTo>
                  <a:lnTo>
                    <a:pt x="2688" y="5691"/>
                  </a:lnTo>
                  <a:lnTo>
                    <a:pt x="2621" y="5623"/>
                  </a:lnTo>
                  <a:lnTo>
                    <a:pt x="2554" y="5556"/>
                  </a:lnTo>
                  <a:lnTo>
                    <a:pt x="2487" y="5487"/>
                  </a:lnTo>
                  <a:lnTo>
                    <a:pt x="2422" y="5418"/>
                  </a:lnTo>
                  <a:lnTo>
                    <a:pt x="2357" y="5347"/>
                  </a:lnTo>
                  <a:lnTo>
                    <a:pt x="2294" y="5276"/>
                  </a:lnTo>
                  <a:lnTo>
                    <a:pt x="2231" y="5204"/>
                  </a:lnTo>
                  <a:lnTo>
                    <a:pt x="2169" y="5131"/>
                  </a:lnTo>
                  <a:lnTo>
                    <a:pt x="2107" y="5057"/>
                  </a:lnTo>
                  <a:lnTo>
                    <a:pt x="2047" y="4984"/>
                  </a:lnTo>
                  <a:lnTo>
                    <a:pt x="1987" y="4909"/>
                  </a:lnTo>
                  <a:lnTo>
                    <a:pt x="1930" y="4834"/>
                  </a:lnTo>
                  <a:lnTo>
                    <a:pt x="1871" y="4757"/>
                  </a:lnTo>
                  <a:lnTo>
                    <a:pt x="1814" y="4680"/>
                  </a:lnTo>
                  <a:lnTo>
                    <a:pt x="1758" y="4602"/>
                  </a:lnTo>
                  <a:lnTo>
                    <a:pt x="1704" y="4524"/>
                  </a:lnTo>
                  <a:lnTo>
                    <a:pt x="1650" y="4445"/>
                  </a:lnTo>
                  <a:lnTo>
                    <a:pt x="1596" y="4365"/>
                  </a:lnTo>
                  <a:lnTo>
                    <a:pt x="1545" y="4285"/>
                  </a:lnTo>
                  <a:lnTo>
                    <a:pt x="1493" y="4203"/>
                  </a:lnTo>
                  <a:lnTo>
                    <a:pt x="1442" y="4122"/>
                  </a:lnTo>
                  <a:lnTo>
                    <a:pt x="1394" y="4040"/>
                  </a:lnTo>
                  <a:lnTo>
                    <a:pt x="1345" y="3957"/>
                  </a:lnTo>
                  <a:lnTo>
                    <a:pt x="1298" y="3872"/>
                  </a:lnTo>
                  <a:lnTo>
                    <a:pt x="1251" y="3788"/>
                  </a:lnTo>
                  <a:lnTo>
                    <a:pt x="1206" y="3704"/>
                  </a:lnTo>
                  <a:lnTo>
                    <a:pt x="1161" y="3619"/>
                  </a:lnTo>
                  <a:lnTo>
                    <a:pt x="1118" y="3532"/>
                  </a:lnTo>
                  <a:lnTo>
                    <a:pt x="1076" y="3446"/>
                  </a:lnTo>
                  <a:lnTo>
                    <a:pt x="1034" y="3359"/>
                  </a:lnTo>
                  <a:lnTo>
                    <a:pt x="994" y="3271"/>
                  </a:lnTo>
                  <a:lnTo>
                    <a:pt x="955" y="3183"/>
                  </a:lnTo>
                  <a:lnTo>
                    <a:pt x="917" y="3094"/>
                  </a:lnTo>
                  <a:lnTo>
                    <a:pt x="879" y="3004"/>
                  </a:lnTo>
                  <a:lnTo>
                    <a:pt x="843" y="2914"/>
                  </a:lnTo>
                  <a:lnTo>
                    <a:pt x="808" y="2823"/>
                  </a:lnTo>
                  <a:lnTo>
                    <a:pt x="774" y="2732"/>
                  </a:lnTo>
                  <a:lnTo>
                    <a:pt x="741" y="2641"/>
                  </a:lnTo>
                  <a:lnTo>
                    <a:pt x="709" y="2548"/>
                  </a:lnTo>
                  <a:lnTo>
                    <a:pt x="678" y="2456"/>
                  </a:lnTo>
                  <a:lnTo>
                    <a:pt x="649" y="2362"/>
                  </a:lnTo>
                  <a:lnTo>
                    <a:pt x="620" y="2269"/>
                  </a:lnTo>
                  <a:lnTo>
                    <a:pt x="593" y="2175"/>
                  </a:lnTo>
                  <a:lnTo>
                    <a:pt x="567" y="2081"/>
                  </a:lnTo>
                  <a:lnTo>
                    <a:pt x="541" y="1985"/>
                  </a:lnTo>
                  <a:lnTo>
                    <a:pt x="517" y="1890"/>
                  </a:lnTo>
                  <a:lnTo>
                    <a:pt x="495" y="1795"/>
                  </a:lnTo>
                  <a:lnTo>
                    <a:pt x="473" y="1698"/>
                  </a:lnTo>
                  <a:lnTo>
                    <a:pt x="452" y="1601"/>
                  </a:lnTo>
                  <a:lnTo>
                    <a:pt x="434" y="1504"/>
                  </a:lnTo>
                  <a:lnTo>
                    <a:pt x="415" y="1406"/>
                  </a:lnTo>
                  <a:lnTo>
                    <a:pt x="399" y="1309"/>
                  </a:lnTo>
                  <a:lnTo>
                    <a:pt x="383" y="1210"/>
                  </a:lnTo>
                  <a:lnTo>
                    <a:pt x="369" y="1112"/>
                  </a:lnTo>
                  <a:lnTo>
                    <a:pt x="354" y="1013"/>
                  </a:lnTo>
                  <a:lnTo>
                    <a:pt x="343" y="912"/>
                  </a:lnTo>
                  <a:lnTo>
                    <a:pt x="332" y="813"/>
                  </a:lnTo>
                  <a:lnTo>
                    <a:pt x="322" y="712"/>
                  </a:lnTo>
                  <a:lnTo>
                    <a:pt x="314" y="612"/>
                  </a:lnTo>
                  <a:lnTo>
                    <a:pt x="307" y="511"/>
                  </a:lnTo>
                  <a:lnTo>
                    <a:pt x="301" y="409"/>
                  </a:lnTo>
                  <a:lnTo>
                    <a:pt x="296" y="308"/>
                  </a:lnTo>
                  <a:lnTo>
                    <a:pt x="293" y="205"/>
                  </a:lnTo>
                  <a:lnTo>
                    <a:pt x="292" y="104"/>
                  </a:lnTo>
                  <a:lnTo>
                    <a:pt x="291" y="0"/>
                  </a:lnTo>
                  <a:lnTo>
                    <a:pt x="0" y="0"/>
                  </a:lnTo>
                </a:path>
              </a:pathLst>
            </a:custGeom>
            <a:solidFill>
              <a:srgbClr val="1F1A17">
                <a:alpha val="100000"/>
              </a:srgbClr>
            </a:solidFill>
            <a:ln>
              <a:noFill/>
            </a:ln>
          </p:spPr>
        </p:sp>
        <p:sp>
          <p:nvSpPr>
            <p:cNvPr id="1048773" name="Freeform 20"/>
            <p:cNvSpPr/>
            <p:nvPr/>
          </p:nvSpPr>
          <p:spPr bwMode="auto">
            <a:xfrm>
              <a:off x="14919" y="2633"/>
              <a:ext cx="412" cy="412"/>
            </a:xfrm>
            <a:custGeom>
              <a:avLst/>
              <a:gdLst/>
              <a:ahLst/>
              <a:cxnLst/>
              <a:rect l="0" t="0" r="r" b="b"/>
              <a:pathLst>
                <a:path w="8231" h="8250">
                  <a:moveTo>
                    <a:pt x="8231" y="0"/>
                  </a:moveTo>
                  <a:lnTo>
                    <a:pt x="8231" y="0"/>
                  </a:lnTo>
                  <a:lnTo>
                    <a:pt x="8124" y="0"/>
                  </a:lnTo>
                  <a:lnTo>
                    <a:pt x="8019" y="3"/>
                  </a:lnTo>
                  <a:lnTo>
                    <a:pt x="7913" y="7"/>
                  </a:lnTo>
                  <a:lnTo>
                    <a:pt x="7807" y="12"/>
                  </a:lnTo>
                  <a:lnTo>
                    <a:pt x="7703" y="17"/>
                  </a:lnTo>
                  <a:lnTo>
                    <a:pt x="7599" y="24"/>
                  </a:lnTo>
                  <a:lnTo>
                    <a:pt x="7494" y="33"/>
                  </a:lnTo>
                  <a:lnTo>
                    <a:pt x="7390" y="44"/>
                  </a:lnTo>
                  <a:lnTo>
                    <a:pt x="7287" y="54"/>
                  </a:lnTo>
                  <a:lnTo>
                    <a:pt x="7185" y="68"/>
                  </a:lnTo>
                  <a:lnTo>
                    <a:pt x="7081" y="81"/>
                  </a:lnTo>
                  <a:lnTo>
                    <a:pt x="6980" y="96"/>
                  </a:lnTo>
                  <a:lnTo>
                    <a:pt x="6878" y="112"/>
                  </a:lnTo>
                  <a:lnTo>
                    <a:pt x="6777" y="130"/>
                  </a:lnTo>
                  <a:lnTo>
                    <a:pt x="6676" y="148"/>
                  </a:lnTo>
                  <a:lnTo>
                    <a:pt x="6576" y="169"/>
                  </a:lnTo>
                  <a:lnTo>
                    <a:pt x="6475" y="190"/>
                  </a:lnTo>
                  <a:lnTo>
                    <a:pt x="6375" y="213"/>
                  </a:lnTo>
                  <a:lnTo>
                    <a:pt x="6276" y="236"/>
                  </a:lnTo>
                  <a:lnTo>
                    <a:pt x="6177" y="261"/>
                  </a:lnTo>
                  <a:lnTo>
                    <a:pt x="6079" y="287"/>
                  </a:lnTo>
                  <a:lnTo>
                    <a:pt x="5981" y="314"/>
                  </a:lnTo>
                  <a:lnTo>
                    <a:pt x="5884" y="343"/>
                  </a:lnTo>
                  <a:lnTo>
                    <a:pt x="5787" y="373"/>
                  </a:lnTo>
                  <a:lnTo>
                    <a:pt x="5691" y="403"/>
                  </a:lnTo>
                  <a:lnTo>
                    <a:pt x="5595" y="435"/>
                  </a:lnTo>
                  <a:lnTo>
                    <a:pt x="5500" y="468"/>
                  </a:lnTo>
                  <a:lnTo>
                    <a:pt x="5405" y="502"/>
                  </a:lnTo>
                  <a:lnTo>
                    <a:pt x="5311" y="537"/>
                  </a:lnTo>
                  <a:lnTo>
                    <a:pt x="5217" y="575"/>
                  </a:lnTo>
                  <a:lnTo>
                    <a:pt x="5124" y="612"/>
                  </a:lnTo>
                  <a:lnTo>
                    <a:pt x="5032" y="650"/>
                  </a:lnTo>
                  <a:lnTo>
                    <a:pt x="4940" y="691"/>
                  </a:lnTo>
                  <a:lnTo>
                    <a:pt x="4848" y="731"/>
                  </a:lnTo>
                  <a:lnTo>
                    <a:pt x="4757" y="773"/>
                  </a:lnTo>
                  <a:lnTo>
                    <a:pt x="4667" y="816"/>
                  </a:lnTo>
                  <a:lnTo>
                    <a:pt x="4578" y="860"/>
                  </a:lnTo>
                  <a:lnTo>
                    <a:pt x="4489" y="906"/>
                  </a:lnTo>
                  <a:lnTo>
                    <a:pt x="4400" y="951"/>
                  </a:lnTo>
                  <a:lnTo>
                    <a:pt x="4312" y="999"/>
                  </a:lnTo>
                  <a:lnTo>
                    <a:pt x="4225" y="1047"/>
                  </a:lnTo>
                  <a:lnTo>
                    <a:pt x="4139" y="1096"/>
                  </a:lnTo>
                  <a:lnTo>
                    <a:pt x="4052" y="1147"/>
                  </a:lnTo>
                  <a:lnTo>
                    <a:pt x="3968" y="1198"/>
                  </a:lnTo>
                  <a:lnTo>
                    <a:pt x="3883" y="1251"/>
                  </a:lnTo>
                  <a:lnTo>
                    <a:pt x="3799" y="1303"/>
                  </a:lnTo>
                  <a:lnTo>
                    <a:pt x="3717" y="1358"/>
                  </a:lnTo>
                  <a:lnTo>
                    <a:pt x="3634" y="1413"/>
                  </a:lnTo>
                  <a:lnTo>
                    <a:pt x="3552" y="1469"/>
                  </a:lnTo>
                  <a:lnTo>
                    <a:pt x="3471" y="1526"/>
                  </a:lnTo>
                  <a:lnTo>
                    <a:pt x="3390" y="1585"/>
                  </a:lnTo>
                  <a:lnTo>
                    <a:pt x="3311" y="1644"/>
                  </a:lnTo>
                  <a:lnTo>
                    <a:pt x="3233" y="1703"/>
                  </a:lnTo>
                  <a:lnTo>
                    <a:pt x="3154" y="1764"/>
                  </a:lnTo>
                  <a:lnTo>
                    <a:pt x="3077" y="1826"/>
                  </a:lnTo>
                  <a:lnTo>
                    <a:pt x="3000" y="1888"/>
                  </a:lnTo>
                  <a:lnTo>
                    <a:pt x="2924" y="1952"/>
                  </a:lnTo>
                  <a:lnTo>
                    <a:pt x="2850" y="2017"/>
                  </a:lnTo>
                  <a:lnTo>
                    <a:pt x="2775" y="2082"/>
                  </a:lnTo>
                  <a:lnTo>
                    <a:pt x="2701" y="2148"/>
                  </a:lnTo>
                  <a:lnTo>
                    <a:pt x="2629" y="2215"/>
                  </a:lnTo>
                  <a:lnTo>
                    <a:pt x="2556" y="2284"/>
                  </a:lnTo>
                  <a:lnTo>
                    <a:pt x="2486" y="2352"/>
                  </a:lnTo>
                  <a:lnTo>
                    <a:pt x="2415" y="2421"/>
                  </a:lnTo>
                  <a:lnTo>
                    <a:pt x="2346" y="2493"/>
                  </a:lnTo>
                  <a:lnTo>
                    <a:pt x="2277" y="2563"/>
                  </a:lnTo>
                  <a:lnTo>
                    <a:pt x="2209" y="2635"/>
                  </a:lnTo>
                  <a:lnTo>
                    <a:pt x="2142" y="2708"/>
                  </a:lnTo>
                  <a:lnTo>
                    <a:pt x="2076" y="2781"/>
                  </a:lnTo>
                  <a:lnTo>
                    <a:pt x="2011" y="2857"/>
                  </a:lnTo>
                  <a:lnTo>
                    <a:pt x="1947" y="2931"/>
                  </a:lnTo>
                  <a:lnTo>
                    <a:pt x="1883" y="3008"/>
                  </a:lnTo>
                  <a:lnTo>
                    <a:pt x="1821" y="3085"/>
                  </a:lnTo>
                  <a:lnTo>
                    <a:pt x="1759" y="3162"/>
                  </a:lnTo>
                  <a:lnTo>
                    <a:pt x="1698" y="3241"/>
                  </a:lnTo>
                  <a:lnTo>
                    <a:pt x="1639" y="3320"/>
                  </a:lnTo>
                  <a:lnTo>
                    <a:pt x="1580" y="3399"/>
                  </a:lnTo>
                  <a:lnTo>
                    <a:pt x="1522" y="3480"/>
                  </a:lnTo>
                  <a:lnTo>
                    <a:pt x="1465" y="3562"/>
                  </a:lnTo>
                  <a:lnTo>
                    <a:pt x="1409" y="3644"/>
                  </a:lnTo>
                  <a:lnTo>
                    <a:pt x="1355" y="3726"/>
                  </a:lnTo>
                  <a:lnTo>
                    <a:pt x="1300" y="3809"/>
                  </a:lnTo>
                  <a:lnTo>
                    <a:pt x="1246" y="3893"/>
                  </a:lnTo>
                  <a:lnTo>
                    <a:pt x="1195" y="3978"/>
                  </a:lnTo>
                  <a:lnTo>
                    <a:pt x="1143" y="4064"/>
                  </a:lnTo>
                  <a:lnTo>
                    <a:pt x="1093" y="4150"/>
                  </a:lnTo>
                  <a:lnTo>
                    <a:pt x="1044" y="4236"/>
                  </a:lnTo>
                  <a:lnTo>
                    <a:pt x="996" y="4324"/>
                  </a:lnTo>
                  <a:lnTo>
                    <a:pt x="949" y="4412"/>
                  </a:lnTo>
                  <a:lnTo>
                    <a:pt x="903" y="4501"/>
                  </a:lnTo>
                  <a:lnTo>
                    <a:pt x="858" y="4590"/>
                  </a:lnTo>
                  <a:lnTo>
                    <a:pt x="814" y="4679"/>
                  </a:lnTo>
                  <a:lnTo>
                    <a:pt x="771" y="4770"/>
                  </a:lnTo>
                  <a:lnTo>
                    <a:pt x="729" y="4861"/>
                  </a:lnTo>
                  <a:lnTo>
                    <a:pt x="689" y="4953"/>
                  </a:lnTo>
                  <a:lnTo>
                    <a:pt x="649" y="5045"/>
                  </a:lnTo>
                  <a:lnTo>
                    <a:pt x="610" y="5137"/>
                  </a:lnTo>
                  <a:lnTo>
                    <a:pt x="572" y="5230"/>
                  </a:lnTo>
                  <a:lnTo>
                    <a:pt x="536" y="5324"/>
                  </a:lnTo>
                  <a:lnTo>
                    <a:pt x="501" y="5419"/>
                  </a:lnTo>
                  <a:lnTo>
                    <a:pt x="467" y="5514"/>
                  </a:lnTo>
                  <a:lnTo>
                    <a:pt x="434" y="5609"/>
                  </a:lnTo>
                  <a:lnTo>
                    <a:pt x="402" y="5705"/>
                  </a:lnTo>
                  <a:lnTo>
                    <a:pt x="372" y="5802"/>
                  </a:lnTo>
                  <a:lnTo>
                    <a:pt x="342" y="5899"/>
                  </a:lnTo>
                  <a:lnTo>
                    <a:pt x="313" y="5996"/>
                  </a:lnTo>
                  <a:lnTo>
                    <a:pt x="286" y="6094"/>
                  </a:lnTo>
                  <a:lnTo>
                    <a:pt x="260" y="6193"/>
                  </a:lnTo>
                  <a:lnTo>
                    <a:pt x="235" y="6292"/>
                  </a:lnTo>
                  <a:lnTo>
                    <a:pt x="212" y="6391"/>
                  </a:lnTo>
                  <a:lnTo>
                    <a:pt x="189" y="6492"/>
                  </a:lnTo>
                  <a:lnTo>
                    <a:pt x="168" y="6591"/>
                  </a:lnTo>
                  <a:lnTo>
                    <a:pt x="148" y="6693"/>
                  </a:lnTo>
                  <a:lnTo>
                    <a:pt x="129" y="6793"/>
                  </a:lnTo>
                  <a:lnTo>
                    <a:pt x="112" y="6896"/>
                  </a:lnTo>
                  <a:lnTo>
                    <a:pt x="95" y="6998"/>
                  </a:lnTo>
                  <a:lnTo>
                    <a:pt x="81" y="7099"/>
                  </a:lnTo>
                  <a:lnTo>
                    <a:pt x="67" y="7203"/>
                  </a:lnTo>
                  <a:lnTo>
                    <a:pt x="54" y="7305"/>
                  </a:lnTo>
                  <a:lnTo>
                    <a:pt x="43" y="7410"/>
                  </a:lnTo>
                  <a:lnTo>
                    <a:pt x="33" y="7513"/>
                  </a:lnTo>
                  <a:lnTo>
                    <a:pt x="24" y="7618"/>
                  </a:lnTo>
                  <a:lnTo>
                    <a:pt x="17" y="7722"/>
                  </a:lnTo>
                  <a:lnTo>
                    <a:pt x="11" y="7827"/>
                  </a:lnTo>
                  <a:lnTo>
                    <a:pt x="6" y="7933"/>
                  </a:lnTo>
                  <a:lnTo>
                    <a:pt x="3" y="8038"/>
                  </a:lnTo>
                  <a:lnTo>
                    <a:pt x="1" y="8145"/>
                  </a:lnTo>
                  <a:lnTo>
                    <a:pt x="0" y="8250"/>
                  </a:lnTo>
                  <a:lnTo>
                    <a:pt x="291" y="8250"/>
                  </a:lnTo>
                  <a:lnTo>
                    <a:pt x="292" y="8148"/>
                  </a:lnTo>
                  <a:lnTo>
                    <a:pt x="293" y="8045"/>
                  </a:lnTo>
                  <a:lnTo>
                    <a:pt x="296" y="7943"/>
                  </a:lnTo>
                  <a:lnTo>
                    <a:pt x="301" y="7841"/>
                  </a:lnTo>
                  <a:lnTo>
                    <a:pt x="307" y="7740"/>
                  </a:lnTo>
                  <a:lnTo>
                    <a:pt x="314" y="7640"/>
                  </a:lnTo>
                  <a:lnTo>
                    <a:pt x="322" y="7538"/>
                  </a:lnTo>
                  <a:lnTo>
                    <a:pt x="332" y="7438"/>
                  </a:lnTo>
                  <a:lnTo>
                    <a:pt x="343" y="7338"/>
                  </a:lnTo>
                  <a:lnTo>
                    <a:pt x="354" y="7239"/>
                  </a:lnTo>
                  <a:lnTo>
                    <a:pt x="369" y="7140"/>
                  </a:lnTo>
                  <a:lnTo>
                    <a:pt x="383" y="7040"/>
                  </a:lnTo>
                  <a:lnTo>
                    <a:pt x="399" y="6943"/>
                  </a:lnTo>
                  <a:lnTo>
                    <a:pt x="415" y="6845"/>
                  </a:lnTo>
                  <a:lnTo>
                    <a:pt x="434" y="6747"/>
                  </a:lnTo>
                  <a:lnTo>
                    <a:pt x="452" y="6650"/>
                  </a:lnTo>
                  <a:lnTo>
                    <a:pt x="473" y="6553"/>
                  </a:lnTo>
                  <a:lnTo>
                    <a:pt x="495" y="6457"/>
                  </a:lnTo>
                  <a:lnTo>
                    <a:pt x="517" y="6360"/>
                  </a:lnTo>
                  <a:lnTo>
                    <a:pt x="541" y="6266"/>
                  </a:lnTo>
                  <a:lnTo>
                    <a:pt x="567" y="6171"/>
                  </a:lnTo>
                  <a:lnTo>
                    <a:pt x="593" y="6076"/>
                  </a:lnTo>
                  <a:lnTo>
                    <a:pt x="620" y="5983"/>
                  </a:lnTo>
                  <a:lnTo>
                    <a:pt x="649" y="5888"/>
                  </a:lnTo>
                  <a:lnTo>
                    <a:pt x="678" y="5795"/>
                  </a:lnTo>
                  <a:lnTo>
                    <a:pt x="709" y="5703"/>
                  </a:lnTo>
                  <a:lnTo>
                    <a:pt x="741" y="5611"/>
                  </a:lnTo>
                  <a:lnTo>
                    <a:pt x="774" y="5519"/>
                  </a:lnTo>
                  <a:lnTo>
                    <a:pt x="808" y="5428"/>
                  </a:lnTo>
                  <a:lnTo>
                    <a:pt x="843" y="5338"/>
                  </a:lnTo>
                  <a:lnTo>
                    <a:pt x="879" y="5248"/>
                  </a:lnTo>
                  <a:lnTo>
                    <a:pt x="917" y="5158"/>
                  </a:lnTo>
                  <a:lnTo>
                    <a:pt x="955" y="5069"/>
                  </a:lnTo>
                  <a:lnTo>
                    <a:pt x="994" y="4981"/>
                  </a:lnTo>
                  <a:lnTo>
                    <a:pt x="1034" y="4893"/>
                  </a:lnTo>
                  <a:lnTo>
                    <a:pt x="1076" y="4806"/>
                  </a:lnTo>
                  <a:lnTo>
                    <a:pt x="1118" y="4719"/>
                  </a:lnTo>
                  <a:lnTo>
                    <a:pt x="1161" y="4633"/>
                  </a:lnTo>
                  <a:lnTo>
                    <a:pt x="1206" y="4547"/>
                  </a:lnTo>
                  <a:lnTo>
                    <a:pt x="1251" y="4462"/>
                  </a:lnTo>
                  <a:lnTo>
                    <a:pt x="1298" y="4378"/>
                  </a:lnTo>
                  <a:lnTo>
                    <a:pt x="1345" y="4295"/>
                  </a:lnTo>
                  <a:lnTo>
                    <a:pt x="1394" y="4212"/>
                  </a:lnTo>
                  <a:lnTo>
                    <a:pt x="1442" y="4130"/>
                  </a:lnTo>
                  <a:lnTo>
                    <a:pt x="1493" y="4047"/>
                  </a:lnTo>
                  <a:lnTo>
                    <a:pt x="1545" y="3966"/>
                  </a:lnTo>
                  <a:lnTo>
                    <a:pt x="1596" y="3886"/>
                  </a:lnTo>
                  <a:lnTo>
                    <a:pt x="1650" y="3806"/>
                  </a:lnTo>
                  <a:lnTo>
                    <a:pt x="1704" y="3727"/>
                  </a:lnTo>
                  <a:lnTo>
                    <a:pt x="1758" y="3649"/>
                  </a:lnTo>
                  <a:lnTo>
                    <a:pt x="1814" y="3571"/>
                  </a:lnTo>
                  <a:lnTo>
                    <a:pt x="1871" y="3494"/>
                  </a:lnTo>
                  <a:lnTo>
                    <a:pt x="1930" y="3418"/>
                  </a:lnTo>
                  <a:lnTo>
                    <a:pt x="1987" y="3342"/>
                  </a:lnTo>
                  <a:lnTo>
                    <a:pt x="2047" y="3268"/>
                  </a:lnTo>
                  <a:lnTo>
                    <a:pt x="2107" y="3193"/>
                  </a:lnTo>
                  <a:lnTo>
                    <a:pt x="2169" y="3120"/>
                  </a:lnTo>
                  <a:lnTo>
                    <a:pt x="2231" y="3047"/>
                  </a:lnTo>
                  <a:lnTo>
                    <a:pt x="2294" y="2976"/>
                  </a:lnTo>
                  <a:lnTo>
                    <a:pt x="2357" y="2905"/>
                  </a:lnTo>
                  <a:lnTo>
                    <a:pt x="2422" y="2834"/>
                  </a:lnTo>
                  <a:lnTo>
                    <a:pt x="2487" y="2764"/>
                  </a:lnTo>
                  <a:lnTo>
                    <a:pt x="2554" y="2695"/>
                  </a:lnTo>
                  <a:lnTo>
                    <a:pt x="2621" y="2628"/>
                  </a:lnTo>
                  <a:lnTo>
                    <a:pt x="2688" y="2561"/>
                  </a:lnTo>
                  <a:lnTo>
                    <a:pt x="2757" y="2494"/>
                  </a:lnTo>
                  <a:lnTo>
                    <a:pt x="2827" y="2428"/>
                  </a:lnTo>
                  <a:lnTo>
                    <a:pt x="2897" y="2363"/>
                  </a:lnTo>
                  <a:lnTo>
                    <a:pt x="2967" y="2300"/>
                  </a:lnTo>
                  <a:lnTo>
                    <a:pt x="3039" y="2237"/>
                  </a:lnTo>
                  <a:lnTo>
                    <a:pt x="3112" y="2175"/>
                  </a:lnTo>
                  <a:lnTo>
                    <a:pt x="3185" y="2113"/>
                  </a:lnTo>
                  <a:lnTo>
                    <a:pt x="3258" y="2053"/>
                  </a:lnTo>
                  <a:lnTo>
                    <a:pt x="3334" y="1994"/>
                  </a:lnTo>
                  <a:lnTo>
                    <a:pt x="3409" y="1935"/>
                  </a:lnTo>
                  <a:lnTo>
                    <a:pt x="3485" y="1876"/>
                  </a:lnTo>
                  <a:lnTo>
                    <a:pt x="3562" y="1820"/>
                  </a:lnTo>
                  <a:lnTo>
                    <a:pt x="3639" y="1764"/>
                  </a:lnTo>
                  <a:lnTo>
                    <a:pt x="3718" y="1708"/>
                  </a:lnTo>
                  <a:lnTo>
                    <a:pt x="3796" y="1654"/>
                  </a:lnTo>
                  <a:lnTo>
                    <a:pt x="3876" y="1600"/>
                  </a:lnTo>
                  <a:lnTo>
                    <a:pt x="3956" y="1549"/>
                  </a:lnTo>
                  <a:lnTo>
                    <a:pt x="4037" y="1498"/>
                  </a:lnTo>
                  <a:lnTo>
                    <a:pt x="4118" y="1447"/>
                  </a:lnTo>
                  <a:lnTo>
                    <a:pt x="4201" y="1398"/>
                  </a:lnTo>
                  <a:lnTo>
                    <a:pt x="4284" y="1349"/>
                  </a:lnTo>
                  <a:lnTo>
                    <a:pt x="4367" y="1301"/>
                  </a:lnTo>
                  <a:lnTo>
                    <a:pt x="4451" y="1255"/>
                  </a:lnTo>
                  <a:lnTo>
                    <a:pt x="4535" y="1209"/>
                  </a:lnTo>
                  <a:lnTo>
                    <a:pt x="4621" y="1165"/>
                  </a:lnTo>
                  <a:lnTo>
                    <a:pt x="4707" y="1121"/>
                  </a:lnTo>
                  <a:lnTo>
                    <a:pt x="4794" y="1079"/>
                  </a:lnTo>
                  <a:lnTo>
                    <a:pt x="4880" y="1037"/>
                  </a:lnTo>
                  <a:lnTo>
                    <a:pt x="4968" y="997"/>
                  </a:lnTo>
                  <a:lnTo>
                    <a:pt x="5056" y="958"/>
                  </a:lnTo>
                  <a:lnTo>
                    <a:pt x="5145" y="918"/>
                  </a:lnTo>
                  <a:lnTo>
                    <a:pt x="5233" y="881"/>
                  </a:lnTo>
                  <a:lnTo>
                    <a:pt x="5324" y="846"/>
                  </a:lnTo>
                  <a:lnTo>
                    <a:pt x="5414" y="811"/>
                  </a:lnTo>
                  <a:lnTo>
                    <a:pt x="5505" y="777"/>
                  </a:lnTo>
                  <a:lnTo>
                    <a:pt x="5597" y="743"/>
                  </a:lnTo>
                  <a:lnTo>
                    <a:pt x="5689" y="711"/>
                  </a:lnTo>
                  <a:lnTo>
                    <a:pt x="5781" y="680"/>
                  </a:lnTo>
                  <a:lnTo>
                    <a:pt x="5873" y="650"/>
                  </a:lnTo>
                  <a:lnTo>
                    <a:pt x="5967" y="622"/>
                  </a:lnTo>
                  <a:lnTo>
                    <a:pt x="6060" y="594"/>
                  </a:lnTo>
                  <a:lnTo>
                    <a:pt x="6155" y="569"/>
                  </a:lnTo>
                  <a:lnTo>
                    <a:pt x="6250" y="543"/>
                  </a:lnTo>
                  <a:lnTo>
                    <a:pt x="6344" y="519"/>
                  </a:lnTo>
                  <a:lnTo>
                    <a:pt x="6440" y="496"/>
                  </a:lnTo>
                  <a:lnTo>
                    <a:pt x="6536" y="474"/>
                  </a:lnTo>
                  <a:lnTo>
                    <a:pt x="6633" y="454"/>
                  </a:lnTo>
                  <a:lnTo>
                    <a:pt x="6730" y="435"/>
                  </a:lnTo>
                  <a:lnTo>
                    <a:pt x="6827" y="417"/>
                  </a:lnTo>
                  <a:lnTo>
                    <a:pt x="6926" y="400"/>
                  </a:lnTo>
                  <a:lnTo>
                    <a:pt x="7024" y="384"/>
                  </a:lnTo>
                  <a:lnTo>
                    <a:pt x="7122" y="370"/>
                  </a:lnTo>
                  <a:lnTo>
                    <a:pt x="7221" y="356"/>
                  </a:lnTo>
                  <a:lnTo>
                    <a:pt x="7320" y="344"/>
                  </a:lnTo>
                  <a:lnTo>
                    <a:pt x="7420" y="333"/>
                  </a:lnTo>
                  <a:lnTo>
                    <a:pt x="7520" y="324"/>
                  </a:lnTo>
                  <a:lnTo>
                    <a:pt x="7620" y="315"/>
                  </a:lnTo>
                  <a:lnTo>
                    <a:pt x="7722" y="308"/>
                  </a:lnTo>
                  <a:lnTo>
                    <a:pt x="7823" y="303"/>
                  </a:lnTo>
                  <a:lnTo>
                    <a:pt x="7923" y="297"/>
                  </a:lnTo>
                  <a:lnTo>
                    <a:pt x="8025" y="294"/>
                  </a:lnTo>
                  <a:lnTo>
                    <a:pt x="8127" y="293"/>
                  </a:lnTo>
                  <a:lnTo>
                    <a:pt x="8231" y="292"/>
                  </a:lnTo>
                  <a:lnTo>
                    <a:pt x="8231" y="0"/>
                  </a:lnTo>
                </a:path>
              </a:pathLst>
            </a:custGeom>
            <a:solidFill>
              <a:srgbClr val="1F1A17">
                <a:alpha val="100000"/>
              </a:srgbClr>
            </a:solidFill>
            <a:ln>
              <a:noFill/>
            </a:ln>
          </p:spPr>
        </p:sp>
        <p:sp>
          <p:nvSpPr>
            <p:cNvPr id="1048774" name="Freeform 21"/>
            <p:cNvSpPr/>
            <p:nvPr/>
          </p:nvSpPr>
          <p:spPr bwMode="auto">
            <a:xfrm>
              <a:off x="15080" y="2631"/>
              <a:ext cx="498" cy="104"/>
            </a:xfrm>
            <a:custGeom>
              <a:avLst/>
              <a:gdLst/>
              <a:ahLst/>
              <a:cxnLst/>
              <a:rect l="0" t="0" r="r" b="b"/>
              <a:pathLst>
                <a:path w="9959" h="2076">
                  <a:moveTo>
                    <a:pt x="9959" y="1745"/>
                  </a:moveTo>
                  <a:lnTo>
                    <a:pt x="9877" y="1614"/>
                  </a:lnTo>
                  <a:lnTo>
                    <a:pt x="9831" y="1590"/>
                  </a:lnTo>
                  <a:lnTo>
                    <a:pt x="9779" y="1563"/>
                  </a:lnTo>
                  <a:lnTo>
                    <a:pt x="9722" y="1532"/>
                  </a:lnTo>
                  <a:lnTo>
                    <a:pt x="9662" y="1498"/>
                  </a:lnTo>
                  <a:lnTo>
                    <a:pt x="9524" y="1421"/>
                  </a:lnTo>
                  <a:lnTo>
                    <a:pt x="9371" y="1333"/>
                  </a:lnTo>
                  <a:lnTo>
                    <a:pt x="9201" y="1238"/>
                  </a:lnTo>
                  <a:lnTo>
                    <a:pt x="9015" y="1137"/>
                  </a:lnTo>
                  <a:lnTo>
                    <a:pt x="8916" y="1085"/>
                  </a:lnTo>
                  <a:lnTo>
                    <a:pt x="8814" y="1031"/>
                  </a:lnTo>
                  <a:lnTo>
                    <a:pt x="8708" y="976"/>
                  </a:lnTo>
                  <a:lnTo>
                    <a:pt x="8597" y="921"/>
                  </a:lnTo>
                  <a:lnTo>
                    <a:pt x="8484" y="866"/>
                  </a:lnTo>
                  <a:lnTo>
                    <a:pt x="8366" y="810"/>
                  </a:lnTo>
                  <a:lnTo>
                    <a:pt x="8244" y="756"/>
                  </a:lnTo>
                  <a:lnTo>
                    <a:pt x="8120" y="701"/>
                  </a:lnTo>
                  <a:lnTo>
                    <a:pt x="7992" y="646"/>
                  </a:lnTo>
                  <a:lnTo>
                    <a:pt x="7860" y="593"/>
                  </a:lnTo>
                  <a:lnTo>
                    <a:pt x="7726" y="540"/>
                  </a:lnTo>
                  <a:lnTo>
                    <a:pt x="7588" y="489"/>
                  </a:lnTo>
                  <a:lnTo>
                    <a:pt x="7517" y="464"/>
                  </a:lnTo>
                  <a:lnTo>
                    <a:pt x="7447" y="439"/>
                  </a:lnTo>
                  <a:lnTo>
                    <a:pt x="7375" y="414"/>
                  </a:lnTo>
                  <a:lnTo>
                    <a:pt x="7302" y="390"/>
                  </a:lnTo>
                  <a:lnTo>
                    <a:pt x="7228" y="366"/>
                  </a:lnTo>
                  <a:lnTo>
                    <a:pt x="7155" y="344"/>
                  </a:lnTo>
                  <a:lnTo>
                    <a:pt x="7079" y="321"/>
                  </a:lnTo>
                  <a:lnTo>
                    <a:pt x="7004" y="299"/>
                  </a:lnTo>
                  <a:lnTo>
                    <a:pt x="6928" y="277"/>
                  </a:lnTo>
                  <a:lnTo>
                    <a:pt x="6850" y="257"/>
                  </a:lnTo>
                  <a:lnTo>
                    <a:pt x="6773" y="236"/>
                  </a:lnTo>
                  <a:lnTo>
                    <a:pt x="6693" y="217"/>
                  </a:lnTo>
                  <a:lnTo>
                    <a:pt x="6615" y="198"/>
                  </a:lnTo>
                  <a:lnTo>
                    <a:pt x="6534" y="180"/>
                  </a:lnTo>
                  <a:lnTo>
                    <a:pt x="6453" y="162"/>
                  </a:lnTo>
                  <a:lnTo>
                    <a:pt x="6372" y="145"/>
                  </a:lnTo>
                  <a:lnTo>
                    <a:pt x="6290" y="129"/>
                  </a:lnTo>
                  <a:lnTo>
                    <a:pt x="6206" y="114"/>
                  </a:lnTo>
                  <a:lnTo>
                    <a:pt x="6122" y="99"/>
                  </a:lnTo>
                  <a:lnTo>
                    <a:pt x="6038" y="86"/>
                  </a:lnTo>
                  <a:lnTo>
                    <a:pt x="5953" y="73"/>
                  </a:lnTo>
                  <a:lnTo>
                    <a:pt x="5867" y="62"/>
                  </a:lnTo>
                  <a:lnTo>
                    <a:pt x="5782" y="51"/>
                  </a:lnTo>
                  <a:lnTo>
                    <a:pt x="5694" y="41"/>
                  </a:lnTo>
                  <a:lnTo>
                    <a:pt x="5606" y="32"/>
                  </a:lnTo>
                  <a:lnTo>
                    <a:pt x="5517" y="24"/>
                  </a:lnTo>
                  <a:lnTo>
                    <a:pt x="5429" y="18"/>
                  </a:lnTo>
                  <a:lnTo>
                    <a:pt x="5339" y="12"/>
                  </a:lnTo>
                  <a:lnTo>
                    <a:pt x="5249" y="7"/>
                  </a:lnTo>
                  <a:lnTo>
                    <a:pt x="5158" y="4"/>
                  </a:lnTo>
                  <a:lnTo>
                    <a:pt x="5066" y="1"/>
                  </a:lnTo>
                  <a:lnTo>
                    <a:pt x="4974" y="0"/>
                  </a:lnTo>
                  <a:lnTo>
                    <a:pt x="4882" y="0"/>
                  </a:lnTo>
                  <a:lnTo>
                    <a:pt x="4789" y="1"/>
                  </a:lnTo>
                  <a:lnTo>
                    <a:pt x="4696" y="4"/>
                  </a:lnTo>
                  <a:lnTo>
                    <a:pt x="4601" y="8"/>
                  </a:lnTo>
                  <a:lnTo>
                    <a:pt x="4507" y="13"/>
                  </a:lnTo>
                  <a:lnTo>
                    <a:pt x="4411" y="20"/>
                  </a:lnTo>
                  <a:lnTo>
                    <a:pt x="4315" y="28"/>
                  </a:lnTo>
                  <a:lnTo>
                    <a:pt x="4218" y="37"/>
                  </a:lnTo>
                  <a:lnTo>
                    <a:pt x="4120" y="48"/>
                  </a:lnTo>
                  <a:lnTo>
                    <a:pt x="4023" y="60"/>
                  </a:lnTo>
                  <a:lnTo>
                    <a:pt x="3925" y="73"/>
                  </a:lnTo>
                  <a:lnTo>
                    <a:pt x="3826" y="89"/>
                  </a:lnTo>
                  <a:lnTo>
                    <a:pt x="3727" y="105"/>
                  </a:lnTo>
                  <a:lnTo>
                    <a:pt x="3628" y="123"/>
                  </a:lnTo>
                  <a:lnTo>
                    <a:pt x="3527" y="143"/>
                  </a:lnTo>
                  <a:lnTo>
                    <a:pt x="3427" y="164"/>
                  </a:lnTo>
                  <a:lnTo>
                    <a:pt x="3325" y="187"/>
                  </a:lnTo>
                  <a:lnTo>
                    <a:pt x="3224" y="212"/>
                  </a:lnTo>
                  <a:lnTo>
                    <a:pt x="3122" y="238"/>
                  </a:lnTo>
                  <a:lnTo>
                    <a:pt x="3019" y="266"/>
                  </a:lnTo>
                  <a:lnTo>
                    <a:pt x="2917" y="296"/>
                  </a:lnTo>
                  <a:lnTo>
                    <a:pt x="2813" y="327"/>
                  </a:lnTo>
                  <a:lnTo>
                    <a:pt x="2709" y="360"/>
                  </a:lnTo>
                  <a:lnTo>
                    <a:pt x="2605" y="395"/>
                  </a:lnTo>
                  <a:lnTo>
                    <a:pt x="2501" y="433"/>
                  </a:lnTo>
                  <a:lnTo>
                    <a:pt x="2395" y="472"/>
                  </a:lnTo>
                  <a:lnTo>
                    <a:pt x="2290" y="512"/>
                  </a:lnTo>
                  <a:lnTo>
                    <a:pt x="2185" y="555"/>
                  </a:lnTo>
                  <a:lnTo>
                    <a:pt x="2078" y="599"/>
                  </a:lnTo>
                  <a:lnTo>
                    <a:pt x="1972" y="646"/>
                  </a:lnTo>
                  <a:lnTo>
                    <a:pt x="1865" y="694"/>
                  </a:lnTo>
                  <a:lnTo>
                    <a:pt x="1757" y="745"/>
                  </a:lnTo>
                  <a:lnTo>
                    <a:pt x="1650" y="797"/>
                  </a:lnTo>
                  <a:lnTo>
                    <a:pt x="1542" y="852"/>
                  </a:lnTo>
                  <a:lnTo>
                    <a:pt x="1434" y="909"/>
                  </a:lnTo>
                  <a:lnTo>
                    <a:pt x="1326" y="967"/>
                  </a:lnTo>
                  <a:lnTo>
                    <a:pt x="1216" y="1029"/>
                  </a:lnTo>
                  <a:lnTo>
                    <a:pt x="1107" y="1092"/>
                  </a:lnTo>
                  <a:lnTo>
                    <a:pt x="997" y="1156"/>
                  </a:lnTo>
                  <a:lnTo>
                    <a:pt x="888" y="1223"/>
                  </a:lnTo>
                  <a:lnTo>
                    <a:pt x="777" y="1294"/>
                  </a:lnTo>
                  <a:lnTo>
                    <a:pt x="667" y="1366"/>
                  </a:lnTo>
                  <a:lnTo>
                    <a:pt x="558" y="1440"/>
                  </a:lnTo>
                  <a:lnTo>
                    <a:pt x="446" y="1516"/>
                  </a:lnTo>
                  <a:lnTo>
                    <a:pt x="335" y="1596"/>
                  </a:lnTo>
                  <a:lnTo>
                    <a:pt x="224" y="1677"/>
                  </a:lnTo>
                  <a:lnTo>
                    <a:pt x="112" y="1761"/>
                  </a:lnTo>
                  <a:lnTo>
                    <a:pt x="0" y="1846"/>
                  </a:lnTo>
                  <a:lnTo>
                    <a:pt x="179" y="2076"/>
                  </a:lnTo>
                  <a:lnTo>
                    <a:pt x="287" y="1992"/>
                  </a:lnTo>
                  <a:lnTo>
                    <a:pt x="395" y="1912"/>
                  </a:lnTo>
                  <a:lnTo>
                    <a:pt x="504" y="1832"/>
                  </a:lnTo>
                  <a:lnTo>
                    <a:pt x="612" y="1755"/>
                  </a:lnTo>
                  <a:lnTo>
                    <a:pt x="720" y="1681"/>
                  </a:lnTo>
                  <a:lnTo>
                    <a:pt x="828" y="1608"/>
                  </a:lnTo>
                  <a:lnTo>
                    <a:pt x="934" y="1539"/>
                  </a:lnTo>
                  <a:lnTo>
                    <a:pt x="1042" y="1472"/>
                  </a:lnTo>
                  <a:lnTo>
                    <a:pt x="1148" y="1407"/>
                  </a:lnTo>
                  <a:lnTo>
                    <a:pt x="1254" y="1342"/>
                  </a:lnTo>
                  <a:lnTo>
                    <a:pt x="1360" y="1281"/>
                  </a:lnTo>
                  <a:lnTo>
                    <a:pt x="1465" y="1222"/>
                  </a:lnTo>
                  <a:lnTo>
                    <a:pt x="1570" y="1166"/>
                  </a:lnTo>
                  <a:lnTo>
                    <a:pt x="1675" y="1111"/>
                  </a:lnTo>
                  <a:lnTo>
                    <a:pt x="1779" y="1059"/>
                  </a:lnTo>
                  <a:lnTo>
                    <a:pt x="1883" y="1007"/>
                  </a:lnTo>
                  <a:lnTo>
                    <a:pt x="1986" y="958"/>
                  </a:lnTo>
                  <a:lnTo>
                    <a:pt x="2089" y="913"/>
                  </a:lnTo>
                  <a:lnTo>
                    <a:pt x="2192" y="867"/>
                  </a:lnTo>
                  <a:lnTo>
                    <a:pt x="2294" y="824"/>
                  </a:lnTo>
                  <a:lnTo>
                    <a:pt x="2396" y="783"/>
                  </a:lnTo>
                  <a:lnTo>
                    <a:pt x="2497" y="744"/>
                  </a:lnTo>
                  <a:lnTo>
                    <a:pt x="2599" y="707"/>
                  </a:lnTo>
                  <a:lnTo>
                    <a:pt x="2700" y="672"/>
                  </a:lnTo>
                  <a:lnTo>
                    <a:pt x="2799" y="638"/>
                  </a:lnTo>
                  <a:lnTo>
                    <a:pt x="2899" y="605"/>
                  </a:lnTo>
                  <a:lnTo>
                    <a:pt x="2998" y="575"/>
                  </a:lnTo>
                  <a:lnTo>
                    <a:pt x="3097" y="546"/>
                  </a:lnTo>
                  <a:lnTo>
                    <a:pt x="3195" y="520"/>
                  </a:lnTo>
                  <a:lnTo>
                    <a:pt x="3293" y="495"/>
                  </a:lnTo>
                  <a:lnTo>
                    <a:pt x="3392" y="471"/>
                  </a:lnTo>
                  <a:lnTo>
                    <a:pt x="3489" y="449"/>
                  </a:lnTo>
                  <a:lnTo>
                    <a:pt x="3585" y="428"/>
                  </a:lnTo>
                  <a:lnTo>
                    <a:pt x="3681" y="410"/>
                  </a:lnTo>
                  <a:lnTo>
                    <a:pt x="3777" y="392"/>
                  </a:lnTo>
                  <a:lnTo>
                    <a:pt x="3872" y="376"/>
                  </a:lnTo>
                  <a:lnTo>
                    <a:pt x="3966" y="362"/>
                  </a:lnTo>
                  <a:lnTo>
                    <a:pt x="4061" y="349"/>
                  </a:lnTo>
                  <a:lnTo>
                    <a:pt x="4154" y="337"/>
                  </a:lnTo>
                  <a:lnTo>
                    <a:pt x="4247" y="327"/>
                  </a:lnTo>
                  <a:lnTo>
                    <a:pt x="4339" y="319"/>
                  </a:lnTo>
                  <a:lnTo>
                    <a:pt x="4432" y="311"/>
                  </a:lnTo>
                  <a:lnTo>
                    <a:pt x="4523" y="304"/>
                  </a:lnTo>
                  <a:lnTo>
                    <a:pt x="4615" y="299"/>
                  </a:lnTo>
                  <a:lnTo>
                    <a:pt x="4705" y="295"/>
                  </a:lnTo>
                  <a:lnTo>
                    <a:pt x="4795" y="294"/>
                  </a:lnTo>
                  <a:lnTo>
                    <a:pt x="4883" y="292"/>
                  </a:lnTo>
                  <a:lnTo>
                    <a:pt x="4973" y="292"/>
                  </a:lnTo>
                  <a:lnTo>
                    <a:pt x="5062" y="293"/>
                  </a:lnTo>
                  <a:lnTo>
                    <a:pt x="5150" y="295"/>
                  </a:lnTo>
                  <a:lnTo>
                    <a:pt x="5237" y="298"/>
                  </a:lnTo>
                  <a:lnTo>
                    <a:pt x="5323" y="303"/>
                  </a:lnTo>
                  <a:lnTo>
                    <a:pt x="5409" y="308"/>
                  </a:lnTo>
                  <a:lnTo>
                    <a:pt x="5495" y="315"/>
                  </a:lnTo>
                  <a:lnTo>
                    <a:pt x="5579" y="322"/>
                  </a:lnTo>
                  <a:lnTo>
                    <a:pt x="5663" y="331"/>
                  </a:lnTo>
                  <a:lnTo>
                    <a:pt x="5747" y="341"/>
                  </a:lnTo>
                  <a:lnTo>
                    <a:pt x="5830" y="351"/>
                  </a:lnTo>
                  <a:lnTo>
                    <a:pt x="5913" y="362"/>
                  </a:lnTo>
                  <a:lnTo>
                    <a:pt x="5994" y="375"/>
                  </a:lnTo>
                  <a:lnTo>
                    <a:pt x="6076" y="387"/>
                  </a:lnTo>
                  <a:lnTo>
                    <a:pt x="6156" y="402"/>
                  </a:lnTo>
                  <a:lnTo>
                    <a:pt x="6236" y="415"/>
                  </a:lnTo>
                  <a:lnTo>
                    <a:pt x="6315" y="432"/>
                  </a:lnTo>
                  <a:lnTo>
                    <a:pt x="6394" y="447"/>
                  </a:lnTo>
                  <a:lnTo>
                    <a:pt x="6471" y="464"/>
                  </a:lnTo>
                  <a:lnTo>
                    <a:pt x="6549" y="481"/>
                  </a:lnTo>
                  <a:lnTo>
                    <a:pt x="6625" y="500"/>
                  </a:lnTo>
                  <a:lnTo>
                    <a:pt x="6701" y="519"/>
                  </a:lnTo>
                  <a:lnTo>
                    <a:pt x="6776" y="538"/>
                  </a:lnTo>
                  <a:lnTo>
                    <a:pt x="6851" y="558"/>
                  </a:lnTo>
                  <a:lnTo>
                    <a:pt x="6925" y="580"/>
                  </a:lnTo>
                  <a:lnTo>
                    <a:pt x="6998" y="600"/>
                  </a:lnTo>
                  <a:lnTo>
                    <a:pt x="7070" y="622"/>
                  </a:lnTo>
                  <a:lnTo>
                    <a:pt x="7142" y="645"/>
                  </a:lnTo>
                  <a:lnTo>
                    <a:pt x="7213" y="668"/>
                  </a:lnTo>
                  <a:lnTo>
                    <a:pt x="7283" y="690"/>
                  </a:lnTo>
                  <a:lnTo>
                    <a:pt x="7352" y="714"/>
                  </a:lnTo>
                  <a:lnTo>
                    <a:pt x="7421" y="738"/>
                  </a:lnTo>
                  <a:lnTo>
                    <a:pt x="7488" y="763"/>
                  </a:lnTo>
                  <a:lnTo>
                    <a:pt x="7622" y="812"/>
                  </a:lnTo>
                  <a:lnTo>
                    <a:pt x="7754" y="863"/>
                  </a:lnTo>
                  <a:lnTo>
                    <a:pt x="7881" y="916"/>
                  </a:lnTo>
                  <a:lnTo>
                    <a:pt x="8004" y="969"/>
                  </a:lnTo>
                  <a:lnTo>
                    <a:pt x="8126" y="1022"/>
                  </a:lnTo>
                  <a:lnTo>
                    <a:pt x="8244" y="1075"/>
                  </a:lnTo>
                  <a:lnTo>
                    <a:pt x="8358" y="1129"/>
                  </a:lnTo>
                  <a:lnTo>
                    <a:pt x="8469" y="1183"/>
                  </a:lnTo>
                  <a:lnTo>
                    <a:pt x="8576" y="1237"/>
                  </a:lnTo>
                  <a:lnTo>
                    <a:pt x="8681" y="1290"/>
                  </a:lnTo>
                  <a:lnTo>
                    <a:pt x="8781" y="1342"/>
                  </a:lnTo>
                  <a:lnTo>
                    <a:pt x="8878" y="1393"/>
                  </a:lnTo>
                  <a:lnTo>
                    <a:pt x="9061" y="1494"/>
                  </a:lnTo>
                  <a:lnTo>
                    <a:pt x="9229" y="1588"/>
                  </a:lnTo>
                  <a:lnTo>
                    <a:pt x="9382" y="1675"/>
                  </a:lnTo>
                  <a:lnTo>
                    <a:pt x="9519" y="1752"/>
                  </a:lnTo>
                  <a:lnTo>
                    <a:pt x="9582" y="1787"/>
                  </a:lnTo>
                  <a:lnTo>
                    <a:pt x="9642" y="1820"/>
                  </a:lnTo>
                  <a:lnTo>
                    <a:pt x="9698" y="1850"/>
                  </a:lnTo>
                  <a:lnTo>
                    <a:pt x="9749" y="1875"/>
                  </a:lnTo>
                  <a:lnTo>
                    <a:pt x="9668" y="1745"/>
                  </a:lnTo>
                  <a:lnTo>
                    <a:pt x="9959" y="1745"/>
                  </a:lnTo>
                  <a:lnTo>
                    <a:pt x="9959" y="1655"/>
                  </a:lnTo>
                  <a:lnTo>
                    <a:pt x="9877" y="1614"/>
                  </a:lnTo>
                  <a:lnTo>
                    <a:pt x="9959" y="1745"/>
                  </a:lnTo>
                </a:path>
              </a:pathLst>
            </a:custGeom>
            <a:solidFill>
              <a:srgbClr val="1F1A17">
                <a:alpha val="100000"/>
              </a:srgbClr>
            </a:solidFill>
            <a:ln>
              <a:noFill/>
            </a:ln>
          </p:spPr>
        </p:sp>
        <p:sp>
          <p:nvSpPr>
            <p:cNvPr id="1048775" name="Freeform 22"/>
            <p:cNvSpPr/>
            <p:nvPr/>
          </p:nvSpPr>
          <p:spPr bwMode="auto">
            <a:xfrm>
              <a:off x="15563" y="2718"/>
              <a:ext cx="15" cy="662"/>
            </a:xfrm>
            <a:custGeom>
              <a:avLst/>
              <a:gdLst/>
              <a:ahLst/>
              <a:cxnLst/>
              <a:rect l="0" t="0" r="r" b="b"/>
              <a:pathLst>
                <a:path w="291" h="13232">
                  <a:moveTo>
                    <a:pt x="239" y="13232"/>
                  </a:moveTo>
                  <a:lnTo>
                    <a:pt x="291" y="13122"/>
                  </a:lnTo>
                  <a:lnTo>
                    <a:pt x="291" y="0"/>
                  </a:lnTo>
                  <a:lnTo>
                    <a:pt x="0" y="0"/>
                  </a:lnTo>
                  <a:lnTo>
                    <a:pt x="0" y="13122"/>
                  </a:lnTo>
                  <a:lnTo>
                    <a:pt x="239" y="13232"/>
                  </a:lnTo>
                  <a:lnTo>
                    <a:pt x="291" y="13189"/>
                  </a:lnTo>
                  <a:lnTo>
                    <a:pt x="291" y="13122"/>
                  </a:lnTo>
                  <a:lnTo>
                    <a:pt x="239" y="13232"/>
                  </a:lnTo>
                </a:path>
              </a:pathLst>
            </a:custGeom>
            <a:solidFill>
              <a:srgbClr val="1F1A17">
                <a:alpha val="100000"/>
              </a:srgbClr>
            </a:solidFill>
            <a:ln>
              <a:noFill/>
            </a:ln>
          </p:spPr>
        </p:sp>
        <p:sp>
          <p:nvSpPr>
            <p:cNvPr id="1048776" name="Freeform 23"/>
            <p:cNvSpPr/>
            <p:nvPr/>
          </p:nvSpPr>
          <p:spPr bwMode="auto">
            <a:xfrm>
              <a:off x="15077" y="3355"/>
              <a:ext cx="498" cy="104"/>
            </a:xfrm>
            <a:custGeom>
              <a:avLst/>
              <a:gdLst/>
              <a:ahLst/>
              <a:cxnLst/>
              <a:rect l="0" t="0" r="r" b="b"/>
              <a:pathLst>
                <a:path w="9964" h="2083">
                  <a:moveTo>
                    <a:pt x="0" y="110"/>
                  </a:moveTo>
                  <a:lnTo>
                    <a:pt x="51" y="220"/>
                  </a:lnTo>
                  <a:lnTo>
                    <a:pt x="125" y="284"/>
                  </a:lnTo>
                  <a:lnTo>
                    <a:pt x="201" y="347"/>
                  </a:lnTo>
                  <a:lnTo>
                    <a:pt x="277" y="408"/>
                  </a:lnTo>
                  <a:lnTo>
                    <a:pt x="353" y="468"/>
                  </a:lnTo>
                  <a:lnTo>
                    <a:pt x="430" y="528"/>
                  </a:lnTo>
                  <a:lnTo>
                    <a:pt x="507" y="586"/>
                  </a:lnTo>
                  <a:lnTo>
                    <a:pt x="585" y="642"/>
                  </a:lnTo>
                  <a:lnTo>
                    <a:pt x="663" y="698"/>
                  </a:lnTo>
                  <a:lnTo>
                    <a:pt x="741" y="753"/>
                  </a:lnTo>
                  <a:lnTo>
                    <a:pt x="820" y="806"/>
                  </a:lnTo>
                  <a:lnTo>
                    <a:pt x="900" y="858"/>
                  </a:lnTo>
                  <a:lnTo>
                    <a:pt x="979" y="909"/>
                  </a:lnTo>
                  <a:lnTo>
                    <a:pt x="1059" y="958"/>
                  </a:lnTo>
                  <a:lnTo>
                    <a:pt x="1140" y="1007"/>
                  </a:lnTo>
                  <a:lnTo>
                    <a:pt x="1221" y="1054"/>
                  </a:lnTo>
                  <a:lnTo>
                    <a:pt x="1302" y="1100"/>
                  </a:lnTo>
                  <a:lnTo>
                    <a:pt x="1383" y="1145"/>
                  </a:lnTo>
                  <a:lnTo>
                    <a:pt x="1465" y="1189"/>
                  </a:lnTo>
                  <a:lnTo>
                    <a:pt x="1547" y="1231"/>
                  </a:lnTo>
                  <a:lnTo>
                    <a:pt x="1629" y="1273"/>
                  </a:lnTo>
                  <a:lnTo>
                    <a:pt x="1713" y="1313"/>
                  </a:lnTo>
                  <a:lnTo>
                    <a:pt x="1796" y="1352"/>
                  </a:lnTo>
                  <a:lnTo>
                    <a:pt x="1879" y="1391"/>
                  </a:lnTo>
                  <a:lnTo>
                    <a:pt x="1963" y="1428"/>
                  </a:lnTo>
                  <a:lnTo>
                    <a:pt x="2047" y="1464"/>
                  </a:lnTo>
                  <a:lnTo>
                    <a:pt x="2130" y="1499"/>
                  </a:lnTo>
                  <a:lnTo>
                    <a:pt x="2215" y="1532"/>
                  </a:lnTo>
                  <a:lnTo>
                    <a:pt x="2299" y="1566"/>
                  </a:lnTo>
                  <a:lnTo>
                    <a:pt x="2384" y="1598"/>
                  </a:lnTo>
                  <a:lnTo>
                    <a:pt x="2469" y="1628"/>
                  </a:lnTo>
                  <a:lnTo>
                    <a:pt x="2553" y="1658"/>
                  </a:lnTo>
                  <a:lnTo>
                    <a:pt x="2639" y="1686"/>
                  </a:lnTo>
                  <a:lnTo>
                    <a:pt x="2725" y="1714"/>
                  </a:lnTo>
                  <a:lnTo>
                    <a:pt x="2809" y="1739"/>
                  </a:lnTo>
                  <a:lnTo>
                    <a:pt x="2895" y="1764"/>
                  </a:lnTo>
                  <a:lnTo>
                    <a:pt x="2982" y="1789"/>
                  </a:lnTo>
                  <a:lnTo>
                    <a:pt x="3068" y="1813"/>
                  </a:lnTo>
                  <a:lnTo>
                    <a:pt x="3154" y="1835"/>
                  </a:lnTo>
                  <a:lnTo>
                    <a:pt x="3240" y="1856"/>
                  </a:lnTo>
                  <a:lnTo>
                    <a:pt x="3326" y="1876"/>
                  </a:lnTo>
                  <a:lnTo>
                    <a:pt x="3412" y="1896"/>
                  </a:lnTo>
                  <a:lnTo>
                    <a:pt x="3499" y="1913"/>
                  </a:lnTo>
                  <a:lnTo>
                    <a:pt x="3585" y="1932"/>
                  </a:lnTo>
                  <a:lnTo>
                    <a:pt x="3672" y="1947"/>
                  </a:lnTo>
                  <a:lnTo>
                    <a:pt x="3758" y="1963"/>
                  </a:lnTo>
                  <a:lnTo>
                    <a:pt x="3844" y="1977"/>
                  </a:lnTo>
                  <a:lnTo>
                    <a:pt x="3931" y="1991"/>
                  </a:lnTo>
                  <a:lnTo>
                    <a:pt x="4017" y="2003"/>
                  </a:lnTo>
                  <a:lnTo>
                    <a:pt x="4103" y="2015"/>
                  </a:lnTo>
                  <a:lnTo>
                    <a:pt x="4190" y="2026"/>
                  </a:lnTo>
                  <a:lnTo>
                    <a:pt x="4277" y="2035"/>
                  </a:lnTo>
                  <a:lnTo>
                    <a:pt x="4363" y="2044"/>
                  </a:lnTo>
                  <a:lnTo>
                    <a:pt x="4449" y="2053"/>
                  </a:lnTo>
                  <a:lnTo>
                    <a:pt x="4535" y="2059"/>
                  </a:lnTo>
                  <a:lnTo>
                    <a:pt x="4621" y="2065"/>
                  </a:lnTo>
                  <a:lnTo>
                    <a:pt x="4707" y="2071"/>
                  </a:lnTo>
                  <a:lnTo>
                    <a:pt x="4793" y="2075"/>
                  </a:lnTo>
                  <a:lnTo>
                    <a:pt x="4880" y="2078"/>
                  </a:lnTo>
                  <a:lnTo>
                    <a:pt x="4964" y="2081"/>
                  </a:lnTo>
                  <a:lnTo>
                    <a:pt x="5050" y="2083"/>
                  </a:lnTo>
                  <a:lnTo>
                    <a:pt x="5136" y="2083"/>
                  </a:lnTo>
                  <a:lnTo>
                    <a:pt x="5220" y="2083"/>
                  </a:lnTo>
                  <a:lnTo>
                    <a:pt x="5306" y="2083"/>
                  </a:lnTo>
                  <a:lnTo>
                    <a:pt x="5391" y="2081"/>
                  </a:lnTo>
                  <a:lnTo>
                    <a:pt x="5474" y="2078"/>
                  </a:lnTo>
                  <a:lnTo>
                    <a:pt x="5559" y="2075"/>
                  </a:lnTo>
                  <a:lnTo>
                    <a:pt x="5644" y="2071"/>
                  </a:lnTo>
                  <a:lnTo>
                    <a:pt x="5727" y="2065"/>
                  </a:lnTo>
                  <a:lnTo>
                    <a:pt x="5811" y="2059"/>
                  </a:lnTo>
                  <a:lnTo>
                    <a:pt x="5895" y="2053"/>
                  </a:lnTo>
                  <a:lnTo>
                    <a:pt x="5979" y="2045"/>
                  </a:lnTo>
                  <a:lnTo>
                    <a:pt x="6062" y="2036"/>
                  </a:lnTo>
                  <a:lnTo>
                    <a:pt x="6144" y="2028"/>
                  </a:lnTo>
                  <a:lnTo>
                    <a:pt x="6227" y="2019"/>
                  </a:lnTo>
                  <a:lnTo>
                    <a:pt x="6308" y="2007"/>
                  </a:lnTo>
                  <a:lnTo>
                    <a:pt x="6391" y="1996"/>
                  </a:lnTo>
                  <a:lnTo>
                    <a:pt x="6473" y="1985"/>
                  </a:lnTo>
                  <a:lnTo>
                    <a:pt x="6554" y="1971"/>
                  </a:lnTo>
                  <a:lnTo>
                    <a:pt x="6635" y="1958"/>
                  </a:lnTo>
                  <a:lnTo>
                    <a:pt x="6714" y="1943"/>
                  </a:lnTo>
                  <a:lnTo>
                    <a:pt x="6795" y="1928"/>
                  </a:lnTo>
                  <a:lnTo>
                    <a:pt x="6874" y="1912"/>
                  </a:lnTo>
                  <a:lnTo>
                    <a:pt x="6955" y="1896"/>
                  </a:lnTo>
                  <a:lnTo>
                    <a:pt x="7033" y="1878"/>
                  </a:lnTo>
                  <a:lnTo>
                    <a:pt x="7113" y="1861"/>
                  </a:lnTo>
                  <a:lnTo>
                    <a:pt x="7190" y="1842"/>
                  </a:lnTo>
                  <a:lnTo>
                    <a:pt x="7269" y="1822"/>
                  </a:lnTo>
                  <a:lnTo>
                    <a:pt x="7346" y="1803"/>
                  </a:lnTo>
                  <a:lnTo>
                    <a:pt x="7422" y="1782"/>
                  </a:lnTo>
                  <a:lnTo>
                    <a:pt x="7499" y="1760"/>
                  </a:lnTo>
                  <a:lnTo>
                    <a:pt x="7575" y="1738"/>
                  </a:lnTo>
                  <a:lnTo>
                    <a:pt x="7651" y="1716"/>
                  </a:lnTo>
                  <a:lnTo>
                    <a:pt x="7726" y="1692"/>
                  </a:lnTo>
                  <a:lnTo>
                    <a:pt x="7800" y="1668"/>
                  </a:lnTo>
                  <a:lnTo>
                    <a:pt x="7875" y="1643"/>
                  </a:lnTo>
                  <a:lnTo>
                    <a:pt x="7948" y="1617"/>
                  </a:lnTo>
                  <a:lnTo>
                    <a:pt x="8020" y="1591"/>
                  </a:lnTo>
                  <a:lnTo>
                    <a:pt x="8093" y="1566"/>
                  </a:lnTo>
                  <a:lnTo>
                    <a:pt x="8165" y="1538"/>
                  </a:lnTo>
                  <a:lnTo>
                    <a:pt x="8237" y="1510"/>
                  </a:lnTo>
                  <a:lnTo>
                    <a:pt x="8307" y="1482"/>
                  </a:lnTo>
                  <a:lnTo>
                    <a:pt x="8377" y="1453"/>
                  </a:lnTo>
                  <a:lnTo>
                    <a:pt x="8447" y="1423"/>
                  </a:lnTo>
                  <a:lnTo>
                    <a:pt x="8517" y="1393"/>
                  </a:lnTo>
                  <a:lnTo>
                    <a:pt x="8585" y="1361"/>
                  </a:lnTo>
                  <a:lnTo>
                    <a:pt x="8652" y="1330"/>
                  </a:lnTo>
                  <a:lnTo>
                    <a:pt x="8719" y="1297"/>
                  </a:lnTo>
                  <a:lnTo>
                    <a:pt x="8785" y="1265"/>
                  </a:lnTo>
                  <a:lnTo>
                    <a:pt x="8851" y="1232"/>
                  </a:lnTo>
                  <a:lnTo>
                    <a:pt x="8916" y="1198"/>
                  </a:lnTo>
                  <a:lnTo>
                    <a:pt x="8981" y="1164"/>
                  </a:lnTo>
                  <a:lnTo>
                    <a:pt x="9045" y="1129"/>
                  </a:lnTo>
                  <a:lnTo>
                    <a:pt x="9108" y="1094"/>
                  </a:lnTo>
                  <a:lnTo>
                    <a:pt x="9170" y="1057"/>
                  </a:lnTo>
                  <a:lnTo>
                    <a:pt x="9232" y="1021"/>
                  </a:lnTo>
                  <a:lnTo>
                    <a:pt x="9293" y="984"/>
                  </a:lnTo>
                  <a:lnTo>
                    <a:pt x="9353" y="946"/>
                  </a:lnTo>
                  <a:lnTo>
                    <a:pt x="9413" y="907"/>
                  </a:lnTo>
                  <a:lnTo>
                    <a:pt x="9472" y="870"/>
                  </a:lnTo>
                  <a:lnTo>
                    <a:pt x="9530" y="831"/>
                  </a:lnTo>
                  <a:lnTo>
                    <a:pt x="9586" y="790"/>
                  </a:lnTo>
                  <a:lnTo>
                    <a:pt x="9643" y="750"/>
                  </a:lnTo>
                  <a:lnTo>
                    <a:pt x="9699" y="710"/>
                  </a:lnTo>
                  <a:lnTo>
                    <a:pt x="9754" y="669"/>
                  </a:lnTo>
                  <a:lnTo>
                    <a:pt x="9807" y="628"/>
                  </a:lnTo>
                  <a:lnTo>
                    <a:pt x="9860" y="585"/>
                  </a:lnTo>
                  <a:lnTo>
                    <a:pt x="9913" y="543"/>
                  </a:lnTo>
                  <a:lnTo>
                    <a:pt x="9964" y="499"/>
                  </a:lnTo>
                  <a:lnTo>
                    <a:pt x="9776" y="278"/>
                  </a:lnTo>
                  <a:lnTo>
                    <a:pt x="9729" y="318"/>
                  </a:lnTo>
                  <a:lnTo>
                    <a:pt x="9679" y="359"/>
                  </a:lnTo>
                  <a:lnTo>
                    <a:pt x="9629" y="397"/>
                  </a:lnTo>
                  <a:lnTo>
                    <a:pt x="9578" y="436"/>
                  </a:lnTo>
                  <a:lnTo>
                    <a:pt x="9526" y="476"/>
                  </a:lnTo>
                  <a:lnTo>
                    <a:pt x="9474" y="514"/>
                  </a:lnTo>
                  <a:lnTo>
                    <a:pt x="9420" y="552"/>
                  </a:lnTo>
                  <a:lnTo>
                    <a:pt x="9366" y="590"/>
                  </a:lnTo>
                  <a:lnTo>
                    <a:pt x="9311" y="627"/>
                  </a:lnTo>
                  <a:lnTo>
                    <a:pt x="9255" y="664"/>
                  </a:lnTo>
                  <a:lnTo>
                    <a:pt x="9199" y="700"/>
                  </a:lnTo>
                  <a:lnTo>
                    <a:pt x="9141" y="735"/>
                  </a:lnTo>
                  <a:lnTo>
                    <a:pt x="9084" y="771"/>
                  </a:lnTo>
                  <a:lnTo>
                    <a:pt x="9025" y="806"/>
                  </a:lnTo>
                  <a:lnTo>
                    <a:pt x="8965" y="840"/>
                  </a:lnTo>
                  <a:lnTo>
                    <a:pt x="8905" y="873"/>
                  </a:lnTo>
                  <a:lnTo>
                    <a:pt x="8844" y="907"/>
                  </a:lnTo>
                  <a:lnTo>
                    <a:pt x="8782" y="940"/>
                  </a:lnTo>
                  <a:lnTo>
                    <a:pt x="8720" y="971"/>
                  </a:lnTo>
                  <a:lnTo>
                    <a:pt x="8657" y="1004"/>
                  </a:lnTo>
                  <a:lnTo>
                    <a:pt x="8593" y="1036"/>
                  </a:lnTo>
                  <a:lnTo>
                    <a:pt x="8528" y="1066"/>
                  </a:lnTo>
                  <a:lnTo>
                    <a:pt x="8464" y="1097"/>
                  </a:lnTo>
                  <a:lnTo>
                    <a:pt x="8398" y="1126"/>
                  </a:lnTo>
                  <a:lnTo>
                    <a:pt x="8332" y="1155"/>
                  </a:lnTo>
                  <a:lnTo>
                    <a:pt x="8265" y="1184"/>
                  </a:lnTo>
                  <a:lnTo>
                    <a:pt x="8198" y="1212"/>
                  </a:lnTo>
                  <a:lnTo>
                    <a:pt x="8130" y="1240"/>
                  </a:lnTo>
                  <a:lnTo>
                    <a:pt x="8061" y="1265"/>
                  </a:lnTo>
                  <a:lnTo>
                    <a:pt x="7992" y="1291"/>
                  </a:lnTo>
                  <a:lnTo>
                    <a:pt x="7922" y="1317"/>
                  </a:lnTo>
                  <a:lnTo>
                    <a:pt x="7852" y="1343"/>
                  </a:lnTo>
                  <a:lnTo>
                    <a:pt x="7781" y="1367"/>
                  </a:lnTo>
                  <a:lnTo>
                    <a:pt x="7710" y="1391"/>
                  </a:lnTo>
                  <a:lnTo>
                    <a:pt x="7638" y="1413"/>
                  </a:lnTo>
                  <a:lnTo>
                    <a:pt x="7566" y="1437"/>
                  </a:lnTo>
                  <a:lnTo>
                    <a:pt x="7493" y="1459"/>
                  </a:lnTo>
                  <a:lnTo>
                    <a:pt x="7419" y="1480"/>
                  </a:lnTo>
                  <a:lnTo>
                    <a:pt x="7346" y="1501"/>
                  </a:lnTo>
                  <a:lnTo>
                    <a:pt x="7272" y="1521"/>
                  </a:lnTo>
                  <a:lnTo>
                    <a:pt x="7196" y="1540"/>
                  </a:lnTo>
                  <a:lnTo>
                    <a:pt x="7122" y="1559"/>
                  </a:lnTo>
                  <a:lnTo>
                    <a:pt x="7047" y="1577"/>
                  </a:lnTo>
                  <a:lnTo>
                    <a:pt x="6971" y="1595"/>
                  </a:lnTo>
                  <a:lnTo>
                    <a:pt x="6894" y="1611"/>
                  </a:lnTo>
                  <a:lnTo>
                    <a:pt x="6817" y="1627"/>
                  </a:lnTo>
                  <a:lnTo>
                    <a:pt x="6740" y="1642"/>
                  </a:lnTo>
                  <a:lnTo>
                    <a:pt x="6664" y="1657"/>
                  </a:lnTo>
                  <a:lnTo>
                    <a:pt x="6585" y="1670"/>
                  </a:lnTo>
                  <a:lnTo>
                    <a:pt x="6507" y="1684"/>
                  </a:lnTo>
                  <a:lnTo>
                    <a:pt x="6429" y="1696"/>
                  </a:lnTo>
                  <a:lnTo>
                    <a:pt x="6350" y="1707"/>
                  </a:lnTo>
                  <a:lnTo>
                    <a:pt x="6271" y="1719"/>
                  </a:lnTo>
                  <a:lnTo>
                    <a:pt x="6192" y="1729"/>
                  </a:lnTo>
                  <a:lnTo>
                    <a:pt x="6112" y="1738"/>
                  </a:lnTo>
                  <a:lnTo>
                    <a:pt x="6032" y="1748"/>
                  </a:lnTo>
                  <a:lnTo>
                    <a:pt x="5951" y="1755"/>
                  </a:lnTo>
                  <a:lnTo>
                    <a:pt x="5871" y="1762"/>
                  </a:lnTo>
                  <a:lnTo>
                    <a:pt x="5790" y="1768"/>
                  </a:lnTo>
                  <a:lnTo>
                    <a:pt x="5710" y="1775"/>
                  </a:lnTo>
                  <a:lnTo>
                    <a:pt x="5628" y="1780"/>
                  </a:lnTo>
                  <a:lnTo>
                    <a:pt x="5546" y="1784"/>
                  </a:lnTo>
                  <a:lnTo>
                    <a:pt x="5465" y="1787"/>
                  </a:lnTo>
                  <a:lnTo>
                    <a:pt x="5383" y="1789"/>
                  </a:lnTo>
                  <a:lnTo>
                    <a:pt x="5301" y="1790"/>
                  </a:lnTo>
                  <a:lnTo>
                    <a:pt x="5219" y="1791"/>
                  </a:lnTo>
                  <a:lnTo>
                    <a:pt x="5137" y="1791"/>
                  </a:lnTo>
                  <a:lnTo>
                    <a:pt x="5054" y="1791"/>
                  </a:lnTo>
                  <a:lnTo>
                    <a:pt x="4971" y="1789"/>
                  </a:lnTo>
                  <a:lnTo>
                    <a:pt x="4888" y="1787"/>
                  </a:lnTo>
                  <a:lnTo>
                    <a:pt x="4805" y="1784"/>
                  </a:lnTo>
                  <a:lnTo>
                    <a:pt x="4723" y="1780"/>
                  </a:lnTo>
                  <a:lnTo>
                    <a:pt x="4640" y="1775"/>
                  </a:lnTo>
                  <a:lnTo>
                    <a:pt x="4556" y="1768"/>
                  </a:lnTo>
                  <a:lnTo>
                    <a:pt x="4473" y="1762"/>
                  </a:lnTo>
                  <a:lnTo>
                    <a:pt x="4390" y="1755"/>
                  </a:lnTo>
                  <a:lnTo>
                    <a:pt x="4307" y="1746"/>
                  </a:lnTo>
                  <a:lnTo>
                    <a:pt x="4223" y="1736"/>
                  </a:lnTo>
                  <a:lnTo>
                    <a:pt x="4140" y="1726"/>
                  </a:lnTo>
                  <a:lnTo>
                    <a:pt x="4057" y="1715"/>
                  </a:lnTo>
                  <a:lnTo>
                    <a:pt x="3973" y="1702"/>
                  </a:lnTo>
                  <a:lnTo>
                    <a:pt x="3890" y="1690"/>
                  </a:lnTo>
                  <a:lnTo>
                    <a:pt x="3807" y="1676"/>
                  </a:lnTo>
                  <a:lnTo>
                    <a:pt x="3723" y="1661"/>
                  </a:lnTo>
                  <a:lnTo>
                    <a:pt x="3640" y="1645"/>
                  </a:lnTo>
                  <a:lnTo>
                    <a:pt x="3557" y="1629"/>
                  </a:lnTo>
                  <a:lnTo>
                    <a:pt x="3473" y="1611"/>
                  </a:lnTo>
                  <a:lnTo>
                    <a:pt x="3391" y="1592"/>
                  </a:lnTo>
                  <a:lnTo>
                    <a:pt x="3307" y="1573"/>
                  </a:lnTo>
                  <a:lnTo>
                    <a:pt x="3225" y="1552"/>
                  </a:lnTo>
                  <a:lnTo>
                    <a:pt x="3142" y="1530"/>
                  </a:lnTo>
                  <a:lnTo>
                    <a:pt x="3059" y="1509"/>
                  </a:lnTo>
                  <a:lnTo>
                    <a:pt x="2977" y="1485"/>
                  </a:lnTo>
                  <a:lnTo>
                    <a:pt x="2894" y="1460"/>
                  </a:lnTo>
                  <a:lnTo>
                    <a:pt x="2812" y="1435"/>
                  </a:lnTo>
                  <a:lnTo>
                    <a:pt x="2729" y="1408"/>
                  </a:lnTo>
                  <a:lnTo>
                    <a:pt x="2647" y="1381"/>
                  </a:lnTo>
                  <a:lnTo>
                    <a:pt x="2566" y="1352"/>
                  </a:lnTo>
                  <a:lnTo>
                    <a:pt x="2484" y="1323"/>
                  </a:lnTo>
                  <a:lnTo>
                    <a:pt x="2402" y="1292"/>
                  </a:lnTo>
                  <a:lnTo>
                    <a:pt x="2321" y="1261"/>
                  </a:lnTo>
                  <a:lnTo>
                    <a:pt x="2240" y="1229"/>
                  </a:lnTo>
                  <a:lnTo>
                    <a:pt x="2159" y="1196"/>
                  </a:lnTo>
                  <a:lnTo>
                    <a:pt x="2079" y="1161"/>
                  </a:lnTo>
                  <a:lnTo>
                    <a:pt x="1998" y="1125"/>
                  </a:lnTo>
                  <a:lnTo>
                    <a:pt x="1917" y="1088"/>
                  </a:lnTo>
                  <a:lnTo>
                    <a:pt x="1838" y="1051"/>
                  </a:lnTo>
                  <a:lnTo>
                    <a:pt x="1758" y="1012"/>
                  </a:lnTo>
                  <a:lnTo>
                    <a:pt x="1679" y="971"/>
                  </a:lnTo>
                  <a:lnTo>
                    <a:pt x="1601" y="931"/>
                  </a:lnTo>
                  <a:lnTo>
                    <a:pt x="1522" y="889"/>
                  </a:lnTo>
                  <a:lnTo>
                    <a:pt x="1444" y="845"/>
                  </a:lnTo>
                  <a:lnTo>
                    <a:pt x="1365" y="801"/>
                  </a:lnTo>
                  <a:lnTo>
                    <a:pt x="1288" y="756"/>
                  </a:lnTo>
                  <a:lnTo>
                    <a:pt x="1210" y="710"/>
                  </a:lnTo>
                  <a:lnTo>
                    <a:pt x="1133" y="661"/>
                  </a:lnTo>
                  <a:lnTo>
                    <a:pt x="1056" y="612"/>
                  </a:lnTo>
                  <a:lnTo>
                    <a:pt x="980" y="563"/>
                  </a:lnTo>
                  <a:lnTo>
                    <a:pt x="905" y="512"/>
                  </a:lnTo>
                  <a:lnTo>
                    <a:pt x="829" y="460"/>
                  </a:lnTo>
                  <a:lnTo>
                    <a:pt x="754" y="406"/>
                  </a:lnTo>
                  <a:lnTo>
                    <a:pt x="680" y="353"/>
                  </a:lnTo>
                  <a:lnTo>
                    <a:pt x="605" y="297"/>
                  </a:lnTo>
                  <a:lnTo>
                    <a:pt x="532" y="240"/>
                  </a:lnTo>
                  <a:lnTo>
                    <a:pt x="458" y="182"/>
                  </a:lnTo>
                  <a:lnTo>
                    <a:pt x="385" y="123"/>
                  </a:lnTo>
                  <a:lnTo>
                    <a:pt x="313" y="62"/>
                  </a:lnTo>
                  <a:lnTo>
                    <a:pt x="241" y="0"/>
                  </a:lnTo>
                  <a:lnTo>
                    <a:pt x="291" y="110"/>
                  </a:lnTo>
                  <a:lnTo>
                    <a:pt x="0" y="110"/>
                  </a:lnTo>
                  <a:lnTo>
                    <a:pt x="0" y="177"/>
                  </a:lnTo>
                  <a:lnTo>
                    <a:pt x="51" y="220"/>
                  </a:lnTo>
                  <a:lnTo>
                    <a:pt x="0" y="110"/>
                  </a:lnTo>
                </a:path>
              </a:pathLst>
            </a:custGeom>
            <a:solidFill>
              <a:srgbClr val="1F1A17">
                <a:alpha val="100000"/>
              </a:srgbClr>
            </a:solidFill>
            <a:ln>
              <a:noFill/>
            </a:ln>
          </p:spPr>
        </p:sp>
        <p:sp>
          <p:nvSpPr>
            <p:cNvPr id="1048777" name="Freeform 24"/>
            <p:cNvSpPr/>
            <p:nvPr/>
          </p:nvSpPr>
          <p:spPr bwMode="auto">
            <a:xfrm>
              <a:off x="15077" y="2723"/>
              <a:ext cx="15" cy="637"/>
            </a:xfrm>
            <a:custGeom>
              <a:avLst/>
              <a:gdLst/>
              <a:ahLst/>
              <a:cxnLst/>
              <a:rect l="0" t="0" r="r" b="b"/>
              <a:pathLst>
                <a:path w="291" h="12742">
                  <a:moveTo>
                    <a:pt x="57" y="0"/>
                  </a:moveTo>
                  <a:lnTo>
                    <a:pt x="0" y="115"/>
                  </a:lnTo>
                  <a:lnTo>
                    <a:pt x="0" y="12742"/>
                  </a:lnTo>
                  <a:lnTo>
                    <a:pt x="291" y="12742"/>
                  </a:lnTo>
                  <a:lnTo>
                    <a:pt x="291" y="115"/>
                  </a:lnTo>
                  <a:lnTo>
                    <a:pt x="57" y="0"/>
                  </a:lnTo>
                  <a:lnTo>
                    <a:pt x="0" y="44"/>
                  </a:lnTo>
                  <a:lnTo>
                    <a:pt x="0" y="115"/>
                  </a:lnTo>
                  <a:lnTo>
                    <a:pt x="57" y="0"/>
                  </a:lnTo>
                </a:path>
              </a:pathLst>
            </a:custGeom>
            <a:solidFill>
              <a:srgbClr val="1F1A17">
                <a:alpha val="100000"/>
              </a:srgbClr>
            </a:solidFill>
            <a:ln>
              <a:noFill/>
            </a:ln>
          </p:spPr>
        </p:sp>
        <p:sp>
          <p:nvSpPr>
            <p:cNvPr id="1048778" name="Freeform 25"/>
            <p:cNvSpPr/>
            <p:nvPr/>
          </p:nvSpPr>
          <p:spPr bwMode="auto">
            <a:xfrm>
              <a:off x="14973" y="2991"/>
              <a:ext cx="93" cy="129"/>
            </a:xfrm>
            <a:custGeom>
              <a:avLst/>
              <a:gdLst/>
              <a:ahLst/>
              <a:cxnLst/>
              <a:rect l="0" t="0" r="r" b="b"/>
              <a:pathLst>
                <a:path w="1860" h="2582">
                  <a:moveTo>
                    <a:pt x="0" y="2582"/>
                  </a:moveTo>
                  <a:lnTo>
                    <a:pt x="0" y="0"/>
                  </a:lnTo>
                  <a:lnTo>
                    <a:pt x="831" y="0"/>
                  </a:lnTo>
                  <a:lnTo>
                    <a:pt x="887" y="0"/>
                  </a:lnTo>
                  <a:lnTo>
                    <a:pt x="941" y="2"/>
                  </a:lnTo>
                  <a:lnTo>
                    <a:pt x="992" y="6"/>
                  </a:lnTo>
                  <a:lnTo>
                    <a:pt x="1043" y="10"/>
                  </a:lnTo>
                  <a:lnTo>
                    <a:pt x="1091" y="15"/>
                  </a:lnTo>
                  <a:lnTo>
                    <a:pt x="1138" y="21"/>
                  </a:lnTo>
                  <a:lnTo>
                    <a:pt x="1183" y="29"/>
                  </a:lnTo>
                  <a:lnTo>
                    <a:pt x="1227" y="38"/>
                  </a:lnTo>
                  <a:lnTo>
                    <a:pt x="1268" y="48"/>
                  </a:lnTo>
                  <a:lnTo>
                    <a:pt x="1307" y="58"/>
                  </a:lnTo>
                  <a:lnTo>
                    <a:pt x="1345" y="71"/>
                  </a:lnTo>
                  <a:lnTo>
                    <a:pt x="1381" y="84"/>
                  </a:lnTo>
                  <a:lnTo>
                    <a:pt x="1415" y="100"/>
                  </a:lnTo>
                  <a:lnTo>
                    <a:pt x="1448" y="115"/>
                  </a:lnTo>
                  <a:lnTo>
                    <a:pt x="1479" y="132"/>
                  </a:lnTo>
                  <a:lnTo>
                    <a:pt x="1508" y="150"/>
                  </a:lnTo>
                  <a:lnTo>
                    <a:pt x="1536" y="169"/>
                  </a:lnTo>
                  <a:lnTo>
                    <a:pt x="1561" y="190"/>
                  </a:lnTo>
                  <a:lnTo>
                    <a:pt x="1585" y="212"/>
                  </a:lnTo>
                  <a:lnTo>
                    <a:pt x="1607" y="234"/>
                  </a:lnTo>
                  <a:lnTo>
                    <a:pt x="1627" y="258"/>
                  </a:lnTo>
                  <a:lnTo>
                    <a:pt x="1646" y="284"/>
                  </a:lnTo>
                  <a:lnTo>
                    <a:pt x="1663" y="310"/>
                  </a:lnTo>
                  <a:lnTo>
                    <a:pt x="1678" y="338"/>
                  </a:lnTo>
                  <a:lnTo>
                    <a:pt x="1691" y="367"/>
                  </a:lnTo>
                  <a:lnTo>
                    <a:pt x="1702" y="396"/>
                  </a:lnTo>
                  <a:lnTo>
                    <a:pt x="1713" y="427"/>
                  </a:lnTo>
                  <a:lnTo>
                    <a:pt x="1720" y="459"/>
                  </a:lnTo>
                  <a:lnTo>
                    <a:pt x="1726" y="493"/>
                  </a:lnTo>
                  <a:lnTo>
                    <a:pt x="1731" y="527"/>
                  </a:lnTo>
                  <a:lnTo>
                    <a:pt x="1733" y="563"/>
                  </a:lnTo>
                  <a:lnTo>
                    <a:pt x="1734" y="600"/>
                  </a:lnTo>
                  <a:lnTo>
                    <a:pt x="1733" y="629"/>
                  </a:lnTo>
                  <a:lnTo>
                    <a:pt x="1732" y="657"/>
                  </a:lnTo>
                  <a:lnTo>
                    <a:pt x="1729" y="683"/>
                  </a:lnTo>
                  <a:lnTo>
                    <a:pt x="1725" y="710"/>
                  </a:lnTo>
                  <a:lnTo>
                    <a:pt x="1719" y="737"/>
                  </a:lnTo>
                  <a:lnTo>
                    <a:pt x="1713" y="763"/>
                  </a:lnTo>
                  <a:lnTo>
                    <a:pt x="1705" y="788"/>
                  </a:lnTo>
                  <a:lnTo>
                    <a:pt x="1695" y="813"/>
                  </a:lnTo>
                  <a:lnTo>
                    <a:pt x="1685" y="838"/>
                  </a:lnTo>
                  <a:lnTo>
                    <a:pt x="1674" y="862"/>
                  </a:lnTo>
                  <a:lnTo>
                    <a:pt x="1661" y="885"/>
                  </a:lnTo>
                  <a:lnTo>
                    <a:pt x="1647" y="908"/>
                  </a:lnTo>
                  <a:lnTo>
                    <a:pt x="1631" y="931"/>
                  </a:lnTo>
                  <a:lnTo>
                    <a:pt x="1616" y="953"/>
                  </a:lnTo>
                  <a:lnTo>
                    <a:pt x="1598" y="974"/>
                  </a:lnTo>
                  <a:lnTo>
                    <a:pt x="1579" y="995"/>
                  </a:lnTo>
                  <a:lnTo>
                    <a:pt x="1559" y="1016"/>
                  </a:lnTo>
                  <a:lnTo>
                    <a:pt x="1538" y="1035"/>
                  </a:lnTo>
                  <a:lnTo>
                    <a:pt x="1517" y="1054"/>
                  </a:lnTo>
                  <a:lnTo>
                    <a:pt x="1494" y="1073"/>
                  </a:lnTo>
                  <a:lnTo>
                    <a:pt x="1470" y="1089"/>
                  </a:lnTo>
                  <a:lnTo>
                    <a:pt x="1445" y="1106"/>
                  </a:lnTo>
                  <a:lnTo>
                    <a:pt x="1420" y="1122"/>
                  </a:lnTo>
                  <a:lnTo>
                    <a:pt x="1393" y="1137"/>
                  </a:lnTo>
                  <a:lnTo>
                    <a:pt x="1365" y="1151"/>
                  </a:lnTo>
                  <a:lnTo>
                    <a:pt x="1336" y="1165"/>
                  </a:lnTo>
                  <a:lnTo>
                    <a:pt x="1307" y="1178"/>
                  </a:lnTo>
                  <a:lnTo>
                    <a:pt x="1276" y="1191"/>
                  </a:lnTo>
                  <a:lnTo>
                    <a:pt x="1245" y="1202"/>
                  </a:lnTo>
                  <a:lnTo>
                    <a:pt x="1212" y="1212"/>
                  </a:lnTo>
                  <a:lnTo>
                    <a:pt x="1179" y="1223"/>
                  </a:lnTo>
                  <a:lnTo>
                    <a:pt x="1145" y="1231"/>
                  </a:lnTo>
                  <a:lnTo>
                    <a:pt x="1188" y="1241"/>
                  </a:lnTo>
                  <a:lnTo>
                    <a:pt x="1232" y="1252"/>
                  </a:lnTo>
                  <a:lnTo>
                    <a:pt x="1273" y="1262"/>
                  </a:lnTo>
                  <a:lnTo>
                    <a:pt x="1312" y="1274"/>
                  </a:lnTo>
                  <a:lnTo>
                    <a:pt x="1350" y="1287"/>
                  </a:lnTo>
                  <a:lnTo>
                    <a:pt x="1388" y="1300"/>
                  </a:lnTo>
                  <a:lnTo>
                    <a:pt x="1424" y="1315"/>
                  </a:lnTo>
                  <a:lnTo>
                    <a:pt x="1458" y="1329"/>
                  </a:lnTo>
                  <a:lnTo>
                    <a:pt x="1491" y="1345"/>
                  </a:lnTo>
                  <a:lnTo>
                    <a:pt x="1522" y="1361"/>
                  </a:lnTo>
                  <a:lnTo>
                    <a:pt x="1553" y="1378"/>
                  </a:lnTo>
                  <a:lnTo>
                    <a:pt x="1581" y="1397"/>
                  </a:lnTo>
                  <a:lnTo>
                    <a:pt x="1609" y="1415"/>
                  </a:lnTo>
                  <a:lnTo>
                    <a:pt x="1634" y="1434"/>
                  </a:lnTo>
                  <a:lnTo>
                    <a:pt x="1658" y="1455"/>
                  </a:lnTo>
                  <a:lnTo>
                    <a:pt x="1682" y="1475"/>
                  </a:lnTo>
                  <a:lnTo>
                    <a:pt x="1703" y="1497"/>
                  </a:lnTo>
                  <a:lnTo>
                    <a:pt x="1723" y="1520"/>
                  </a:lnTo>
                  <a:lnTo>
                    <a:pt x="1743" y="1543"/>
                  </a:lnTo>
                  <a:lnTo>
                    <a:pt x="1760" y="1566"/>
                  </a:lnTo>
                  <a:lnTo>
                    <a:pt x="1776" y="1591"/>
                  </a:lnTo>
                  <a:lnTo>
                    <a:pt x="1790" y="1617"/>
                  </a:lnTo>
                  <a:lnTo>
                    <a:pt x="1804" y="1643"/>
                  </a:lnTo>
                  <a:lnTo>
                    <a:pt x="1816" y="1670"/>
                  </a:lnTo>
                  <a:lnTo>
                    <a:pt x="1826" y="1698"/>
                  </a:lnTo>
                  <a:lnTo>
                    <a:pt x="1836" y="1727"/>
                  </a:lnTo>
                  <a:lnTo>
                    <a:pt x="1843" y="1756"/>
                  </a:lnTo>
                  <a:lnTo>
                    <a:pt x="1849" y="1786"/>
                  </a:lnTo>
                  <a:lnTo>
                    <a:pt x="1854" y="1817"/>
                  </a:lnTo>
                  <a:lnTo>
                    <a:pt x="1857" y="1848"/>
                  </a:lnTo>
                  <a:lnTo>
                    <a:pt x="1859" y="1881"/>
                  </a:lnTo>
                  <a:lnTo>
                    <a:pt x="1860" y="1913"/>
                  </a:lnTo>
                  <a:lnTo>
                    <a:pt x="1859" y="1951"/>
                  </a:lnTo>
                  <a:lnTo>
                    <a:pt x="1857" y="1988"/>
                  </a:lnTo>
                  <a:lnTo>
                    <a:pt x="1853" y="2024"/>
                  </a:lnTo>
                  <a:lnTo>
                    <a:pt x="1847" y="2058"/>
                  </a:lnTo>
                  <a:lnTo>
                    <a:pt x="1840" y="2092"/>
                  </a:lnTo>
                  <a:lnTo>
                    <a:pt x="1830" y="2124"/>
                  </a:lnTo>
                  <a:lnTo>
                    <a:pt x="1820" y="2156"/>
                  </a:lnTo>
                  <a:lnTo>
                    <a:pt x="1808" y="2186"/>
                  </a:lnTo>
                  <a:lnTo>
                    <a:pt x="1793" y="2216"/>
                  </a:lnTo>
                  <a:lnTo>
                    <a:pt x="1778" y="2244"/>
                  </a:lnTo>
                  <a:lnTo>
                    <a:pt x="1760" y="2272"/>
                  </a:lnTo>
                  <a:lnTo>
                    <a:pt x="1742" y="2298"/>
                  </a:lnTo>
                  <a:lnTo>
                    <a:pt x="1721" y="2323"/>
                  </a:lnTo>
                  <a:lnTo>
                    <a:pt x="1699" y="2348"/>
                  </a:lnTo>
                  <a:lnTo>
                    <a:pt x="1675" y="2371"/>
                  </a:lnTo>
                  <a:lnTo>
                    <a:pt x="1650" y="2392"/>
                  </a:lnTo>
                  <a:lnTo>
                    <a:pt x="1632" y="2407"/>
                  </a:lnTo>
                  <a:lnTo>
                    <a:pt x="1615" y="2420"/>
                  </a:lnTo>
                  <a:lnTo>
                    <a:pt x="1597" y="2433"/>
                  </a:lnTo>
                  <a:lnTo>
                    <a:pt x="1580" y="2445"/>
                  </a:lnTo>
                  <a:lnTo>
                    <a:pt x="1561" y="2456"/>
                  </a:lnTo>
                  <a:lnTo>
                    <a:pt x="1542" y="2468"/>
                  </a:lnTo>
                  <a:lnTo>
                    <a:pt x="1523" y="2478"/>
                  </a:lnTo>
                  <a:lnTo>
                    <a:pt x="1504" y="2489"/>
                  </a:lnTo>
                  <a:lnTo>
                    <a:pt x="1485" y="2497"/>
                  </a:lnTo>
                  <a:lnTo>
                    <a:pt x="1464" y="2506"/>
                  </a:lnTo>
                  <a:lnTo>
                    <a:pt x="1444" y="2513"/>
                  </a:lnTo>
                  <a:lnTo>
                    <a:pt x="1424" y="2522"/>
                  </a:lnTo>
                  <a:lnTo>
                    <a:pt x="1403" y="2528"/>
                  </a:lnTo>
                  <a:lnTo>
                    <a:pt x="1381" y="2534"/>
                  </a:lnTo>
                  <a:lnTo>
                    <a:pt x="1360" y="2539"/>
                  </a:lnTo>
                  <a:lnTo>
                    <a:pt x="1339" y="2544"/>
                  </a:lnTo>
                  <a:lnTo>
                    <a:pt x="1316" y="2550"/>
                  </a:lnTo>
                  <a:lnTo>
                    <a:pt x="1292" y="2554"/>
                  </a:lnTo>
                  <a:lnTo>
                    <a:pt x="1266" y="2557"/>
                  </a:lnTo>
                  <a:lnTo>
                    <a:pt x="1238" y="2561"/>
                  </a:lnTo>
                  <a:lnTo>
                    <a:pt x="1178" y="2567"/>
                  </a:lnTo>
                  <a:lnTo>
                    <a:pt x="1111" y="2572"/>
                  </a:lnTo>
                  <a:lnTo>
                    <a:pt x="1038" y="2577"/>
                  </a:lnTo>
                  <a:lnTo>
                    <a:pt x="957" y="2580"/>
                  </a:lnTo>
                  <a:lnTo>
                    <a:pt x="870" y="2581"/>
                  </a:lnTo>
                  <a:lnTo>
                    <a:pt x="776" y="2582"/>
                  </a:lnTo>
                  <a:lnTo>
                    <a:pt x="0" y="2582"/>
                  </a:lnTo>
                  <a:close/>
                  <a:moveTo>
                    <a:pt x="395" y="1117"/>
                  </a:moveTo>
                  <a:lnTo>
                    <a:pt x="534" y="1117"/>
                  </a:lnTo>
                  <a:lnTo>
                    <a:pt x="582" y="1116"/>
                  </a:lnTo>
                  <a:lnTo>
                    <a:pt x="631" y="1115"/>
                  </a:lnTo>
                  <a:lnTo>
                    <a:pt x="676" y="1113"/>
                  </a:lnTo>
                  <a:lnTo>
                    <a:pt x="721" y="1110"/>
                  </a:lnTo>
                  <a:lnTo>
                    <a:pt x="764" y="1106"/>
                  </a:lnTo>
                  <a:lnTo>
                    <a:pt x="805" y="1102"/>
                  </a:lnTo>
                  <a:lnTo>
                    <a:pt x="845" y="1095"/>
                  </a:lnTo>
                  <a:lnTo>
                    <a:pt x="884" y="1089"/>
                  </a:lnTo>
                  <a:lnTo>
                    <a:pt x="920" y="1082"/>
                  </a:lnTo>
                  <a:lnTo>
                    <a:pt x="955" y="1074"/>
                  </a:lnTo>
                  <a:lnTo>
                    <a:pt x="989" y="1064"/>
                  </a:lnTo>
                  <a:lnTo>
                    <a:pt x="1021" y="1054"/>
                  </a:lnTo>
                  <a:lnTo>
                    <a:pt x="1051" y="1044"/>
                  </a:lnTo>
                  <a:lnTo>
                    <a:pt x="1080" y="1031"/>
                  </a:lnTo>
                  <a:lnTo>
                    <a:pt x="1108" y="1019"/>
                  </a:lnTo>
                  <a:lnTo>
                    <a:pt x="1134" y="1005"/>
                  </a:lnTo>
                  <a:lnTo>
                    <a:pt x="1157" y="991"/>
                  </a:lnTo>
                  <a:lnTo>
                    <a:pt x="1180" y="975"/>
                  </a:lnTo>
                  <a:lnTo>
                    <a:pt x="1201" y="960"/>
                  </a:lnTo>
                  <a:lnTo>
                    <a:pt x="1220" y="942"/>
                  </a:lnTo>
                  <a:lnTo>
                    <a:pt x="1239" y="925"/>
                  </a:lnTo>
                  <a:lnTo>
                    <a:pt x="1255" y="906"/>
                  </a:lnTo>
                  <a:lnTo>
                    <a:pt x="1270" y="886"/>
                  </a:lnTo>
                  <a:lnTo>
                    <a:pt x="1283" y="866"/>
                  </a:lnTo>
                  <a:lnTo>
                    <a:pt x="1295" y="845"/>
                  </a:lnTo>
                  <a:lnTo>
                    <a:pt x="1305" y="822"/>
                  </a:lnTo>
                  <a:lnTo>
                    <a:pt x="1313" y="799"/>
                  </a:lnTo>
                  <a:lnTo>
                    <a:pt x="1320" y="776"/>
                  </a:lnTo>
                  <a:lnTo>
                    <a:pt x="1326" y="751"/>
                  </a:lnTo>
                  <a:lnTo>
                    <a:pt x="1330" y="725"/>
                  </a:lnTo>
                  <a:lnTo>
                    <a:pt x="1332" y="698"/>
                  </a:lnTo>
                  <a:lnTo>
                    <a:pt x="1333" y="670"/>
                  </a:lnTo>
                  <a:lnTo>
                    <a:pt x="1333" y="644"/>
                  </a:lnTo>
                  <a:lnTo>
                    <a:pt x="1331" y="618"/>
                  </a:lnTo>
                  <a:lnTo>
                    <a:pt x="1328" y="593"/>
                  </a:lnTo>
                  <a:lnTo>
                    <a:pt x="1324" y="570"/>
                  </a:lnTo>
                  <a:lnTo>
                    <a:pt x="1317" y="548"/>
                  </a:lnTo>
                  <a:lnTo>
                    <a:pt x="1311" y="526"/>
                  </a:lnTo>
                  <a:lnTo>
                    <a:pt x="1303" y="505"/>
                  </a:lnTo>
                  <a:lnTo>
                    <a:pt x="1295" y="487"/>
                  </a:lnTo>
                  <a:lnTo>
                    <a:pt x="1284" y="469"/>
                  </a:lnTo>
                  <a:lnTo>
                    <a:pt x="1273" y="452"/>
                  </a:lnTo>
                  <a:lnTo>
                    <a:pt x="1260" y="436"/>
                  </a:lnTo>
                  <a:lnTo>
                    <a:pt x="1246" y="422"/>
                  </a:lnTo>
                  <a:lnTo>
                    <a:pt x="1231" y="408"/>
                  </a:lnTo>
                  <a:lnTo>
                    <a:pt x="1214" y="396"/>
                  </a:lnTo>
                  <a:lnTo>
                    <a:pt x="1197" y="384"/>
                  </a:lnTo>
                  <a:lnTo>
                    <a:pt x="1178" y="374"/>
                  </a:lnTo>
                  <a:lnTo>
                    <a:pt x="1157" y="366"/>
                  </a:lnTo>
                  <a:lnTo>
                    <a:pt x="1135" y="356"/>
                  </a:lnTo>
                  <a:lnTo>
                    <a:pt x="1110" y="349"/>
                  </a:lnTo>
                  <a:lnTo>
                    <a:pt x="1083" y="341"/>
                  </a:lnTo>
                  <a:lnTo>
                    <a:pt x="1053" y="335"/>
                  </a:lnTo>
                  <a:lnTo>
                    <a:pt x="1022" y="328"/>
                  </a:lnTo>
                  <a:lnTo>
                    <a:pt x="988" y="322"/>
                  </a:lnTo>
                  <a:lnTo>
                    <a:pt x="952" y="317"/>
                  </a:lnTo>
                  <a:lnTo>
                    <a:pt x="913" y="313"/>
                  </a:lnTo>
                  <a:lnTo>
                    <a:pt x="872" y="309"/>
                  </a:lnTo>
                  <a:lnTo>
                    <a:pt x="829" y="306"/>
                  </a:lnTo>
                  <a:lnTo>
                    <a:pt x="784" y="303"/>
                  </a:lnTo>
                  <a:lnTo>
                    <a:pt x="736" y="301"/>
                  </a:lnTo>
                  <a:lnTo>
                    <a:pt x="687" y="300"/>
                  </a:lnTo>
                  <a:lnTo>
                    <a:pt x="635" y="298"/>
                  </a:lnTo>
                  <a:lnTo>
                    <a:pt x="580" y="298"/>
                  </a:lnTo>
                  <a:lnTo>
                    <a:pt x="395" y="298"/>
                  </a:lnTo>
                  <a:lnTo>
                    <a:pt x="395" y="1117"/>
                  </a:lnTo>
                  <a:close/>
                  <a:moveTo>
                    <a:pt x="395" y="2284"/>
                  </a:moveTo>
                  <a:lnTo>
                    <a:pt x="753" y="2284"/>
                  </a:lnTo>
                  <a:lnTo>
                    <a:pt x="801" y="2284"/>
                  </a:lnTo>
                  <a:lnTo>
                    <a:pt x="847" y="2283"/>
                  </a:lnTo>
                  <a:lnTo>
                    <a:pt x="891" y="2280"/>
                  </a:lnTo>
                  <a:lnTo>
                    <a:pt x="933" y="2278"/>
                  </a:lnTo>
                  <a:lnTo>
                    <a:pt x="974" y="2276"/>
                  </a:lnTo>
                  <a:lnTo>
                    <a:pt x="1012" y="2272"/>
                  </a:lnTo>
                  <a:lnTo>
                    <a:pt x="1049" y="2268"/>
                  </a:lnTo>
                  <a:lnTo>
                    <a:pt x="1083" y="2264"/>
                  </a:lnTo>
                  <a:lnTo>
                    <a:pt x="1116" y="2259"/>
                  </a:lnTo>
                  <a:lnTo>
                    <a:pt x="1147" y="2253"/>
                  </a:lnTo>
                  <a:lnTo>
                    <a:pt x="1176" y="2245"/>
                  </a:lnTo>
                  <a:lnTo>
                    <a:pt x="1203" y="2238"/>
                  </a:lnTo>
                  <a:lnTo>
                    <a:pt x="1228" y="2231"/>
                  </a:lnTo>
                  <a:lnTo>
                    <a:pt x="1251" y="2223"/>
                  </a:lnTo>
                  <a:lnTo>
                    <a:pt x="1273" y="2213"/>
                  </a:lnTo>
                  <a:lnTo>
                    <a:pt x="1292" y="2203"/>
                  </a:lnTo>
                  <a:lnTo>
                    <a:pt x="1310" y="2193"/>
                  </a:lnTo>
                  <a:lnTo>
                    <a:pt x="1327" y="2181"/>
                  </a:lnTo>
                  <a:lnTo>
                    <a:pt x="1342" y="2169"/>
                  </a:lnTo>
                  <a:lnTo>
                    <a:pt x="1357" y="2154"/>
                  </a:lnTo>
                  <a:lnTo>
                    <a:pt x="1369" y="2140"/>
                  </a:lnTo>
                  <a:lnTo>
                    <a:pt x="1381" y="2124"/>
                  </a:lnTo>
                  <a:lnTo>
                    <a:pt x="1393" y="2107"/>
                  </a:lnTo>
                  <a:lnTo>
                    <a:pt x="1402" y="2089"/>
                  </a:lnTo>
                  <a:lnTo>
                    <a:pt x="1411" y="2070"/>
                  </a:lnTo>
                  <a:lnTo>
                    <a:pt x="1419" y="2050"/>
                  </a:lnTo>
                  <a:lnTo>
                    <a:pt x="1425" y="2029"/>
                  </a:lnTo>
                  <a:lnTo>
                    <a:pt x="1430" y="2006"/>
                  </a:lnTo>
                  <a:lnTo>
                    <a:pt x="1434" y="1983"/>
                  </a:lnTo>
                  <a:lnTo>
                    <a:pt x="1437" y="1959"/>
                  </a:lnTo>
                  <a:lnTo>
                    <a:pt x="1438" y="1934"/>
                  </a:lnTo>
                  <a:lnTo>
                    <a:pt x="1439" y="1907"/>
                  </a:lnTo>
                  <a:lnTo>
                    <a:pt x="1438" y="1877"/>
                  </a:lnTo>
                  <a:lnTo>
                    <a:pt x="1435" y="1847"/>
                  </a:lnTo>
                  <a:lnTo>
                    <a:pt x="1431" y="1818"/>
                  </a:lnTo>
                  <a:lnTo>
                    <a:pt x="1424" y="1789"/>
                  </a:lnTo>
                  <a:lnTo>
                    <a:pt x="1415" y="1762"/>
                  </a:lnTo>
                  <a:lnTo>
                    <a:pt x="1405" y="1735"/>
                  </a:lnTo>
                  <a:lnTo>
                    <a:pt x="1393" y="1709"/>
                  </a:lnTo>
                  <a:lnTo>
                    <a:pt x="1378" y="1683"/>
                  </a:lnTo>
                  <a:lnTo>
                    <a:pt x="1363" y="1659"/>
                  </a:lnTo>
                  <a:lnTo>
                    <a:pt x="1344" y="1636"/>
                  </a:lnTo>
                  <a:lnTo>
                    <a:pt x="1325" y="1613"/>
                  </a:lnTo>
                  <a:lnTo>
                    <a:pt x="1303" y="1591"/>
                  </a:lnTo>
                  <a:lnTo>
                    <a:pt x="1279" y="1569"/>
                  </a:lnTo>
                  <a:lnTo>
                    <a:pt x="1254" y="1550"/>
                  </a:lnTo>
                  <a:lnTo>
                    <a:pt x="1227" y="1530"/>
                  </a:lnTo>
                  <a:lnTo>
                    <a:pt x="1198" y="1511"/>
                  </a:lnTo>
                  <a:lnTo>
                    <a:pt x="1167" y="1493"/>
                  </a:lnTo>
                  <a:lnTo>
                    <a:pt x="1134" y="1476"/>
                  </a:lnTo>
                  <a:lnTo>
                    <a:pt x="1101" y="1461"/>
                  </a:lnTo>
                  <a:lnTo>
                    <a:pt x="1065" y="1446"/>
                  </a:lnTo>
                  <a:lnTo>
                    <a:pt x="1029" y="1434"/>
                  </a:lnTo>
                  <a:lnTo>
                    <a:pt x="991" y="1421"/>
                  </a:lnTo>
                  <a:lnTo>
                    <a:pt x="952" y="1410"/>
                  </a:lnTo>
                  <a:lnTo>
                    <a:pt x="912" y="1401"/>
                  </a:lnTo>
                  <a:lnTo>
                    <a:pt x="870" y="1392"/>
                  </a:lnTo>
                  <a:lnTo>
                    <a:pt x="827" y="1385"/>
                  </a:lnTo>
                  <a:lnTo>
                    <a:pt x="783" y="1379"/>
                  </a:lnTo>
                  <a:lnTo>
                    <a:pt x="736" y="1373"/>
                  </a:lnTo>
                  <a:lnTo>
                    <a:pt x="690" y="1370"/>
                  </a:lnTo>
                  <a:lnTo>
                    <a:pt x="641" y="1367"/>
                  </a:lnTo>
                  <a:lnTo>
                    <a:pt x="591" y="1365"/>
                  </a:lnTo>
                  <a:lnTo>
                    <a:pt x="540" y="1365"/>
                  </a:lnTo>
                  <a:lnTo>
                    <a:pt x="395" y="1365"/>
                  </a:lnTo>
                  <a:lnTo>
                    <a:pt x="395" y="2284"/>
                  </a:lnTo>
                </a:path>
              </a:pathLst>
            </a:custGeom>
            <a:solidFill>
              <a:srgbClr val="1F1A17">
                <a:alpha val="100000"/>
              </a:srgbClr>
            </a:solidFill>
            <a:ln>
              <a:noFill/>
            </a:ln>
          </p:spPr>
        </p:sp>
        <p:sp>
          <p:nvSpPr>
            <p:cNvPr id="1048779" name="Freeform 26"/>
            <p:cNvSpPr/>
            <p:nvPr/>
          </p:nvSpPr>
          <p:spPr bwMode="auto">
            <a:xfrm>
              <a:off x="15589" y="2952"/>
              <a:ext cx="106" cy="135"/>
            </a:xfrm>
            <a:custGeom>
              <a:avLst/>
              <a:gdLst/>
              <a:ahLst/>
              <a:cxnLst/>
              <a:rect l="0" t="0" r="r" b="b"/>
              <a:pathLst>
                <a:path w="2113" h="2706">
                  <a:moveTo>
                    <a:pt x="2113" y="2564"/>
                  </a:moveTo>
                  <a:lnTo>
                    <a:pt x="2064" y="2581"/>
                  </a:lnTo>
                  <a:lnTo>
                    <a:pt x="2014" y="2598"/>
                  </a:lnTo>
                  <a:lnTo>
                    <a:pt x="1966" y="2612"/>
                  </a:lnTo>
                  <a:lnTo>
                    <a:pt x="1917" y="2627"/>
                  </a:lnTo>
                  <a:lnTo>
                    <a:pt x="1869" y="2639"/>
                  </a:lnTo>
                  <a:lnTo>
                    <a:pt x="1821" y="2651"/>
                  </a:lnTo>
                  <a:lnTo>
                    <a:pt x="1774" y="2662"/>
                  </a:lnTo>
                  <a:lnTo>
                    <a:pt x="1727" y="2671"/>
                  </a:lnTo>
                  <a:lnTo>
                    <a:pt x="1681" y="2680"/>
                  </a:lnTo>
                  <a:lnTo>
                    <a:pt x="1634" y="2687"/>
                  </a:lnTo>
                  <a:lnTo>
                    <a:pt x="1588" y="2693"/>
                  </a:lnTo>
                  <a:lnTo>
                    <a:pt x="1543" y="2698"/>
                  </a:lnTo>
                  <a:lnTo>
                    <a:pt x="1497" y="2701"/>
                  </a:lnTo>
                  <a:lnTo>
                    <a:pt x="1453" y="2704"/>
                  </a:lnTo>
                  <a:lnTo>
                    <a:pt x="1408" y="2706"/>
                  </a:lnTo>
                  <a:lnTo>
                    <a:pt x="1364" y="2706"/>
                  </a:lnTo>
                  <a:lnTo>
                    <a:pt x="1326" y="2706"/>
                  </a:lnTo>
                  <a:lnTo>
                    <a:pt x="1289" y="2705"/>
                  </a:lnTo>
                  <a:lnTo>
                    <a:pt x="1251" y="2703"/>
                  </a:lnTo>
                  <a:lnTo>
                    <a:pt x="1214" y="2701"/>
                  </a:lnTo>
                  <a:lnTo>
                    <a:pt x="1178" y="2698"/>
                  </a:lnTo>
                  <a:lnTo>
                    <a:pt x="1143" y="2694"/>
                  </a:lnTo>
                  <a:lnTo>
                    <a:pt x="1107" y="2689"/>
                  </a:lnTo>
                  <a:lnTo>
                    <a:pt x="1073" y="2684"/>
                  </a:lnTo>
                  <a:lnTo>
                    <a:pt x="1038" y="2677"/>
                  </a:lnTo>
                  <a:lnTo>
                    <a:pt x="1004" y="2670"/>
                  </a:lnTo>
                  <a:lnTo>
                    <a:pt x="971" y="2663"/>
                  </a:lnTo>
                  <a:lnTo>
                    <a:pt x="938" y="2655"/>
                  </a:lnTo>
                  <a:lnTo>
                    <a:pt x="904" y="2645"/>
                  </a:lnTo>
                  <a:lnTo>
                    <a:pt x="872" y="2636"/>
                  </a:lnTo>
                  <a:lnTo>
                    <a:pt x="842" y="2626"/>
                  </a:lnTo>
                  <a:lnTo>
                    <a:pt x="811" y="2614"/>
                  </a:lnTo>
                  <a:lnTo>
                    <a:pt x="780" y="2603"/>
                  </a:lnTo>
                  <a:lnTo>
                    <a:pt x="750" y="2589"/>
                  </a:lnTo>
                  <a:lnTo>
                    <a:pt x="720" y="2577"/>
                  </a:lnTo>
                  <a:lnTo>
                    <a:pt x="690" y="2563"/>
                  </a:lnTo>
                  <a:lnTo>
                    <a:pt x="661" y="2548"/>
                  </a:lnTo>
                  <a:lnTo>
                    <a:pt x="633" y="2533"/>
                  </a:lnTo>
                  <a:lnTo>
                    <a:pt x="605" y="2516"/>
                  </a:lnTo>
                  <a:lnTo>
                    <a:pt x="577" y="2498"/>
                  </a:lnTo>
                  <a:lnTo>
                    <a:pt x="550" y="2481"/>
                  </a:lnTo>
                  <a:lnTo>
                    <a:pt x="525" y="2463"/>
                  </a:lnTo>
                  <a:lnTo>
                    <a:pt x="498" y="2444"/>
                  </a:lnTo>
                  <a:lnTo>
                    <a:pt x="473" y="2424"/>
                  </a:lnTo>
                  <a:lnTo>
                    <a:pt x="447" y="2403"/>
                  </a:lnTo>
                  <a:lnTo>
                    <a:pt x="423" y="2382"/>
                  </a:lnTo>
                  <a:lnTo>
                    <a:pt x="399" y="2360"/>
                  </a:lnTo>
                  <a:lnTo>
                    <a:pt x="375" y="2337"/>
                  </a:lnTo>
                  <a:lnTo>
                    <a:pt x="352" y="2314"/>
                  </a:lnTo>
                  <a:lnTo>
                    <a:pt x="329" y="2290"/>
                  </a:lnTo>
                  <a:lnTo>
                    <a:pt x="308" y="2267"/>
                  </a:lnTo>
                  <a:lnTo>
                    <a:pt x="287" y="2242"/>
                  </a:lnTo>
                  <a:lnTo>
                    <a:pt x="267" y="2216"/>
                  </a:lnTo>
                  <a:lnTo>
                    <a:pt x="248" y="2191"/>
                  </a:lnTo>
                  <a:lnTo>
                    <a:pt x="229" y="2165"/>
                  </a:lnTo>
                  <a:lnTo>
                    <a:pt x="211" y="2138"/>
                  </a:lnTo>
                  <a:lnTo>
                    <a:pt x="193" y="2111"/>
                  </a:lnTo>
                  <a:lnTo>
                    <a:pt x="178" y="2084"/>
                  </a:lnTo>
                  <a:lnTo>
                    <a:pt x="161" y="2056"/>
                  </a:lnTo>
                  <a:lnTo>
                    <a:pt x="147" y="2027"/>
                  </a:lnTo>
                  <a:lnTo>
                    <a:pt x="132" y="2000"/>
                  </a:lnTo>
                  <a:lnTo>
                    <a:pt x="119" y="1970"/>
                  </a:lnTo>
                  <a:lnTo>
                    <a:pt x="105" y="1941"/>
                  </a:lnTo>
                  <a:lnTo>
                    <a:pt x="94" y="1911"/>
                  </a:lnTo>
                  <a:lnTo>
                    <a:pt x="83" y="1879"/>
                  </a:lnTo>
                  <a:lnTo>
                    <a:pt x="71" y="1848"/>
                  </a:lnTo>
                  <a:lnTo>
                    <a:pt x="62" y="1817"/>
                  </a:lnTo>
                  <a:lnTo>
                    <a:pt x="53" y="1785"/>
                  </a:lnTo>
                  <a:lnTo>
                    <a:pt x="44" y="1753"/>
                  </a:lnTo>
                  <a:lnTo>
                    <a:pt x="36" y="1720"/>
                  </a:lnTo>
                  <a:lnTo>
                    <a:pt x="29" y="1687"/>
                  </a:lnTo>
                  <a:lnTo>
                    <a:pt x="23" y="1653"/>
                  </a:lnTo>
                  <a:lnTo>
                    <a:pt x="18" y="1619"/>
                  </a:lnTo>
                  <a:lnTo>
                    <a:pt x="12" y="1584"/>
                  </a:lnTo>
                  <a:lnTo>
                    <a:pt x="8" y="1549"/>
                  </a:lnTo>
                  <a:lnTo>
                    <a:pt x="5" y="1513"/>
                  </a:lnTo>
                  <a:lnTo>
                    <a:pt x="3" y="1478"/>
                  </a:lnTo>
                  <a:lnTo>
                    <a:pt x="1" y="1441"/>
                  </a:lnTo>
                  <a:lnTo>
                    <a:pt x="0" y="1404"/>
                  </a:lnTo>
                  <a:lnTo>
                    <a:pt x="0" y="1367"/>
                  </a:lnTo>
                  <a:lnTo>
                    <a:pt x="0" y="1329"/>
                  </a:lnTo>
                  <a:lnTo>
                    <a:pt x="1" y="1292"/>
                  </a:lnTo>
                  <a:lnTo>
                    <a:pt x="3" y="1254"/>
                  </a:lnTo>
                  <a:lnTo>
                    <a:pt x="5" y="1218"/>
                  </a:lnTo>
                  <a:lnTo>
                    <a:pt x="8" y="1182"/>
                  </a:lnTo>
                  <a:lnTo>
                    <a:pt x="12" y="1147"/>
                  </a:lnTo>
                  <a:lnTo>
                    <a:pt x="18" y="1111"/>
                  </a:lnTo>
                  <a:lnTo>
                    <a:pt x="23" y="1076"/>
                  </a:lnTo>
                  <a:lnTo>
                    <a:pt x="29" y="1042"/>
                  </a:lnTo>
                  <a:lnTo>
                    <a:pt x="36" y="1008"/>
                  </a:lnTo>
                  <a:lnTo>
                    <a:pt x="43" y="975"/>
                  </a:lnTo>
                  <a:lnTo>
                    <a:pt x="53" y="942"/>
                  </a:lnTo>
                  <a:lnTo>
                    <a:pt x="61" y="910"/>
                  </a:lnTo>
                  <a:lnTo>
                    <a:pt x="71" y="878"/>
                  </a:lnTo>
                  <a:lnTo>
                    <a:pt x="82" y="845"/>
                  </a:lnTo>
                  <a:lnTo>
                    <a:pt x="93" y="814"/>
                  </a:lnTo>
                  <a:lnTo>
                    <a:pt x="105" y="784"/>
                  </a:lnTo>
                  <a:lnTo>
                    <a:pt x="118" y="754"/>
                  </a:lnTo>
                  <a:lnTo>
                    <a:pt x="131" y="724"/>
                  </a:lnTo>
                  <a:lnTo>
                    <a:pt x="146" y="694"/>
                  </a:lnTo>
                  <a:lnTo>
                    <a:pt x="160" y="666"/>
                  </a:lnTo>
                  <a:lnTo>
                    <a:pt x="177" y="637"/>
                  </a:lnTo>
                  <a:lnTo>
                    <a:pt x="193" y="610"/>
                  </a:lnTo>
                  <a:lnTo>
                    <a:pt x="210" y="583"/>
                  </a:lnTo>
                  <a:lnTo>
                    <a:pt x="227" y="555"/>
                  </a:lnTo>
                  <a:lnTo>
                    <a:pt x="246" y="529"/>
                  </a:lnTo>
                  <a:lnTo>
                    <a:pt x="265" y="503"/>
                  </a:lnTo>
                  <a:lnTo>
                    <a:pt x="286" y="477"/>
                  </a:lnTo>
                  <a:lnTo>
                    <a:pt x="307" y="451"/>
                  </a:lnTo>
                  <a:lnTo>
                    <a:pt x="327" y="426"/>
                  </a:lnTo>
                  <a:lnTo>
                    <a:pt x="350" y="403"/>
                  </a:lnTo>
                  <a:lnTo>
                    <a:pt x="373" y="379"/>
                  </a:lnTo>
                  <a:lnTo>
                    <a:pt x="397" y="355"/>
                  </a:lnTo>
                  <a:lnTo>
                    <a:pt x="420" y="333"/>
                  </a:lnTo>
                  <a:lnTo>
                    <a:pt x="445" y="311"/>
                  </a:lnTo>
                  <a:lnTo>
                    <a:pt x="470" y="290"/>
                  </a:lnTo>
                  <a:lnTo>
                    <a:pt x="496" y="270"/>
                  </a:lnTo>
                  <a:lnTo>
                    <a:pt x="521" y="250"/>
                  </a:lnTo>
                  <a:lnTo>
                    <a:pt x="547" y="232"/>
                  </a:lnTo>
                  <a:lnTo>
                    <a:pt x="574" y="213"/>
                  </a:lnTo>
                  <a:lnTo>
                    <a:pt x="601" y="196"/>
                  </a:lnTo>
                  <a:lnTo>
                    <a:pt x="629" y="179"/>
                  </a:lnTo>
                  <a:lnTo>
                    <a:pt x="657" y="163"/>
                  </a:lnTo>
                  <a:lnTo>
                    <a:pt x="685" y="148"/>
                  </a:lnTo>
                  <a:lnTo>
                    <a:pt x="713" y="133"/>
                  </a:lnTo>
                  <a:lnTo>
                    <a:pt x="743" y="120"/>
                  </a:lnTo>
                  <a:lnTo>
                    <a:pt x="773" y="108"/>
                  </a:lnTo>
                  <a:lnTo>
                    <a:pt x="803" y="95"/>
                  </a:lnTo>
                  <a:lnTo>
                    <a:pt x="834" y="84"/>
                  </a:lnTo>
                  <a:lnTo>
                    <a:pt x="865" y="72"/>
                  </a:lnTo>
                  <a:lnTo>
                    <a:pt x="897" y="63"/>
                  </a:lnTo>
                  <a:lnTo>
                    <a:pt x="929" y="54"/>
                  </a:lnTo>
                  <a:lnTo>
                    <a:pt x="961" y="45"/>
                  </a:lnTo>
                  <a:lnTo>
                    <a:pt x="994" y="37"/>
                  </a:lnTo>
                  <a:lnTo>
                    <a:pt x="1027" y="30"/>
                  </a:lnTo>
                  <a:lnTo>
                    <a:pt x="1061" y="24"/>
                  </a:lnTo>
                  <a:lnTo>
                    <a:pt x="1095" y="19"/>
                  </a:lnTo>
                  <a:lnTo>
                    <a:pt x="1131" y="13"/>
                  </a:lnTo>
                  <a:lnTo>
                    <a:pt x="1166" y="9"/>
                  </a:lnTo>
                  <a:lnTo>
                    <a:pt x="1202" y="6"/>
                  </a:lnTo>
                  <a:lnTo>
                    <a:pt x="1238" y="4"/>
                  </a:lnTo>
                  <a:lnTo>
                    <a:pt x="1274" y="2"/>
                  </a:lnTo>
                  <a:lnTo>
                    <a:pt x="1311" y="1"/>
                  </a:lnTo>
                  <a:lnTo>
                    <a:pt x="1348" y="0"/>
                  </a:lnTo>
                  <a:lnTo>
                    <a:pt x="1392" y="1"/>
                  </a:lnTo>
                  <a:lnTo>
                    <a:pt x="1434" y="2"/>
                  </a:lnTo>
                  <a:lnTo>
                    <a:pt x="1479" y="4"/>
                  </a:lnTo>
                  <a:lnTo>
                    <a:pt x="1522" y="7"/>
                  </a:lnTo>
                  <a:lnTo>
                    <a:pt x="1566" y="11"/>
                  </a:lnTo>
                  <a:lnTo>
                    <a:pt x="1611" y="16"/>
                  </a:lnTo>
                  <a:lnTo>
                    <a:pt x="1656" y="23"/>
                  </a:lnTo>
                  <a:lnTo>
                    <a:pt x="1702" y="30"/>
                  </a:lnTo>
                  <a:lnTo>
                    <a:pt x="1747" y="37"/>
                  </a:lnTo>
                  <a:lnTo>
                    <a:pt x="1793" y="45"/>
                  </a:lnTo>
                  <a:lnTo>
                    <a:pt x="1840" y="56"/>
                  </a:lnTo>
                  <a:lnTo>
                    <a:pt x="1887" y="66"/>
                  </a:lnTo>
                  <a:lnTo>
                    <a:pt x="1935" y="78"/>
                  </a:lnTo>
                  <a:lnTo>
                    <a:pt x="1982" y="90"/>
                  </a:lnTo>
                  <a:lnTo>
                    <a:pt x="2030" y="103"/>
                  </a:lnTo>
                  <a:lnTo>
                    <a:pt x="2079" y="117"/>
                  </a:lnTo>
                  <a:lnTo>
                    <a:pt x="2079" y="481"/>
                  </a:lnTo>
                  <a:lnTo>
                    <a:pt x="2029" y="459"/>
                  </a:lnTo>
                  <a:lnTo>
                    <a:pt x="1980" y="439"/>
                  </a:lnTo>
                  <a:lnTo>
                    <a:pt x="1932" y="419"/>
                  </a:lnTo>
                  <a:lnTo>
                    <a:pt x="1883" y="401"/>
                  </a:lnTo>
                  <a:lnTo>
                    <a:pt x="1836" y="385"/>
                  </a:lnTo>
                  <a:lnTo>
                    <a:pt x="1788" y="370"/>
                  </a:lnTo>
                  <a:lnTo>
                    <a:pt x="1741" y="356"/>
                  </a:lnTo>
                  <a:lnTo>
                    <a:pt x="1694" y="345"/>
                  </a:lnTo>
                  <a:lnTo>
                    <a:pt x="1648" y="333"/>
                  </a:lnTo>
                  <a:lnTo>
                    <a:pt x="1602" y="324"/>
                  </a:lnTo>
                  <a:lnTo>
                    <a:pt x="1557" y="317"/>
                  </a:lnTo>
                  <a:lnTo>
                    <a:pt x="1512" y="309"/>
                  </a:lnTo>
                  <a:lnTo>
                    <a:pt x="1467" y="305"/>
                  </a:lnTo>
                  <a:lnTo>
                    <a:pt x="1424" y="301"/>
                  </a:lnTo>
                  <a:lnTo>
                    <a:pt x="1379" y="299"/>
                  </a:lnTo>
                  <a:lnTo>
                    <a:pt x="1336" y="298"/>
                  </a:lnTo>
                  <a:lnTo>
                    <a:pt x="1311" y="299"/>
                  </a:lnTo>
                  <a:lnTo>
                    <a:pt x="1286" y="299"/>
                  </a:lnTo>
                  <a:lnTo>
                    <a:pt x="1263" y="301"/>
                  </a:lnTo>
                  <a:lnTo>
                    <a:pt x="1239" y="303"/>
                  </a:lnTo>
                  <a:lnTo>
                    <a:pt x="1214" y="305"/>
                  </a:lnTo>
                  <a:lnTo>
                    <a:pt x="1191" y="308"/>
                  </a:lnTo>
                  <a:lnTo>
                    <a:pt x="1168" y="312"/>
                  </a:lnTo>
                  <a:lnTo>
                    <a:pt x="1145" y="317"/>
                  </a:lnTo>
                  <a:lnTo>
                    <a:pt x="1122" y="322"/>
                  </a:lnTo>
                  <a:lnTo>
                    <a:pt x="1101" y="327"/>
                  </a:lnTo>
                  <a:lnTo>
                    <a:pt x="1078" y="333"/>
                  </a:lnTo>
                  <a:lnTo>
                    <a:pt x="1056" y="339"/>
                  </a:lnTo>
                  <a:lnTo>
                    <a:pt x="1035" y="347"/>
                  </a:lnTo>
                  <a:lnTo>
                    <a:pt x="1014" y="355"/>
                  </a:lnTo>
                  <a:lnTo>
                    <a:pt x="992" y="363"/>
                  </a:lnTo>
                  <a:lnTo>
                    <a:pt x="972" y="371"/>
                  </a:lnTo>
                  <a:lnTo>
                    <a:pt x="951" y="382"/>
                  </a:lnTo>
                  <a:lnTo>
                    <a:pt x="931" y="391"/>
                  </a:lnTo>
                  <a:lnTo>
                    <a:pt x="912" y="403"/>
                  </a:lnTo>
                  <a:lnTo>
                    <a:pt x="892" y="413"/>
                  </a:lnTo>
                  <a:lnTo>
                    <a:pt x="872" y="425"/>
                  </a:lnTo>
                  <a:lnTo>
                    <a:pt x="854" y="438"/>
                  </a:lnTo>
                  <a:lnTo>
                    <a:pt x="834" y="450"/>
                  </a:lnTo>
                  <a:lnTo>
                    <a:pt x="817" y="464"/>
                  </a:lnTo>
                  <a:lnTo>
                    <a:pt x="798" y="478"/>
                  </a:lnTo>
                  <a:lnTo>
                    <a:pt x="781" y="493"/>
                  </a:lnTo>
                  <a:lnTo>
                    <a:pt x="763" y="508"/>
                  </a:lnTo>
                  <a:lnTo>
                    <a:pt x="745" y="524"/>
                  </a:lnTo>
                  <a:lnTo>
                    <a:pt x="728" y="540"/>
                  </a:lnTo>
                  <a:lnTo>
                    <a:pt x="711" y="557"/>
                  </a:lnTo>
                  <a:lnTo>
                    <a:pt x="695" y="574"/>
                  </a:lnTo>
                  <a:lnTo>
                    <a:pt x="678" y="592"/>
                  </a:lnTo>
                  <a:lnTo>
                    <a:pt x="663" y="611"/>
                  </a:lnTo>
                  <a:lnTo>
                    <a:pt x="647" y="629"/>
                  </a:lnTo>
                  <a:lnTo>
                    <a:pt x="633" y="649"/>
                  </a:lnTo>
                  <a:lnTo>
                    <a:pt x="619" y="669"/>
                  </a:lnTo>
                  <a:lnTo>
                    <a:pt x="604" y="688"/>
                  </a:lnTo>
                  <a:lnTo>
                    <a:pt x="591" y="708"/>
                  </a:lnTo>
                  <a:lnTo>
                    <a:pt x="578" y="729"/>
                  </a:lnTo>
                  <a:lnTo>
                    <a:pt x="566" y="749"/>
                  </a:lnTo>
                  <a:lnTo>
                    <a:pt x="553" y="770"/>
                  </a:lnTo>
                  <a:lnTo>
                    <a:pt x="542" y="792"/>
                  </a:lnTo>
                  <a:lnTo>
                    <a:pt x="532" y="813"/>
                  </a:lnTo>
                  <a:lnTo>
                    <a:pt x="521" y="835"/>
                  </a:lnTo>
                  <a:lnTo>
                    <a:pt x="511" y="857"/>
                  </a:lnTo>
                  <a:lnTo>
                    <a:pt x="502" y="880"/>
                  </a:lnTo>
                  <a:lnTo>
                    <a:pt x="494" y="902"/>
                  </a:lnTo>
                  <a:lnTo>
                    <a:pt x="485" y="926"/>
                  </a:lnTo>
                  <a:lnTo>
                    <a:pt x="477" y="949"/>
                  </a:lnTo>
                  <a:lnTo>
                    <a:pt x="470" y="974"/>
                  </a:lnTo>
                  <a:lnTo>
                    <a:pt x="464" y="998"/>
                  </a:lnTo>
                  <a:lnTo>
                    <a:pt x="457" y="1022"/>
                  </a:lnTo>
                  <a:lnTo>
                    <a:pt x="451" y="1046"/>
                  </a:lnTo>
                  <a:lnTo>
                    <a:pt x="446" y="1072"/>
                  </a:lnTo>
                  <a:lnTo>
                    <a:pt x="441" y="1097"/>
                  </a:lnTo>
                  <a:lnTo>
                    <a:pt x="437" y="1123"/>
                  </a:lnTo>
                  <a:lnTo>
                    <a:pt x="434" y="1149"/>
                  </a:lnTo>
                  <a:lnTo>
                    <a:pt x="430" y="1176"/>
                  </a:lnTo>
                  <a:lnTo>
                    <a:pt x="428" y="1202"/>
                  </a:lnTo>
                  <a:lnTo>
                    <a:pt x="425" y="1229"/>
                  </a:lnTo>
                  <a:lnTo>
                    <a:pt x="423" y="1256"/>
                  </a:lnTo>
                  <a:lnTo>
                    <a:pt x="422" y="1284"/>
                  </a:lnTo>
                  <a:lnTo>
                    <a:pt x="421" y="1311"/>
                  </a:lnTo>
                  <a:lnTo>
                    <a:pt x="421" y="1340"/>
                  </a:lnTo>
                  <a:lnTo>
                    <a:pt x="421" y="1368"/>
                  </a:lnTo>
                  <a:lnTo>
                    <a:pt x="422" y="1397"/>
                  </a:lnTo>
                  <a:lnTo>
                    <a:pt x="423" y="1425"/>
                  </a:lnTo>
                  <a:lnTo>
                    <a:pt x="425" y="1452"/>
                  </a:lnTo>
                  <a:lnTo>
                    <a:pt x="429" y="1480"/>
                  </a:lnTo>
                  <a:lnTo>
                    <a:pt x="432" y="1507"/>
                  </a:lnTo>
                  <a:lnTo>
                    <a:pt x="435" y="1533"/>
                  </a:lnTo>
                  <a:lnTo>
                    <a:pt x="439" y="1560"/>
                  </a:lnTo>
                  <a:lnTo>
                    <a:pt x="444" y="1586"/>
                  </a:lnTo>
                  <a:lnTo>
                    <a:pt x="449" y="1610"/>
                  </a:lnTo>
                  <a:lnTo>
                    <a:pt x="455" y="1636"/>
                  </a:lnTo>
                  <a:lnTo>
                    <a:pt x="462" y="1661"/>
                  </a:lnTo>
                  <a:lnTo>
                    <a:pt x="469" y="1686"/>
                  </a:lnTo>
                  <a:lnTo>
                    <a:pt x="477" y="1710"/>
                  </a:lnTo>
                  <a:lnTo>
                    <a:pt x="485" y="1734"/>
                  </a:lnTo>
                  <a:lnTo>
                    <a:pt x="494" y="1757"/>
                  </a:lnTo>
                  <a:lnTo>
                    <a:pt x="503" y="1781"/>
                  </a:lnTo>
                  <a:lnTo>
                    <a:pt x="513" y="1804"/>
                  </a:lnTo>
                  <a:lnTo>
                    <a:pt x="524" y="1827"/>
                  </a:lnTo>
                  <a:lnTo>
                    <a:pt x="535" y="1848"/>
                  </a:lnTo>
                  <a:lnTo>
                    <a:pt x="546" y="1870"/>
                  </a:lnTo>
                  <a:lnTo>
                    <a:pt x="559" y="1892"/>
                  </a:lnTo>
                  <a:lnTo>
                    <a:pt x="571" y="1914"/>
                  </a:lnTo>
                  <a:lnTo>
                    <a:pt x="584" y="1934"/>
                  </a:lnTo>
                  <a:lnTo>
                    <a:pt x="599" y="1955"/>
                  </a:lnTo>
                  <a:lnTo>
                    <a:pt x="613" y="1976"/>
                  </a:lnTo>
                  <a:lnTo>
                    <a:pt x="628" y="1995"/>
                  </a:lnTo>
                  <a:lnTo>
                    <a:pt x="644" y="2015"/>
                  </a:lnTo>
                  <a:lnTo>
                    <a:pt x="660" y="2035"/>
                  </a:lnTo>
                  <a:lnTo>
                    <a:pt x="677" y="2053"/>
                  </a:lnTo>
                  <a:lnTo>
                    <a:pt x="694" y="2072"/>
                  </a:lnTo>
                  <a:lnTo>
                    <a:pt x="712" y="2091"/>
                  </a:lnTo>
                  <a:lnTo>
                    <a:pt x="730" y="2108"/>
                  </a:lnTo>
                  <a:lnTo>
                    <a:pt x="750" y="2126"/>
                  </a:lnTo>
                  <a:lnTo>
                    <a:pt x="768" y="2142"/>
                  </a:lnTo>
                  <a:lnTo>
                    <a:pt x="788" y="2159"/>
                  </a:lnTo>
                  <a:lnTo>
                    <a:pt x="807" y="2174"/>
                  </a:lnTo>
                  <a:lnTo>
                    <a:pt x="827" y="2190"/>
                  </a:lnTo>
                  <a:lnTo>
                    <a:pt x="848" y="2204"/>
                  </a:lnTo>
                  <a:lnTo>
                    <a:pt x="868" y="2218"/>
                  </a:lnTo>
                  <a:lnTo>
                    <a:pt x="889" y="2231"/>
                  </a:lnTo>
                  <a:lnTo>
                    <a:pt x="910" y="2245"/>
                  </a:lnTo>
                  <a:lnTo>
                    <a:pt x="931" y="2257"/>
                  </a:lnTo>
                  <a:lnTo>
                    <a:pt x="954" y="2269"/>
                  </a:lnTo>
                  <a:lnTo>
                    <a:pt x="976" y="2280"/>
                  </a:lnTo>
                  <a:lnTo>
                    <a:pt x="998" y="2290"/>
                  </a:lnTo>
                  <a:lnTo>
                    <a:pt x="1021" y="2300"/>
                  </a:lnTo>
                  <a:lnTo>
                    <a:pt x="1045" y="2309"/>
                  </a:lnTo>
                  <a:lnTo>
                    <a:pt x="1068" y="2318"/>
                  </a:lnTo>
                  <a:lnTo>
                    <a:pt x="1092" y="2327"/>
                  </a:lnTo>
                  <a:lnTo>
                    <a:pt x="1116" y="2335"/>
                  </a:lnTo>
                  <a:lnTo>
                    <a:pt x="1141" y="2341"/>
                  </a:lnTo>
                  <a:lnTo>
                    <a:pt x="1166" y="2348"/>
                  </a:lnTo>
                  <a:lnTo>
                    <a:pt x="1190" y="2353"/>
                  </a:lnTo>
                  <a:lnTo>
                    <a:pt x="1216" y="2360"/>
                  </a:lnTo>
                  <a:lnTo>
                    <a:pt x="1242" y="2364"/>
                  </a:lnTo>
                  <a:lnTo>
                    <a:pt x="1268" y="2369"/>
                  </a:lnTo>
                  <a:lnTo>
                    <a:pt x="1295" y="2372"/>
                  </a:lnTo>
                  <a:lnTo>
                    <a:pt x="1322" y="2375"/>
                  </a:lnTo>
                  <a:lnTo>
                    <a:pt x="1348" y="2378"/>
                  </a:lnTo>
                  <a:lnTo>
                    <a:pt x="1376" y="2380"/>
                  </a:lnTo>
                  <a:lnTo>
                    <a:pt x="1404" y="2381"/>
                  </a:lnTo>
                  <a:lnTo>
                    <a:pt x="1432" y="2382"/>
                  </a:lnTo>
                  <a:lnTo>
                    <a:pt x="1461" y="2382"/>
                  </a:lnTo>
                  <a:lnTo>
                    <a:pt x="1496" y="2381"/>
                  </a:lnTo>
                  <a:lnTo>
                    <a:pt x="1531" y="2380"/>
                  </a:lnTo>
                  <a:lnTo>
                    <a:pt x="1568" y="2377"/>
                  </a:lnTo>
                  <a:lnTo>
                    <a:pt x="1606" y="2373"/>
                  </a:lnTo>
                  <a:lnTo>
                    <a:pt x="1644" y="2368"/>
                  </a:lnTo>
                  <a:lnTo>
                    <a:pt x="1682" y="2362"/>
                  </a:lnTo>
                  <a:lnTo>
                    <a:pt x="1722" y="2355"/>
                  </a:lnTo>
                  <a:lnTo>
                    <a:pt x="1762" y="2346"/>
                  </a:lnTo>
                  <a:lnTo>
                    <a:pt x="1804" y="2337"/>
                  </a:lnTo>
                  <a:lnTo>
                    <a:pt x="1845" y="2326"/>
                  </a:lnTo>
                  <a:lnTo>
                    <a:pt x="1888" y="2314"/>
                  </a:lnTo>
                  <a:lnTo>
                    <a:pt x="1932" y="2301"/>
                  </a:lnTo>
                  <a:lnTo>
                    <a:pt x="1976" y="2287"/>
                  </a:lnTo>
                  <a:lnTo>
                    <a:pt x="2021" y="2272"/>
                  </a:lnTo>
                  <a:lnTo>
                    <a:pt x="2067" y="2255"/>
                  </a:lnTo>
                  <a:lnTo>
                    <a:pt x="2113" y="2238"/>
                  </a:lnTo>
                  <a:lnTo>
                    <a:pt x="2113" y="2564"/>
                  </a:lnTo>
                </a:path>
              </a:pathLst>
            </a:custGeom>
            <a:solidFill>
              <a:srgbClr val="1F1A17">
                <a:alpha val="100000"/>
              </a:srgbClr>
            </a:solidFill>
            <a:ln>
              <a:noFill/>
            </a:ln>
          </p:spPr>
        </p:sp>
        <p:sp>
          <p:nvSpPr>
            <p:cNvPr id="1048780" name="Freeform 27"/>
            <p:cNvSpPr/>
            <p:nvPr/>
          </p:nvSpPr>
          <p:spPr bwMode="auto">
            <a:xfrm>
              <a:off x="15464" y="2531"/>
              <a:ext cx="121" cy="130"/>
            </a:xfrm>
            <a:custGeom>
              <a:avLst/>
              <a:gdLst/>
              <a:ahLst/>
              <a:cxnLst/>
              <a:rect l="0" t="0" r="r" b="b"/>
              <a:pathLst>
                <a:path w="2426" h="2581">
                  <a:moveTo>
                    <a:pt x="0" y="2581"/>
                  </a:moveTo>
                  <a:lnTo>
                    <a:pt x="1016" y="0"/>
                  </a:lnTo>
                  <a:lnTo>
                    <a:pt x="1411" y="0"/>
                  </a:lnTo>
                  <a:lnTo>
                    <a:pt x="2426" y="2581"/>
                  </a:lnTo>
                  <a:lnTo>
                    <a:pt x="2007" y="2581"/>
                  </a:lnTo>
                  <a:lnTo>
                    <a:pt x="1764" y="1936"/>
                  </a:lnTo>
                  <a:lnTo>
                    <a:pt x="588" y="1936"/>
                  </a:lnTo>
                  <a:lnTo>
                    <a:pt x="342" y="2581"/>
                  </a:lnTo>
                  <a:lnTo>
                    <a:pt x="0" y="2581"/>
                  </a:lnTo>
                  <a:close/>
                  <a:moveTo>
                    <a:pt x="706" y="1638"/>
                  </a:moveTo>
                  <a:lnTo>
                    <a:pt x="1646" y="1638"/>
                  </a:lnTo>
                  <a:lnTo>
                    <a:pt x="1175" y="405"/>
                  </a:lnTo>
                  <a:lnTo>
                    <a:pt x="706" y="1638"/>
                  </a:lnTo>
                </a:path>
              </a:pathLst>
            </a:custGeom>
            <a:solidFill>
              <a:srgbClr val="1F1A17">
                <a:alpha val="100000"/>
              </a:srgbClr>
            </a:solidFill>
            <a:ln>
              <a:noFill/>
            </a:ln>
          </p:spPr>
        </p:sp>
      </p:grpSp>
      <p:pic>
        <p:nvPicPr>
          <p:cNvPr id="2097155" name="Рисунок 1" descr="Graphic3"/>
          <p:cNvPicPr>
            <a:picLocks/>
          </p:cNvPicPr>
          <p:nvPr/>
        </p:nvPicPr>
        <p:blipFill>
          <a:blip r:embed="rId2"/>
          <a:srcRect/>
          <a:stretch>
            <a:fillRect/>
          </a:stretch>
        </p:blipFill>
        <p:spPr>
          <a:xfrm>
            <a:off x="5265737" y="5722937"/>
            <a:ext cx="963612" cy="1001712"/>
          </a:xfrm>
          <a:prstGeom prst="rect">
            <a:avLst/>
          </a:prstGeom>
          <a:noFill/>
          <a:ln>
            <a:noFill/>
          </a:ln>
        </p:spPr>
      </p:pic>
      <p:grpSp>
        <p:nvGrpSpPr>
          <p:cNvPr id="149" name="Группа 148"/>
          <p:cNvGrpSpPr/>
          <p:nvPr/>
        </p:nvGrpSpPr>
        <p:grpSpPr>
          <a:xfrm>
            <a:off x="3178175" y="4635500"/>
            <a:ext cx="1349375" cy="873125"/>
            <a:chOff x="14374" y="2825"/>
            <a:chExt cx="1417" cy="907"/>
          </a:xfrm>
        </p:grpSpPr>
        <p:pic>
          <p:nvPicPr>
            <p:cNvPr id="2097156" name="Picture 4" descr="Graphic1"/>
            <p:cNvPicPr>
              <a:picLocks/>
            </p:cNvPicPr>
            <p:nvPr/>
          </p:nvPicPr>
          <p:blipFill>
            <a:blip r:embed="rId3"/>
            <a:srcRect/>
            <a:stretch>
              <a:fillRect/>
            </a:stretch>
          </p:blipFill>
          <p:spPr>
            <a:xfrm>
              <a:off x="14374" y="2825"/>
              <a:ext cx="1417" cy="907"/>
            </a:xfrm>
            <a:prstGeom prst="rect">
              <a:avLst/>
            </a:prstGeom>
            <a:noFill/>
            <a:ln>
              <a:noFill/>
            </a:ln>
          </p:spPr>
        </p:pic>
        <p:sp>
          <p:nvSpPr>
            <p:cNvPr id="1048781" name="Text Box 5"/>
            <p:cNvSpPr txBox="1"/>
            <p:nvPr/>
          </p:nvSpPr>
          <p:spPr>
            <a:xfrm>
              <a:off x="14592" y="3144"/>
              <a:ext cx="218" cy="362"/>
            </a:xfrm>
            <a:prstGeom prst="rect">
              <a:avLst/>
            </a:prstGeom>
            <a:noFill/>
            <a:ln>
              <a:noFill/>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А</a:t>
              </a:r>
            </a:p>
          </p:txBody>
        </p:sp>
        <p:sp>
          <p:nvSpPr>
            <p:cNvPr id="1048782" name="Text Box 6"/>
            <p:cNvSpPr txBox="1"/>
            <p:nvPr/>
          </p:nvSpPr>
          <p:spPr>
            <a:xfrm>
              <a:off x="15354" y="3158"/>
              <a:ext cx="218" cy="360"/>
            </a:xfrm>
            <a:prstGeom prst="rect">
              <a:avLst/>
            </a:prstGeom>
            <a:noFill/>
            <a:ln>
              <a:noFill/>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В</a:t>
              </a:r>
            </a:p>
          </p:txBody>
        </p:sp>
      </p:grpSp>
      <p:grpSp>
        <p:nvGrpSpPr>
          <p:cNvPr id="150" name="Группа 149"/>
          <p:cNvGrpSpPr/>
          <p:nvPr/>
        </p:nvGrpSpPr>
        <p:grpSpPr>
          <a:xfrm>
            <a:off x="3046412" y="5761037"/>
            <a:ext cx="901700" cy="963612"/>
            <a:chOff x="14957" y="4653"/>
            <a:chExt cx="872" cy="872"/>
          </a:xfrm>
        </p:grpSpPr>
        <p:sp>
          <p:nvSpPr>
            <p:cNvPr id="1048783" name="Oval 8"/>
            <p:cNvSpPr/>
            <p:nvPr/>
          </p:nvSpPr>
          <p:spPr>
            <a:xfrm>
              <a:off x="14957" y="4653"/>
              <a:ext cx="872" cy="872"/>
            </a:xfrm>
            <a:prstGeom prst="ellipse">
              <a:avLst/>
            </a:prstGeom>
            <a:no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А</a:t>
              </a:r>
            </a:p>
          </p:txBody>
        </p:sp>
        <p:sp>
          <p:nvSpPr>
            <p:cNvPr id="1048784" name="Oval 9"/>
            <p:cNvSpPr/>
            <p:nvPr/>
          </p:nvSpPr>
          <p:spPr>
            <a:xfrm>
              <a:off x="15179" y="5085"/>
              <a:ext cx="441" cy="424"/>
            </a:xfrm>
            <a:prstGeom prst="ellipse">
              <a:avLst/>
            </a:prstGeom>
            <a:noFill/>
            <a:ln w="9525" cap="flat" cmpd="sng">
              <a:solidFill>
                <a:srgbClr val="000000">
                  <a:alpha val="100000"/>
                </a:srgbClr>
              </a:solidFill>
              <a:prstDash val="solid"/>
              <a:round/>
            </a:ln>
          </p:spPr>
          <p:txBody>
            <a:bodyPr vert="horz" lIns="18000" tIns="10800" rIns="18000" bIns="10800" anchor="t"/>
            <a:lstStyle>
              <a:lvl1pPr marL="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1pPr>
              <a:lvl2pPr marL="4572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2pPr>
              <a:lvl3pPr marL="9144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3pPr>
              <a:lvl4pPr marL="13716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4pPr>
              <a:lvl5pPr marL="1828800" indent="0" algn="l" rtl="0" eaLnBrk="0" fontAlgn="base" latinLnBrk="0" hangingPunct="0">
                <a:lnSpc>
                  <a:spcPct val="100000"/>
                </a:lnSpc>
                <a:spcBef>
                  <a:spcPct val="0"/>
                </a:spcBef>
                <a:spcAft>
                  <a:spcPct val="0"/>
                </a:spcAft>
                <a:buFontTx/>
                <a:buNone/>
                <a:defRPr sz="1800" b="0" i="0" u="none" baseline="0">
                  <a:solidFill>
                    <a:schemeClr val="dk1"/>
                  </a:solidFill>
                  <a:latin typeface="Calibri" pitchFamily="34" charset="0"/>
                  <a:sym typeface="Calibri" pitchFamily="34" charset="0"/>
                </a:defRPr>
              </a:lvl5pPr>
            </a:lstStyle>
            <a:p>
              <a:pPr lvl="0" algn="ctr" eaLnBrk="1" hangingPunct="1"/>
              <a:r>
                <a:rPr lang="ru-RU" altLang="ru-RU" sz="2000">
                  <a:latin typeface="TimesUZ"/>
                  <a:ea typeface="Times New Roman" pitchFamily="18" charset="0"/>
                </a:rPr>
                <a:t>В</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Объект 2"/>
          <p:cNvSpPr>
            <a:spLocks noGrp="1"/>
          </p:cNvSpPr>
          <p:nvPr>
            <p:ph idx="1"/>
          </p:nvPr>
        </p:nvSpPr>
        <p:spPr>
          <a:xfrm>
            <a:off x="457200" y="188912"/>
            <a:ext cx="8229600" cy="61356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93700" lvl="1" indent="0" algn="just" eaLnBrk="1" hangingPunct="1">
              <a:buClr>
                <a:srgbClr val="F5F5F5"/>
              </a:buClr>
              <a:buFont typeface="Wingdings 2" pitchFamily="18" charset="2"/>
              <a:buNone/>
            </a:pPr>
            <a:r>
              <a:rPr lang="uz-Cyrl-UZ" altLang="ru-RU" sz="2600" b="1"/>
              <a:t>	</a:t>
            </a:r>
          </a:p>
          <a:p>
            <a:pPr marL="393700" lvl="1" indent="0" algn="just" eaLnBrk="1" hangingPunct="1">
              <a:buClr>
                <a:srgbClr val="F5F5F5"/>
              </a:buClr>
              <a:buFont typeface="Wingdings 2" pitchFamily="18" charset="2"/>
              <a:buNone/>
            </a:pPr>
            <a:r>
              <a:rPr lang="uz-Cyrl-UZ" altLang="ru-RU" sz="2600" b="1">
                <a:latin typeface="Times New Roman" pitchFamily="18" charset="0"/>
                <a:ea typeface="Times New Roman" pitchFamily="18" charset="0"/>
              </a:rPr>
              <a:t>	</a:t>
            </a:r>
            <a:r>
              <a:rPr lang="ru-RU" altLang="ru-RU" sz="2800" b="1">
                <a:latin typeface="Times New Roman" pitchFamily="18" charset="0"/>
                <a:ea typeface="Times New Roman" pitchFamily="18" charset="0"/>
              </a:rPr>
              <a:t>Логи</a:t>
            </a:r>
            <a:r>
              <a:rPr lang="uz-Cyrl-UZ" altLang="ru-RU" sz="2800" b="1">
                <a:latin typeface="Times New Roman" pitchFamily="18" charset="0"/>
                <a:ea typeface="Times New Roman" pitchFamily="18" charset="0"/>
              </a:rPr>
              <a:t>канинг фан сифатида шаклланиши қадимги грек файласуф</a:t>
            </a:r>
            <a:r>
              <a:rPr lang="ru-RU" altLang="ru-RU" sz="2800" b="1">
                <a:latin typeface="Times New Roman" pitchFamily="18" charset="0"/>
                <a:ea typeface="Times New Roman" pitchFamily="18" charset="0"/>
              </a:rPr>
              <a:t>и</a:t>
            </a:r>
            <a:r>
              <a:rPr lang="uz-Cyrl-UZ" altLang="ru-RU" sz="2800" b="1">
                <a:latin typeface="Times New Roman" pitchFamily="18" charset="0"/>
                <a:ea typeface="Times New Roman" pitchFamily="18" charset="0"/>
              </a:rPr>
              <a:t> Аристотель номи билан боғлиқ. </a:t>
            </a:r>
          </a:p>
          <a:p>
            <a:pPr marL="393700" lvl="1" indent="0" algn="just" eaLnBrk="1" hangingPunct="1">
              <a:buClr>
                <a:srgbClr val="F5F5F5"/>
              </a:buClr>
              <a:buFont typeface="Wingdings 2" pitchFamily="18" charset="2"/>
              <a:buNone/>
            </a:pPr>
            <a:r>
              <a:rPr lang="uz-Cyrl-UZ" altLang="ru-RU" sz="2800" b="1">
                <a:latin typeface="Times New Roman" pitchFamily="18" charset="0"/>
                <a:ea typeface="Times New Roman" pitchFamily="18" charset="0"/>
              </a:rPr>
              <a:t>	Аристотелнинг «Органон» номли асари мантиққа оид 6 асарини ўз ичига олиб, уларда тушунча ва ҳукм, силлогистик хулоса чиқариш ва исботлаш, тафаккур қонунлари чуқур таҳлил қилинган. Улар кейинчалик формал логика деб номланган илм соҳасининг асосини ташкил этган. 	</a:t>
            </a:r>
          </a:p>
          <a:p>
            <a:pPr marL="393700" lvl="1" indent="0" algn="just" eaLnBrk="1" hangingPunct="1">
              <a:buClr>
                <a:srgbClr val="F5F5F5"/>
              </a:buClr>
              <a:buFont typeface="Wingdings 2" pitchFamily="18" charset="2"/>
              <a:buNone/>
            </a:pPr>
            <a:r>
              <a:rPr lang="uz-Cyrl-UZ" altLang="ru-RU" sz="2800" b="1">
                <a:latin typeface="Times New Roman" pitchFamily="18" charset="0"/>
                <a:ea typeface="Times New Roman" pitchFamily="18" charset="0"/>
              </a:rPr>
              <a:t>	Аристотель таълимоти кейинчалик бир қанча </a:t>
            </a:r>
            <a:r>
              <a:rPr lang="ru-RU" altLang="ru-RU" sz="2800" b="1">
                <a:latin typeface="Times New Roman" pitchFamily="18" charset="0"/>
                <a:ea typeface="Times New Roman" pitchFamily="18" charset="0"/>
              </a:rPr>
              <a:t>й</a:t>
            </a:r>
            <a:r>
              <a:rPr lang="uz-Cyrl-UZ" altLang="ru-RU" sz="2800" b="1">
                <a:latin typeface="Times New Roman" pitchFamily="18" charset="0"/>
                <a:ea typeface="Times New Roman" pitchFamily="18" charset="0"/>
              </a:rPr>
              <a:t>ўн</a:t>
            </a:r>
            <a:r>
              <a:rPr lang="ru-RU" altLang="ru-RU" sz="2800" b="1">
                <a:latin typeface="Times New Roman" pitchFamily="18" charset="0"/>
                <a:ea typeface="Times New Roman" pitchFamily="18" charset="0"/>
              </a:rPr>
              <a:t>а</a:t>
            </a:r>
            <a:r>
              <a:rPr lang="uz-Cyrl-UZ" altLang="ru-RU" sz="2800" b="1">
                <a:latin typeface="Times New Roman" pitchFamily="18" charset="0"/>
                <a:ea typeface="Times New Roman" pitchFamily="18" charset="0"/>
              </a:rPr>
              <a:t>лишларда д</a:t>
            </a:r>
            <a:r>
              <a:rPr lang="ru-RU" altLang="ru-RU" sz="2800" b="1">
                <a:latin typeface="Times New Roman" pitchFamily="18" charset="0"/>
                <a:ea typeface="Times New Roman" pitchFamily="18" charset="0"/>
              </a:rPr>
              <a:t>и</a:t>
            </a:r>
            <a:r>
              <a:rPr lang="uz-Cyrl-UZ" altLang="ru-RU" sz="2800" b="1">
                <a:latin typeface="Times New Roman" pitchFamily="18" charset="0"/>
                <a:ea typeface="Times New Roman" pitchFamily="18" charset="0"/>
              </a:rPr>
              <a:t>алектик логика, формал логика сифатида ривожлантирилади.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Объект 2"/>
          <p:cNvSpPr>
            <a:spLocks noGrp="1"/>
          </p:cNvSpPr>
          <p:nvPr>
            <p:ph idx="1"/>
          </p:nvPr>
        </p:nvSpPr>
        <p:spPr>
          <a:xfrm>
            <a:off x="457200" y="188912"/>
            <a:ext cx="8229600" cy="6135687"/>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393700" lvl="1" indent="0" algn="just" eaLnBrk="1" hangingPunct="1">
              <a:buFont typeface="Wingdings 2" pitchFamily="18" charset="2"/>
              <a:buNone/>
            </a:pPr>
            <a:r>
              <a:rPr lang="uz-Cyrl-UZ" altLang="ru-RU" sz="3000" b="1">
                <a:latin typeface="Times New Roman" pitchFamily="18" charset="0"/>
                <a:ea typeface="Times New Roman" pitchFamily="18" charset="0"/>
              </a:rPr>
              <a:t>	</a:t>
            </a:r>
          </a:p>
          <a:p>
            <a:pPr marL="393700" lvl="1" indent="0" algn="just" eaLnBrk="1" hangingPunct="1">
              <a:buFont typeface="Wingdings 2" pitchFamily="18" charset="2"/>
              <a:buNone/>
            </a:pPr>
            <a:endParaRPr lang="uz-Cyrl-UZ" altLang="ru-RU" sz="3000" b="1">
              <a:latin typeface="Times New Roman" pitchFamily="18" charset="0"/>
              <a:ea typeface="Times New Roman" pitchFamily="18" charset="0"/>
            </a:endParaRPr>
          </a:p>
          <a:p>
            <a:pPr marL="393700" lvl="1" indent="0" algn="just" eaLnBrk="1" hangingPunct="1">
              <a:buFont typeface="Wingdings 2" pitchFamily="18" charset="2"/>
              <a:buNone/>
            </a:pPr>
            <a:r>
              <a:rPr lang="uz-Cyrl-UZ" altLang="ru-RU" sz="3000" b="1">
                <a:latin typeface="Times New Roman" pitchFamily="18" charset="0"/>
                <a:ea typeface="Times New Roman" pitchFamily="18" charset="0"/>
              </a:rPr>
              <a:t>	Айниқса инглиз файласуфлари Ф.Бзкон (1561-1626) ва Д.С.Мллнинг (1806-1873) индукция назарияси, француз файласуфи Р.Декартнинг (1596-1650) дедукцияга оид таълимоти, немис мутафаккири Г.В.Лейбницнинг тафаккур масалаларини математик метод билан ечиш ҳақидаги ғоялари ва шу кабилар логика илмининг турли тармоқларининг шаклланиши ва ривожланишида муҳим роль ўйнайди.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Объект 2"/>
          <p:cNvSpPr>
            <a:spLocks noGrp="1"/>
          </p:cNvSpPr>
          <p:nvPr>
            <p:ph idx="1"/>
          </p:nvPr>
        </p:nvSpPr>
        <p:spPr>
          <a:xfrm>
            <a:off x="457200" y="115887"/>
            <a:ext cx="8229600" cy="6208712"/>
          </a:xfrm>
          <a:prstGeom prst="rect">
            <a:avLst/>
          </a:prstGeom>
          <a:noFill/>
          <a:ln>
            <a:noFill/>
          </a:ln>
        </p:spPr>
        <p:txBody>
          <a:bodyPr vert="horz" lIns="91440" tIns="45720" rIns="91440" bIns="45720" anchor="t"/>
          <a:lstStyle>
            <a:lvl1pPr marL="171450" indent="-171450" algn="l" rtl="0" eaLnBrk="0" fontAlgn="base" latinLnBrk="0" hangingPunct="0">
              <a:lnSpc>
                <a:spcPct val="90000"/>
              </a:lnSpc>
              <a:spcBef>
                <a:spcPts val="750"/>
              </a:spcBef>
              <a:spcAft>
                <a:spcPct val="0"/>
              </a:spcAft>
              <a:buSzPct val="100000"/>
              <a:buFont typeface="Arial" pitchFamily="34" charset="0"/>
              <a:buChar char="•"/>
              <a:defRPr sz="2100" b="0" i="0" u="none" baseline="0">
                <a:solidFill>
                  <a:schemeClr val="dk1"/>
                </a:solidFill>
                <a:latin typeface="Calibri" pitchFamily="34" charset="0"/>
                <a:sym typeface="Calibri" pitchFamily="34" charset="0"/>
              </a:defRPr>
            </a:lvl1pPr>
            <a:lvl2pPr marL="514350" indent="-171450" algn="l" rtl="0" eaLnBrk="0" fontAlgn="base" latinLnBrk="0" hangingPunct="0">
              <a:lnSpc>
                <a:spcPct val="90000"/>
              </a:lnSpc>
              <a:spcBef>
                <a:spcPts val="375"/>
              </a:spcBef>
              <a:spcAft>
                <a:spcPct val="0"/>
              </a:spcAft>
              <a:buSzPct val="100000"/>
              <a:buFont typeface="Arial" pitchFamily="34" charset="0"/>
              <a:buChar char="•"/>
              <a:defRPr sz="1800" b="0" i="0" u="none" baseline="0">
                <a:solidFill>
                  <a:schemeClr val="dk1"/>
                </a:solidFill>
                <a:latin typeface="Calibri" pitchFamily="34" charset="0"/>
                <a:sym typeface="Calibri" pitchFamily="34" charset="0"/>
              </a:defRPr>
            </a:lvl2pPr>
            <a:lvl3pPr marL="857250" indent="-171450" algn="l" rtl="0" eaLnBrk="0" fontAlgn="base" latinLnBrk="0" hangingPunct="0">
              <a:lnSpc>
                <a:spcPct val="90000"/>
              </a:lnSpc>
              <a:spcBef>
                <a:spcPts val="375"/>
              </a:spcBef>
              <a:spcAft>
                <a:spcPct val="0"/>
              </a:spcAft>
              <a:buSzPct val="100000"/>
              <a:buFont typeface="Arial" pitchFamily="34" charset="0"/>
              <a:buChar char="•"/>
              <a:defRPr sz="1500" b="0" i="0" u="none" baseline="0">
                <a:solidFill>
                  <a:schemeClr val="dk1"/>
                </a:solidFill>
                <a:latin typeface="Calibri" pitchFamily="34" charset="0"/>
                <a:sym typeface="Calibri" pitchFamily="34" charset="0"/>
              </a:defRPr>
            </a:lvl3pPr>
            <a:lvl4pPr marL="12001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4pPr>
            <a:lvl5pPr marL="1543050" indent="-171450" algn="l" rtl="0" eaLnBrk="0" fontAlgn="base" latinLnBrk="0" hangingPunct="0">
              <a:lnSpc>
                <a:spcPct val="90000"/>
              </a:lnSpc>
              <a:spcBef>
                <a:spcPts val="375"/>
              </a:spcBef>
              <a:spcAft>
                <a:spcPct val="0"/>
              </a:spcAft>
              <a:buSzPct val="100000"/>
              <a:buFont typeface="Arial" pitchFamily="34" charset="0"/>
              <a:buChar char="•"/>
              <a:defRPr sz="1300" b="0" i="0" u="none" baseline="0">
                <a:solidFill>
                  <a:schemeClr val="dk1"/>
                </a:solidFill>
                <a:latin typeface="Calibri" pitchFamily="34" charset="0"/>
                <a:sym typeface="Calibri" pitchFamily="34" charset="0"/>
              </a:defRPr>
            </a:lvl5pPr>
          </a:lstStyle>
          <a:p>
            <a:pPr marL="0" lvl="0" indent="0" algn="just" eaLnBrk="1" hangingPunct="1">
              <a:buFont typeface="Wingdings 2" pitchFamily="18" charset="2"/>
              <a:buNone/>
            </a:pPr>
            <a:r>
              <a:rPr lang="uz-Cyrl-UZ" altLang="ru-RU" sz="2800" b="1">
                <a:latin typeface="Times New Roman" pitchFamily="18" charset="0"/>
                <a:ea typeface="Times New Roman" pitchFamily="18" charset="0"/>
              </a:rPr>
              <a:t>	</a:t>
            </a:r>
          </a:p>
          <a:p>
            <a:pPr marL="0" lvl="0" indent="0" algn="just" eaLnBrk="1" hangingPunct="1">
              <a:buFont typeface="Wingdings 2" pitchFamily="18" charset="2"/>
              <a:buNone/>
            </a:pPr>
            <a:r>
              <a:rPr lang="uz-Cyrl-UZ" altLang="ru-RU" sz="2800" b="1">
                <a:latin typeface="Times New Roman" pitchFamily="18" charset="0"/>
                <a:ea typeface="Times New Roman" pitchFamily="18" charset="0"/>
              </a:rPr>
              <a:t>	Логика фанини ривожлантиришда Ўрта Осиё мутафаккирларидан Форобий, Беруний, Ибн Сино каби қомусий олимлар катта ҳисса қўшганлар. Форобий ўзининг «Фалсафанинг келиб чиқиши» рисоласида логика фани ривожланишининг асосий босқичлари ва унинг араб мамлакатларига ўтиш тарихини илмий асосда изчил тадқиқ этиб берди. </a:t>
            </a:r>
          </a:p>
          <a:p>
            <a:pPr marL="0" lvl="0" indent="0" algn="just" eaLnBrk="1" hangingPunct="1">
              <a:buFont typeface="Wingdings 2" pitchFamily="18" charset="2"/>
              <a:buNone/>
            </a:pPr>
            <a:r>
              <a:rPr lang="uz-Cyrl-UZ" altLang="ru-RU" sz="2800" b="1">
                <a:latin typeface="Times New Roman" pitchFamily="18" charset="0"/>
                <a:ea typeface="Times New Roman" pitchFamily="18" charset="0"/>
              </a:rPr>
              <a:t>	Форобий фикрича, логика бу тўғри фикрни амалга ошириш, ҳақиқатни қўлга киритиш, тўғри фикр юритиш санъатидир. У фикрда хатоликларга йўл қўймаслигини таъминлайди. </a:t>
            </a:r>
          </a:p>
        </p:txBody>
      </p:sp>
    </p:spTree>
  </p:cSld>
  <p:clrMapOvr>
    <a:masterClrMapping/>
  </p:clrMapOvr>
</p:sld>
</file>

<file path=ppt/theme/theme1.xml><?xml version="1.0" encoding="utf-8"?>
<a:theme xmlns:a="http://schemas.openxmlformats.org/drawingml/2006/main" name="Office 主题">
  <a:themeElements>
    <a:clrScheme name="Default Color Scheme">
      <a:dk1>
        <a:srgbClr val="000000"/>
      </a:dk1>
      <a:lt1>
        <a:srgbClr val="FFFFFF"/>
      </a:lt1>
      <a:dk2>
        <a:srgbClr val="E7E6E6"/>
      </a:dk2>
      <a:lt2>
        <a:srgbClr val="44546A"/>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E7E6E6"/>
        </a:dk2>
        <a:lt2>
          <a:srgbClr val="44546A"/>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2996</Words>
  <Application>Microsoft Office PowerPoint</Application>
  <PresentationFormat>Экран (4:3)</PresentationFormat>
  <Paragraphs>260</Paragraphs>
  <Slides>63</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63</vt:i4>
      </vt:variant>
    </vt:vector>
  </HeadingPairs>
  <TitlesOfParts>
    <vt:vector size="71" baseType="lpstr">
      <vt:lpstr>Arial</vt:lpstr>
      <vt:lpstr>Calibri</vt:lpstr>
      <vt:lpstr>Calibri Light</vt:lpstr>
      <vt:lpstr>Times New Roman</vt:lpstr>
      <vt:lpstr>TimesUZ</vt:lpstr>
      <vt:lpstr>Wingdings 2</vt:lpstr>
      <vt:lpstr>Wingdings 3</vt:lpstr>
      <vt:lpstr>Office 主题</vt:lpstr>
      <vt:lpstr>МАВЗУ: ФАЛСАФА ВА МАНТИК. МАНТИК КОНУНЛАРИНИ ФАЛСАФИЙ ТАФАККУРИДАГИ АХАМИЯТИ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Билиш шакллари</vt:lpstr>
      <vt:lpstr>Презентация PowerPoint</vt:lpstr>
      <vt:lpstr>Презентация PowerPoint</vt:lpstr>
      <vt:lpstr>Презентация PowerPoint</vt:lpstr>
      <vt:lpstr>Рационал билиш шакллари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Нозидлик қонуни</vt:lpstr>
      <vt:lpstr>Презентация PowerPoint</vt:lpstr>
      <vt:lpstr>3. Учинчи истисно қонуни </vt:lpstr>
      <vt:lpstr>Презентация PowerPoint</vt:lpstr>
      <vt:lpstr>4. Етарли асос қонуни</vt:lpstr>
      <vt:lpstr>Презентация PowerPoint</vt:lpstr>
      <vt:lpstr>Тушунча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 11. Предмет и задачи логики. Понятие</dc:title>
  <dc:creator>KURT</dc:creator>
  <cp:lastModifiedBy>GOLD SERVISE</cp:lastModifiedBy>
  <cp:revision>1</cp:revision>
  <dcterms:created xsi:type="dcterms:W3CDTF">2024-03-17T04:08:42Z</dcterms:created>
  <dcterms:modified xsi:type="dcterms:W3CDTF">2026-04-27T12:32:25Z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82e47481796a46c085763ca59fc82a70</vt:lpwstr>
  </property>
</Properties>
</file>