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3"/>
    <p:sldId id="257" r:id="rId4"/>
    <p:sldId id="259" r:id="rId5"/>
    <p:sldId id="281" r:id="rId6"/>
    <p:sldId id="273" r:id="rId7"/>
    <p:sldId id="284" r:id="rId8"/>
    <p:sldId id="280" r:id="rId9"/>
    <p:sldId id="290" r:id="rId10"/>
    <p:sldId id="289" r:id="rId11"/>
    <p:sldId id="282" r:id="rId12"/>
    <p:sldId id="258" r:id="rId13"/>
    <p:sldId id="272" r:id="rId14"/>
    <p:sldId id="283" r:id="rId15"/>
    <p:sldId id="260" r:id="rId16"/>
    <p:sldId id="261" r:id="rId17"/>
    <p:sldId id="262" r:id="rId18"/>
    <p:sldId id="276" r:id="rId19"/>
    <p:sldId id="267" r:id="rId20"/>
    <p:sldId id="263" r:id="rId21"/>
  </p:sldIdLst>
  <p:sldSz cx="14630400" cy="82296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showGuide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4" Type="http://schemas.openxmlformats.org/officeDocument/2006/relationships/tableStyles" Target="tableStyles.xml"/><Relationship Id="rId23" Type="http://schemas.openxmlformats.org/officeDocument/2006/relationships/viewProps" Target="viewProps.xml"/><Relationship Id="rId22" Type="http://schemas.openxmlformats.org/officeDocument/2006/relationships/presProps" Target="presProps.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5BCAD085-E8A6-8845-BD4E-CB4CCA059FC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5BCAD085-E8A6-8845-BD4E-CB4CCA059FC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panose="020B0604020202020204"/>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8.png"/><Relationship Id="rId1" Type="http://schemas.openxmlformats.org/officeDocument/2006/relationships/image" Target="../media/image7.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9.png"/><Relationship Id="rId1" Type="http://schemas.openxmlformats.org/officeDocument/2006/relationships/image" Target="../media/image3.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7.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4.png"/><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ctrTitle"/>
          </p:nvPr>
        </p:nvSpPr>
        <p:spPr/>
        <p:txBody>
          <a:bodyPr/>
          <a:lstStyle/>
          <a:p>
            <a:r>
              <a:t>Ionlashtiruvchi nurlanish manbalaridan himoyalanishni tashkil qilish asoslari</a:t>
            </a:r>
          </a:p>
        </p:txBody>
      </p:sp>
      <p:sp>
        <p:nvSpPr>
          <p:cNvPr id="3" name="Subtitle 2"/>
          <p:cNvSpPr>
            <a:spLocks noGrp="1"/>
          </p:cNvSpPr>
          <p:nvPr>
            <p:ph type="subTitle" idx="1"/>
          </p:nvPr>
        </p:nvSpPr>
        <p:spPr/>
        <p:txBody>
          <a:bodyPr/>
          <a:lstStyle/>
          <a:p>
            <a:r>
              <a:t>Xudayberdiyeva Ruxshona</a:t>
            </a:r>
          </a:p>
        </p:txBody>
      </p:sp>
      <p:pic>
        <p:nvPicPr>
          <p:cNvPr id="4" name="Picture 3" descr="1.png"/>
          <p:cNvPicPr>
            <a:picLocks noChangeAspect="1"/>
          </p:cNvPicPr>
          <p:nvPr/>
        </p:nvPicPr>
        <p:blipFill>
          <a:blip r:embed="rId1"/>
          <a:stretch>
            <a:fillRect/>
          </a:stretch>
        </p:blipFill>
        <p:spPr>
          <a:xfrm>
            <a:off x="0" y="0"/>
            <a:ext cx="14630400" cy="8229600"/>
          </a:xfrm>
          <a:prstGeom prst="rect">
            <a:avLst/>
          </a:prstGeom>
        </p:spPr>
      </p:pic>
      <p:sp>
        <p:nvSpPr>
          <p:cNvPr id="5" name="TextBox 4"/>
          <p:cNvSpPr txBox="1"/>
          <p:nvPr/>
        </p:nvSpPr>
        <p:spPr>
          <a:xfrm>
            <a:off x="2743200" y="2286000"/>
            <a:ext cx="9144000" cy="3657600"/>
          </a:xfrm>
          <a:prstGeom prst="rect">
            <a:avLst/>
          </a:prstGeom>
          <a:noFill/>
        </p:spPr>
        <p:txBody>
          <a:bodyPr wrap="square">
            <a:noAutofit/>
          </a:bodyPr>
          <a:lstStyle/>
          <a:p/>
          <a:p>
            <a:pPr algn="ctr">
              <a:defRPr sz="2800" b="1" i="0">
                <a:latin typeface="Amasis MT Pro Black"/>
              </a:defRPr>
            </a:pPr>
            <a:r>
              <a:t>Ionlashtiruvchi nurlanish</a:t>
            </a:r>
            <a:r>
              <a:rPr lang="en-US"/>
              <a:t>ning ochiq va yopiq manbalari bilan ishlash.</a:t>
            </a:r>
            <a:endParaRPr lang="en-US"/>
          </a:p>
        </p:txBody>
      </p:sp>
      <p:sp>
        <p:nvSpPr>
          <p:cNvPr id="6" name="TextBox 5"/>
          <p:cNvSpPr txBox="1"/>
          <p:nvPr/>
        </p:nvSpPr>
        <p:spPr>
          <a:xfrm>
            <a:off x="6858000" y="5303520"/>
            <a:ext cx="5486400" cy="914400"/>
          </a:xfrm>
          <a:prstGeom prst="rect">
            <a:avLst/>
          </a:prstGeom>
          <a:noFill/>
        </p:spPr>
        <p:txBody>
          <a:bodyPr wrap="square">
            <a:noAutofit/>
          </a:bodyPr>
          <a:lstStyle/>
          <a:p/>
          <a:p>
            <a:pPr algn="l">
              <a:defRPr sz="2500" b="0" i="1">
                <a:latin typeface="Amasis MT Pro Black"/>
              </a:defRPr>
            </a:pPr>
            <a:r>
              <a:rPr lang="en-US"/>
              <a:t>Rahimqulova 	Dildora</a:t>
            </a:r>
            <a:endParaRPr lang="en-US"/>
          </a:p>
          <a:p>
            <a:pPr algn="l">
              <a:defRPr sz="2500" b="0" i="1">
                <a:latin typeface="Amasis MT Pro Black"/>
              </a:defRPr>
            </a:pPr>
            <a:r>
              <a:t>Xudayberdiyeva Ruxshona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ctrTitle"/>
          </p:nvPr>
        </p:nvSpPr>
        <p:spPr/>
        <p:txBody>
          <a:bodyPr/>
          <a:lstStyle/>
          <a:p>
            <a:r>
              <a:t>...</a:t>
            </a:r>
          </a:p>
        </p:txBody>
      </p:sp>
      <p:sp>
        <p:nvSpPr>
          <p:cNvPr id="3" name="Subtitle 2"/>
          <p:cNvSpPr>
            <a:spLocks noGrp="1"/>
          </p:cNvSpPr>
          <p:nvPr>
            <p:ph type="subTitle" idx="1"/>
          </p:nvPr>
        </p:nvSpPr>
        <p:spPr/>
        <p:txBody>
          <a:bodyPr/>
          <a:lstStyle/>
          <a:p>
            <a:r>
              <a:t>t.me/slaydai_bot</a:t>
            </a:r>
          </a:p>
        </p:txBody>
      </p:sp>
      <p:pic>
        <p:nvPicPr>
          <p:cNvPr id="4" name="Picture 3" descr="4.png"/>
          <p:cNvPicPr>
            <a:picLocks noChangeAspect="1"/>
          </p:cNvPicPr>
          <p:nvPr/>
        </p:nvPicPr>
        <p:blipFill>
          <a:blip r:embed="rId1"/>
          <a:stretch>
            <a:fillRect/>
          </a:stretch>
        </p:blipFill>
        <p:spPr>
          <a:xfrm>
            <a:off x="0" y="0"/>
            <a:ext cx="14630400" cy="8229600"/>
          </a:xfrm>
          <a:prstGeom prst="rect">
            <a:avLst/>
          </a:prstGeom>
        </p:spPr>
      </p:pic>
      <p:sp>
        <p:nvSpPr>
          <p:cNvPr id="5" name="TextBox 4"/>
          <p:cNvSpPr txBox="1"/>
          <p:nvPr/>
        </p:nvSpPr>
        <p:spPr>
          <a:xfrm>
            <a:off x="3470910" y="835025"/>
            <a:ext cx="7673975" cy="6937375"/>
          </a:xfrm>
          <a:prstGeom prst="rect">
            <a:avLst/>
          </a:prstGeom>
          <a:noFill/>
        </p:spPr>
        <p:txBody>
          <a:bodyPr wrap="square">
            <a:noAutofit/>
          </a:bodyPr>
          <a:lstStyle/>
          <a:p>
            <a:pPr algn="l">
              <a:lnSpc>
                <a:spcPct val="80000"/>
              </a:lnSpc>
              <a:defRPr sz="2300" b="0" i="0">
                <a:latin typeface="Vijaya"/>
              </a:defRPr>
            </a:pPr>
            <a:endParaRPr sz="2400">
              <a:solidFill>
                <a:schemeClr val="tx1"/>
              </a:solidFill>
              <a:latin typeface="Times New Roman" panose="02020603050405020304" charset="0"/>
              <a:cs typeface="Times New Roman" panose="02020603050405020304" charset="0"/>
              <a:sym typeface="+mn-ea"/>
            </a:endParaRPr>
          </a:p>
        </p:txBody>
      </p:sp>
      <p:pic>
        <p:nvPicPr>
          <p:cNvPr id="8" name="Изображение 7"/>
          <p:cNvPicPr/>
          <p:nvPr/>
        </p:nvPicPr>
        <p:blipFill>
          <a:blip r:embed="rId2"/>
          <a:stretch>
            <a:fillRect/>
          </a:stretch>
        </p:blipFill>
        <p:spPr>
          <a:xfrm>
            <a:off x="2164715" y="2482850"/>
            <a:ext cx="4910455" cy="4191000"/>
          </a:xfrm>
          <a:prstGeom prst="rect">
            <a:avLst/>
          </a:prstGeom>
        </p:spPr>
      </p:pic>
      <p:pic>
        <p:nvPicPr>
          <p:cNvPr id="9" name="Изображение 8"/>
          <p:cNvPicPr/>
          <p:nvPr/>
        </p:nvPicPr>
        <p:blipFill>
          <a:blip r:embed="rId3"/>
          <a:stretch>
            <a:fillRect/>
          </a:stretch>
        </p:blipFill>
        <p:spPr>
          <a:xfrm>
            <a:off x="7189470" y="2482850"/>
            <a:ext cx="5468620" cy="424561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ctrTitle"/>
          </p:nvPr>
        </p:nvSpPr>
        <p:spPr/>
        <p:txBody>
          <a:bodyPr/>
          <a:lstStyle/>
          <a:p>
            <a:r>
              <a:t>...</a:t>
            </a:r>
          </a:p>
        </p:txBody>
      </p:sp>
      <p:sp>
        <p:nvSpPr>
          <p:cNvPr id="3" name="Subtitle 2"/>
          <p:cNvSpPr>
            <a:spLocks noGrp="1"/>
          </p:cNvSpPr>
          <p:nvPr>
            <p:ph type="subTitle" idx="1"/>
          </p:nvPr>
        </p:nvSpPr>
        <p:spPr/>
        <p:txBody>
          <a:bodyPr/>
          <a:lstStyle/>
          <a:p>
            <a:r>
              <a:t>t.me/slaydai_bot</a:t>
            </a:r>
          </a:p>
        </p:txBody>
      </p:sp>
      <p:pic>
        <p:nvPicPr>
          <p:cNvPr id="4" name="Picture 3" descr="3.png"/>
          <p:cNvPicPr>
            <a:picLocks noChangeAspect="1"/>
          </p:cNvPicPr>
          <p:nvPr/>
        </p:nvPicPr>
        <p:blipFill>
          <a:blip r:embed="rId1"/>
          <a:stretch>
            <a:fillRect/>
          </a:stretch>
        </p:blipFill>
        <p:spPr>
          <a:xfrm>
            <a:off x="0" y="0"/>
            <a:ext cx="14630400" cy="8229600"/>
          </a:xfrm>
          <a:prstGeom prst="rect">
            <a:avLst/>
          </a:prstGeom>
        </p:spPr>
      </p:pic>
      <p:sp>
        <p:nvSpPr>
          <p:cNvPr id="5" name="TextBox 4"/>
          <p:cNvSpPr txBox="1"/>
          <p:nvPr/>
        </p:nvSpPr>
        <p:spPr>
          <a:xfrm>
            <a:off x="2026920" y="527050"/>
            <a:ext cx="6400800" cy="1828800"/>
          </a:xfrm>
          <a:prstGeom prst="rect">
            <a:avLst/>
          </a:prstGeom>
          <a:noFill/>
        </p:spPr>
        <p:txBody>
          <a:bodyPr wrap="square">
            <a:noAutofit/>
          </a:bodyPr>
          <a:lstStyle/>
          <a:p/>
          <a:p>
            <a:pPr algn="l">
              <a:defRPr sz="2700" b="1" i="1">
                <a:latin typeface="ADLaM Display"/>
              </a:defRPr>
            </a:pPr>
            <a:r>
              <a:t> Ionlashtiruvchi nurlanish turlari</a:t>
            </a:r>
          </a:p>
        </p:txBody>
      </p:sp>
      <p:sp>
        <p:nvSpPr>
          <p:cNvPr id="6" name="TextBox 5"/>
          <p:cNvSpPr txBox="1"/>
          <p:nvPr/>
        </p:nvSpPr>
        <p:spPr>
          <a:xfrm>
            <a:off x="926465" y="1033145"/>
            <a:ext cx="12912090" cy="6761480"/>
          </a:xfrm>
          <a:prstGeom prst="rect">
            <a:avLst/>
          </a:prstGeom>
          <a:noFill/>
        </p:spPr>
        <p:txBody>
          <a:bodyPr wrap="square">
            <a:noAutofit/>
          </a:bodyPr>
          <a:lstStyle/>
          <a:p/>
          <a:p>
            <a:pPr algn="l">
              <a:defRPr sz="2300" b="0" i="0">
                <a:latin typeface="Vijaya"/>
              </a:defRPr>
            </a:pPr>
            <a:r>
              <a:rPr lang="en-US" sz="2400">
                <a:latin typeface="Times New Roman" panose="02020603050405020304" charset="0"/>
                <a:cs typeface="Times New Roman" panose="02020603050405020304" charset="0"/>
              </a:rPr>
              <a:t>   </a:t>
            </a:r>
            <a:r>
              <a:rPr sz="2400">
                <a:latin typeface="Times New Roman" panose="02020603050405020304" charset="0"/>
                <a:cs typeface="Times New Roman" panose="02020603050405020304" charset="0"/>
              </a:rPr>
              <a:t>Ionlashtiruvchi nurlanish—energiyali zarralar yoki to'lqinlar yordamida atom yoki molekulalardan elektronlarni chiqarib, ionlar hosil qiladi. Ushbu nurlanishning asosiy turlari: alfa zarralar, beta zarralar, gamma nurlar, neytronlar va rentgen nurlaridir. Alfa zarralar - ikki proton va ikki neytronli geliy yadro zarralari; ular havoda bir necha santimetrgacha yo'l o'tadi. Beta zarralar - elektron yo</a:t>
            </a:r>
            <a:r>
              <a:rPr lang="en-US" sz="2400">
                <a:latin typeface="Times New Roman" panose="02020603050405020304" charset="0"/>
                <a:cs typeface="Times New Roman" panose="02020603050405020304" charset="0"/>
              </a:rPr>
              <a:t>ki</a:t>
            </a:r>
            <a:r>
              <a:rPr sz="2400">
                <a:latin typeface="Times New Roman" panose="02020603050405020304" charset="0"/>
                <a:cs typeface="Times New Roman" panose="02020603050405020304" charset="0"/>
              </a:rPr>
              <a:t> pozitron bo'lib, ko'proq kirishni ta'minlaydi, havoda bir necha metrgacha yo'l o'tishi mumkin. Gamma nurlar va rentgen nurlari elektromagnit to'lqinlardir, ular juda yuqori energiyaga ega va material orqali katta masofani bosib o'tadi. Neytronlar esa atom yadrosidan chiqarilib, har xil materiallarda darhol o'zaro ta'sir qiladi. Bu nurlanishlar tibbiyot, sanoat va ilmiy tadqiqotlarda qo'llaniladi.</a:t>
            </a:r>
            <a:endParaRPr sz="2400">
              <a:latin typeface="Times New Roman" panose="02020603050405020304" charset="0"/>
              <a:cs typeface="Times New Roman" panose="02020603050405020304" charset="0"/>
            </a:endParaRPr>
          </a:p>
        </p:txBody>
      </p:sp>
      <p:pic>
        <p:nvPicPr>
          <p:cNvPr id="9" name="Изображение 8"/>
          <p:cNvPicPr>
            <a:picLocks noChangeAspect="1"/>
          </p:cNvPicPr>
          <p:nvPr/>
        </p:nvPicPr>
        <p:blipFill>
          <a:blip r:embed="rId2"/>
          <a:stretch>
            <a:fillRect/>
          </a:stretch>
        </p:blipFill>
        <p:spPr>
          <a:xfrm>
            <a:off x="3689350" y="4417695"/>
            <a:ext cx="7773670" cy="343090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ctrTitle"/>
          </p:nvPr>
        </p:nvSpPr>
        <p:spPr/>
        <p:txBody>
          <a:bodyPr/>
          <a:lstStyle/>
          <a:p>
            <a:r>
              <a:t>...</a:t>
            </a:r>
          </a:p>
        </p:txBody>
      </p:sp>
      <p:sp>
        <p:nvSpPr>
          <p:cNvPr id="3" name="Subtitle 2"/>
          <p:cNvSpPr>
            <a:spLocks noGrp="1"/>
          </p:cNvSpPr>
          <p:nvPr>
            <p:ph type="subTitle" idx="1"/>
          </p:nvPr>
        </p:nvSpPr>
        <p:spPr/>
        <p:txBody>
          <a:bodyPr/>
          <a:lstStyle/>
          <a:p>
            <a:r>
              <a:t>t.me/slaydai_bot</a:t>
            </a:r>
          </a:p>
        </p:txBody>
      </p:sp>
      <p:pic>
        <p:nvPicPr>
          <p:cNvPr id="4" name="Picture 3" descr="4.png"/>
          <p:cNvPicPr>
            <a:picLocks noChangeAspect="1"/>
          </p:cNvPicPr>
          <p:nvPr/>
        </p:nvPicPr>
        <p:blipFill>
          <a:blip r:embed="rId1"/>
          <a:stretch>
            <a:fillRect/>
          </a:stretch>
        </p:blipFill>
        <p:spPr>
          <a:xfrm>
            <a:off x="0" y="0"/>
            <a:ext cx="14630400" cy="8229600"/>
          </a:xfrm>
          <a:prstGeom prst="rect">
            <a:avLst/>
          </a:prstGeom>
        </p:spPr>
      </p:pic>
      <p:sp>
        <p:nvSpPr>
          <p:cNvPr id="5" name="TextBox 4"/>
          <p:cNvSpPr txBox="1"/>
          <p:nvPr/>
        </p:nvSpPr>
        <p:spPr>
          <a:xfrm>
            <a:off x="3419475" y="713105"/>
            <a:ext cx="9585960" cy="6834505"/>
          </a:xfrm>
          <a:prstGeom prst="rect">
            <a:avLst/>
          </a:prstGeom>
          <a:noFill/>
        </p:spPr>
        <p:txBody>
          <a:bodyPr wrap="square">
            <a:noAutofit/>
          </a:bodyPr>
          <a:lstStyle/>
          <a:p/>
          <a:p>
            <a:pPr algn="l">
              <a:defRPr sz="2300" b="0" i="0">
                <a:latin typeface="Vijaya"/>
              </a:defRPr>
            </a:pPr>
            <a:r>
              <a:rPr sz="2400">
                <a:latin typeface="Times New Roman" panose="02020603050405020304" charset="0"/>
                <a:cs typeface="Times New Roman" panose="02020603050405020304" charset="0"/>
              </a:rPr>
              <a:t>Ionlashtiruvchi nurlanish manbalari tabiiy va sun'iy bo‘lishi mumkin. Tabiiy manbalarga kosmik nurlar, yerosti nurlari va radon gazi kiradi. Kosmik nurlar yer atmosferasiga yuqori energiyali zarrachalar shaklida yetib keladi. Yerosti nurlari esa tabiiy radioaktiv elementlarning parchalanishidan hosil bo‘ladi. Radon — radioaktiv gaz bo‘lib, tuproq va toshlardan chiqadi. Sun'iy manbalar orasida rentgen apparatlari, radioaktiv materiallar va yadro reaktorlarini sanash mumkin. Rentgen nurlanishi tibbiyotda tekshiruvlar uchun keng qo‘llaniladi. Yadro reaktorlarida esa atom energiyasi ishlab chiqariladi. Shu manbalar insonsog‘li</a:t>
            </a:r>
            <a:r>
              <a:rPr lang="en-US" sz="2400">
                <a:latin typeface="Times New Roman" panose="02020603050405020304" charset="0"/>
                <a:cs typeface="Times New Roman" panose="02020603050405020304" charset="0"/>
              </a:rPr>
              <a:t>g`iga</a:t>
            </a:r>
            <a:r>
              <a:rPr sz="2400">
                <a:latin typeface="Times New Roman" panose="02020603050405020304" charset="0"/>
                <a:cs typeface="Times New Roman" panose="02020603050405020304" charset="0"/>
              </a:rPr>
              <a:t> ta’sir etishi mumkinligi tufayli xavfli hisoblanadi va xavfsizlik choralariga rioya qilish zarur. Ionlashtiruvchi nurlanish bir marta ta’sir etganida ham muhim salbiy oqibatlarga olib kelishi mumkin.</a:t>
            </a:r>
            <a:endParaRPr sz="2400">
              <a:latin typeface="Times New Roman" panose="02020603050405020304" charset="0"/>
              <a:cs typeface="Times New Roman" panose="0202060305040502030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ctrTitle"/>
          </p:nvPr>
        </p:nvSpPr>
        <p:spPr/>
        <p:txBody>
          <a:bodyPr/>
          <a:lstStyle/>
          <a:p>
            <a:r>
              <a:t>...</a:t>
            </a:r>
          </a:p>
        </p:txBody>
      </p:sp>
      <p:sp>
        <p:nvSpPr>
          <p:cNvPr id="3" name="Subtitle 2"/>
          <p:cNvSpPr>
            <a:spLocks noGrp="1"/>
          </p:cNvSpPr>
          <p:nvPr>
            <p:ph type="subTitle" idx="1"/>
          </p:nvPr>
        </p:nvSpPr>
        <p:spPr/>
        <p:txBody>
          <a:bodyPr/>
          <a:lstStyle/>
          <a:p>
            <a:r>
              <a:t>t.me/slaydai_bot</a:t>
            </a:r>
          </a:p>
        </p:txBody>
      </p:sp>
      <p:pic>
        <p:nvPicPr>
          <p:cNvPr id="4" name="Picture 3" descr="4.png"/>
          <p:cNvPicPr>
            <a:picLocks noChangeAspect="1"/>
          </p:cNvPicPr>
          <p:nvPr/>
        </p:nvPicPr>
        <p:blipFill>
          <a:blip r:embed="rId1"/>
          <a:stretch>
            <a:fillRect/>
          </a:stretch>
        </p:blipFill>
        <p:spPr>
          <a:xfrm>
            <a:off x="0" y="0"/>
            <a:ext cx="14630400" cy="8229600"/>
          </a:xfrm>
          <a:prstGeom prst="rect">
            <a:avLst/>
          </a:prstGeom>
        </p:spPr>
      </p:pic>
      <p:sp>
        <p:nvSpPr>
          <p:cNvPr id="5" name="TextBox 4"/>
          <p:cNvSpPr txBox="1"/>
          <p:nvPr/>
        </p:nvSpPr>
        <p:spPr>
          <a:xfrm>
            <a:off x="3439160" y="702945"/>
            <a:ext cx="9381490" cy="6729730"/>
          </a:xfrm>
          <a:prstGeom prst="rect">
            <a:avLst/>
          </a:prstGeom>
          <a:noFill/>
        </p:spPr>
        <p:txBody>
          <a:bodyPr wrap="square">
            <a:noAutofit/>
          </a:bodyPr>
          <a:lstStyle/>
          <a:p/>
          <a:p>
            <a:pPr algn="l">
              <a:defRPr sz="2300" b="0" i="0">
                <a:latin typeface="Vijaya"/>
              </a:defRPr>
            </a:pPr>
            <a:endParaRPr sz="2400">
              <a:latin typeface="Times New Roman" panose="02020603050405020304" charset="0"/>
              <a:cs typeface="Times New Roman" panose="02020603050405020304" charset="0"/>
            </a:endParaRPr>
          </a:p>
        </p:txBody>
      </p:sp>
      <p:pic>
        <p:nvPicPr>
          <p:cNvPr id="6" name="Изображение 5"/>
          <p:cNvPicPr>
            <a:picLocks noChangeAspect="1"/>
          </p:cNvPicPr>
          <p:nvPr/>
        </p:nvPicPr>
        <p:blipFill>
          <a:blip r:embed="rId2"/>
          <a:stretch>
            <a:fillRect/>
          </a:stretch>
        </p:blipFill>
        <p:spPr>
          <a:xfrm>
            <a:off x="2533650" y="1203325"/>
            <a:ext cx="10287000" cy="622935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ctrTitle"/>
          </p:nvPr>
        </p:nvSpPr>
        <p:spPr/>
        <p:txBody>
          <a:bodyPr/>
          <a:lstStyle/>
          <a:p>
            <a:r>
              <a:t>...</a:t>
            </a:r>
          </a:p>
        </p:txBody>
      </p:sp>
      <p:sp>
        <p:nvSpPr>
          <p:cNvPr id="3" name="Subtitle 2"/>
          <p:cNvSpPr>
            <a:spLocks noGrp="1"/>
          </p:cNvSpPr>
          <p:nvPr>
            <p:ph type="subTitle" idx="1"/>
          </p:nvPr>
        </p:nvSpPr>
        <p:spPr/>
        <p:txBody>
          <a:bodyPr/>
          <a:lstStyle/>
          <a:p>
            <a:r>
              <a:t>t.me/slaydai_bot</a:t>
            </a:r>
          </a:p>
        </p:txBody>
      </p:sp>
      <p:pic>
        <p:nvPicPr>
          <p:cNvPr id="4" name="Picture 3" descr="4.png"/>
          <p:cNvPicPr>
            <a:picLocks noChangeAspect="1"/>
          </p:cNvPicPr>
          <p:nvPr/>
        </p:nvPicPr>
        <p:blipFill>
          <a:blip r:embed="rId1"/>
          <a:stretch>
            <a:fillRect/>
          </a:stretch>
        </p:blipFill>
        <p:spPr>
          <a:xfrm>
            <a:off x="0" y="0"/>
            <a:ext cx="14630400" cy="8229600"/>
          </a:xfrm>
          <a:prstGeom prst="rect">
            <a:avLst/>
          </a:prstGeom>
        </p:spPr>
      </p:pic>
      <p:sp>
        <p:nvSpPr>
          <p:cNvPr id="5" name="TextBox 4"/>
          <p:cNvSpPr txBox="1"/>
          <p:nvPr/>
        </p:nvSpPr>
        <p:spPr>
          <a:xfrm>
            <a:off x="3439160" y="702945"/>
            <a:ext cx="9381490" cy="6729730"/>
          </a:xfrm>
          <a:prstGeom prst="rect">
            <a:avLst/>
          </a:prstGeom>
          <a:noFill/>
        </p:spPr>
        <p:txBody>
          <a:bodyPr wrap="square">
            <a:noAutofit/>
          </a:bodyPr>
          <a:lstStyle/>
          <a:p/>
          <a:p>
            <a:pPr algn="l">
              <a:defRPr sz="2300" b="0" i="0">
                <a:latin typeface="Vijaya"/>
              </a:defRPr>
            </a:pPr>
            <a:r>
              <a:rPr sz="2400">
                <a:latin typeface="Times New Roman" panose="02020603050405020304" charset="0"/>
                <a:cs typeface="Times New Roman" panose="02020603050405020304" charset="0"/>
              </a:rPr>
              <a:t>Radiatsiyaviy xavfsizlikni ta’minlash inson salomatligini va atrof-muhitni ionlashtiruvchi nurlanishdan himoya qilishga qaratilgan choralarni o'z ichiga oladi. 2023 yilda o'rtacha nurlanish me'yori 1 millizivert (mZV) ni tashkil etdi. Jahon sog'liqni saqlash tashkiloti tavsiyasiga ko'ra, inson yillik nurlanish yuki 2 mZVdan oshmasligi kerak. Radiatsiyaviy xavfsizlikni ta’minlash uchun maxsus qurilmalar va sinov uskunalari qo'llaniladi, masalan, dozimetriya. Havo aloqasi yo'q bo'lgan hududlarda xavfsizlik mashg'ulotlari olib boriladi. Atom elektr stansiyalarida xavfsizlik darajasini oshirish maqsadida nazorat tizimlari va ekologik nazoratlar o'rnatiladi. Radiatsiya tahdidlarini kamaytirish uchun xalqaro me'yorlar va milliy qonunchilik talabalariga rioya qilish zarur. Xalqaro Atom Energiyasi Agentligi (MAGATE) radiatsiyaviy xavfsizlik standartlarini ishlab chiqadi va ularni global miqyosda qo'llashga yordamlashadi.</a:t>
            </a:r>
            <a:endParaRPr sz="2400">
              <a:latin typeface="Times New Roman" panose="02020603050405020304" charset="0"/>
              <a:cs typeface="Times New Roman" panose="0202060305040502030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ctrTitle"/>
          </p:nvPr>
        </p:nvSpPr>
        <p:spPr/>
        <p:txBody>
          <a:bodyPr/>
          <a:lstStyle/>
          <a:p>
            <a:r>
              <a:t>...</a:t>
            </a:r>
          </a:p>
        </p:txBody>
      </p:sp>
      <p:sp>
        <p:nvSpPr>
          <p:cNvPr id="3" name="Subtitle 2"/>
          <p:cNvSpPr>
            <a:spLocks noGrp="1"/>
          </p:cNvSpPr>
          <p:nvPr>
            <p:ph type="subTitle" idx="1"/>
          </p:nvPr>
        </p:nvSpPr>
        <p:spPr/>
        <p:txBody>
          <a:bodyPr/>
          <a:lstStyle/>
          <a:p>
            <a:r>
              <a:t>t.me/slaydai_bot</a:t>
            </a:r>
          </a:p>
        </p:txBody>
      </p:sp>
      <p:pic>
        <p:nvPicPr>
          <p:cNvPr id="4" name="Picture 3" descr="3.png"/>
          <p:cNvPicPr>
            <a:picLocks noChangeAspect="1"/>
          </p:cNvPicPr>
          <p:nvPr/>
        </p:nvPicPr>
        <p:blipFill>
          <a:blip r:embed="rId1"/>
          <a:stretch>
            <a:fillRect/>
          </a:stretch>
        </p:blipFill>
        <p:spPr>
          <a:xfrm>
            <a:off x="0" y="0"/>
            <a:ext cx="14630400" cy="8229600"/>
          </a:xfrm>
          <a:prstGeom prst="rect">
            <a:avLst/>
          </a:prstGeom>
        </p:spPr>
      </p:pic>
      <p:sp>
        <p:nvSpPr>
          <p:cNvPr id="5" name="TextBox 4"/>
          <p:cNvSpPr txBox="1"/>
          <p:nvPr/>
        </p:nvSpPr>
        <p:spPr>
          <a:xfrm>
            <a:off x="1165225" y="0"/>
            <a:ext cx="6400800" cy="697865"/>
          </a:xfrm>
          <a:prstGeom prst="rect">
            <a:avLst/>
          </a:prstGeom>
          <a:noFill/>
        </p:spPr>
        <p:txBody>
          <a:bodyPr wrap="square">
            <a:noAutofit/>
          </a:bodyPr>
          <a:lstStyle/>
          <a:p/>
          <a:p>
            <a:pPr algn="l">
              <a:defRPr sz="2700" b="1" i="1">
                <a:latin typeface="ADLaM Display"/>
              </a:defRPr>
            </a:pPr>
            <a:r>
              <a:t> Himoyalanish tamoyillari</a:t>
            </a:r>
          </a:p>
        </p:txBody>
      </p:sp>
      <p:sp>
        <p:nvSpPr>
          <p:cNvPr id="6" name="TextBox 5"/>
          <p:cNvSpPr txBox="1"/>
          <p:nvPr/>
        </p:nvSpPr>
        <p:spPr>
          <a:xfrm>
            <a:off x="1026795" y="523240"/>
            <a:ext cx="7107555" cy="6944360"/>
          </a:xfrm>
          <a:prstGeom prst="rect">
            <a:avLst/>
          </a:prstGeom>
          <a:noFill/>
        </p:spPr>
        <p:txBody>
          <a:bodyPr wrap="square">
            <a:noAutofit/>
          </a:bodyPr>
          <a:lstStyle/>
          <a:p>
            <a:endParaRPr sz="2400"/>
          </a:p>
          <a:p>
            <a:pPr algn="l">
              <a:defRPr sz="2300" b="0" i="0">
                <a:latin typeface="Vijaya"/>
              </a:defRPr>
            </a:pPr>
            <a:r>
              <a:rPr sz="2400">
                <a:latin typeface="Times New Roman" panose="02020603050405020304" charset="0"/>
                <a:cs typeface="Times New Roman" panose="02020603050405020304" charset="0"/>
              </a:rPr>
              <a:t>Himoyalanish tamoyillari tabiiy muhitni saqlash va inson faoliyatining salbiy ta'sirini kamaytirishga qaratilgan qoidalar yig‘indisidir. Ushbu tamoyillar orasida quyidagilar muhim ahamiyatga ega: oldini olish tamoyili, bu potentsial ekologik xavflarni aniqlash va ulardan qochishni o‘z ichiga oladi; javobgarlik tamoyili, bu ifloslantiruvchi taraflarning zararni bartaraf etishi va tovon to‘lashi kerakligini anglatadi. Shuningdek, saqlash tamoyili — tabiiy </a:t>
            </a:r>
            <a:r>
              <a:rPr sz="2800">
                <a:latin typeface="Times New Roman" panose="02020603050405020304" charset="0"/>
                <a:cs typeface="Times New Roman" panose="02020603050405020304" charset="0"/>
              </a:rPr>
              <a:t>resurslarni </a:t>
            </a:r>
            <a:r>
              <a:rPr sz="2400">
                <a:latin typeface="Times New Roman" panose="02020603050405020304" charset="0"/>
                <a:cs typeface="Times New Roman" panose="02020603050405020304" charset="0"/>
              </a:rPr>
              <a:t>iqtisodiy foydalanishni ko‘zda tutadi. Hamkorlik tamoyili davlatlar va tashkilotlar o‘rtasida amaliyotlarni muvofiqlashtirishni nazarda tutadi. Ushbu tamoyillar ekologik qonunchilik va siyosatda qo‘llaniladi, ularni amalga oshirish esa ekologik barqarorlikni ta'minlashga xizmat qiladi. Masalan, BMTning 2030 yilga mo‘ljallangan Barqaror rivojlanish maqsadlari ichida bu tamoyillar aks etgan</a:t>
            </a:r>
            <a:r>
              <a:rPr sz="2800">
                <a:latin typeface="Times New Roman" panose="02020603050405020304" charset="0"/>
                <a:cs typeface="Times New Roman" panose="02020603050405020304" charset="0"/>
              </a:rPr>
              <a:t>.</a:t>
            </a:r>
            <a:endParaRPr sz="2800">
              <a:latin typeface="Times New Roman" panose="02020603050405020304" charset="0"/>
              <a:cs typeface="Times New Roman" panose="02020603050405020304" charset="0"/>
            </a:endParaRPr>
          </a:p>
        </p:txBody>
      </p:sp>
      <p:sp>
        <p:nvSpPr>
          <p:cNvPr id="8" name="TextBox 5"/>
          <p:cNvSpPr txBox="1"/>
          <p:nvPr/>
        </p:nvSpPr>
        <p:spPr>
          <a:xfrm>
            <a:off x="8300720" y="1047115"/>
            <a:ext cx="5478145" cy="6595110"/>
          </a:xfrm>
          <a:prstGeom prst="rect">
            <a:avLst/>
          </a:prstGeom>
          <a:noFill/>
        </p:spPr>
        <p:txBody>
          <a:bodyPr wrap="square">
            <a:noAutofit/>
          </a:bodyPr>
          <a:lstStyle/>
          <a:p>
            <a:pPr algn="l">
              <a:defRPr sz="2300" b="0" i="0">
                <a:latin typeface="Vijaya"/>
              </a:defRPr>
            </a:pPr>
            <a:r>
              <a:rPr lang="en-US" sz="2400">
                <a:latin typeface="MV Boli" panose="02000500030200090000" charset="0"/>
                <a:cs typeface="MV Boli" panose="02000500030200090000" charset="0"/>
                <a:sym typeface="+mn-ea"/>
              </a:rPr>
              <a:t>  </a:t>
            </a:r>
            <a:r>
              <a:rPr lang="en-US" sz="2400" b="1">
                <a:latin typeface="MV Boli" panose="02000500030200090000" charset="0"/>
                <a:cs typeface="MV Boli" panose="02000500030200090000" charset="0"/>
                <a:sym typeface="+mn-ea"/>
              </a:rPr>
              <a:t> </a:t>
            </a:r>
            <a:r>
              <a:rPr sz="2400" b="1">
                <a:latin typeface="Times New Roman" panose="02020603050405020304" charset="0"/>
                <a:cs typeface="Times New Roman" panose="02020603050405020304" charset="0"/>
                <a:sym typeface="+mn-ea"/>
              </a:rPr>
              <a:t>Masofa</a:t>
            </a:r>
            <a:r>
              <a:rPr sz="2400">
                <a:latin typeface="Times New Roman" panose="02020603050405020304" charset="0"/>
                <a:cs typeface="Times New Roman" panose="02020603050405020304" charset="0"/>
                <a:sym typeface="+mn-ea"/>
              </a:rPr>
              <a:t> (Distance)</a:t>
            </a:r>
            <a:endParaRPr sz="2400">
              <a:latin typeface="Times New Roman" panose="02020603050405020304" charset="0"/>
              <a:cs typeface="Times New Roman" panose="02020603050405020304" charset="0"/>
            </a:endParaRPr>
          </a:p>
          <a:p>
            <a:pPr algn="l">
              <a:defRPr sz="2300" b="0" i="0">
                <a:latin typeface="Vijaya"/>
              </a:defRPr>
            </a:pPr>
            <a:r>
              <a:rPr sz="2400">
                <a:latin typeface="Times New Roman" panose="02020603050405020304" charset="0"/>
                <a:cs typeface="Times New Roman" panose="02020603050405020304" charset="0"/>
                <a:sym typeface="+mn-ea"/>
              </a:rPr>
              <a:t>Nurlanishning kuchi masofa ortishi bilan kamayadi. Nurlanish manbai bilan masofani maksimal darajada oshirish orqali uning ta'sirini kamaytirish mumkin.</a:t>
            </a:r>
            <a:endParaRPr sz="2400">
              <a:latin typeface="Times New Roman" panose="02020603050405020304" charset="0"/>
              <a:cs typeface="Times New Roman" panose="02020603050405020304" charset="0"/>
            </a:endParaRPr>
          </a:p>
          <a:p>
            <a:pPr algn="l">
              <a:defRPr sz="2300" b="0" i="0">
                <a:latin typeface="Vijaya"/>
              </a:defRPr>
            </a:pPr>
            <a:r>
              <a:rPr lang="en-US" sz="2400">
                <a:latin typeface="Times New Roman" panose="02020603050405020304" charset="0"/>
                <a:cs typeface="Times New Roman" panose="02020603050405020304" charset="0"/>
                <a:sym typeface="+mn-ea"/>
              </a:rPr>
              <a:t>  </a:t>
            </a:r>
            <a:r>
              <a:rPr sz="2400">
                <a:latin typeface="Times New Roman" panose="02020603050405020304" charset="0"/>
                <a:cs typeface="Times New Roman" panose="02020603050405020304" charset="0"/>
                <a:sym typeface="+mn-ea"/>
              </a:rPr>
              <a:t> </a:t>
            </a:r>
            <a:r>
              <a:rPr sz="2400" b="1">
                <a:latin typeface="Times New Roman" panose="02020603050405020304" charset="0"/>
                <a:cs typeface="Times New Roman" panose="02020603050405020304" charset="0"/>
                <a:sym typeface="+mn-ea"/>
              </a:rPr>
              <a:t>Vaqt </a:t>
            </a:r>
            <a:r>
              <a:rPr sz="2400">
                <a:latin typeface="Times New Roman" panose="02020603050405020304" charset="0"/>
                <a:cs typeface="Times New Roman" panose="02020603050405020304" charset="0"/>
                <a:sym typeface="+mn-ea"/>
              </a:rPr>
              <a:t>(Time)</a:t>
            </a:r>
            <a:endParaRPr sz="2400">
              <a:latin typeface="Times New Roman" panose="02020603050405020304" charset="0"/>
              <a:cs typeface="Times New Roman" panose="02020603050405020304" charset="0"/>
            </a:endParaRPr>
          </a:p>
          <a:p>
            <a:pPr algn="l">
              <a:defRPr sz="2300" b="0" i="0">
                <a:latin typeface="Vijaya"/>
              </a:defRPr>
            </a:pPr>
            <a:r>
              <a:rPr sz="2400">
                <a:latin typeface="Times New Roman" panose="02020603050405020304" charset="0"/>
                <a:cs typeface="Times New Roman" panose="02020603050405020304" charset="0"/>
                <a:sym typeface="+mn-ea"/>
              </a:rPr>
              <a:t>Ionlashtiruvchi nurlanishga uzoq vaqt davomida ta'sir qilish zararli ta'sirlarning kuchayishiga olib keladi. Shuning uchun nurlanishga minimal vaqt sarflash kerak.</a:t>
            </a:r>
            <a:endParaRPr sz="2400">
              <a:latin typeface="Times New Roman" panose="02020603050405020304" charset="0"/>
              <a:cs typeface="Times New Roman" panose="02020603050405020304" charset="0"/>
            </a:endParaRPr>
          </a:p>
          <a:p>
            <a:pPr algn="l">
              <a:defRPr sz="2300" b="0" i="0">
                <a:latin typeface="Vijaya"/>
              </a:defRPr>
            </a:pPr>
            <a:r>
              <a:rPr lang="en-US" sz="2400">
                <a:latin typeface="Times New Roman" panose="02020603050405020304" charset="0"/>
                <a:cs typeface="Times New Roman" panose="02020603050405020304" charset="0"/>
                <a:sym typeface="+mn-ea"/>
              </a:rPr>
              <a:t>  </a:t>
            </a:r>
            <a:r>
              <a:rPr sz="2400" b="1">
                <a:latin typeface="Times New Roman" panose="02020603050405020304" charset="0"/>
                <a:cs typeface="Times New Roman" panose="02020603050405020304" charset="0"/>
                <a:sym typeface="+mn-ea"/>
              </a:rPr>
              <a:t>Ekspozitsiya darajasi </a:t>
            </a:r>
            <a:r>
              <a:rPr sz="2400">
                <a:latin typeface="Times New Roman" panose="02020603050405020304" charset="0"/>
                <a:cs typeface="Times New Roman" panose="02020603050405020304" charset="0"/>
                <a:sym typeface="+mn-ea"/>
              </a:rPr>
              <a:t>(Shielding)</a:t>
            </a:r>
            <a:endParaRPr sz="2400">
              <a:latin typeface="Times New Roman" panose="02020603050405020304" charset="0"/>
              <a:cs typeface="Times New Roman" panose="02020603050405020304" charset="0"/>
            </a:endParaRPr>
          </a:p>
          <a:p>
            <a:pPr algn="l">
              <a:defRPr sz="2300" b="0" i="0">
                <a:latin typeface="Vijaya"/>
              </a:defRPr>
            </a:pPr>
            <a:r>
              <a:rPr sz="2400">
                <a:latin typeface="Times New Roman" panose="02020603050405020304" charset="0"/>
                <a:cs typeface="Times New Roman" panose="02020603050405020304" charset="0"/>
                <a:sym typeface="+mn-ea"/>
              </a:rPr>
              <a:t>Ionlashtiruvchi nurlanishdan himoya qilish uchun maxsus materiallardan foydalaniladi. Nurlanishning turiga qarab, quyidagi materiallar samarali bo'lishi mumkin:</a:t>
            </a:r>
            <a:endParaRPr sz="2800">
              <a:latin typeface="Times New Roman" panose="02020603050405020304" charset="0"/>
              <a:cs typeface="Times New Roman" panose="0202060305040502030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ctrTitle"/>
          </p:nvPr>
        </p:nvSpPr>
        <p:spPr/>
        <p:txBody>
          <a:bodyPr/>
          <a:lstStyle/>
          <a:p>
            <a:r>
              <a:t>...</a:t>
            </a:r>
          </a:p>
        </p:txBody>
      </p:sp>
      <p:sp>
        <p:nvSpPr>
          <p:cNvPr id="3" name="Subtitle 2"/>
          <p:cNvSpPr>
            <a:spLocks noGrp="1"/>
          </p:cNvSpPr>
          <p:nvPr>
            <p:ph type="subTitle" idx="1"/>
          </p:nvPr>
        </p:nvSpPr>
        <p:spPr/>
        <p:txBody>
          <a:bodyPr/>
          <a:lstStyle/>
          <a:p>
            <a:r>
              <a:t>t.me/slaydai_bot</a:t>
            </a:r>
          </a:p>
        </p:txBody>
      </p:sp>
      <p:pic>
        <p:nvPicPr>
          <p:cNvPr id="4" name="Picture 3" descr="4.png"/>
          <p:cNvPicPr>
            <a:picLocks noChangeAspect="1"/>
          </p:cNvPicPr>
          <p:nvPr/>
        </p:nvPicPr>
        <p:blipFill>
          <a:blip r:embed="rId1"/>
          <a:stretch>
            <a:fillRect/>
          </a:stretch>
        </p:blipFill>
        <p:spPr>
          <a:xfrm>
            <a:off x="0" y="0"/>
            <a:ext cx="14630400" cy="8229600"/>
          </a:xfrm>
          <a:prstGeom prst="rect">
            <a:avLst/>
          </a:prstGeom>
        </p:spPr>
      </p:pic>
      <p:sp>
        <p:nvSpPr>
          <p:cNvPr id="5" name="TextBox 4"/>
          <p:cNvSpPr txBox="1"/>
          <p:nvPr/>
        </p:nvSpPr>
        <p:spPr>
          <a:xfrm>
            <a:off x="3373120" y="335280"/>
            <a:ext cx="9151620" cy="7216775"/>
          </a:xfrm>
          <a:prstGeom prst="rect">
            <a:avLst/>
          </a:prstGeom>
          <a:noFill/>
        </p:spPr>
        <p:txBody>
          <a:bodyPr wrap="square">
            <a:noAutofit/>
          </a:bodyPr>
          <a:lstStyle/>
          <a:p>
            <a:endParaRPr sz="2400">
              <a:latin typeface="Times New Roman" panose="02020603050405020304" charset="0"/>
              <a:cs typeface="Times New Roman" panose="02020603050405020304" charset="0"/>
            </a:endParaRPr>
          </a:p>
          <a:p>
            <a:pPr algn="just">
              <a:defRPr sz="2300" b="0" i="0">
                <a:latin typeface="Vijaya"/>
              </a:defRPr>
            </a:pPr>
            <a:r>
              <a:rPr sz="2400">
                <a:latin typeface="Times New Roman" panose="02020603050405020304" charset="0"/>
                <a:cs typeface="Times New Roman" panose="02020603050405020304" charset="0"/>
              </a:rPr>
              <a:t>Himoya ekrani va materiallari asosan yangi texnologiyalar yordamida ishlab chiqilgan materiallardan tayyorlanadi. Ushbu materiallar orasida nanolaklar, polikarbonat va triplex shishalar mavjud. Polikarbonat yuqori darajadagi zarba bardoshlik va yong'inga chidamlilik bilan ajralib turadi. Triplex shishasi ikkita yoki undan ortiq qatlamli shishadan iborat bo'lib, orasidagi parda himoya xususiyatini oshiradi. Ushbu turdagi himoya ekrani qandaydir zarba yoki portlashdan himoya qilish uchun qoʻllaniladi. Zamonaviy texnologik himoya ekranlarida shuningdek, o'z-o'zidan tozalanish yoki quyosh nurini qaytarish kabi xususiyatlarga ega bo'lgan qoplamalar ham ishlatiladi. Ushbu qo'shimcha xususiyatlar materialning hayot davomiyligini va samaradorligini oshiradi. Himoya ekranlari, xususan, sanoat va qurilishda keng qo'llaniladi.</a:t>
            </a:r>
            <a:endParaRPr sz="2400">
              <a:latin typeface="Times New Roman" panose="02020603050405020304" charset="0"/>
              <a:cs typeface="Times New Roman" panose="0202060305040502030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ctrTitle"/>
          </p:nvPr>
        </p:nvSpPr>
        <p:spPr/>
        <p:txBody>
          <a:bodyPr/>
          <a:lstStyle/>
          <a:p>
            <a:r>
              <a:t>...</a:t>
            </a:r>
          </a:p>
        </p:txBody>
      </p:sp>
      <p:sp>
        <p:nvSpPr>
          <p:cNvPr id="3" name="Subtitle 2"/>
          <p:cNvSpPr>
            <a:spLocks noGrp="1"/>
          </p:cNvSpPr>
          <p:nvPr>
            <p:ph type="subTitle" idx="1"/>
          </p:nvPr>
        </p:nvSpPr>
        <p:spPr/>
        <p:txBody>
          <a:bodyPr/>
          <a:lstStyle/>
          <a:p>
            <a:r>
              <a:t>t.me/slaydai_bot</a:t>
            </a:r>
          </a:p>
        </p:txBody>
      </p:sp>
      <p:pic>
        <p:nvPicPr>
          <p:cNvPr id="4" name="Picture 3" descr="4.png"/>
          <p:cNvPicPr>
            <a:picLocks noChangeAspect="1"/>
          </p:cNvPicPr>
          <p:nvPr/>
        </p:nvPicPr>
        <p:blipFill>
          <a:blip r:embed="rId1"/>
          <a:stretch>
            <a:fillRect/>
          </a:stretch>
        </p:blipFill>
        <p:spPr>
          <a:xfrm>
            <a:off x="0" y="0"/>
            <a:ext cx="14630400" cy="8229600"/>
          </a:xfrm>
          <a:prstGeom prst="rect">
            <a:avLst/>
          </a:prstGeom>
        </p:spPr>
      </p:pic>
      <p:sp>
        <p:nvSpPr>
          <p:cNvPr id="5" name="TextBox 4"/>
          <p:cNvSpPr txBox="1"/>
          <p:nvPr/>
        </p:nvSpPr>
        <p:spPr>
          <a:xfrm>
            <a:off x="3348355" y="768985"/>
            <a:ext cx="9450070" cy="7085330"/>
          </a:xfrm>
          <a:prstGeom prst="rect">
            <a:avLst/>
          </a:prstGeom>
          <a:noFill/>
        </p:spPr>
        <p:txBody>
          <a:bodyPr wrap="square">
            <a:noAutofit/>
          </a:bodyPr>
          <a:lstStyle/>
          <a:p>
            <a:pPr algn="just">
              <a:lnSpc>
                <a:spcPct val="80000"/>
              </a:lnSpc>
            </a:pPr>
            <a:r>
              <a:rPr sz="2400" b="1">
                <a:latin typeface="Times New Roman" panose="02020603050405020304" charset="0"/>
                <a:cs typeface="Times New Roman" panose="02020603050405020304" charset="0"/>
              </a:rPr>
              <a:t>Alfa nurlanishidan himoya</a:t>
            </a:r>
            <a:r>
              <a:rPr sz="2400">
                <a:latin typeface="Times New Roman" panose="02020603050405020304" charset="0"/>
                <a:cs typeface="Times New Roman" panose="02020603050405020304" charset="0"/>
              </a:rPr>
              <a:t>: Yengil materiallar (qog'oz, teri) bilan samarali himoya qilinadi.</a:t>
            </a:r>
            <a:endParaRPr sz="2400">
              <a:latin typeface="Times New Roman" panose="02020603050405020304" charset="0"/>
              <a:cs typeface="Times New Roman" panose="02020603050405020304" charset="0"/>
            </a:endParaRPr>
          </a:p>
          <a:p>
            <a:pPr algn="just">
              <a:lnSpc>
                <a:spcPct val="80000"/>
              </a:lnSpc>
            </a:pPr>
            <a:r>
              <a:rPr sz="2400" b="1">
                <a:latin typeface="Times New Roman" panose="02020603050405020304" charset="0"/>
                <a:cs typeface="Times New Roman" panose="02020603050405020304" charset="0"/>
              </a:rPr>
              <a:t>Beta nurlanishidan himoya</a:t>
            </a:r>
            <a:r>
              <a:rPr sz="2400">
                <a:latin typeface="Times New Roman" panose="02020603050405020304" charset="0"/>
                <a:cs typeface="Times New Roman" panose="02020603050405020304" charset="0"/>
              </a:rPr>
              <a:t>: Plastik yoki shisha materiallar qo'llaniladi.</a:t>
            </a:r>
            <a:endParaRPr sz="2400">
              <a:latin typeface="Times New Roman" panose="02020603050405020304" charset="0"/>
              <a:cs typeface="Times New Roman" panose="02020603050405020304" charset="0"/>
            </a:endParaRPr>
          </a:p>
          <a:p>
            <a:pPr algn="just">
              <a:lnSpc>
                <a:spcPct val="80000"/>
              </a:lnSpc>
            </a:pPr>
            <a:r>
              <a:rPr sz="2400" b="1">
                <a:latin typeface="Times New Roman" panose="02020603050405020304" charset="0"/>
                <a:cs typeface="Times New Roman" panose="02020603050405020304" charset="0"/>
              </a:rPr>
              <a:t>Gamma va rentgen nurlanishidan himoya</a:t>
            </a:r>
            <a:r>
              <a:rPr sz="2400">
                <a:latin typeface="Times New Roman" panose="02020603050405020304" charset="0"/>
                <a:cs typeface="Times New Roman" panose="02020603050405020304" charset="0"/>
              </a:rPr>
              <a:t>: Og'ir va zich materiallar, masalan, svink, beton, qo'rg'oshin ishlatiladi.</a:t>
            </a:r>
            <a:endParaRPr sz="2400">
              <a:latin typeface="Times New Roman" panose="02020603050405020304" charset="0"/>
              <a:cs typeface="Times New Roman" panose="02020603050405020304" charset="0"/>
            </a:endParaRPr>
          </a:p>
          <a:p>
            <a:pPr algn="just">
              <a:lnSpc>
                <a:spcPct val="80000"/>
              </a:lnSpc>
            </a:pPr>
            <a:r>
              <a:rPr sz="2400">
                <a:latin typeface="Times New Roman" panose="02020603050405020304" charset="0"/>
                <a:cs typeface="Times New Roman" panose="02020603050405020304" charset="0"/>
              </a:rPr>
              <a:t> </a:t>
            </a:r>
            <a:r>
              <a:rPr sz="2400" b="1">
                <a:latin typeface="Times New Roman" panose="02020603050405020304" charset="0"/>
                <a:cs typeface="Times New Roman" panose="02020603050405020304" charset="0"/>
              </a:rPr>
              <a:t>Radioaktiv materiallarni xavfsiz saqlash va boshqarish</a:t>
            </a:r>
            <a:endParaRPr sz="2400" b="1">
              <a:latin typeface="Times New Roman" panose="02020603050405020304" charset="0"/>
              <a:cs typeface="Times New Roman" panose="02020603050405020304" charset="0"/>
            </a:endParaRPr>
          </a:p>
          <a:p>
            <a:pPr algn="just">
              <a:lnSpc>
                <a:spcPct val="80000"/>
              </a:lnSpc>
            </a:pPr>
            <a:r>
              <a:rPr sz="2400">
                <a:latin typeface="Times New Roman" panose="02020603050405020304" charset="0"/>
                <a:cs typeface="Times New Roman" panose="02020603050405020304" charset="0"/>
              </a:rPr>
              <a:t>Radioaktiv moddalar bilan ishlov berishda, ularni maxsus saqlash joylarida (masalan, radioaktiv moddalarga qarshi maxsus konteynerlar) saqlash, xavfli darajadan yuqori darajadagi nurlanishni oldini olishga yordam beradi. Shuningdek, ularni to'g'ri tashish va utilizatsiya qilish ham muhimdir.</a:t>
            </a:r>
            <a:endParaRPr sz="2400">
              <a:latin typeface="Times New Roman" panose="02020603050405020304" charset="0"/>
              <a:cs typeface="Times New Roman" panose="02020603050405020304" charset="0"/>
            </a:endParaRPr>
          </a:p>
          <a:p>
            <a:pPr algn="just">
              <a:lnSpc>
                <a:spcPct val="80000"/>
              </a:lnSpc>
            </a:pPr>
            <a:r>
              <a:rPr sz="2400">
                <a:latin typeface="Times New Roman" panose="02020603050405020304" charset="0"/>
                <a:cs typeface="Times New Roman" panose="02020603050405020304" charset="0"/>
              </a:rPr>
              <a:t> Ionlashtiruvchi nurlanishdan himoyalanish usullari</a:t>
            </a:r>
            <a:endParaRPr sz="2400">
              <a:latin typeface="Times New Roman" panose="02020603050405020304" charset="0"/>
              <a:cs typeface="Times New Roman" panose="02020603050405020304" charset="0"/>
            </a:endParaRPr>
          </a:p>
          <a:p>
            <a:pPr algn="just">
              <a:lnSpc>
                <a:spcPct val="80000"/>
              </a:lnSpc>
            </a:pPr>
            <a:r>
              <a:rPr sz="2400">
                <a:latin typeface="Times New Roman" panose="02020603050405020304" charset="0"/>
                <a:cs typeface="Times New Roman" panose="02020603050405020304" charset="0"/>
              </a:rPr>
              <a:t>Radiatsiya himoya kostyumlari: Maxsus dizayndagi himoya kiyimlari, qo'lqoplar, poyabzal va boshqalar.</a:t>
            </a:r>
            <a:endParaRPr sz="2400">
              <a:latin typeface="Times New Roman" panose="02020603050405020304" charset="0"/>
              <a:cs typeface="Times New Roman" panose="02020603050405020304" charset="0"/>
            </a:endParaRPr>
          </a:p>
          <a:p>
            <a:pPr algn="just">
              <a:lnSpc>
                <a:spcPct val="80000"/>
              </a:lnSpc>
            </a:pPr>
            <a:r>
              <a:rPr sz="2400">
                <a:latin typeface="Times New Roman" panose="02020603050405020304" charset="0"/>
                <a:cs typeface="Times New Roman" panose="02020603050405020304" charset="0"/>
              </a:rPr>
              <a:t>Nurlanishdan himoya qiluvchi qalpoqlar: Gamma va rentgen nurlanishidan himoya qilish uchun qo'rg'oshin yoki beton qalpoqlar.</a:t>
            </a:r>
            <a:endParaRPr sz="2400">
              <a:latin typeface="Times New Roman" panose="02020603050405020304" charset="0"/>
              <a:cs typeface="Times New Roman" panose="02020603050405020304" charset="0"/>
            </a:endParaRPr>
          </a:p>
          <a:p>
            <a:pPr algn="just">
              <a:lnSpc>
                <a:spcPct val="80000"/>
              </a:lnSpc>
            </a:pPr>
            <a:r>
              <a:rPr sz="2400">
                <a:latin typeface="Times New Roman" panose="02020603050405020304" charset="0"/>
                <a:cs typeface="Times New Roman" panose="02020603050405020304" charset="0"/>
              </a:rPr>
              <a:t>Boshqa himoya vositalari: Ko'zoynaklar, yuzni himoya qiluvchi niqoblar va boshqalar.</a:t>
            </a:r>
            <a:endParaRPr sz="2400">
              <a:latin typeface="Times New Roman" panose="02020603050405020304" charset="0"/>
              <a:cs typeface="Times New Roman" panose="02020603050405020304" charset="0"/>
            </a:endParaRPr>
          </a:p>
          <a:p>
            <a:pPr algn="just">
              <a:lnSpc>
                <a:spcPct val="80000"/>
              </a:lnSpc>
            </a:pPr>
            <a:r>
              <a:rPr sz="2400">
                <a:latin typeface="Times New Roman" panose="02020603050405020304" charset="0"/>
                <a:cs typeface="Times New Roman" panose="02020603050405020304" charset="0"/>
              </a:rPr>
              <a:t>Yadro reaktorlari va boshqa yuqori nurlanish manbalarining maxsus xavfsiz ishlov berish tizimlari: Radionuklidlar bilan ishlashda o'zaro aloqalar va ularga bo'lgan ta'sirlarni boshqaradigan avtomatik tizimlar.</a:t>
            </a:r>
            <a:endParaRPr sz="2400">
              <a:latin typeface="Times New Roman" panose="02020603050405020304" charset="0"/>
              <a:cs typeface="Times New Roman" panose="02020603050405020304" charset="0"/>
            </a:endParaRPr>
          </a:p>
          <a:p>
            <a:pPr algn="just">
              <a:lnSpc>
                <a:spcPct val="80000"/>
              </a:lnSpc>
            </a:pPr>
            <a:r>
              <a:rPr sz="2400">
                <a:latin typeface="Times New Roman" panose="02020603050405020304" charset="0"/>
                <a:cs typeface="Times New Roman" panose="02020603050405020304" charset="0"/>
              </a:rPr>
              <a:t>Radiatsiya monitoringi va nazorati: Nurlanish darajalarini doimiy ravishda o'lchash va kuzatish.</a:t>
            </a:r>
            <a:endParaRPr sz="2400">
              <a:latin typeface="Times New Roman" panose="02020603050405020304" charset="0"/>
              <a:cs typeface="Times New Roman" panose="02020603050405020304" charset="0"/>
            </a:endParaRPr>
          </a:p>
          <a:p>
            <a:pPr algn="just">
              <a:lnSpc>
                <a:spcPct val="80000"/>
              </a:lnSpc>
            </a:pPr>
            <a:endParaRPr sz="2400">
              <a:latin typeface="Times New Roman" panose="02020603050405020304" charset="0"/>
              <a:cs typeface="Times New Roman" panose="0202060305040502030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ctrTitle"/>
          </p:nvPr>
        </p:nvSpPr>
        <p:spPr/>
        <p:txBody>
          <a:bodyPr>
            <a:normAutofit fontScale="90000"/>
          </a:bodyPr>
          <a:lstStyle/>
          <a:p>
            <a:r>
              <a:t>Ionlashtiruvchi nurlanish manbalaridan himoyalanishni tashkil qilish asoslari</a:t>
            </a:r>
          </a:p>
        </p:txBody>
      </p:sp>
      <p:sp>
        <p:nvSpPr>
          <p:cNvPr id="3" name="Subtitle 2"/>
          <p:cNvSpPr>
            <a:spLocks noGrp="1"/>
          </p:cNvSpPr>
          <p:nvPr>
            <p:ph type="subTitle" idx="1"/>
          </p:nvPr>
        </p:nvSpPr>
        <p:spPr/>
        <p:txBody>
          <a:bodyPr/>
          <a:lstStyle/>
          <a:p>
            <a:r>
              <a:t>Xudayberdiyeva Ruxshona</a:t>
            </a:r>
          </a:p>
        </p:txBody>
      </p:sp>
      <p:pic>
        <p:nvPicPr>
          <p:cNvPr id="4" name="Picture 3" descr="2.png"/>
          <p:cNvPicPr>
            <a:picLocks noChangeAspect="1"/>
          </p:cNvPicPr>
          <p:nvPr/>
        </p:nvPicPr>
        <p:blipFill>
          <a:blip r:embed="rId1"/>
          <a:stretch>
            <a:fillRect/>
          </a:stretch>
        </p:blipFill>
        <p:spPr>
          <a:xfrm>
            <a:off x="0" y="0"/>
            <a:ext cx="14630400" cy="8229600"/>
          </a:xfrm>
          <a:prstGeom prst="rect">
            <a:avLst/>
          </a:prstGeom>
        </p:spPr>
      </p:pic>
      <p:sp>
        <p:nvSpPr>
          <p:cNvPr id="5" name="TextBox 4"/>
          <p:cNvSpPr txBox="1"/>
          <p:nvPr/>
        </p:nvSpPr>
        <p:spPr>
          <a:xfrm>
            <a:off x="1755140" y="2130425"/>
            <a:ext cx="11483340" cy="3498850"/>
          </a:xfrm>
          <a:prstGeom prst="rect">
            <a:avLst/>
          </a:prstGeom>
          <a:noFill/>
        </p:spPr>
        <p:txBody>
          <a:bodyPr wrap="square">
            <a:noAutofit/>
          </a:bodyPr>
          <a:lstStyle/>
          <a:p>
            <a:endParaRPr lang="en-US" altLang="ru-RU" sz="2800"/>
          </a:p>
          <a:p>
            <a:pPr marL="457200" indent="-457200">
              <a:lnSpc>
                <a:spcPct val="110000"/>
              </a:lnSpc>
              <a:buFont typeface="Arial" panose="020B0604020202020204" pitchFamily="34" charset="0"/>
              <a:buChar char="•"/>
            </a:pPr>
            <a:r>
              <a:rPr lang="en-US" altLang="ru-RU" sz="2800"/>
              <a:t>1.</a:t>
            </a:r>
            <a:r>
              <a:rPr lang="en-US" altLang="ru-RU" sz="2400"/>
              <a:t>https://www.researchgate.net/publication/336106791_Sources_of_ionizing_radiation_and_their_biological_effects_An_interdisciplinary_view_from_the_physics_to_cell_and_molecular_biology</a:t>
            </a:r>
            <a:endParaRPr lang="en-US" altLang="ru-RU" sz="2400"/>
          </a:p>
          <a:p>
            <a:pPr>
              <a:lnSpc>
                <a:spcPct val="110000"/>
              </a:lnSpc>
            </a:pPr>
            <a:endParaRPr lang="en-US" altLang="ru-RU" sz="2400"/>
          </a:p>
          <a:p>
            <a:pPr marL="342900" indent="-342900">
              <a:lnSpc>
                <a:spcPct val="110000"/>
              </a:lnSpc>
              <a:buFont typeface="Arial" panose="020B0604020202020204" pitchFamily="34" charset="0"/>
              <a:buChar char="•"/>
            </a:pPr>
            <a:r>
              <a:rPr lang="en-US" altLang="ru-RU" sz="2400"/>
              <a:t>2. https://ehs.stanford.edu/manual/radiation-safety-manual/sources-ionizing-radiation</a:t>
            </a:r>
            <a:endParaRPr lang="en-US" altLang="ru-RU" sz="2400"/>
          </a:p>
          <a:p>
            <a:pPr marL="342900" indent="-342900">
              <a:lnSpc>
                <a:spcPct val="110000"/>
              </a:lnSpc>
              <a:buFont typeface="Arial" panose="020B0604020202020204" pitchFamily="34" charset="0"/>
              <a:buChar char="•"/>
            </a:pPr>
            <a:endParaRPr lang="en-US" altLang="ru-RU" sz="2400"/>
          </a:p>
          <a:p>
            <a:pPr marL="342900" indent="-342900">
              <a:lnSpc>
                <a:spcPct val="110000"/>
              </a:lnSpc>
              <a:buFont typeface="Arial" panose="020B0604020202020204" pitchFamily="34" charset="0"/>
              <a:buChar char="•"/>
            </a:pPr>
            <a:r>
              <a:rPr lang="en-US" altLang="ru-RU" sz="2400"/>
              <a:t>3. https://www.wikidoc.org/index.php/Ionizing_radiation</a:t>
            </a:r>
            <a:endParaRPr lang="en-US" altLang="ru-RU" sz="2400"/>
          </a:p>
          <a:p>
            <a:pPr marL="342900" indent="-342900">
              <a:lnSpc>
                <a:spcPct val="110000"/>
              </a:lnSpc>
              <a:buFont typeface="Arial" panose="020B0604020202020204" pitchFamily="34" charset="0"/>
              <a:buChar char="•"/>
            </a:pPr>
            <a:endParaRPr lang="en-US" altLang="ru-RU" sz="2400"/>
          </a:p>
          <a:p>
            <a:pPr marL="342900" indent="-342900">
              <a:lnSpc>
                <a:spcPct val="110000"/>
              </a:lnSpc>
              <a:buFont typeface="Arial" panose="020B0604020202020204" pitchFamily="34" charset="0"/>
              <a:buChar char="•"/>
            </a:pPr>
            <a:r>
              <a:rPr lang="en-US" altLang="ru-RU" sz="2400"/>
              <a:t>4. Radiatsion va harbiy gigiyena  B. Duschanov   </a:t>
            </a:r>
            <a:endParaRPr lang="en-US" altLang="ru-RU" sz="2400"/>
          </a:p>
        </p:txBody>
      </p:sp>
      <p:sp>
        <p:nvSpPr>
          <p:cNvPr id="6" name="TextBox 4"/>
          <p:cNvSpPr txBox="1"/>
          <p:nvPr/>
        </p:nvSpPr>
        <p:spPr>
          <a:xfrm>
            <a:off x="2616835" y="1121410"/>
            <a:ext cx="8561070" cy="1009015"/>
          </a:xfrm>
          <a:prstGeom prst="rect">
            <a:avLst/>
          </a:prstGeom>
          <a:noFill/>
        </p:spPr>
        <p:txBody>
          <a:bodyPr wrap="square">
            <a:noAutofit/>
          </a:bodyPr>
          <a:lstStyle/>
          <a:p>
            <a:endParaRPr lang="en-US" altLang="ru-RU" sz="2800"/>
          </a:p>
          <a:p>
            <a:pPr algn="ctr">
              <a:lnSpc>
                <a:spcPct val="110000"/>
              </a:lnSpc>
            </a:pPr>
            <a:r>
              <a:rPr lang="en-US" altLang="ru-RU" sz="3200">
                <a:latin typeface="MV Boli" panose="02000500030200090000" charset="0"/>
                <a:cs typeface="MV Boli" panose="02000500030200090000" charset="0"/>
              </a:rPr>
              <a:t>Foydalanilgan adabiyotlar:</a:t>
            </a:r>
            <a:endParaRPr lang="en-US" altLang="ru-RU" sz="3200">
              <a:latin typeface="MV Boli" panose="02000500030200090000" charset="0"/>
              <a:cs typeface="MV Boli" panose="02000500030200090000"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ctrTitle"/>
          </p:nvPr>
        </p:nvSpPr>
        <p:spPr/>
        <p:txBody>
          <a:bodyPr/>
          <a:lstStyle/>
          <a:p>
            <a:r>
              <a:t>Ionlashtiruvchi nurlanish manbalaridan himoyalanishni tashkil qilish asoslari</a:t>
            </a:r>
          </a:p>
        </p:txBody>
      </p:sp>
      <p:sp>
        <p:nvSpPr>
          <p:cNvPr id="3" name="Subtitle 2"/>
          <p:cNvSpPr>
            <a:spLocks noGrp="1"/>
          </p:cNvSpPr>
          <p:nvPr>
            <p:ph type="subTitle" idx="1"/>
          </p:nvPr>
        </p:nvSpPr>
        <p:spPr/>
        <p:txBody>
          <a:bodyPr/>
          <a:lstStyle/>
          <a:p>
            <a:r>
              <a:t>Xudayberdiyeva Ruxshona</a:t>
            </a:r>
          </a:p>
        </p:txBody>
      </p:sp>
      <p:pic>
        <p:nvPicPr>
          <p:cNvPr id="4" name="Picture 3" descr="1.png"/>
          <p:cNvPicPr>
            <a:picLocks noChangeAspect="1"/>
          </p:cNvPicPr>
          <p:nvPr/>
        </p:nvPicPr>
        <p:blipFill>
          <a:blip r:embed="rId1"/>
          <a:stretch>
            <a:fillRect/>
          </a:stretch>
        </p:blipFill>
        <p:spPr>
          <a:xfrm>
            <a:off x="0" y="0"/>
            <a:ext cx="14630400" cy="8229600"/>
          </a:xfrm>
          <a:prstGeom prst="rect">
            <a:avLst/>
          </a:prstGeom>
        </p:spPr>
      </p:pic>
      <p:sp>
        <p:nvSpPr>
          <p:cNvPr id="5" name="TextBox 4"/>
          <p:cNvSpPr txBox="1"/>
          <p:nvPr/>
        </p:nvSpPr>
        <p:spPr>
          <a:xfrm>
            <a:off x="2743200" y="2286000"/>
            <a:ext cx="9144000" cy="3657600"/>
          </a:xfrm>
          <a:prstGeom prst="rect">
            <a:avLst/>
          </a:prstGeom>
          <a:noFill/>
        </p:spPr>
        <p:txBody>
          <a:bodyPr wrap="square">
            <a:noAutofit/>
          </a:bodyPr>
          <a:lstStyle/>
          <a:p/>
          <a:p/>
          <a:p>
            <a:pPr algn="ctr">
              <a:defRPr sz="3800" b="1" i="0">
                <a:latin typeface="Trade Gothic Next Heavy"/>
              </a:defRPr>
            </a:pPr>
            <a:r>
              <a:rPr sz="4400"/>
              <a:t>E'tiboringiz uchun raxmat!</a:t>
            </a:r>
            <a:endParaRPr sz="4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ctrTitle"/>
          </p:nvPr>
        </p:nvSpPr>
        <p:spPr/>
        <p:txBody>
          <a:bodyPr/>
          <a:lstStyle/>
          <a:p>
            <a:r>
              <a:t>Ionlashtiruvchi nurlanish manbalaridan himoyalanishni tashkil qilish asoslari</a:t>
            </a:r>
          </a:p>
        </p:txBody>
      </p:sp>
      <p:sp>
        <p:nvSpPr>
          <p:cNvPr id="3" name="Subtitle 2"/>
          <p:cNvSpPr>
            <a:spLocks noGrp="1"/>
          </p:cNvSpPr>
          <p:nvPr>
            <p:ph type="subTitle" idx="1"/>
          </p:nvPr>
        </p:nvSpPr>
        <p:spPr/>
        <p:txBody>
          <a:bodyPr/>
          <a:lstStyle/>
          <a:p>
            <a:r>
              <a:t>Xudayberdiyeva Ruxshona</a:t>
            </a:r>
          </a:p>
        </p:txBody>
      </p:sp>
      <p:pic>
        <p:nvPicPr>
          <p:cNvPr id="4" name="Picture 3" descr="2.png"/>
          <p:cNvPicPr>
            <a:picLocks noChangeAspect="1"/>
          </p:cNvPicPr>
          <p:nvPr/>
        </p:nvPicPr>
        <p:blipFill>
          <a:blip r:embed="rId1"/>
          <a:stretch>
            <a:fillRect/>
          </a:stretch>
        </p:blipFill>
        <p:spPr>
          <a:xfrm>
            <a:off x="0" y="0"/>
            <a:ext cx="14630400" cy="8229600"/>
          </a:xfrm>
          <a:prstGeom prst="rect">
            <a:avLst/>
          </a:prstGeom>
        </p:spPr>
      </p:pic>
      <p:sp>
        <p:nvSpPr>
          <p:cNvPr id="5" name="TextBox 4"/>
          <p:cNvSpPr txBox="1"/>
          <p:nvPr/>
        </p:nvSpPr>
        <p:spPr>
          <a:xfrm>
            <a:off x="2743200" y="914400"/>
            <a:ext cx="7315200" cy="3657600"/>
          </a:xfrm>
          <a:prstGeom prst="rect">
            <a:avLst/>
          </a:prstGeom>
          <a:noFill/>
        </p:spPr>
        <p:txBody>
          <a:bodyPr wrap="square">
            <a:noAutofit/>
          </a:bodyPr>
          <a:lstStyle/>
          <a:p/>
          <a:p>
            <a:pPr algn="ctr">
              <a:defRPr sz="3400" b="1" i="0">
                <a:latin typeface="Amasis MT Pro Black"/>
              </a:defRPr>
            </a:pPr>
            <a:r>
              <a:t>Reja:</a:t>
            </a:r>
          </a:p>
        </p:txBody>
      </p:sp>
      <p:sp>
        <p:nvSpPr>
          <p:cNvPr id="6" name="TextBox 5"/>
          <p:cNvSpPr txBox="1"/>
          <p:nvPr/>
        </p:nvSpPr>
        <p:spPr>
          <a:xfrm>
            <a:off x="1371600" y="2387600"/>
            <a:ext cx="12409805" cy="955675"/>
          </a:xfrm>
          <a:prstGeom prst="rect">
            <a:avLst/>
          </a:prstGeom>
          <a:noFill/>
        </p:spPr>
        <p:txBody>
          <a:bodyPr wrap="square">
            <a:noAutofit/>
          </a:bodyPr>
          <a:lstStyle/>
          <a:p/>
          <a:p>
            <a:pPr algn="l">
              <a:defRPr sz="2400" b="0" i="1">
                <a:latin typeface="Amasis MT Pro Black"/>
              </a:defRPr>
            </a:pPr>
            <a:r>
              <a:t>1. Ionlas</a:t>
            </a:r>
            <a:r>
              <a:rPr lang="en-US"/>
              <a:t>htiruvchi nurlanish haqida tushuncha. </a:t>
            </a:r>
            <a:endParaRPr lang="en-US"/>
          </a:p>
          <a:p>
            <a:pPr algn="l">
              <a:defRPr sz="2400" b="0" i="1">
                <a:latin typeface="Amasis MT Pro Black"/>
              </a:defRPr>
            </a:pPr>
            <a:r>
              <a:rPr lang="en-US"/>
              <a:t>    Ochiq va Yopiq ionlashtiruvchi nurlanish.</a:t>
            </a:r>
            <a:endParaRPr lang="en-US"/>
          </a:p>
        </p:txBody>
      </p:sp>
      <p:sp>
        <p:nvSpPr>
          <p:cNvPr id="7" name="TextBox 6"/>
          <p:cNvSpPr txBox="1"/>
          <p:nvPr/>
        </p:nvSpPr>
        <p:spPr>
          <a:xfrm>
            <a:off x="1371600" y="3343275"/>
            <a:ext cx="9144000" cy="914400"/>
          </a:xfrm>
          <a:prstGeom prst="rect">
            <a:avLst/>
          </a:prstGeom>
          <a:noFill/>
        </p:spPr>
        <p:txBody>
          <a:bodyPr wrap="square">
            <a:noAutofit/>
          </a:bodyPr>
          <a:lstStyle/>
          <a:p/>
          <a:p>
            <a:pPr algn="l">
              <a:defRPr sz="2400" b="0" i="1">
                <a:latin typeface="Amasis MT Pro Black"/>
              </a:defRPr>
            </a:pPr>
            <a:r>
              <a:t>2. Ionlashtiruvchi n</a:t>
            </a:r>
            <a:r>
              <a:rPr lang="en-US"/>
              <a:t>urlanish turlari va manbalari.</a:t>
            </a:r>
            <a:endParaRPr lang="en-US"/>
          </a:p>
        </p:txBody>
      </p:sp>
      <p:sp>
        <p:nvSpPr>
          <p:cNvPr id="8" name="TextBox 7"/>
          <p:cNvSpPr txBox="1"/>
          <p:nvPr/>
        </p:nvSpPr>
        <p:spPr>
          <a:xfrm>
            <a:off x="1371600" y="4114800"/>
            <a:ext cx="9144000" cy="914400"/>
          </a:xfrm>
          <a:prstGeom prst="rect">
            <a:avLst/>
          </a:prstGeom>
          <a:noFill/>
        </p:spPr>
        <p:txBody>
          <a:bodyPr wrap="square">
            <a:noAutofit/>
          </a:bodyPr>
          <a:lstStyle/>
          <a:p/>
          <a:p>
            <a:pPr algn="l">
              <a:defRPr sz="2400" b="0" i="1">
                <a:latin typeface="Amasis MT Pro Black"/>
              </a:defRPr>
            </a:pPr>
            <a:r>
              <a:t>3. Radiatsiyaviy xavfsizlikni ta’minlash</a:t>
            </a:r>
            <a:r>
              <a:rPr lang="en-US"/>
              <a:t>.</a:t>
            </a: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ctrTitle"/>
          </p:nvPr>
        </p:nvSpPr>
        <p:spPr/>
        <p:txBody>
          <a:bodyPr/>
          <a:lstStyle/>
          <a:p>
            <a:r>
              <a:t>...</a:t>
            </a:r>
          </a:p>
        </p:txBody>
      </p:sp>
      <p:sp>
        <p:nvSpPr>
          <p:cNvPr id="3" name="Subtitle 2"/>
          <p:cNvSpPr>
            <a:spLocks noGrp="1"/>
          </p:cNvSpPr>
          <p:nvPr>
            <p:ph type="subTitle" idx="1"/>
          </p:nvPr>
        </p:nvSpPr>
        <p:spPr/>
        <p:txBody>
          <a:bodyPr/>
          <a:lstStyle/>
          <a:p>
            <a:r>
              <a:t>t.me/slaydai_bot</a:t>
            </a:r>
          </a:p>
        </p:txBody>
      </p:sp>
      <p:pic>
        <p:nvPicPr>
          <p:cNvPr id="4" name="Picture 3" descr="4.png"/>
          <p:cNvPicPr>
            <a:picLocks noChangeAspect="1"/>
          </p:cNvPicPr>
          <p:nvPr/>
        </p:nvPicPr>
        <p:blipFill>
          <a:blip r:embed="rId1"/>
          <a:stretch>
            <a:fillRect/>
          </a:stretch>
        </p:blipFill>
        <p:spPr>
          <a:xfrm>
            <a:off x="0" y="0"/>
            <a:ext cx="14630400" cy="8229600"/>
          </a:xfrm>
          <a:prstGeom prst="rect">
            <a:avLst/>
          </a:prstGeom>
        </p:spPr>
      </p:pic>
      <p:sp>
        <p:nvSpPr>
          <p:cNvPr id="5" name="TextBox 4"/>
          <p:cNvSpPr txBox="1"/>
          <p:nvPr/>
        </p:nvSpPr>
        <p:spPr>
          <a:xfrm>
            <a:off x="3499485" y="675640"/>
            <a:ext cx="9206230" cy="6381750"/>
          </a:xfrm>
          <a:prstGeom prst="rect">
            <a:avLst/>
          </a:prstGeom>
          <a:noFill/>
        </p:spPr>
        <p:txBody>
          <a:bodyPr wrap="square">
            <a:noAutofit/>
          </a:bodyPr>
          <a:lstStyle/>
          <a:p>
            <a:pPr algn="l">
              <a:lnSpc>
                <a:spcPct val="80000"/>
              </a:lnSpc>
            </a:pPr>
            <a:r>
              <a:rPr lang="en-US" altLang="ru-RU" sz="2800">
                <a:latin typeface="Times New Roman" panose="02020603050405020304" charset="0"/>
                <a:cs typeface="Times New Roman" panose="02020603050405020304" charset="0"/>
              </a:rPr>
              <a:t>Ionlashtiruvchi nurlanish — bu atom yoki molekulani atomlar ta’sirlar orqali ionlashtirish qobiliyatiga ega bo‘lgan energiyali zarralar yoki to‘lqinlardir. Bu individual zarra yoki to‘lqinlarning energiyasiga bog‘liq bo‘lib, ularning soniga bog‘liq emas. Agar individual zarra yoki to‘lqinlar yetarlicha energiyaga ega bo‘lmasa, ularning katta oqimi ham ionizatsiya keltirib chiqarmaydi. Agar yetarlicha ionizatsiya yuz bersa, bu biologik organizmlarga zarar yetkazishi va individual hujayralarda DNKga shikast yetkazishi mumkin. Ionlashtiruvchi nurlanishning keng miqdori, organizm olgan ta’siriga bog‘liq holda, kelajak avlodlarda mutatsiyaga sabab bo‘lishi mumkinligi isbotlangan. Ionlashtiruvchi nurlanish misollariga energiyali beta zarralari, neytronlar, alfa zarralari va energiyali fotonlar (ultrabinafsha va undan yuqori) kiradi. Atom yoki molekulani ionlashtirish uchun kerak bo‘lgan energiya juda turlicha bo‘lishi mumkin. Rentgen nurlari va gamma nurlari deyarli har qanday molekulani yoki atomni ionlashtira oladi; uzoq ultrabinafsha, yaqin ultrabinafsha va ko‘rinadigan nur esa juda kam molekulalarni ionlashtiradi; mikroto‘lqinlar va radio to‘lqinlar esa ionlashtirmaydigan nurlanishga kiradi.</a:t>
            </a:r>
            <a:endParaRPr lang="en-US" altLang="ru-RU" sz="2800">
              <a:latin typeface="Times New Roman" panose="02020603050405020304" charset="0"/>
              <a:cs typeface="Times New Roman" panose="02020603050405020304" charset="0"/>
            </a:endParaRPr>
          </a:p>
          <a:p>
            <a:pPr algn="l">
              <a:lnSpc>
                <a:spcPct val="80000"/>
              </a:lnSpc>
            </a:pPr>
            <a:endParaRPr lang="en-US" altLang="ru-RU" sz="2800">
              <a:latin typeface="Times New Roman" panose="02020603050405020304" charset="0"/>
              <a:cs typeface="Times New Roman" panose="0202060305040502030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ctrTitle"/>
          </p:nvPr>
        </p:nvSpPr>
        <p:spPr/>
        <p:txBody>
          <a:bodyPr/>
          <a:lstStyle/>
          <a:p>
            <a:r>
              <a:t>...</a:t>
            </a:r>
          </a:p>
        </p:txBody>
      </p:sp>
      <p:sp>
        <p:nvSpPr>
          <p:cNvPr id="3" name="Subtitle 2"/>
          <p:cNvSpPr>
            <a:spLocks noGrp="1"/>
          </p:cNvSpPr>
          <p:nvPr>
            <p:ph type="subTitle" idx="1"/>
          </p:nvPr>
        </p:nvSpPr>
        <p:spPr/>
        <p:txBody>
          <a:bodyPr/>
          <a:lstStyle/>
          <a:p>
            <a:r>
              <a:t>t.me/slaydai_bot</a:t>
            </a:r>
          </a:p>
        </p:txBody>
      </p:sp>
      <p:pic>
        <p:nvPicPr>
          <p:cNvPr id="4" name="Picture 3" descr="4.png"/>
          <p:cNvPicPr>
            <a:picLocks noChangeAspect="1"/>
          </p:cNvPicPr>
          <p:nvPr/>
        </p:nvPicPr>
        <p:blipFill>
          <a:blip r:embed="rId1"/>
          <a:stretch>
            <a:fillRect/>
          </a:stretch>
        </p:blipFill>
        <p:spPr>
          <a:xfrm>
            <a:off x="0" y="0"/>
            <a:ext cx="14630400" cy="8229600"/>
          </a:xfrm>
          <a:prstGeom prst="rect">
            <a:avLst/>
          </a:prstGeom>
        </p:spPr>
      </p:pic>
      <p:pic>
        <p:nvPicPr>
          <p:cNvPr id="6" name="Изображение 5"/>
          <p:cNvPicPr>
            <a:picLocks noChangeAspect="1"/>
          </p:cNvPicPr>
          <p:nvPr/>
        </p:nvPicPr>
        <p:blipFill>
          <a:blip r:embed="rId2"/>
          <a:stretch>
            <a:fillRect/>
          </a:stretch>
        </p:blipFill>
        <p:spPr>
          <a:xfrm>
            <a:off x="3666490" y="1174750"/>
            <a:ext cx="8455025" cy="608647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ctrTitle"/>
          </p:nvPr>
        </p:nvSpPr>
        <p:spPr/>
        <p:txBody>
          <a:bodyPr/>
          <a:lstStyle/>
          <a:p>
            <a:r>
              <a:t>...</a:t>
            </a:r>
          </a:p>
        </p:txBody>
      </p:sp>
      <p:sp>
        <p:nvSpPr>
          <p:cNvPr id="3" name="Subtitle 2"/>
          <p:cNvSpPr>
            <a:spLocks noGrp="1"/>
          </p:cNvSpPr>
          <p:nvPr>
            <p:ph type="subTitle" idx="1"/>
          </p:nvPr>
        </p:nvSpPr>
        <p:spPr/>
        <p:txBody>
          <a:bodyPr/>
          <a:lstStyle/>
          <a:p>
            <a:r>
              <a:t>t.me/slaydai_bot</a:t>
            </a:r>
          </a:p>
        </p:txBody>
      </p:sp>
      <p:pic>
        <p:nvPicPr>
          <p:cNvPr id="4" name="Picture 3" descr="4.png"/>
          <p:cNvPicPr>
            <a:picLocks noChangeAspect="1"/>
          </p:cNvPicPr>
          <p:nvPr/>
        </p:nvPicPr>
        <p:blipFill>
          <a:blip r:embed="rId1"/>
          <a:stretch>
            <a:fillRect/>
          </a:stretch>
        </p:blipFill>
        <p:spPr>
          <a:xfrm>
            <a:off x="0" y="0"/>
            <a:ext cx="14630400" cy="8229600"/>
          </a:xfrm>
          <a:prstGeom prst="rect">
            <a:avLst/>
          </a:prstGeom>
        </p:spPr>
      </p:pic>
      <p:sp>
        <p:nvSpPr>
          <p:cNvPr id="5" name="TextBox 4"/>
          <p:cNvSpPr txBox="1"/>
          <p:nvPr/>
        </p:nvSpPr>
        <p:spPr>
          <a:xfrm>
            <a:off x="3470910" y="451485"/>
            <a:ext cx="9238615" cy="7216140"/>
          </a:xfrm>
          <a:prstGeom prst="rect">
            <a:avLst/>
          </a:prstGeom>
          <a:noFill/>
        </p:spPr>
        <p:txBody>
          <a:bodyPr wrap="square">
            <a:noAutofit/>
          </a:bodyPr>
          <a:lstStyle/>
          <a:p>
            <a:endParaRPr>
              <a:latin typeface="MV Boli" panose="02000500030200090000" charset="0"/>
              <a:cs typeface="MV Boli" panose="02000500030200090000" charset="0"/>
            </a:endParaRPr>
          </a:p>
          <a:p>
            <a:pPr algn="just">
              <a:lnSpc>
                <a:spcPct val="80000"/>
              </a:lnSpc>
              <a:defRPr sz="2300" b="0" i="0">
                <a:latin typeface="Vijaya"/>
              </a:defRPr>
            </a:pPr>
            <a:r>
              <a:rPr sz="2400">
                <a:solidFill>
                  <a:schemeClr val="tx1"/>
                </a:solidFill>
                <a:latin typeface="Times New Roman" panose="02020603050405020304" charset="0"/>
                <a:cs typeface="Times New Roman" panose="02020603050405020304" charset="0"/>
                <a:sym typeface="+mn-ea"/>
              </a:rPr>
              <a:t>Ochiq ionlashtiruvchi nurlanish manbalari radioaktiv moddalar va ionlashtiruvchi nurlarni tarqatuvchi maxsus qurilmalarni o'z ichiga oladi. Bunday manbalar ochiq holda saqlanar ekan, ulardan radioaktiv materiallar havo, suv yoki tuproqqa tarqalishi mumkin. Ionlashtiruvchi nurlanishning asosiy turlari alfa, beta va gamma nurlanishdir. Alfa nurlanishi 20 mm gacha masofada qog'oz yoki teri orqali tutiladi, beta nurlanishi 1-2 sm chuqurlikdagi moddalarga kirishi mumkin va gamma nurlanishi esa qalin qo'rg'oshin yoki beton to'siqlardan o'tib ketadi. Ushbu nurlanish inson salomatligiga zarar etkazishi mumkin. Shuning uchun, ochiq manbalarni xavfsiz saqlash va ulardan foydalanish qoidalari qat'iyan rioya etilishi lozim.Ochiq ionlashtiruvchi nurlanish manbalarining asosiy xususiyati — ular nurlanishni bevosita tashqariga tarqatishadi. Bunday manbalar ko‘pincha uzoq vaqt davomida atrof-muhitga nurlanish chiqaradi: Ochiq manbalar tabiiy yoki sun'iy bo‘lishi mumkin va ular tibbiyot, sanoat, ilmiy tadqiqotlar va ekotizimlar uchun foydali bo‘lishi mumkin.</a:t>
            </a:r>
            <a:endParaRPr sz="2400">
              <a:solidFill>
                <a:schemeClr val="tx1"/>
              </a:solidFill>
              <a:latin typeface="Times New Roman" panose="02020603050405020304" charset="0"/>
              <a:cs typeface="Times New Roman" panose="02020603050405020304" charset="0"/>
            </a:endParaRPr>
          </a:p>
          <a:p>
            <a:pPr algn="just">
              <a:lnSpc>
                <a:spcPct val="80000"/>
              </a:lnSpc>
              <a:defRPr sz="2300" b="0" i="0">
                <a:latin typeface="Vijaya"/>
              </a:defRPr>
            </a:pPr>
            <a:r>
              <a:rPr sz="2400">
                <a:solidFill>
                  <a:schemeClr val="tx1"/>
                </a:solidFill>
                <a:latin typeface="Times New Roman" panose="02020603050405020304" charset="0"/>
                <a:cs typeface="Times New Roman" panose="02020603050405020304" charset="0"/>
                <a:sym typeface="+mn-ea"/>
              </a:rPr>
              <a:t>M</a:t>
            </a:r>
            <a:r>
              <a:rPr lang="en-US" sz="2400">
                <a:solidFill>
                  <a:schemeClr val="tx1"/>
                </a:solidFill>
                <a:latin typeface="Times New Roman" panose="02020603050405020304" charset="0"/>
                <a:cs typeface="Times New Roman" panose="02020603050405020304" charset="0"/>
                <a:sym typeface="+mn-ea"/>
              </a:rPr>
              <a:t>asalan:</a:t>
            </a:r>
            <a:endParaRPr sz="2400">
              <a:solidFill>
                <a:schemeClr val="tx1"/>
              </a:solidFill>
              <a:latin typeface="Times New Roman" panose="02020603050405020304" charset="0"/>
              <a:cs typeface="Times New Roman" panose="02020603050405020304" charset="0"/>
            </a:endParaRPr>
          </a:p>
          <a:p>
            <a:pPr algn="just">
              <a:lnSpc>
                <a:spcPct val="80000"/>
              </a:lnSpc>
              <a:defRPr sz="2300" b="0" i="0">
                <a:latin typeface="Vijaya"/>
              </a:defRPr>
            </a:pPr>
            <a:r>
              <a:rPr sz="2400">
                <a:solidFill>
                  <a:schemeClr val="tx1"/>
                </a:solidFill>
                <a:latin typeface="Times New Roman" panose="02020603050405020304" charset="0"/>
                <a:cs typeface="Times New Roman" panose="02020603050405020304" charset="0"/>
                <a:sym typeface="+mn-ea"/>
              </a:rPr>
              <a:t>Radon gazining chiqishi: Radon tabiiy radioaktiv gaz bo‘lib, u </a:t>
            </a:r>
            <a:r>
              <a:rPr lang="en-US" sz="2400">
                <a:solidFill>
                  <a:schemeClr val="tx1"/>
                </a:solidFill>
                <a:latin typeface="Times New Roman" panose="02020603050405020304" charset="0"/>
                <a:cs typeface="Times New Roman" panose="02020603050405020304" charset="0"/>
                <a:sym typeface="+mn-ea"/>
              </a:rPr>
              <a:t>y</a:t>
            </a:r>
            <a:r>
              <a:rPr sz="2400">
                <a:solidFill>
                  <a:schemeClr val="tx1"/>
                </a:solidFill>
                <a:latin typeface="Times New Roman" panose="02020603050405020304" charset="0"/>
                <a:cs typeface="Times New Roman" panose="02020603050405020304" charset="0"/>
                <a:sym typeface="+mn-ea"/>
              </a:rPr>
              <a:t>erdagi tuproq va toshlardan chiqadi.Radon gazining nafas olish orqali organizmga zarar etkazish xavfi mavjud, bu o‘pkada rak kasalligining rivojlanishiga olib</a:t>
            </a:r>
            <a:r>
              <a:rPr lang="en-US" sz="2400">
                <a:solidFill>
                  <a:schemeClr val="tx1"/>
                </a:solidFill>
                <a:latin typeface="Times New Roman" panose="02020603050405020304" charset="0"/>
                <a:cs typeface="Times New Roman" panose="02020603050405020304" charset="0"/>
                <a:sym typeface="+mn-ea"/>
              </a:rPr>
              <a:t> </a:t>
            </a:r>
            <a:r>
              <a:rPr sz="2400">
                <a:solidFill>
                  <a:schemeClr val="tx1"/>
                </a:solidFill>
                <a:latin typeface="Times New Roman" panose="02020603050405020304" charset="0"/>
                <a:cs typeface="Times New Roman" panose="02020603050405020304" charset="0"/>
                <a:sym typeface="+mn-ea"/>
              </a:rPr>
              <a:t>kelishi mumkin.</a:t>
            </a:r>
            <a:endParaRPr sz="2400">
              <a:solidFill>
                <a:schemeClr val="tx1"/>
              </a:solidFill>
              <a:latin typeface="Times New Roman" panose="02020603050405020304" charset="0"/>
              <a:cs typeface="Times New Roman" panose="02020603050405020304" charset="0"/>
            </a:endParaRPr>
          </a:p>
          <a:p>
            <a:pPr algn="just">
              <a:lnSpc>
                <a:spcPct val="90000"/>
              </a:lnSpc>
              <a:defRPr sz="2300" b="0" i="0">
                <a:latin typeface="Vijaya"/>
              </a:defRPr>
            </a:pPr>
            <a:endParaRPr sz="2400">
              <a:solidFill>
                <a:schemeClr val="tx1"/>
              </a:solidFill>
              <a:latin typeface="Times New Roman" panose="02020603050405020304" charset="0"/>
              <a:cs typeface="Times New Roman" panose="0202060305040502030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ctrTitle"/>
          </p:nvPr>
        </p:nvSpPr>
        <p:spPr/>
        <p:txBody>
          <a:bodyPr/>
          <a:lstStyle/>
          <a:p>
            <a:r>
              <a:t>...</a:t>
            </a:r>
          </a:p>
        </p:txBody>
      </p:sp>
      <p:sp>
        <p:nvSpPr>
          <p:cNvPr id="3" name="Subtitle 2"/>
          <p:cNvSpPr>
            <a:spLocks noGrp="1"/>
          </p:cNvSpPr>
          <p:nvPr>
            <p:ph type="subTitle" idx="1"/>
          </p:nvPr>
        </p:nvSpPr>
        <p:spPr/>
        <p:txBody>
          <a:bodyPr/>
          <a:lstStyle/>
          <a:p>
            <a:r>
              <a:t>t.me/slaydai_bot</a:t>
            </a:r>
          </a:p>
        </p:txBody>
      </p:sp>
      <p:pic>
        <p:nvPicPr>
          <p:cNvPr id="4" name="Picture 3" descr="4.png"/>
          <p:cNvPicPr>
            <a:picLocks noChangeAspect="1"/>
          </p:cNvPicPr>
          <p:nvPr/>
        </p:nvPicPr>
        <p:blipFill>
          <a:blip r:embed="rId1"/>
          <a:stretch>
            <a:fillRect/>
          </a:stretch>
        </p:blipFill>
        <p:spPr>
          <a:xfrm>
            <a:off x="0" y="0"/>
            <a:ext cx="14630400" cy="8229600"/>
          </a:xfrm>
          <a:prstGeom prst="rect">
            <a:avLst/>
          </a:prstGeom>
        </p:spPr>
      </p:pic>
      <p:sp>
        <p:nvSpPr>
          <p:cNvPr id="5" name="TextBox 4"/>
          <p:cNvSpPr txBox="1"/>
          <p:nvPr/>
        </p:nvSpPr>
        <p:spPr>
          <a:xfrm>
            <a:off x="3470910" y="451485"/>
            <a:ext cx="9238615" cy="7216140"/>
          </a:xfrm>
          <a:prstGeom prst="rect">
            <a:avLst/>
          </a:prstGeom>
          <a:noFill/>
        </p:spPr>
        <p:txBody>
          <a:bodyPr wrap="square">
            <a:noAutofit/>
          </a:bodyPr>
          <a:lstStyle/>
          <a:p>
            <a:endParaRPr>
              <a:latin typeface="MV Boli" panose="02000500030200090000" charset="0"/>
              <a:cs typeface="MV Boli" panose="02000500030200090000" charset="0"/>
            </a:endParaRPr>
          </a:p>
          <a:p>
            <a:pPr algn="just">
              <a:lnSpc>
                <a:spcPct val="90000"/>
              </a:lnSpc>
              <a:defRPr sz="2300" b="0" i="0">
                <a:latin typeface="Vijaya"/>
              </a:defRPr>
            </a:pPr>
            <a:endParaRPr sz="2400">
              <a:solidFill>
                <a:schemeClr val="tx1"/>
              </a:solidFill>
              <a:latin typeface="Times New Roman" panose="02020603050405020304" charset="0"/>
              <a:cs typeface="Times New Roman" panose="02020603050405020304" charset="0"/>
            </a:endParaRPr>
          </a:p>
        </p:txBody>
      </p:sp>
      <p:sp>
        <p:nvSpPr>
          <p:cNvPr id="6" name="Текстовое поле 5"/>
          <p:cNvSpPr txBox="1"/>
          <p:nvPr/>
        </p:nvSpPr>
        <p:spPr>
          <a:xfrm>
            <a:off x="2985135" y="908050"/>
            <a:ext cx="11050905" cy="6499225"/>
          </a:xfrm>
          <a:prstGeom prst="rect">
            <a:avLst/>
          </a:prstGeom>
          <a:noFill/>
        </p:spPr>
        <p:txBody>
          <a:bodyPr wrap="square" rtlCol="0" anchor="t">
            <a:noAutofit/>
          </a:bodyPr>
          <a:p>
            <a:pPr algn="l">
              <a:lnSpc>
                <a:spcPct val="90000"/>
              </a:lnSpc>
            </a:pPr>
            <a:r>
              <a:rPr lang="en-US" altLang="ru-RU" sz="2400">
                <a:latin typeface="Times New Roman" panose="02020603050405020304" charset="0"/>
                <a:cs typeface="Times New Roman" panose="02020603050405020304" charset="0"/>
              </a:rPr>
              <a:t>Ionlovchi nurlarni ochiq manbalaridan foydalanganda nafaqat tashqi nurlanishdan himoyalanish, balki tashqi muhitning radioaktiv ifloslanish va radioaktiv birikmalarning o'rganizmga tushishining oldini olish choralari ham ko'zda tutilishi kerak </a:t>
            </a:r>
            <a:endParaRPr lang="en-US" altLang="ru-RU" sz="2400">
              <a:latin typeface="Times New Roman" panose="02020603050405020304" charset="0"/>
              <a:cs typeface="Times New Roman" panose="02020603050405020304" charset="0"/>
            </a:endParaRPr>
          </a:p>
          <a:p>
            <a:pPr algn="l">
              <a:lnSpc>
                <a:spcPct val="90000"/>
              </a:lnSpc>
            </a:pPr>
            <a:r>
              <a:rPr lang="en-US" altLang="ru-RU" sz="2400">
                <a:latin typeface="Times New Roman" panose="02020603050405020304" charset="0"/>
                <a:cs typeface="Times New Roman" panose="02020603050405020304" charset="0"/>
              </a:rPr>
              <a:t>1. Tibbiyot diagnostikasida.Radiofarmatsevtiklar yordamida organ va to‘qimalarni tekshirish</a:t>
            </a:r>
            <a:endParaRPr lang="en-US" altLang="ru-RU" sz="2400">
              <a:latin typeface="Times New Roman" panose="02020603050405020304" charset="0"/>
              <a:cs typeface="Times New Roman" panose="02020603050405020304" charset="0"/>
            </a:endParaRPr>
          </a:p>
          <a:p>
            <a:pPr algn="l">
              <a:lnSpc>
                <a:spcPct val="90000"/>
              </a:lnSpc>
            </a:pPr>
            <a:r>
              <a:rPr lang="en-US" altLang="ru-RU" sz="2400">
                <a:latin typeface="Times New Roman" panose="02020603050405020304" charset="0"/>
                <a:cs typeface="Times New Roman" panose="02020603050405020304" charset="0"/>
              </a:rPr>
              <a:t>(Tc-99m, Tl-201, Ga-67).Yadro tibbiyoti: suyak skanerlash, qalqonsimon bez tekshiruvlari.PET va SPECT tekshiruvlarida izotoplar tanaga yuboriladi</a:t>
            </a:r>
            <a:endParaRPr lang="en-US" altLang="ru-RU" sz="2400">
              <a:latin typeface="Times New Roman" panose="02020603050405020304" charset="0"/>
              <a:cs typeface="Times New Roman" panose="02020603050405020304" charset="0"/>
            </a:endParaRPr>
          </a:p>
          <a:p>
            <a:pPr algn="l">
              <a:lnSpc>
                <a:spcPct val="90000"/>
              </a:lnSpc>
            </a:pPr>
            <a:r>
              <a:rPr lang="en-US" altLang="ru-RU" sz="2400">
                <a:latin typeface="Times New Roman" panose="02020603050405020304" charset="0"/>
                <a:cs typeface="Times New Roman" panose="02020603050405020304" charset="0"/>
              </a:rPr>
              <a:t>2. Tibbiyotda davolashda (terapiya).Qalqonsimon bez kasalliklarini I-131 bilan davolash.Saraton hujayralarini nishonlab yo‘qotuvchi izotoplar</a:t>
            </a:r>
            <a:endParaRPr lang="en-US" altLang="ru-RU" sz="2400">
              <a:latin typeface="Times New Roman" panose="02020603050405020304" charset="0"/>
              <a:cs typeface="Times New Roman" panose="02020603050405020304" charset="0"/>
            </a:endParaRPr>
          </a:p>
          <a:p>
            <a:pPr algn="l">
              <a:lnSpc>
                <a:spcPct val="90000"/>
              </a:lnSpc>
            </a:pPr>
            <a:r>
              <a:rPr lang="en-US" altLang="ru-RU" sz="2400">
                <a:latin typeface="Times New Roman" panose="02020603050405020304" charset="0"/>
                <a:cs typeface="Times New Roman" panose="02020603050405020304" charset="0"/>
              </a:rPr>
              <a:t>(Lu-177, Y-90, Sr-89).Ichki nurlantirish (internal therapy)</a:t>
            </a:r>
            <a:endParaRPr lang="en-US" altLang="ru-RU" sz="2400">
              <a:latin typeface="Times New Roman" panose="02020603050405020304" charset="0"/>
              <a:cs typeface="Times New Roman" panose="02020603050405020304" charset="0"/>
            </a:endParaRPr>
          </a:p>
          <a:p>
            <a:pPr algn="l">
              <a:lnSpc>
                <a:spcPct val="90000"/>
              </a:lnSpc>
            </a:pPr>
            <a:r>
              <a:rPr lang="en-US" altLang="ru-RU" sz="2400">
                <a:latin typeface="Times New Roman" panose="02020603050405020304" charset="0"/>
                <a:cs typeface="Times New Roman" panose="02020603050405020304" charset="0"/>
              </a:rPr>
              <a:t>3. Ilmiy izlanishlar va laboratoriyalarda.DNK, oqsillar, hujayralarni o‘rganishda tritiy (H-3), C-14, S-35 markerlar.Radiobiologik tajribalar.Moddalar almashinuvini o‘rganish</a:t>
            </a:r>
            <a:endParaRPr lang="en-US" altLang="ru-RU" sz="2400">
              <a:latin typeface="Times New Roman" panose="02020603050405020304" charset="0"/>
              <a:cs typeface="Times New Roman" panose="02020603050405020304" charset="0"/>
            </a:endParaRPr>
          </a:p>
          <a:p>
            <a:pPr algn="l">
              <a:lnSpc>
                <a:spcPct val="90000"/>
              </a:lnSpc>
            </a:pPr>
            <a:r>
              <a:rPr lang="en-US" altLang="ru-RU" sz="2400">
                <a:latin typeface="Times New Roman" panose="02020603050405020304" charset="0"/>
                <a:cs typeface="Times New Roman" panose="02020603050405020304" charset="0"/>
              </a:rPr>
              <a:t>4. Sanoat va texnologiyada.Radiokimyoviy tahlillar.Izotoplarni qo‘llab oqim, zichlik, daraja o‘lchash.Materiallarning qotish jarayonlarini nazorat qilish</a:t>
            </a:r>
            <a:endParaRPr lang="en-US" altLang="ru-RU" sz="2400">
              <a:latin typeface="Times New Roman" panose="02020603050405020304" charset="0"/>
              <a:cs typeface="Times New Roman" panose="02020603050405020304" charset="0"/>
            </a:endParaRPr>
          </a:p>
          <a:p>
            <a:pPr algn="l">
              <a:lnSpc>
                <a:spcPct val="90000"/>
              </a:lnSpc>
            </a:pPr>
            <a:r>
              <a:rPr lang="en-US" altLang="ru-RU" sz="2400">
                <a:latin typeface="Times New Roman" panose="02020603050405020304" charset="0"/>
                <a:cs typeface="Times New Roman" panose="02020603050405020304" charset="0"/>
              </a:rPr>
              <a:t>5. Atrof-muhit monitoringida.Suv, havodagi radioaktivlikni aniqlash.Tuproq va o‘simliklardagi izotoplarni kuzatish.Radiologik xavfsizlik tekshiruvlari</a:t>
            </a:r>
            <a:endParaRPr lang="en-US" altLang="ru-RU" sz="2400">
              <a:latin typeface="Times New Roman" panose="02020603050405020304" charset="0"/>
              <a:cs typeface="Times New Roman" panose="02020603050405020304" charset="0"/>
            </a:endParaRPr>
          </a:p>
          <a:p>
            <a:pPr algn="l">
              <a:lnSpc>
                <a:spcPct val="90000"/>
              </a:lnSpc>
            </a:pPr>
            <a:r>
              <a:rPr lang="en-US" altLang="ru-RU" sz="2400">
                <a:latin typeface="Times New Roman" panose="02020603050405020304" charset="0"/>
                <a:cs typeface="Times New Roman" panose="02020603050405020304" charset="0"/>
              </a:rPr>
              <a:t>6. Yadroviy energetika va chiqindi boshqaruvda.Reaktor ichidagi jarayonlarni tahlil qilish.Radioaktiv chiqindilarni belgilash va nazorat qilish.Tritiyli suv va izotopli qoldiqlardan foydalanish</a:t>
            </a:r>
            <a:endParaRPr lang="en-US" altLang="ru-RU" sz="2400">
              <a:latin typeface="Times New Roman" panose="02020603050405020304" charset="0"/>
              <a:cs typeface="Times New Roman" panose="0202060305040502030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ctrTitle"/>
          </p:nvPr>
        </p:nvSpPr>
        <p:spPr/>
        <p:txBody>
          <a:bodyPr/>
          <a:lstStyle/>
          <a:p>
            <a:r>
              <a:t>...</a:t>
            </a:r>
          </a:p>
        </p:txBody>
      </p:sp>
      <p:sp>
        <p:nvSpPr>
          <p:cNvPr id="3" name="Subtitle 2"/>
          <p:cNvSpPr>
            <a:spLocks noGrp="1"/>
          </p:cNvSpPr>
          <p:nvPr>
            <p:ph type="subTitle" idx="1"/>
          </p:nvPr>
        </p:nvSpPr>
        <p:spPr/>
        <p:txBody>
          <a:bodyPr/>
          <a:lstStyle/>
          <a:p>
            <a:r>
              <a:t>t.me/slaydai_bot</a:t>
            </a:r>
          </a:p>
        </p:txBody>
      </p:sp>
      <p:pic>
        <p:nvPicPr>
          <p:cNvPr id="4" name="Picture 3" descr="4.png"/>
          <p:cNvPicPr>
            <a:picLocks noChangeAspect="1"/>
          </p:cNvPicPr>
          <p:nvPr/>
        </p:nvPicPr>
        <p:blipFill>
          <a:blip r:embed="rId1"/>
          <a:stretch>
            <a:fillRect/>
          </a:stretch>
        </p:blipFill>
        <p:spPr>
          <a:xfrm>
            <a:off x="0" y="0"/>
            <a:ext cx="14630400" cy="8229600"/>
          </a:xfrm>
          <a:prstGeom prst="rect">
            <a:avLst/>
          </a:prstGeom>
        </p:spPr>
      </p:pic>
      <p:sp>
        <p:nvSpPr>
          <p:cNvPr id="5" name="TextBox 4"/>
          <p:cNvSpPr txBox="1"/>
          <p:nvPr/>
        </p:nvSpPr>
        <p:spPr>
          <a:xfrm>
            <a:off x="3470910" y="835025"/>
            <a:ext cx="9083675" cy="6937375"/>
          </a:xfrm>
          <a:prstGeom prst="rect">
            <a:avLst/>
          </a:prstGeom>
          <a:noFill/>
        </p:spPr>
        <p:txBody>
          <a:bodyPr wrap="square">
            <a:noAutofit/>
          </a:bodyPr>
          <a:lstStyle/>
          <a:p>
            <a:pPr algn="l">
              <a:lnSpc>
                <a:spcPct val="90000"/>
              </a:lnSpc>
              <a:defRPr sz="2300" b="0" i="0">
                <a:latin typeface="Vijaya"/>
              </a:defRPr>
            </a:pPr>
            <a:r>
              <a:rPr sz="2400">
                <a:solidFill>
                  <a:schemeClr val="tx1"/>
                </a:solidFill>
                <a:latin typeface="Times New Roman" panose="02020603050405020304" charset="0"/>
                <a:cs typeface="Times New Roman" panose="02020603050405020304" charset="0"/>
                <a:sym typeface="+mn-ea"/>
              </a:rPr>
              <a:t>Yopiq ionlashtiruvchi nurlanish manbalari nurlanishni faqat o‘ralgan yoki muhofaza qilingan joylardan chiqaradi, bu esa atrof-muhitga ta'sirni cheklaydi. Yopiq manbalar ishlatiladigan joylarda xavfsizlikni yaxshilaydi va ionlashtiruvchi nurlarning tasodifiy chiqishini oldini oladi.Nurlanish manbasi himoya materiallari bilan o‘ralgan bo‘ladi, bu esa nurlanishni tashqariga chiqishini to‘sadi.Yopiq manbalar nurlanishning o‘z vaqtida va to‘g‘ri boshqarilishini ta'minlaydi. Ular tibbiyotda, sanoatda va ilmiy laboratoriyalarda keng qo‘llaniladi.Bunday manbalar nurlanishni faqat kerakli joylarda va kerakli miqdorda chiqaradi, bu esa ko‘pincha odamlar va atrof-muhitni himoya qilishga yordam beradi.Agar bu manbalar</a:t>
            </a:r>
            <a:r>
              <a:rPr lang="en-US" sz="2400">
                <a:solidFill>
                  <a:schemeClr val="tx1"/>
                </a:solidFill>
                <a:latin typeface="Times New Roman" panose="02020603050405020304" charset="0"/>
                <a:cs typeface="Times New Roman" panose="02020603050405020304" charset="0"/>
                <a:sym typeface="+mn-ea"/>
              </a:rPr>
              <a:t> </a:t>
            </a:r>
            <a:r>
              <a:rPr sz="2400">
                <a:solidFill>
                  <a:schemeClr val="tx1"/>
                </a:solidFill>
                <a:latin typeface="Times New Roman" panose="02020603050405020304" charset="0"/>
                <a:cs typeface="Times New Roman" panose="02020603050405020304" charset="0"/>
                <a:sym typeface="+mn-ea"/>
              </a:rPr>
              <a:t>noto‘g‘ri saqlansa yoki ishlatilsa, ionlashtiruvchi nurlanish xavfi oshishi mumkin. Ammo yopiq holatda ishlatilsa, xavf kamroq bo‘ladi. Gamma nurlari va r</a:t>
            </a:r>
            <a:r>
              <a:rPr lang="en-US" sz="2400">
                <a:solidFill>
                  <a:schemeClr val="tx1"/>
                </a:solidFill>
                <a:latin typeface="Times New Roman" panose="02020603050405020304" charset="0"/>
                <a:cs typeface="Times New Roman" panose="02020603050405020304" charset="0"/>
                <a:sym typeface="+mn-ea"/>
              </a:rPr>
              <a:t>e</a:t>
            </a:r>
            <a:r>
              <a:rPr sz="2400">
                <a:solidFill>
                  <a:schemeClr val="tx1"/>
                </a:solidFill>
                <a:latin typeface="Times New Roman" panose="02020603050405020304" charset="0"/>
                <a:cs typeface="Times New Roman" panose="02020603050405020304" charset="0"/>
                <a:sym typeface="+mn-ea"/>
              </a:rPr>
              <a:t>ntgen nurlari ko‘pincha maxsus qurilmalarda ishlatiladi, masalan, tibbiy tahlillar yoki sanoat tekshiruvlarida</a:t>
            </a:r>
            <a:r>
              <a:rPr lang="en-US" sz="2400">
                <a:solidFill>
                  <a:schemeClr val="tx1"/>
                </a:solidFill>
                <a:latin typeface="Times New Roman" panose="02020603050405020304" charset="0"/>
                <a:cs typeface="Times New Roman" panose="02020603050405020304" charset="0"/>
                <a:sym typeface="+mn-ea"/>
              </a:rPr>
              <a:t>.</a:t>
            </a:r>
            <a:r>
              <a:rPr sz="2400">
                <a:solidFill>
                  <a:schemeClr val="tx1"/>
                </a:solidFill>
                <a:latin typeface="Times New Roman" panose="02020603050405020304" charset="0"/>
                <a:cs typeface="Times New Roman" panose="02020603050405020304" charset="0"/>
                <a:sym typeface="+mn-ea"/>
              </a:rPr>
              <a:t> Yopiq manbalar bilan ishlashda r</a:t>
            </a:r>
            <a:r>
              <a:rPr lang="en-US" sz="2400">
                <a:solidFill>
                  <a:schemeClr val="tx1"/>
                </a:solidFill>
                <a:latin typeface="Times New Roman" panose="02020603050405020304" charset="0"/>
                <a:cs typeface="Times New Roman" panose="02020603050405020304" charset="0"/>
                <a:sym typeface="+mn-ea"/>
              </a:rPr>
              <a:t>e</a:t>
            </a:r>
            <a:r>
              <a:rPr sz="2400">
                <a:solidFill>
                  <a:schemeClr val="tx1"/>
                </a:solidFill>
                <a:latin typeface="Times New Roman" panose="02020603050405020304" charset="0"/>
                <a:cs typeface="Times New Roman" panose="02020603050405020304" charset="0"/>
                <a:sym typeface="+mn-ea"/>
              </a:rPr>
              <a:t>ntgen yoki gamma nurlari tashqariga chiqmaydi, bu esa xavfsizlikni oshiradi</a:t>
            </a:r>
            <a:endParaRPr sz="2400">
              <a:solidFill>
                <a:schemeClr val="tx1"/>
              </a:solidFill>
              <a:latin typeface="Times New Roman" panose="02020603050405020304" charset="0"/>
              <a:cs typeface="Times New Roman" panose="02020603050405020304" charset="0"/>
            </a:endParaRPr>
          </a:p>
          <a:p>
            <a:pPr algn="l">
              <a:lnSpc>
                <a:spcPct val="80000"/>
              </a:lnSpc>
              <a:defRPr sz="2300" b="0" i="0">
                <a:latin typeface="Vijaya"/>
              </a:defRPr>
            </a:pPr>
            <a:endParaRPr sz="2400">
              <a:solidFill>
                <a:schemeClr val="tx1"/>
              </a:solidFill>
              <a:latin typeface="Times New Roman" panose="02020603050405020304" charset="0"/>
              <a:cs typeface="Times New Roman" panose="02020603050405020304" charset="0"/>
              <a:sym typeface="+mn-e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ctrTitle"/>
          </p:nvPr>
        </p:nvSpPr>
        <p:spPr/>
        <p:txBody>
          <a:bodyPr/>
          <a:lstStyle/>
          <a:p>
            <a:r>
              <a:t>...</a:t>
            </a:r>
          </a:p>
        </p:txBody>
      </p:sp>
      <p:sp>
        <p:nvSpPr>
          <p:cNvPr id="3" name="Subtitle 2"/>
          <p:cNvSpPr>
            <a:spLocks noGrp="1"/>
          </p:cNvSpPr>
          <p:nvPr>
            <p:ph type="subTitle" idx="1"/>
          </p:nvPr>
        </p:nvSpPr>
        <p:spPr/>
        <p:txBody>
          <a:bodyPr/>
          <a:lstStyle/>
          <a:p>
            <a:r>
              <a:t>t.me/slaydai_bot</a:t>
            </a:r>
          </a:p>
        </p:txBody>
      </p:sp>
      <p:pic>
        <p:nvPicPr>
          <p:cNvPr id="4" name="Picture 3" descr="4.png"/>
          <p:cNvPicPr>
            <a:picLocks noChangeAspect="1"/>
          </p:cNvPicPr>
          <p:nvPr/>
        </p:nvPicPr>
        <p:blipFill>
          <a:blip r:embed="rId1"/>
          <a:stretch>
            <a:fillRect/>
          </a:stretch>
        </p:blipFill>
        <p:spPr>
          <a:xfrm>
            <a:off x="0" y="0"/>
            <a:ext cx="14630400" cy="8229600"/>
          </a:xfrm>
          <a:prstGeom prst="rect">
            <a:avLst/>
          </a:prstGeom>
        </p:spPr>
      </p:pic>
      <p:sp>
        <p:nvSpPr>
          <p:cNvPr id="5" name="TextBox 4"/>
          <p:cNvSpPr txBox="1"/>
          <p:nvPr/>
        </p:nvSpPr>
        <p:spPr>
          <a:xfrm>
            <a:off x="3470910" y="903605"/>
            <a:ext cx="9238615" cy="6764020"/>
          </a:xfrm>
          <a:prstGeom prst="rect">
            <a:avLst/>
          </a:prstGeom>
          <a:noFill/>
        </p:spPr>
        <p:txBody>
          <a:bodyPr wrap="square">
            <a:noAutofit/>
          </a:bodyPr>
          <a:lstStyle/>
          <a:p>
            <a:r>
              <a:rPr lang="en-US" altLang="ru-RU" sz="2400">
                <a:solidFill>
                  <a:schemeClr val="tx1"/>
                </a:solidFill>
                <a:latin typeface="Times New Roman" panose="02020603050405020304" charset="0"/>
                <a:cs typeface="Times New Roman" panose="02020603050405020304" charset="0"/>
              </a:rPr>
              <a:t>Yopiq manbalar ionlovchi nur manbalarining shunday turiki, bunda ishchi ishlash jarayonida nurlanish olishi mumkin, lekin radioaktiv birikmalar me`yordagi ekspluatatsiya sharoitlarida organizmga tushish mumkin emas Bunday ionlovchi nur manbalari 2 ta guruhga bo'linadi: a) doimiy ta'sirli nur manbalari hisoblangan izotop manbalar. b) nurlanish generatorlari izotop bo'magan manbalar Doimiy ta'sirli yopiq ionlovchi nur manbalari. Bunda radioaktiv birikmalarni oldindan ko'rilgan ekspluatatsiya sharoitida tashqi muhitga tushishiga yo'l qo'yilmaydi. Bunday manbalarga beta, neytron nurlari har xil vazifadagi gamma-uskunalar kiradi Nur generatorlari nurlarning davriy ravishda generatsiya qiladigan manbalar. Bularga rentgen apparatlari va zaryadlangan zarrachalarn tezlatuvchilar kiradi Yopiq ionlovchi nur manbalari metallurgiyada, temir yo'l transportida gamma defektoskop, kimyo sanoatida radioizotop apparatlarni RIF qo`llanilishi, geologiyada tekshiruv-qidiruv ishlarida. RIP tenglashtirgichlar va boshqa, tibbiyotda rentgen va gamma-uskunalari, zaryadlangan zarrachalarni tezlatuvchilari, qishloq xo'jalik mahsulotlarini ilmiy tekshiruvlarida, energetikada (AES) qo'llaniladi</a:t>
            </a:r>
            <a:endParaRPr sz="2400">
              <a:solidFill>
                <a:schemeClr val="tx1"/>
              </a:solidFill>
              <a:latin typeface="Times New Roman" panose="02020603050405020304" charset="0"/>
              <a:cs typeface="Times New Roman" panose="0202060305040502030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ctrTitle"/>
          </p:nvPr>
        </p:nvSpPr>
        <p:spPr/>
        <p:txBody>
          <a:bodyPr/>
          <a:lstStyle/>
          <a:p>
            <a:r>
              <a:t>...</a:t>
            </a:r>
          </a:p>
        </p:txBody>
      </p:sp>
      <p:sp>
        <p:nvSpPr>
          <p:cNvPr id="3" name="Subtitle 2"/>
          <p:cNvSpPr>
            <a:spLocks noGrp="1"/>
          </p:cNvSpPr>
          <p:nvPr>
            <p:ph type="subTitle" idx="1"/>
          </p:nvPr>
        </p:nvSpPr>
        <p:spPr/>
        <p:txBody>
          <a:bodyPr/>
          <a:lstStyle/>
          <a:p>
            <a:r>
              <a:t>t.me/slaydai_bot</a:t>
            </a:r>
          </a:p>
        </p:txBody>
      </p:sp>
      <p:pic>
        <p:nvPicPr>
          <p:cNvPr id="4" name="Picture 3" descr="4.png"/>
          <p:cNvPicPr>
            <a:picLocks noChangeAspect="1"/>
          </p:cNvPicPr>
          <p:nvPr/>
        </p:nvPicPr>
        <p:blipFill>
          <a:blip r:embed="rId1"/>
          <a:stretch>
            <a:fillRect/>
          </a:stretch>
        </p:blipFill>
        <p:spPr>
          <a:xfrm>
            <a:off x="0" y="0"/>
            <a:ext cx="14630400" cy="8229600"/>
          </a:xfrm>
          <a:prstGeom prst="rect">
            <a:avLst/>
          </a:prstGeom>
        </p:spPr>
      </p:pic>
      <p:sp>
        <p:nvSpPr>
          <p:cNvPr id="5" name="TextBox 4"/>
          <p:cNvSpPr txBox="1"/>
          <p:nvPr/>
        </p:nvSpPr>
        <p:spPr>
          <a:xfrm>
            <a:off x="3470910" y="850900"/>
            <a:ext cx="9238615" cy="6816725"/>
          </a:xfrm>
          <a:prstGeom prst="rect">
            <a:avLst/>
          </a:prstGeom>
          <a:noFill/>
        </p:spPr>
        <p:txBody>
          <a:bodyPr wrap="square">
            <a:noAutofit/>
          </a:bodyPr>
          <a:lstStyle/>
          <a:p>
            <a:r>
              <a:rPr lang="en-US" altLang="ru-RU" sz="2400">
                <a:solidFill>
                  <a:schemeClr val="tx1"/>
                </a:solidFill>
                <a:latin typeface="Times New Roman" panose="02020603050405020304" charset="0"/>
                <a:cs typeface="Times New Roman" panose="02020603050405020304" charset="0"/>
              </a:rPr>
              <a:t>Faolligi 200mg/ekv-Radiydan yuqori bo'lgan yopiq manbalar bilan ishlaganda distansion boshqaruvdan foydalanish lozim. Bunda apparatni boshgaruv pulti alohida xonada bo'lishi kerak. Manba va apparat joylashgan xona eshigi bloklangan bo'lishi kerak (demak, ionlovchi nur manbai bilan ishlayotganda eshikni ochish mumkin emas). Radioaktiv birikmani kochirish va signal sistemalari uchun distansion qurilma ko'zda tutilgan bo'lishi kerak. Agar manbani qo'llash yuqori konsentratsiyadagi ozon (0,Img/mdan yuqori) va azot okisi (0,5mg/m</a:t>
            </a:r>
            <a:r>
              <a:rPr lang="en-US" altLang="en-US" sz="2400">
                <a:solidFill>
                  <a:schemeClr val="tx1"/>
                </a:solidFill>
                <a:latin typeface="Times New Roman" panose="02020603050405020304" charset="0"/>
                <a:cs typeface="Times New Roman" panose="02020603050405020304" charset="0"/>
              </a:rPr>
              <a:t>²</a:t>
            </a:r>
            <a:r>
              <a:rPr lang="en-US" altLang="ru-RU" sz="2400">
                <a:solidFill>
                  <a:schemeClr val="tx1"/>
                </a:solidFill>
                <a:latin typeface="Times New Roman" panose="02020603050405020304" charset="0"/>
                <a:cs typeface="Times New Roman" panose="02020603050405020304" charset="0"/>
              </a:rPr>
              <a:t>dan yuqori) hosi bo'lishga olib kelsa, u holda xonani shamollatish uchun havo so'radigan shkaf bo'lishi kerak.</a:t>
            </a:r>
            <a:endParaRPr sz="2400">
              <a:solidFill>
                <a:schemeClr val="tx1"/>
              </a:solidFill>
              <a:latin typeface="Times New Roman" panose="02020603050405020304" charset="0"/>
              <a:cs typeface="Times New Roman" panose="0202060305040502030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14353</Words>
  <Application>WPS Presentation</Application>
  <PresentationFormat>On-screen Show (4:3)</PresentationFormat>
  <Paragraphs>166</Paragraphs>
  <Slides>19</Slides>
  <Notes>0</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19</vt:i4>
      </vt:variant>
    </vt:vector>
  </HeadingPairs>
  <TitlesOfParts>
    <vt:vector size="34" baseType="lpstr">
      <vt:lpstr>Arial</vt:lpstr>
      <vt:lpstr>SimSun</vt:lpstr>
      <vt:lpstr>Wingdings</vt:lpstr>
      <vt:lpstr>Arial</vt:lpstr>
      <vt:lpstr>Amasis MT Pro Black</vt:lpstr>
      <vt:lpstr>Segoe Print</vt:lpstr>
      <vt:lpstr>Times New Roman</vt:lpstr>
      <vt:lpstr>MV Boli</vt:lpstr>
      <vt:lpstr>Vijaya</vt:lpstr>
      <vt:lpstr>ADLaM Display</vt:lpstr>
      <vt:lpstr>Trade Gothic Next Heavy</vt:lpstr>
      <vt:lpstr>Calibri</vt:lpstr>
      <vt:lpstr>Microsoft YaHei</vt:lpstr>
      <vt:lpstr>Arial Unicode MS</vt:lpstr>
      <vt:lpstr>Office Theme</vt:lpstr>
      <vt:lpstr>Ionlashtiruvchi nurlanish manbalaridan himoyalanishni tashkil qilish asoslari</vt:lpstr>
      <vt:lpstr>Ionlashtiruvchi nurlanish manbalaridan himoyalanishni tashkil qilish asoslari</vt:lpstr>
      <vt:lpstr>...</vt:lpstr>
      <vt:lpstr>...</vt:lpstr>
      <vt:lpstr>...</vt:lpstr>
      <vt:lpstr>...</vt:lpstr>
      <vt:lpstr>...</vt:lpstr>
      <vt:lpstr>...</vt:lpstr>
      <vt:lpstr>...</vt:lpstr>
      <vt:lpstr>...</vt:lpstr>
      <vt:lpstr>...</vt:lpstr>
      <vt:lpstr>...</vt:lpstr>
      <vt:lpstr>...</vt:lpstr>
      <vt:lpstr>...</vt:lpstr>
      <vt:lpstr>...</vt:lpstr>
      <vt:lpstr>...</vt:lpstr>
      <vt:lpstr>...</vt:lpstr>
      <vt:lpstr>Ionlashtiruvchi nurlanish manbalaridan himoyalanishni tashkil qilish asoslari</vt:lpstr>
      <vt:lpstr>Ionlashtiruvchi nurlanish manbalaridan himoyalanishni tashkil qilish asoslari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dc:description>generated using python-pptx</dc:description>
  <cp:lastModifiedBy>hp</cp:lastModifiedBy>
  <cp:revision>6</cp:revision>
  <dcterms:created xsi:type="dcterms:W3CDTF">2013-01-27T09:14:00Z</dcterms:created>
  <dcterms:modified xsi:type="dcterms:W3CDTF">2025-11-24T15:51:07Z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41F4863875474FBDB918925E8A2CD67A_13</vt:lpwstr>
  </property>
  <property fmtid="{D5CDD505-2E9C-101B-9397-08002B2CF9AE}" pid="3" name="KSOProductBuildVer">
    <vt:lpwstr>1049-12.2.0.23155</vt:lpwstr>
  </property>
</Properties>
</file>