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60" r:id="rId3"/>
    <p:sldId id="261" r:id="rId4"/>
    <p:sldId id="262" r:id="rId5"/>
    <p:sldId id="263" r:id="rId6"/>
    <p:sldId id="266" r:id="rId7"/>
    <p:sldId id="267" r:id="rId8"/>
    <p:sldId id="268" r:id="rId9"/>
    <p:sldId id="269" r:id="rId10"/>
    <p:sldId id="270" r:id="rId11"/>
    <p:sldId id="271" r:id="rId12"/>
    <p:sldId id="272" r:id="rId13"/>
    <p:sldId id="273" r:id="rId14"/>
    <p:sldId id="27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uz.wikipedia.org/wiki/Yurak-tomir_sistemasi"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uz.wikipedia.org/wiki/Gemodinamika" TargetMode="External"/><Relationship Id="rId3" Type="http://schemas.openxmlformats.org/officeDocument/2006/relationships/hyperlink" Target="https://uz.wikipedia.org/wiki/Organizm" TargetMode="External"/><Relationship Id="rId7" Type="http://schemas.openxmlformats.org/officeDocument/2006/relationships/hyperlink" Target="https://uz.wikipedia.org/wiki/Tromb" TargetMode="External"/><Relationship Id="rId2" Type="http://schemas.openxmlformats.org/officeDocument/2006/relationships/hyperlink" Target="https://uz.wikipedia.org/wiki/Patologik_fiziologiya" TargetMode="External"/><Relationship Id="rId1" Type="http://schemas.openxmlformats.org/officeDocument/2006/relationships/slideLayout" Target="../slideLayouts/slideLayout8.xml"/><Relationship Id="rId6" Type="http://schemas.openxmlformats.org/officeDocument/2006/relationships/hyperlink" Target="https://uz.wikipedia.org/wiki/Tromboz_(tibbiyot)#cite_note-1" TargetMode="External"/><Relationship Id="rId5" Type="http://schemas.openxmlformats.org/officeDocument/2006/relationships/hyperlink" Target="https://uz.wikipedia.org/wiki/Tomir" TargetMode="External"/><Relationship Id="rId4" Type="http://schemas.openxmlformats.org/officeDocument/2006/relationships/hyperlink" Target="https://uz.wikipedia.org/wiki/Qon_ivishi" TargetMode="External"/><Relationship Id="rId9" Type="http://schemas.openxmlformats.org/officeDocument/2006/relationships/hyperlink" Target="https://uz.wikipedia.org/wiki/Emboliy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02971" y="1474127"/>
            <a:ext cx="6096000" cy="2457083"/>
          </a:xfrm>
          <a:prstGeom prst="rect">
            <a:avLst/>
          </a:prstGeom>
        </p:spPr>
        <p:txBody>
          <a:bodyPr wrap="square">
            <a:spAutoFit/>
          </a:bodyPr>
          <a:lstStyle/>
          <a:p>
            <a:pPr lvl="0" algn="ctr">
              <a:spcBef>
                <a:spcPts val="1000"/>
              </a:spcBef>
              <a:buClr>
                <a:srgbClr val="90C226"/>
              </a:buClr>
              <a:buSzPct val="80000"/>
            </a:pPr>
            <a:r>
              <a:rPr lang="en-US" sz="2000" b="1" dirty="0" smtClean="0">
                <a:solidFill>
                  <a:prstClr val="black">
                    <a:lumMod val="75000"/>
                    <a:lumOff val="25000"/>
                  </a:prstClr>
                </a:solidFill>
                <a:latin typeface="Times New Roman" panose="02020603050405020304" pitchFamily="18" charset="0"/>
                <a:cs typeface="Times New Roman" panose="02020603050405020304" pitchFamily="18" charset="0"/>
              </a:rPr>
              <a:t>                                                                                                  </a:t>
            </a:r>
            <a:endParaRPr lang="en-US" sz="2000" b="1" dirty="0">
              <a:solidFill>
                <a:prstClr val="black">
                  <a:lumMod val="75000"/>
                  <a:lumOff val="25000"/>
                </a:prstClr>
              </a:solidFill>
              <a:latin typeface="Times New Roman" panose="02020603050405020304" pitchFamily="18" charset="0"/>
              <a:cs typeface="Times New Roman" panose="02020603050405020304" pitchFamily="18" charset="0"/>
            </a:endParaRPr>
          </a:p>
          <a:p>
            <a:pPr lvl="0" algn="ctr">
              <a:spcBef>
                <a:spcPts val="1000"/>
              </a:spcBef>
              <a:buClr>
                <a:srgbClr val="90C226"/>
              </a:buClr>
              <a:buSzPct val="80000"/>
            </a:pPr>
            <a:r>
              <a:rPr lang="en-US" sz="2000" b="1"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dirty="0" err="1">
                <a:solidFill>
                  <a:prstClr val="black">
                    <a:lumMod val="75000"/>
                    <a:lumOff val="25000"/>
                  </a:prstClr>
                </a:solidFill>
              </a:rPr>
              <a:t>Reja</a:t>
            </a:r>
            <a:r>
              <a:rPr lang="en-US" dirty="0">
                <a:solidFill>
                  <a:prstClr val="black">
                    <a:lumMod val="75000"/>
                    <a:lumOff val="25000"/>
                  </a:prstClr>
                </a:solidFill>
              </a:rPr>
              <a:t>:</a:t>
            </a:r>
          </a:p>
          <a:p>
            <a:pPr lvl="0">
              <a:spcBef>
                <a:spcPts val="1000"/>
              </a:spcBef>
              <a:buClr>
                <a:srgbClr val="90C226"/>
              </a:buClr>
              <a:buSzPct val="80000"/>
            </a:pPr>
            <a:r>
              <a:rPr lang="en-US" dirty="0" smtClean="0">
                <a:solidFill>
                  <a:prstClr val="black">
                    <a:lumMod val="75000"/>
                    <a:lumOff val="25000"/>
                  </a:prstClr>
                </a:solidFill>
              </a:rPr>
              <a:t>1.Qon </a:t>
            </a:r>
            <a:r>
              <a:rPr lang="en-US" dirty="0" err="1" smtClean="0">
                <a:solidFill>
                  <a:prstClr val="black">
                    <a:lumMod val="75000"/>
                    <a:lumOff val="25000"/>
                  </a:prstClr>
                </a:solidFill>
              </a:rPr>
              <a:t>ketish</a:t>
            </a:r>
            <a:endParaRPr lang="en-US" dirty="0">
              <a:solidFill>
                <a:prstClr val="black">
                  <a:lumMod val="75000"/>
                  <a:lumOff val="25000"/>
                </a:prstClr>
              </a:solidFill>
            </a:endParaRPr>
          </a:p>
          <a:p>
            <a:pPr lvl="0">
              <a:spcBef>
                <a:spcPts val="1000"/>
              </a:spcBef>
              <a:buClr>
                <a:srgbClr val="90C226"/>
              </a:buClr>
              <a:buSzPct val="80000"/>
            </a:pPr>
            <a:r>
              <a:rPr lang="en-US" dirty="0" smtClean="0">
                <a:solidFill>
                  <a:prstClr val="black">
                    <a:lumMod val="75000"/>
                    <a:lumOff val="25000"/>
                  </a:prstClr>
                </a:solidFill>
              </a:rPr>
              <a:t>2.Tromboz </a:t>
            </a:r>
            <a:r>
              <a:rPr lang="en-US" dirty="0" err="1" smtClean="0">
                <a:solidFill>
                  <a:prstClr val="black">
                    <a:lumMod val="75000"/>
                    <a:lumOff val="25000"/>
                  </a:prstClr>
                </a:solidFill>
              </a:rPr>
              <a:t>va</a:t>
            </a:r>
            <a:r>
              <a:rPr lang="en-US" dirty="0" smtClean="0">
                <a:solidFill>
                  <a:prstClr val="black">
                    <a:lumMod val="75000"/>
                    <a:lumOff val="25000"/>
                  </a:prstClr>
                </a:solidFill>
              </a:rPr>
              <a:t> </a:t>
            </a:r>
            <a:r>
              <a:rPr lang="en-US" dirty="0" err="1" smtClean="0">
                <a:solidFill>
                  <a:prstClr val="black">
                    <a:lumMod val="75000"/>
                    <a:lumOff val="25000"/>
                  </a:prstClr>
                </a:solidFill>
              </a:rPr>
              <a:t>emboliya</a:t>
            </a:r>
            <a:endParaRPr lang="en-US" dirty="0" smtClean="0">
              <a:solidFill>
                <a:prstClr val="black">
                  <a:lumMod val="75000"/>
                  <a:lumOff val="25000"/>
                </a:prstClr>
              </a:solidFill>
            </a:endParaRPr>
          </a:p>
          <a:p>
            <a:pPr lvl="0">
              <a:spcBef>
                <a:spcPts val="1000"/>
              </a:spcBef>
              <a:buClr>
                <a:srgbClr val="90C226"/>
              </a:buClr>
              <a:buSzPct val="80000"/>
            </a:pPr>
            <a:r>
              <a:rPr lang="en-US" dirty="0" smtClean="0">
                <a:solidFill>
                  <a:prstClr val="black">
                    <a:lumMod val="75000"/>
                    <a:lumOff val="25000"/>
                  </a:prstClr>
                </a:solidFill>
              </a:rPr>
              <a:t>3.Infarkt </a:t>
            </a:r>
            <a:r>
              <a:rPr lang="en-US" dirty="0" err="1" smtClean="0">
                <a:solidFill>
                  <a:prstClr val="black">
                    <a:lumMod val="75000"/>
                    <a:lumOff val="25000"/>
                  </a:prstClr>
                </a:solidFill>
              </a:rPr>
              <a:t>va</a:t>
            </a:r>
            <a:r>
              <a:rPr lang="en-US" dirty="0" smtClean="0">
                <a:solidFill>
                  <a:prstClr val="black">
                    <a:lumMod val="75000"/>
                    <a:lumOff val="25000"/>
                  </a:prstClr>
                </a:solidFill>
              </a:rPr>
              <a:t> </a:t>
            </a:r>
            <a:r>
              <a:rPr lang="en-US" dirty="0" err="1" smtClean="0">
                <a:solidFill>
                  <a:prstClr val="black">
                    <a:lumMod val="75000"/>
                    <a:lumOff val="25000"/>
                  </a:prstClr>
                </a:solidFill>
              </a:rPr>
              <a:t>shok</a:t>
            </a:r>
            <a:endParaRPr lang="en-US" dirty="0">
              <a:solidFill>
                <a:prstClr val="black">
                  <a:lumMod val="75000"/>
                  <a:lumOff val="25000"/>
                </a:prstClr>
              </a:solidFill>
            </a:endParaRPr>
          </a:p>
          <a:p>
            <a:pPr lvl="0">
              <a:spcBef>
                <a:spcPts val="1000"/>
              </a:spcBef>
              <a:buClr>
                <a:srgbClr val="90C226"/>
              </a:buClr>
              <a:buSzPct val="80000"/>
            </a:pPr>
            <a:r>
              <a:rPr lang="en-US" dirty="0" smtClean="0">
                <a:solidFill>
                  <a:prstClr val="black">
                    <a:lumMod val="75000"/>
                    <a:lumOff val="25000"/>
                  </a:prstClr>
                </a:solidFill>
              </a:rPr>
              <a:t> </a:t>
            </a:r>
            <a:endParaRPr lang="ru-RU" dirty="0"/>
          </a:p>
        </p:txBody>
      </p:sp>
    </p:spTree>
    <p:extLst>
      <p:ext uri="{BB962C8B-B14F-4D97-AF65-F5344CB8AC3E}">
        <p14:creationId xmlns:p14="http://schemas.microsoft.com/office/powerpoint/2010/main" val="3903510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6571" y="56334"/>
            <a:ext cx="9753600" cy="461665"/>
          </a:xfrm>
          <a:prstGeom prst="rect">
            <a:avLst/>
          </a:prstGeom>
        </p:spPr>
        <p:txBody>
          <a:bodyPr wrap="square">
            <a:spAutoFit/>
          </a:bodyPr>
          <a:lstStyle/>
          <a:p>
            <a:r>
              <a:rPr lang="en-US" sz="2400" dirty="0" smtClean="0"/>
              <a:t>                                </a:t>
            </a:r>
            <a:endParaRPr lang="ru-RU" sz="2400" dirty="0"/>
          </a:p>
        </p:txBody>
      </p:sp>
      <p:sp>
        <p:nvSpPr>
          <p:cNvPr id="8" name="Прямоугольник 7"/>
          <p:cNvSpPr/>
          <p:nvPr/>
        </p:nvSpPr>
        <p:spPr>
          <a:xfrm>
            <a:off x="481148" y="817329"/>
            <a:ext cx="9444446" cy="5632311"/>
          </a:xfrm>
          <a:prstGeom prst="rect">
            <a:avLst/>
          </a:prstGeom>
        </p:spPr>
        <p:txBody>
          <a:bodyPr wrap="square">
            <a:spAutoFit/>
          </a:bodyPr>
          <a:lstStyle/>
          <a:p>
            <a:r>
              <a:rPr lang="en-US" sz="2000" dirty="0" err="1"/>
              <a:t>Emboliya</a:t>
            </a:r>
            <a:r>
              <a:rPr lang="en-US" sz="2000" dirty="0"/>
              <a:t>, </a:t>
            </a:r>
            <a:r>
              <a:rPr lang="en-US" sz="2000" dirty="0" err="1"/>
              <a:t>fiziologik</a:t>
            </a:r>
            <a:r>
              <a:rPr lang="en-US" sz="2000" dirty="0"/>
              <a:t> </a:t>
            </a:r>
            <a:r>
              <a:rPr lang="en-US" sz="2000" dirty="0" err="1"/>
              <a:t>hodisadan</a:t>
            </a:r>
            <a:r>
              <a:rPr lang="en-US" sz="2000" dirty="0"/>
              <a:t> </a:t>
            </a:r>
            <a:r>
              <a:rPr lang="en-US" sz="2000" dirty="0" err="1"/>
              <a:t>iborat</a:t>
            </a:r>
            <a:r>
              <a:rPr lang="en-US" sz="2000" dirty="0"/>
              <a:t> </a:t>
            </a:r>
            <a:r>
              <a:rPr lang="en-US" sz="2000" dirty="0" err="1"/>
              <a:t>bo'la</a:t>
            </a:r>
            <a:r>
              <a:rPr lang="en-US" sz="2000" dirty="0"/>
              <a:t> </a:t>
            </a:r>
            <a:r>
              <a:rPr lang="en-US" sz="2000" dirty="0" err="1"/>
              <a:t>oladigan</a:t>
            </a:r>
            <a:r>
              <a:rPr lang="en-US" sz="2000" dirty="0"/>
              <a:t> </a:t>
            </a:r>
            <a:r>
              <a:rPr lang="en-US" sz="2000" dirty="0" err="1"/>
              <a:t>trombozdan</a:t>
            </a:r>
            <a:r>
              <a:rPr lang="en-US" sz="2000" dirty="0"/>
              <a:t> </a:t>
            </a:r>
            <a:r>
              <a:rPr lang="en-US" sz="2000" dirty="0" err="1"/>
              <a:t>farq</a:t>
            </a:r>
            <a:r>
              <a:rPr lang="en-US" sz="2000" dirty="0"/>
              <a:t> </a:t>
            </a:r>
            <a:r>
              <a:rPr lang="en-US" sz="2000" dirty="0" err="1"/>
              <a:t>qilib</a:t>
            </a:r>
            <a:r>
              <a:rPr lang="en-US" sz="2000" dirty="0"/>
              <a:t>, </a:t>
            </a:r>
            <a:r>
              <a:rPr lang="en-US" sz="2000" dirty="0" err="1"/>
              <a:t>nuqul</a:t>
            </a:r>
            <a:r>
              <a:rPr lang="en-US" sz="2000" dirty="0"/>
              <a:t> </a:t>
            </a:r>
            <a:r>
              <a:rPr lang="en-US" sz="2000" dirty="0" err="1"/>
              <a:t>deyarli</a:t>
            </a:r>
            <a:r>
              <a:rPr lang="en-US" sz="2000" dirty="0"/>
              <a:t> </a:t>
            </a:r>
            <a:r>
              <a:rPr lang="en-US" sz="2000" dirty="0" err="1"/>
              <a:t>patologik</a:t>
            </a:r>
            <a:r>
              <a:rPr lang="en-US" sz="2000" dirty="0"/>
              <a:t> </a:t>
            </a:r>
            <a:r>
              <a:rPr lang="en-US" sz="2000" dirty="0" err="1"/>
              <a:t>sharoitlarda</a:t>
            </a:r>
            <a:r>
              <a:rPr lang="en-US" sz="2000" dirty="0"/>
              <a:t> </a:t>
            </a:r>
            <a:r>
              <a:rPr lang="en-US" sz="2000" dirty="0" err="1"/>
              <a:t>kuzatiladi</a:t>
            </a:r>
            <a:r>
              <a:rPr lang="en-US" sz="2000" dirty="0"/>
              <a:t>. </a:t>
            </a:r>
            <a:r>
              <a:rPr lang="en-US" sz="2000" dirty="0" err="1"/>
              <a:t>Qon</a:t>
            </a:r>
            <a:r>
              <a:rPr lang="en-US" sz="2000" dirty="0"/>
              <a:t> </a:t>
            </a:r>
            <a:r>
              <a:rPr lang="en-US" sz="2000" dirty="0" err="1"/>
              <a:t>oqimi</a:t>
            </a:r>
            <a:r>
              <a:rPr lang="en-US" sz="2000" dirty="0"/>
              <a:t> </a:t>
            </a:r>
            <a:r>
              <a:rPr lang="en-US" sz="2000" dirty="0" err="1"/>
              <a:t>bilan</a:t>
            </a:r>
            <a:r>
              <a:rPr lang="en-US" sz="2000" dirty="0"/>
              <a:t> </a:t>
            </a:r>
            <a:r>
              <a:rPr lang="en-US" sz="2000" dirty="0" err="1"/>
              <a:t>oqib</a:t>
            </a:r>
            <a:r>
              <a:rPr lang="en-US" sz="2000" dirty="0"/>
              <a:t> </a:t>
            </a:r>
            <a:r>
              <a:rPr lang="en-US" sz="2000" dirty="0" err="1"/>
              <a:t>boradigan</a:t>
            </a:r>
            <a:r>
              <a:rPr lang="en-US" sz="2000" dirty="0"/>
              <a:t> </a:t>
            </a:r>
            <a:r>
              <a:rPr lang="en-US" sz="2000" dirty="0" err="1"/>
              <a:t>qattiq</a:t>
            </a:r>
            <a:r>
              <a:rPr lang="en-US" sz="2000" dirty="0"/>
              <a:t> </a:t>
            </a:r>
            <a:r>
              <a:rPr lang="en-US" sz="2000" dirty="0" err="1"/>
              <a:t>modda</a:t>
            </a:r>
            <a:r>
              <a:rPr lang="en-US" sz="2000" dirty="0"/>
              <a:t>, </a:t>
            </a:r>
            <a:r>
              <a:rPr lang="en-US" sz="2000" dirty="0" err="1"/>
              <a:t>suyuqlik</a:t>
            </a:r>
            <a:r>
              <a:rPr lang="en-US" sz="2000" dirty="0"/>
              <a:t> </a:t>
            </a:r>
            <a:r>
              <a:rPr lang="en-US" sz="2000" dirty="0" err="1"/>
              <a:t>yoki</a:t>
            </a:r>
            <a:r>
              <a:rPr lang="en-US" sz="2000" dirty="0"/>
              <a:t> </a:t>
            </a:r>
            <a:r>
              <a:rPr lang="en-US" sz="2000" dirty="0" err="1"/>
              <a:t>gaz</a:t>
            </a:r>
            <a:r>
              <a:rPr lang="en-US" sz="2000" dirty="0"/>
              <a:t> </a:t>
            </a:r>
            <a:r>
              <a:rPr lang="en-US" sz="2000" dirty="0" err="1"/>
              <a:t>zarrasi</a:t>
            </a:r>
            <a:r>
              <a:rPr lang="en-US" sz="2000" dirty="0"/>
              <a:t> </a:t>
            </a:r>
            <a:r>
              <a:rPr lang="en-US" sz="2000" dirty="0" err="1"/>
              <a:t>em</a:t>
            </a:r>
            <a:r>
              <a:rPr lang="en-US" sz="2000" dirty="0"/>
              <a:t>- </a:t>
            </a:r>
            <a:r>
              <a:rPr lang="en-US" sz="2000" dirty="0" err="1"/>
              <a:t>bol</a:t>
            </a:r>
            <a:r>
              <a:rPr lang="en-US" sz="2000" dirty="0"/>
              <a:t> deb </a:t>
            </a:r>
            <a:r>
              <a:rPr lang="en-US" sz="2000" dirty="0" err="1"/>
              <a:t>aytiladi</a:t>
            </a:r>
            <a:r>
              <a:rPr lang="en-US" sz="2000" dirty="0"/>
              <a:t>. </a:t>
            </a:r>
            <a:r>
              <a:rPr lang="en-US" sz="2000" dirty="0" err="1"/>
              <a:t>Emboliya</a:t>
            </a:r>
            <a:r>
              <a:rPr lang="en-US" sz="2000" dirty="0"/>
              <a:t> </a:t>
            </a:r>
            <a:r>
              <a:rPr lang="en-US" sz="2000" dirty="0" err="1"/>
              <a:t>limfa</a:t>
            </a:r>
            <a:r>
              <a:rPr lang="en-US" sz="2000" dirty="0"/>
              <a:t> </a:t>
            </a:r>
            <a:r>
              <a:rPr lang="en-US" sz="2000" dirty="0" err="1"/>
              <a:t>tomirlarida</a:t>
            </a:r>
            <a:r>
              <a:rPr lang="en-US" sz="2000" dirty="0"/>
              <a:t> ham </a:t>
            </a:r>
            <a:r>
              <a:rPr lang="en-US" sz="2000" dirty="0" err="1"/>
              <a:t>kuzatilishi</a:t>
            </a:r>
            <a:r>
              <a:rPr lang="en-US" sz="2000" dirty="0"/>
              <a:t> </a:t>
            </a:r>
            <a:r>
              <a:rPr lang="en-US" sz="2000" dirty="0" err="1"/>
              <a:t>mumkin</a:t>
            </a:r>
            <a:r>
              <a:rPr lang="en-US" sz="2000" dirty="0"/>
              <a:t>. </a:t>
            </a:r>
            <a:r>
              <a:rPr lang="en-US" sz="2000" dirty="0" err="1"/>
              <a:t>Emboliya</a:t>
            </a:r>
            <a:r>
              <a:rPr lang="en-US" sz="2000" dirty="0"/>
              <a:t> </a:t>
            </a:r>
            <a:r>
              <a:rPr lang="en-US" sz="2000" dirty="0" err="1"/>
              <a:t>ko'pincha</a:t>
            </a:r>
            <a:r>
              <a:rPr lang="en-US" sz="2000" dirty="0"/>
              <a:t> </a:t>
            </a:r>
            <a:r>
              <a:rPr lang="en-US" sz="2000" dirty="0" err="1"/>
              <a:t>tromblarning</a:t>
            </a:r>
            <a:r>
              <a:rPr lang="en-US" sz="2000" dirty="0"/>
              <a:t> </a:t>
            </a:r>
            <a:r>
              <a:rPr lang="en-US" sz="2000" dirty="0" err="1"/>
              <a:t>uzilib</a:t>
            </a:r>
            <a:r>
              <a:rPr lang="en-US" sz="2000" dirty="0"/>
              <a:t> </a:t>
            </a:r>
            <a:r>
              <a:rPr lang="en-US" sz="2000" dirty="0" err="1"/>
              <a:t>ketgan</a:t>
            </a:r>
            <a:r>
              <a:rPr lang="en-US" sz="2000" dirty="0"/>
              <a:t> </a:t>
            </a:r>
            <a:r>
              <a:rPr lang="en-US" sz="2000" dirty="0" err="1"/>
              <a:t>qismlari</a:t>
            </a:r>
            <a:r>
              <a:rPr lang="en-US" sz="2000" dirty="0"/>
              <a:t> </a:t>
            </a:r>
            <a:r>
              <a:rPr lang="en-US" sz="2000" dirty="0" err="1"/>
              <a:t>ko'chishi</a:t>
            </a:r>
            <a:r>
              <a:rPr lang="en-US" sz="2000" dirty="0"/>
              <a:t> </a:t>
            </a:r>
            <a:r>
              <a:rPr lang="en-US" sz="2000" dirty="0" err="1"/>
              <a:t>natijasida</a:t>
            </a:r>
            <a:r>
              <a:rPr lang="en-US" sz="2000" dirty="0"/>
              <a:t> </a:t>
            </a:r>
            <a:r>
              <a:rPr lang="en-US" sz="2000" dirty="0" err="1"/>
              <a:t>boshlanadi</a:t>
            </a:r>
            <a:r>
              <a:rPr lang="en-US" sz="2000" dirty="0"/>
              <a:t> (</a:t>
            </a:r>
            <a:r>
              <a:rPr lang="en-US" sz="2000" dirty="0" err="1"/>
              <a:t>tromboemboliya</a:t>
            </a:r>
            <a:r>
              <a:rPr lang="en-US" sz="2000" dirty="0"/>
              <a:t>). </a:t>
            </a:r>
            <a:r>
              <a:rPr lang="en-US" sz="2000" dirty="0" err="1"/>
              <a:t>Emboliyalarning</a:t>
            </a:r>
            <a:r>
              <a:rPr lang="en-US" sz="2000" dirty="0"/>
              <a:t> </a:t>
            </a:r>
            <a:r>
              <a:rPr lang="en-US" sz="2000" dirty="0" err="1"/>
              <a:t>quyidagi</a:t>
            </a:r>
            <a:r>
              <a:rPr lang="en-US" sz="2000" dirty="0"/>
              <a:t> </a:t>
            </a:r>
            <a:r>
              <a:rPr lang="en-US" sz="2000" dirty="0" err="1"/>
              <a:t>turlari</a:t>
            </a:r>
            <a:r>
              <a:rPr lang="en-US" sz="2000" dirty="0"/>
              <a:t> </a:t>
            </a:r>
            <a:r>
              <a:rPr lang="en-US" sz="2000" dirty="0" err="1"/>
              <a:t>tafovut</a:t>
            </a:r>
            <a:r>
              <a:rPr lang="en-US" sz="2000" dirty="0"/>
              <a:t> </a:t>
            </a:r>
            <a:r>
              <a:rPr lang="en-US" sz="2000" dirty="0" err="1"/>
              <a:t>qilinadi</a:t>
            </a:r>
            <a:r>
              <a:rPr lang="en-US" sz="2000" dirty="0"/>
              <a:t>: I. </a:t>
            </a:r>
            <a:r>
              <a:rPr lang="en-US" sz="2000" dirty="0" err="1"/>
              <a:t>Qon</a:t>
            </a:r>
            <a:r>
              <a:rPr lang="en-US" sz="2000" dirty="0"/>
              <a:t> </a:t>
            </a:r>
            <a:r>
              <a:rPr lang="en-US" sz="2000" dirty="0" err="1"/>
              <a:t>tomirlar</a:t>
            </a:r>
            <a:r>
              <a:rPr lang="en-US" sz="2000" dirty="0"/>
              <a:t> </a:t>
            </a:r>
            <a:r>
              <a:rPr lang="en-US" sz="2000" dirty="0" err="1"/>
              <a:t>sistemasida</a:t>
            </a:r>
            <a:r>
              <a:rPr lang="en-US" sz="2000" dirty="0"/>
              <a:t> </a:t>
            </a:r>
            <a:r>
              <a:rPr lang="en-US" sz="2000" dirty="0" err="1"/>
              <a:t>olgan</a:t>
            </a:r>
            <a:r>
              <a:rPr lang="en-US" sz="2000" dirty="0"/>
              <a:t> </a:t>
            </a:r>
            <a:r>
              <a:rPr lang="en-US" sz="2000" dirty="0" err="1"/>
              <a:t>joyiga</a:t>
            </a:r>
            <a:r>
              <a:rPr lang="en-US" sz="2000" dirty="0"/>
              <a:t> </a:t>
            </a:r>
            <a:r>
              <a:rPr lang="en-US" sz="2000" dirty="0" err="1"/>
              <a:t>qarab</a:t>
            </a:r>
            <a:r>
              <a:rPr lang="en-US" sz="2000" dirty="0"/>
              <a:t>: a) </a:t>
            </a:r>
            <a:r>
              <a:rPr lang="en-US" sz="2000" dirty="0" err="1"/>
              <a:t>kichik</a:t>
            </a:r>
            <a:r>
              <a:rPr lang="en-US" sz="2000" dirty="0"/>
              <a:t> </a:t>
            </a:r>
            <a:r>
              <a:rPr lang="en-US" sz="2000" dirty="0" err="1"/>
              <a:t>qon</a:t>
            </a:r>
            <a:r>
              <a:rPr lang="en-US" sz="2000" dirty="0"/>
              <a:t> </a:t>
            </a:r>
            <a:r>
              <a:rPr lang="en-US" sz="2000" dirty="0" err="1"/>
              <a:t>aylanish</a:t>
            </a:r>
            <a:r>
              <a:rPr lang="en-US" sz="2000" dirty="0"/>
              <a:t> </a:t>
            </a:r>
            <a:r>
              <a:rPr lang="en-US" sz="2000" dirty="0" err="1"/>
              <a:t>doirasi</a:t>
            </a:r>
            <a:r>
              <a:rPr lang="en-US" sz="2000" dirty="0"/>
              <a:t> </a:t>
            </a:r>
            <a:r>
              <a:rPr lang="en-US" sz="2000" dirty="0" err="1"/>
              <a:t>emboliyasi</a:t>
            </a:r>
            <a:r>
              <a:rPr lang="en-US" sz="2000" dirty="0"/>
              <a:t>; b) </a:t>
            </a:r>
            <a:r>
              <a:rPr lang="en-US" sz="2000" dirty="0" err="1"/>
              <a:t>katta</a:t>
            </a:r>
            <a:r>
              <a:rPr lang="en-US" sz="2000" dirty="0"/>
              <a:t> </a:t>
            </a:r>
            <a:r>
              <a:rPr lang="en-US" sz="2000" dirty="0" err="1"/>
              <a:t>qon</a:t>
            </a:r>
            <a:r>
              <a:rPr lang="en-US" sz="2000" dirty="0"/>
              <a:t> </a:t>
            </a:r>
            <a:r>
              <a:rPr lang="en-US" sz="2000" dirty="0" err="1"/>
              <a:t>aylanish</a:t>
            </a:r>
            <a:r>
              <a:rPr lang="en-US" sz="2000" dirty="0"/>
              <a:t> </a:t>
            </a:r>
            <a:r>
              <a:rPr lang="en-US" sz="2000" dirty="0" err="1"/>
              <a:t>doirasi</a:t>
            </a:r>
            <a:r>
              <a:rPr lang="en-US" sz="2000" dirty="0"/>
              <a:t> </a:t>
            </a:r>
            <a:r>
              <a:rPr lang="en-US" sz="2000" dirty="0" err="1"/>
              <a:t>emboliyasi</a:t>
            </a:r>
            <a:r>
              <a:rPr lang="en-US" sz="2000" dirty="0"/>
              <a:t>; v) </a:t>
            </a:r>
            <a:r>
              <a:rPr lang="en-US" sz="2000" dirty="0" err="1"/>
              <a:t>qopqa</a:t>
            </a:r>
            <a:r>
              <a:rPr lang="en-US" sz="2000" dirty="0"/>
              <a:t> vena </a:t>
            </a:r>
            <a:r>
              <a:rPr lang="en-US" sz="2000" dirty="0" err="1"/>
              <a:t>sistemasi</a:t>
            </a:r>
            <a:r>
              <a:rPr lang="en-US" sz="2000" dirty="0"/>
              <a:t> </a:t>
            </a:r>
            <a:r>
              <a:rPr lang="en-US" sz="2000" dirty="0" err="1"/>
              <a:t>emboliyasi</a:t>
            </a:r>
            <a:r>
              <a:rPr lang="en-US" sz="2000" dirty="0"/>
              <a:t> (</a:t>
            </a:r>
            <a:r>
              <a:rPr lang="en-US" sz="2000" dirty="0" err="1"/>
              <a:t>kamdan-kam</a:t>
            </a:r>
            <a:r>
              <a:rPr lang="en-US" sz="2000" dirty="0"/>
              <a:t> </a:t>
            </a:r>
            <a:r>
              <a:rPr lang="en-US" sz="2000" dirty="0" err="1"/>
              <a:t>uchraydigan</a:t>
            </a:r>
            <a:r>
              <a:rPr lang="en-US" sz="2000" dirty="0"/>
              <a:t> </a:t>
            </a:r>
            <a:r>
              <a:rPr lang="en-US" sz="2000" dirty="0" err="1"/>
              <a:t>xili</a:t>
            </a:r>
            <a:r>
              <a:rPr lang="en-US" sz="2000" dirty="0"/>
              <a:t>). II. </a:t>
            </a:r>
            <a:r>
              <a:rPr lang="en-US" sz="2000" dirty="0" err="1"/>
              <a:t>Qon</a:t>
            </a:r>
            <a:r>
              <a:rPr lang="en-US" sz="2000" dirty="0"/>
              <a:t> </a:t>
            </a:r>
            <a:r>
              <a:rPr lang="en-US" sz="2000" dirty="0" err="1"/>
              <a:t>oqimi</a:t>
            </a:r>
            <a:r>
              <a:rPr lang="en-US" sz="2000" dirty="0"/>
              <a:t> </a:t>
            </a:r>
            <a:r>
              <a:rPr lang="en-US" sz="2000" dirty="0" err="1"/>
              <a:t>yonalishiga</a:t>
            </a:r>
            <a:r>
              <a:rPr lang="en-US" sz="2000" dirty="0"/>
              <a:t> </a:t>
            </a:r>
            <a:r>
              <a:rPr lang="en-US" sz="2000" dirty="0" err="1"/>
              <a:t>qarab</a:t>
            </a:r>
            <a:r>
              <a:rPr lang="en-US" sz="2000" dirty="0"/>
              <a:t>: a) </a:t>
            </a:r>
            <a:r>
              <a:rPr lang="en-US" sz="2000" dirty="0" err="1"/>
              <a:t>to'g'ri</a:t>
            </a:r>
            <a:r>
              <a:rPr lang="en-US" sz="2000" dirty="0"/>
              <a:t> (</a:t>
            </a:r>
            <a:r>
              <a:rPr lang="en-US" sz="2000" dirty="0" err="1"/>
              <a:t>qon</a:t>
            </a:r>
            <a:r>
              <a:rPr lang="en-US" sz="2000" dirty="0"/>
              <a:t> </a:t>
            </a:r>
            <a:r>
              <a:rPr lang="en-US" sz="2000" dirty="0" err="1"/>
              <a:t>oqimi</a:t>
            </a:r>
            <a:r>
              <a:rPr lang="en-US" sz="2000" dirty="0"/>
              <a:t> </a:t>
            </a:r>
            <a:r>
              <a:rPr lang="en-US" sz="2000" dirty="0" err="1"/>
              <a:t>bo'ylab</a:t>
            </a:r>
            <a:r>
              <a:rPr lang="en-US" sz="2000" dirty="0"/>
              <a:t>) </a:t>
            </a:r>
            <a:r>
              <a:rPr lang="en-US" sz="2000" dirty="0" err="1"/>
              <a:t>ketgan</a:t>
            </a:r>
            <a:r>
              <a:rPr lang="en-US" sz="2000" dirty="0"/>
              <a:t>; b) ret- </a:t>
            </a:r>
            <a:r>
              <a:rPr lang="en-US" sz="2000" dirty="0" err="1"/>
              <a:t>rograd</a:t>
            </a:r>
            <a:r>
              <a:rPr lang="en-US" sz="2000" dirty="0"/>
              <a:t> (</a:t>
            </a:r>
            <a:r>
              <a:rPr lang="en-US" sz="2000" dirty="0" err="1"/>
              <a:t>qon</a:t>
            </a:r>
            <a:r>
              <a:rPr lang="en-US" sz="2000" dirty="0"/>
              <a:t> </a:t>
            </a:r>
            <a:r>
              <a:rPr lang="en-US" sz="2000" dirty="0" err="1"/>
              <a:t>oqimining</a:t>
            </a:r>
            <a:r>
              <a:rPr lang="en-US" sz="2000" dirty="0"/>
              <a:t> </a:t>
            </a:r>
            <a:r>
              <a:rPr lang="en-US" sz="2000" dirty="0" err="1"/>
              <a:t>aksiga</a:t>
            </a:r>
            <a:r>
              <a:rPr lang="en-US" sz="2000" dirty="0"/>
              <a:t> </a:t>
            </a:r>
            <a:r>
              <a:rPr lang="en-US" sz="2000" dirty="0" err="1"/>
              <a:t>qarab</a:t>
            </a:r>
            <a:r>
              <a:rPr lang="en-US" sz="2000" dirty="0"/>
              <a:t> </a:t>
            </a:r>
            <a:r>
              <a:rPr lang="en-US" sz="2000" dirty="0" err="1"/>
              <a:t>ketgan</a:t>
            </a:r>
            <a:r>
              <a:rPr lang="en-US" sz="2000" dirty="0"/>
              <a:t>, </a:t>
            </a:r>
            <a:r>
              <a:rPr lang="en-US" sz="2000" dirty="0" err="1"/>
              <a:t>odatda</a:t>
            </a:r>
            <a:r>
              <a:rPr lang="en-US" sz="2000" dirty="0"/>
              <a:t>, </a:t>
            </a:r>
            <a:r>
              <a:rPr lang="en-US" sz="2000" dirty="0" err="1"/>
              <a:t>pastki</a:t>
            </a:r>
            <a:r>
              <a:rPr lang="en-US" sz="2000" dirty="0"/>
              <a:t> </a:t>
            </a:r>
            <a:r>
              <a:rPr lang="en-US" sz="2000" dirty="0" err="1"/>
              <a:t>kovak</a:t>
            </a:r>
            <a:r>
              <a:rPr lang="en-US" sz="2000" dirty="0"/>
              <a:t> </a:t>
            </a:r>
            <a:r>
              <a:rPr lang="en-US" sz="2000" dirty="0" err="1"/>
              <a:t>venada</a:t>
            </a:r>
            <a:r>
              <a:rPr lang="en-US" sz="2000" dirty="0"/>
              <a:t> </a:t>
            </a:r>
            <a:r>
              <a:rPr lang="en-US" sz="2000" dirty="0" err="1"/>
              <a:t>bo'ladigan</a:t>
            </a:r>
            <a:r>
              <a:rPr lang="en-US" sz="2000" dirty="0"/>
              <a:t>) </a:t>
            </a:r>
            <a:r>
              <a:rPr lang="en-US" sz="2000" dirty="0" err="1"/>
              <a:t>emboliya</a:t>
            </a:r>
            <a:r>
              <a:rPr lang="en-US" sz="2000" dirty="0"/>
              <a:t>; v) </a:t>
            </a:r>
            <a:r>
              <a:rPr lang="en-US" sz="2000" dirty="0" err="1"/>
              <a:t>paradoksal</a:t>
            </a:r>
            <a:r>
              <a:rPr lang="en-US" sz="2000" dirty="0"/>
              <a:t> </a:t>
            </a:r>
            <a:r>
              <a:rPr lang="en-US" sz="2000" dirty="0" err="1"/>
              <a:t>emboliya</a:t>
            </a:r>
            <a:r>
              <a:rPr lang="en-US" sz="2000" dirty="0"/>
              <a:t> (</a:t>
            </a:r>
            <a:r>
              <a:rPr lang="en-US" sz="2000" dirty="0" err="1"/>
              <a:t>bunda</a:t>
            </a:r>
            <a:r>
              <a:rPr lang="en-US" sz="2000" dirty="0"/>
              <a:t> </a:t>
            </a:r>
            <a:r>
              <a:rPr lang="en-US" sz="2000" dirty="0" err="1"/>
              <a:t>embol</a:t>
            </a:r>
            <a:r>
              <a:rPr lang="en-US" sz="2000" dirty="0"/>
              <a:t> </a:t>
            </a:r>
            <a:r>
              <a:rPr lang="en-US" sz="2000" dirty="0" err="1"/>
              <a:t>katta</a:t>
            </a:r>
            <a:r>
              <a:rPr lang="en-US" sz="2000" dirty="0"/>
              <a:t> </a:t>
            </a:r>
            <a:r>
              <a:rPr lang="en-US" sz="2000" dirty="0" err="1"/>
              <a:t>qon</a:t>
            </a:r>
            <a:r>
              <a:rPr lang="en-US" sz="2000" dirty="0"/>
              <a:t> </a:t>
            </a:r>
            <a:r>
              <a:rPr lang="en-US" sz="2000" dirty="0" err="1"/>
              <a:t>aylanish</a:t>
            </a:r>
            <a:r>
              <a:rPr lang="en-US" sz="2000" dirty="0"/>
              <a:t> </a:t>
            </a:r>
            <a:r>
              <a:rPr lang="en-US" sz="2000" dirty="0" err="1"/>
              <a:t>doirasi</a:t>
            </a:r>
            <a:r>
              <a:rPr lang="en-US" sz="2000" dirty="0"/>
              <a:t> </a:t>
            </a:r>
            <a:r>
              <a:rPr lang="en-US" sz="2000" dirty="0" err="1"/>
              <a:t>venalaridan</a:t>
            </a:r>
            <a:r>
              <a:rPr lang="en-US" sz="2000" dirty="0"/>
              <a:t> </a:t>
            </a:r>
            <a:r>
              <a:rPr lang="en-US" sz="2000" dirty="0" err="1"/>
              <a:t>kichik</a:t>
            </a:r>
            <a:r>
              <a:rPr lang="en-US" sz="2000" dirty="0"/>
              <a:t> </a:t>
            </a:r>
            <a:r>
              <a:rPr lang="en-US" sz="2000" dirty="0" err="1"/>
              <a:t>qon</a:t>
            </a:r>
            <a:r>
              <a:rPr lang="en-US" sz="2000" dirty="0"/>
              <a:t> </a:t>
            </a:r>
            <a:r>
              <a:rPr lang="en-US" sz="2000" dirty="0" err="1"/>
              <a:t>aylanish</a:t>
            </a:r>
            <a:r>
              <a:rPr lang="en-US" sz="2000" dirty="0"/>
              <a:t> </a:t>
            </a:r>
            <a:r>
              <a:rPr lang="en-US" sz="2000" dirty="0" err="1"/>
              <a:t>doirasini</a:t>
            </a:r>
            <a:r>
              <a:rPr lang="en-US" sz="2000" dirty="0"/>
              <a:t> </a:t>
            </a:r>
            <a:r>
              <a:rPr lang="en-US" sz="2000" dirty="0" err="1"/>
              <a:t>chetlab</a:t>
            </a:r>
            <a:r>
              <a:rPr lang="en-US" sz="2000" dirty="0"/>
              <a:t>, </a:t>
            </a:r>
            <a:r>
              <a:rPr lang="en-US" sz="2000" dirty="0" err="1"/>
              <a:t>katta</a:t>
            </a:r>
            <a:r>
              <a:rPr lang="en-US" sz="2000" dirty="0"/>
              <a:t> </a:t>
            </a:r>
            <a:r>
              <a:rPr lang="en-US" sz="2000" dirty="0" err="1"/>
              <a:t>qon</a:t>
            </a:r>
            <a:r>
              <a:rPr lang="en-US" sz="2000" dirty="0"/>
              <a:t> </a:t>
            </a:r>
            <a:r>
              <a:rPr lang="en-US" sz="2000" dirty="0" err="1"/>
              <a:t>aylanish</a:t>
            </a:r>
            <a:r>
              <a:rPr lang="en-US" sz="2000" dirty="0"/>
              <a:t> </a:t>
            </a:r>
            <a:r>
              <a:rPr lang="en-US" sz="2000" dirty="0" err="1"/>
              <a:t>doirasi</a:t>
            </a:r>
            <a:r>
              <a:rPr lang="en-US" sz="2000" dirty="0"/>
              <a:t> </a:t>
            </a:r>
            <a:r>
              <a:rPr lang="en-US" sz="2000" dirty="0" err="1"/>
              <a:t>arteriyalariga</a:t>
            </a:r>
            <a:r>
              <a:rPr lang="en-US" sz="2000" dirty="0"/>
              <a:t> </a:t>
            </a:r>
            <a:r>
              <a:rPr lang="en-US" sz="2000" dirty="0" err="1"/>
              <a:t>tushadi</a:t>
            </a:r>
            <a:r>
              <a:rPr lang="en-US" sz="2000" dirty="0"/>
              <a:t>, </a:t>
            </a:r>
            <a:r>
              <a:rPr lang="en-US" sz="2000" dirty="0" err="1"/>
              <a:t>xususan</a:t>
            </a:r>
            <a:r>
              <a:rPr lang="en-US" sz="2000" dirty="0"/>
              <a:t> </a:t>
            </a:r>
            <a:r>
              <a:rPr lang="en-US" sz="2000" dirty="0" err="1"/>
              <a:t>yurak</a:t>
            </a:r>
            <a:r>
              <a:rPr lang="en-US" sz="2000" dirty="0"/>
              <a:t> </a:t>
            </a:r>
            <a:r>
              <a:rPr lang="en-US" sz="2000" dirty="0" err="1"/>
              <a:t>bo'lmalari</a:t>
            </a:r>
            <a:r>
              <a:rPr lang="en-US" sz="2000" dirty="0"/>
              <a:t> </a:t>
            </a:r>
            <a:r>
              <a:rPr lang="en-US" sz="2000" dirty="0" err="1"/>
              <a:t>o'rtasidagi</a:t>
            </a:r>
            <a:r>
              <a:rPr lang="en-US" sz="2000" dirty="0"/>
              <a:t> oval </a:t>
            </a:r>
            <a:r>
              <a:rPr lang="en-US" sz="2000" dirty="0" err="1"/>
              <a:t>teshik</a:t>
            </a:r>
            <a:r>
              <a:rPr lang="en-US" sz="2000" dirty="0"/>
              <a:t>, </a:t>
            </a:r>
            <a:r>
              <a:rPr lang="en-US" sz="2000" dirty="0" err="1"/>
              <a:t>Botallo</a:t>
            </a:r>
            <a:r>
              <a:rPr lang="en-US" sz="2000" dirty="0"/>
              <a:t> </a:t>
            </a:r>
            <a:r>
              <a:rPr lang="en-US" sz="2000" dirty="0" err="1"/>
              <a:t>yo'li</a:t>
            </a:r>
            <a:r>
              <a:rPr lang="en-US" sz="2000" dirty="0"/>
              <a:t>, </a:t>
            </a:r>
            <a:r>
              <a:rPr lang="en-US" sz="2000" dirty="0" err="1"/>
              <a:t>o'pkadagi</a:t>
            </a:r>
            <a:r>
              <a:rPr lang="en-US" sz="2000" dirty="0"/>
              <a:t> </a:t>
            </a:r>
            <a:r>
              <a:rPr lang="en-US" sz="2000" dirty="0" err="1"/>
              <a:t>arteriovenoz</a:t>
            </a:r>
            <a:r>
              <a:rPr lang="en-US" sz="2000" dirty="0"/>
              <a:t> </a:t>
            </a:r>
            <a:r>
              <a:rPr lang="en-US" sz="2000" dirty="0" err="1"/>
              <a:t>anastomozlar</a:t>
            </a:r>
            <a:r>
              <a:rPr lang="en-US" sz="2000" dirty="0"/>
              <a:t> </a:t>
            </a:r>
            <a:r>
              <a:rPr lang="en-US" sz="2000" dirty="0" err="1"/>
              <a:t>orqali</a:t>
            </a:r>
            <a:r>
              <a:rPr lang="en-US" sz="2000" dirty="0"/>
              <a:t>). III. </a:t>
            </a:r>
            <a:r>
              <a:rPr lang="en-US" sz="2000" dirty="0" err="1"/>
              <a:t>Zarralar</a:t>
            </a:r>
            <a:r>
              <a:rPr lang="en-US" sz="2000" dirty="0"/>
              <a:t> (</a:t>
            </a:r>
            <a:r>
              <a:rPr lang="en-US" sz="2000" dirty="0" err="1"/>
              <a:t>embollar</a:t>
            </a:r>
            <a:r>
              <a:rPr lang="en-US" sz="2000" dirty="0"/>
              <a:t>) </a:t>
            </a:r>
            <a:r>
              <a:rPr lang="en-US" sz="2000" dirty="0" err="1"/>
              <a:t>ning</a:t>
            </a:r>
            <a:r>
              <a:rPr lang="en-US" sz="2000" dirty="0"/>
              <a:t> </a:t>
            </a:r>
            <a:r>
              <a:rPr lang="en-US" sz="2000" dirty="0" err="1"/>
              <a:t>materialiga</a:t>
            </a:r>
            <a:r>
              <a:rPr lang="en-US" sz="2000" dirty="0"/>
              <a:t> </a:t>
            </a:r>
            <a:r>
              <a:rPr lang="en-US" sz="2000" dirty="0" err="1"/>
              <a:t>qarab</a:t>
            </a:r>
            <a:r>
              <a:rPr lang="en-US" sz="2000" dirty="0"/>
              <a:t>: a) </a:t>
            </a:r>
            <a:r>
              <a:rPr lang="en-US" sz="2000" dirty="0" err="1"/>
              <a:t>tromboemboliyalar</a:t>
            </a:r>
            <a:r>
              <a:rPr lang="en-US" sz="2000" dirty="0"/>
              <a:t>, b) </a:t>
            </a:r>
            <a:r>
              <a:rPr lang="en-US" sz="2000" dirty="0" err="1"/>
              <a:t>yog</a:t>
            </a:r>
            <a:r>
              <a:rPr lang="en-US" sz="2000" dirty="0"/>
              <a:t>', v) </a:t>
            </a:r>
            <a:r>
              <a:rPr lang="en-US" sz="2000" dirty="0" err="1"/>
              <a:t>havo</a:t>
            </a:r>
            <a:r>
              <a:rPr lang="en-US" sz="2000" dirty="0"/>
              <a:t>, g) </a:t>
            </a:r>
            <a:r>
              <a:rPr lang="en-US" sz="2000" dirty="0" err="1"/>
              <a:t>gaz</a:t>
            </a:r>
            <a:r>
              <a:rPr lang="en-US" sz="2000" dirty="0"/>
              <a:t>, d) </a:t>
            </a:r>
            <a:r>
              <a:rPr lang="en-US" sz="2000" dirty="0" err="1"/>
              <a:t>to'qima</a:t>
            </a:r>
            <a:r>
              <a:rPr lang="en-US" sz="2000" dirty="0"/>
              <a:t> </a:t>
            </a:r>
            <a:r>
              <a:rPr lang="en-US" sz="2000" dirty="0" err="1"/>
              <a:t>parchalari</a:t>
            </a:r>
            <a:r>
              <a:rPr lang="en-US" sz="2000" dirty="0"/>
              <a:t> (</a:t>
            </a:r>
            <a:r>
              <a:rPr lang="en-US" sz="2000" dirty="0" err="1"/>
              <a:t>hujayralar</a:t>
            </a:r>
            <a:r>
              <a:rPr lang="en-US" sz="2000" dirty="0"/>
              <a:t> </a:t>
            </a:r>
            <a:r>
              <a:rPr lang="en-US" sz="2000" dirty="0" err="1"/>
              <a:t>komplekslari</a:t>
            </a:r>
            <a:r>
              <a:rPr lang="en-US" sz="2000" dirty="0"/>
              <a:t>) emboli- </a:t>
            </a:r>
            <a:r>
              <a:rPr lang="en-US" sz="2000" dirty="0" err="1"/>
              <a:t>yalari</a:t>
            </a:r>
            <a:r>
              <a:rPr lang="en-US" sz="2000" dirty="0"/>
              <a:t>, e) </a:t>
            </a:r>
            <a:r>
              <a:rPr lang="en-US" sz="2000" dirty="0" err="1"/>
              <a:t>bakterial</a:t>
            </a:r>
            <a:r>
              <a:rPr lang="en-US" sz="2000" dirty="0"/>
              <a:t> </a:t>
            </a:r>
            <a:r>
              <a:rPr lang="en-US" sz="2000" dirty="0" err="1"/>
              <a:t>emboliyalar</a:t>
            </a:r>
            <a:r>
              <a:rPr lang="en-US" sz="2000" dirty="0"/>
              <a:t> (</a:t>
            </a:r>
            <a:r>
              <a:rPr lang="en-US" sz="2000" dirty="0" err="1"/>
              <a:t>mikroblar</a:t>
            </a:r>
            <a:r>
              <a:rPr lang="en-US" sz="2000" dirty="0"/>
              <a:t> </a:t>
            </a:r>
            <a:r>
              <a:rPr lang="en-US" sz="2000" dirty="0" err="1"/>
              <a:t>koloniyalari</a:t>
            </a:r>
            <a:r>
              <a:rPr lang="en-US" sz="2000" dirty="0"/>
              <a:t>), f) </a:t>
            </a:r>
            <a:r>
              <a:rPr lang="en-US" sz="2000" dirty="0" err="1"/>
              <a:t>hayvon</a:t>
            </a:r>
            <a:r>
              <a:rPr lang="en-US" sz="2000" dirty="0"/>
              <a:t> </a:t>
            </a:r>
            <a:r>
              <a:rPr lang="en-US" sz="2000" dirty="0" err="1"/>
              <a:t>parazitlari</a:t>
            </a:r>
            <a:r>
              <a:rPr lang="en-US" sz="2000" dirty="0"/>
              <a:t>, j) </a:t>
            </a:r>
            <a:r>
              <a:rPr lang="en-US" sz="2000" dirty="0" err="1"/>
              <a:t>yot</a:t>
            </a:r>
            <a:r>
              <a:rPr lang="en-US" sz="2000" dirty="0"/>
              <a:t> </a:t>
            </a:r>
            <a:r>
              <a:rPr lang="en-US" sz="2000" dirty="0" err="1"/>
              <a:t>tanalardan</a:t>
            </a:r>
            <a:r>
              <a:rPr lang="en-US" sz="2000" dirty="0"/>
              <a:t> </a:t>
            </a:r>
            <a:r>
              <a:rPr lang="en-US" sz="2000" dirty="0" err="1"/>
              <a:t>iborat</a:t>
            </a:r>
            <a:r>
              <a:rPr lang="en-US" sz="2000" dirty="0"/>
              <a:t> </a:t>
            </a:r>
            <a:r>
              <a:rPr lang="en-US" sz="2000" dirty="0" err="1"/>
              <a:t>embollar</a:t>
            </a:r>
            <a:r>
              <a:rPr lang="en-US" sz="2000" dirty="0"/>
              <a:t>.</a:t>
            </a:r>
            <a:endParaRPr lang="ru-RU" sz="2000" dirty="0"/>
          </a:p>
        </p:txBody>
      </p:sp>
    </p:spTree>
    <p:extLst>
      <p:ext uri="{BB962C8B-B14F-4D97-AF65-F5344CB8AC3E}">
        <p14:creationId xmlns:p14="http://schemas.microsoft.com/office/powerpoint/2010/main" val="3680374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87085" y="-78377"/>
            <a:ext cx="9831976" cy="461665"/>
          </a:xfrm>
          <a:prstGeom prst="rect">
            <a:avLst/>
          </a:prstGeom>
        </p:spPr>
        <p:txBody>
          <a:bodyPr wrap="square">
            <a:spAutoFit/>
          </a:bodyPr>
          <a:lstStyle/>
          <a:p>
            <a:r>
              <a:rPr lang="en-US" sz="2400" dirty="0" smtClean="0"/>
              <a:t>                                        </a:t>
            </a:r>
            <a:r>
              <a:rPr lang="en-US" sz="2400" dirty="0" err="1" smtClean="0"/>
              <a:t>Infarkt</a:t>
            </a:r>
            <a:r>
              <a:rPr lang="en-US" sz="2400" dirty="0" smtClean="0"/>
              <a:t>  </a:t>
            </a:r>
            <a:r>
              <a:rPr lang="en-US" sz="2400" dirty="0" err="1" smtClean="0"/>
              <a:t>va</a:t>
            </a:r>
            <a:r>
              <a:rPr lang="en-US" sz="2400" dirty="0" smtClean="0"/>
              <a:t>  </a:t>
            </a:r>
            <a:r>
              <a:rPr lang="en-US" sz="2400" dirty="0" err="1" smtClean="0"/>
              <a:t>shok</a:t>
            </a:r>
            <a:endParaRPr lang="ru-RU" sz="2400" dirty="0"/>
          </a:p>
        </p:txBody>
      </p:sp>
      <p:sp>
        <p:nvSpPr>
          <p:cNvPr id="8" name="Прямоугольник 7"/>
          <p:cNvSpPr/>
          <p:nvPr/>
        </p:nvSpPr>
        <p:spPr>
          <a:xfrm>
            <a:off x="557347" y="215822"/>
            <a:ext cx="8891451" cy="6740307"/>
          </a:xfrm>
          <a:prstGeom prst="rect">
            <a:avLst/>
          </a:prstGeom>
        </p:spPr>
        <p:txBody>
          <a:bodyPr wrap="square">
            <a:spAutoFit/>
          </a:bodyPr>
          <a:lstStyle/>
          <a:p>
            <a:r>
              <a:rPr lang="en-US" dirty="0" smtClean="0"/>
              <a:t>   </a:t>
            </a:r>
            <a:r>
              <a:rPr lang="en-US" sz="2400" dirty="0" err="1" smtClean="0"/>
              <a:t>Shok</a:t>
            </a:r>
            <a:r>
              <a:rPr lang="en-US" sz="2400" dirty="0"/>
              <a:t>— </a:t>
            </a:r>
            <a:r>
              <a:rPr lang="en-US" sz="2400" dirty="0" err="1"/>
              <a:t>toqimalarning</a:t>
            </a:r>
            <a:r>
              <a:rPr lang="en-US" sz="2400" dirty="0"/>
              <a:t> </a:t>
            </a:r>
            <a:r>
              <a:rPr lang="en-US" sz="2400" dirty="0" err="1"/>
              <a:t>qon</a:t>
            </a:r>
            <a:r>
              <a:rPr lang="en-US" sz="2400" dirty="0"/>
              <a:t> </a:t>
            </a:r>
            <a:r>
              <a:rPr lang="en-US" sz="2400" dirty="0" err="1"/>
              <a:t>bilan</a:t>
            </a:r>
            <a:r>
              <a:rPr lang="en-US" sz="2400" dirty="0"/>
              <a:t> </a:t>
            </a:r>
            <a:r>
              <a:rPr lang="en-US" sz="2400" dirty="0" err="1"/>
              <a:t>ta'minlanshi</a:t>
            </a:r>
            <a:r>
              <a:rPr lang="en-US" sz="2400" dirty="0"/>
              <a:t>, </a:t>
            </a:r>
            <a:r>
              <a:rPr lang="en-US" sz="2400" dirty="0" err="1"/>
              <a:t>ulardagi</a:t>
            </a:r>
            <a:r>
              <a:rPr lang="en-US" sz="2400" dirty="0"/>
              <a:t> </a:t>
            </a:r>
            <a:r>
              <a:rPr lang="en-US" sz="2400" dirty="0" err="1"/>
              <a:t>almashinuv</a:t>
            </a:r>
            <a:r>
              <a:rPr lang="en-US" sz="2400" dirty="0"/>
              <a:t> </a:t>
            </a:r>
            <a:r>
              <a:rPr lang="en-US" sz="2400" dirty="0" err="1"/>
              <a:t>jarayon</a:t>
            </a:r>
            <a:r>
              <a:rPr lang="en-US" sz="2400" dirty="0"/>
              <a:t> </a:t>
            </a:r>
            <a:r>
              <a:rPr lang="en-US" sz="2400" dirty="0" err="1"/>
              <a:t>lari</a:t>
            </a:r>
            <a:r>
              <a:rPr lang="en-US" sz="2400" dirty="0"/>
              <a:t> </a:t>
            </a:r>
            <a:r>
              <a:rPr lang="en-US" sz="2400" dirty="0" err="1"/>
              <a:t>darajasiga</a:t>
            </a:r>
            <a:r>
              <a:rPr lang="en-US" sz="2400" dirty="0"/>
              <a:t> </a:t>
            </a:r>
            <a:r>
              <a:rPr lang="en-US" sz="2400" dirty="0" err="1"/>
              <a:t>mutlaqo</a:t>
            </a:r>
            <a:r>
              <a:rPr lang="en-US" sz="2400" dirty="0"/>
              <a:t> </a:t>
            </a:r>
            <a:r>
              <a:rPr lang="en-US" sz="2400" dirty="0" err="1"/>
              <a:t>tog'ri</a:t>
            </a:r>
            <a:r>
              <a:rPr lang="en-US" sz="2400" dirty="0"/>
              <a:t> </a:t>
            </a:r>
            <a:r>
              <a:rPr lang="en-US" sz="2400" dirty="0" err="1"/>
              <a:t>kelmaydigan</a:t>
            </a:r>
            <a:r>
              <a:rPr lang="en-US" sz="2400" dirty="0"/>
              <a:t> </a:t>
            </a:r>
            <a:r>
              <a:rPr lang="en-US" sz="2400" dirty="0" err="1"/>
              <a:t>darajada</a:t>
            </a:r>
            <a:r>
              <a:rPr lang="en-US" sz="2400" dirty="0"/>
              <a:t> </a:t>
            </a:r>
            <a:r>
              <a:rPr lang="en-US" sz="2400" dirty="0" err="1"/>
              <a:t>keskin</a:t>
            </a:r>
            <a:r>
              <a:rPr lang="en-US" sz="2400" dirty="0"/>
              <a:t> </a:t>
            </a:r>
            <a:r>
              <a:rPr lang="en-US" sz="2400" dirty="0" err="1"/>
              <a:t>pasayib</a:t>
            </a:r>
            <a:r>
              <a:rPr lang="en-US" sz="2400" dirty="0"/>
              <a:t> </a:t>
            </a:r>
            <a:r>
              <a:rPr lang="en-US" sz="2400" dirty="0" err="1"/>
              <a:t>ketishi</a:t>
            </a:r>
            <a:r>
              <a:rPr lang="en-US" sz="2400" dirty="0"/>
              <a:t> </a:t>
            </a:r>
            <a:r>
              <a:rPr lang="en-US" sz="2400" dirty="0" err="1"/>
              <a:t>bilan</a:t>
            </a:r>
            <a:r>
              <a:rPr lang="en-US" sz="2400" dirty="0"/>
              <a:t> </a:t>
            </a:r>
            <a:r>
              <a:rPr lang="en-US" sz="2400" dirty="0" err="1"/>
              <a:t>ta’riflanadigan</a:t>
            </a:r>
            <a:r>
              <a:rPr lang="en-US" sz="2400" dirty="0"/>
              <a:t> </a:t>
            </a:r>
            <a:r>
              <a:rPr lang="en-US" sz="2400" dirty="0" err="1"/>
              <a:t>patologik</a:t>
            </a:r>
            <a:r>
              <a:rPr lang="en-US" sz="2400" dirty="0"/>
              <a:t> </a:t>
            </a:r>
            <a:r>
              <a:rPr lang="en-US" sz="2400" dirty="0" err="1"/>
              <a:t>jarayondir</a:t>
            </a:r>
            <a:r>
              <a:rPr lang="en-US" sz="2400" dirty="0"/>
              <a:t>. </a:t>
            </a:r>
            <a:r>
              <a:rPr lang="en-US" sz="2400" dirty="0" err="1"/>
              <a:t>Shok</a:t>
            </a:r>
            <a:r>
              <a:rPr lang="en-US" sz="2400" dirty="0"/>
              <a:t> </a:t>
            </a:r>
            <a:r>
              <a:rPr lang="en-US" sz="2400" dirty="0" err="1"/>
              <a:t>odatdan</a:t>
            </a:r>
            <a:r>
              <a:rPr lang="en-US" sz="2400" dirty="0"/>
              <a:t> </a:t>
            </a:r>
            <a:r>
              <a:rPr lang="en-US" sz="2400" dirty="0" err="1"/>
              <a:t>tashqari</a:t>
            </a:r>
            <a:r>
              <a:rPr lang="en-US" sz="2400" dirty="0"/>
              <a:t> </a:t>
            </a:r>
            <a:r>
              <a:rPr lang="en-US" sz="2400" dirty="0" err="1"/>
              <a:t>turli</a:t>
            </a:r>
            <a:r>
              <a:rPr lang="en-US" sz="2400" dirty="0"/>
              <a:t> </a:t>
            </a:r>
            <a:r>
              <a:rPr lang="en-US" sz="2400" dirty="0" err="1"/>
              <a:t>omillar</a:t>
            </a:r>
            <a:r>
              <a:rPr lang="en-US" sz="2400" dirty="0"/>
              <a:t> </a:t>
            </a:r>
            <a:r>
              <a:rPr lang="en-US" sz="2400" dirty="0" err="1"/>
              <a:t>tasir</a:t>
            </a:r>
            <a:r>
              <a:rPr lang="en-US" sz="2400" dirty="0"/>
              <a:t> </a:t>
            </a:r>
            <a:r>
              <a:rPr lang="en-US" sz="2400" dirty="0" err="1"/>
              <a:t>o'tkazgan</a:t>
            </a:r>
            <a:r>
              <a:rPr lang="en-US" sz="2400" dirty="0"/>
              <a:t> </a:t>
            </a:r>
            <a:r>
              <a:rPr lang="en-US" sz="2400" dirty="0" err="1"/>
              <a:t>mahalda</a:t>
            </a:r>
            <a:r>
              <a:rPr lang="en-US" sz="2400" dirty="0"/>
              <a:t> </a:t>
            </a:r>
            <a:r>
              <a:rPr lang="en-US" sz="2400" dirty="0" err="1"/>
              <a:t>organizmning</a:t>
            </a:r>
            <a:r>
              <a:rPr lang="en-US" sz="2400" dirty="0"/>
              <a:t> </a:t>
            </a:r>
            <a:r>
              <a:rPr lang="en-US" sz="2400" dirty="0" err="1"/>
              <a:t>hayotni</a:t>
            </a:r>
            <a:r>
              <a:rPr lang="en-US" sz="2400" dirty="0"/>
              <a:t> </a:t>
            </a:r>
            <a:r>
              <a:rPr lang="en-US" sz="2400" dirty="0" err="1"/>
              <a:t>saqlab</a:t>
            </a:r>
            <a:r>
              <a:rPr lang="en-US" sz="2400" dirty="0"/>
              <a:t> </a:t>
            </a:r>
            <a:r>
              <a:rPr lang="en-US" sz="2400" dirty="0" err="1"/>
              <a:t>qolishga</a:t>
            </a:r>
            <a:r>
              <a:rPr lang="en-US" sz="2400" dirty="0"/>
              <a:t> </a:t>
            </a:r>
            <a:r>
              <a:rPr lang="en-US" sz="2400" dirty="0" err="1"/>
              <a:t>qaratilgan</a:t>
            </a:r>
            <a:r>
              <a:rPr lang="en-US" sz="2400" dirty="0"/>
              <a:t>, </a:t>
            </a:r>
            <a:r>
              <a:rPr lang="en-US" sz="2400" dirty="0" err="1"/>
              <a:t>tabiatan</a:t>
            </a:r>
            <a:r>
              <a:rPr lang="en-US" sz="2400" dirty="0"/>
              <a:t> </a:t>
            </a:r>
            <a:r>
              <a:rPr lang="en-US" sz="2400" dirty="0" err="1"/>
              <a:t>adaptiv</a:t>
            </a:r>
            <a:r>
              <a:rPr lang="en-US" sz="2400" dirty="0"/>
              <a:t> </a:t>
            </a:r>
            <a:r>
              <a:rPr lang="en-US" sz="2400" dirty="0" err="1"/>
              <a:t>bo'lgan</a:t>
            </a:r>
            <a:r>
              <a:rPr lang="en-US" sz="2400" dirty="0"/>
              <a:t> </a:t>
            </a:r>
            <a:r>
              <a:rPr lang="en-US" sz="2400" dirty="0" err="1"/>
              <a:t>javob</a:t>
            </a:r>
            <a:r>
              <a:rPr lang="en-US" sz="2400" dirty="0"/>
              <a:t> </a:t>
            </a:r>
            <a:r>
              <a:rPr lang="en-US" sz="2400" dirty="0" err="1"/>
              <a:t>reaktsiyasi</a:t>
            </a:r>
            <a:r>
              <a:rPr lang="en-US" sz="2400" dirty="0"/>
              <a:t>, </a:t>
            </a:r>
            <a:r>
              <a:rPr lang="en-US" sz="2400" dirty="0" err="1"/>
              <a:t>passiv</a:t>
            </a:r>
            <a:r>
              <a:rPr lang="en-US" sz="2400" dirty="0"/>
              <a:t> </a:t>
            </a:r>
            <a:r>
              <a:rPr lang="en-US" sz="2400" dirty="0" err="1"/>
              <a:t>himoyasining</a:t>
            </a:r>
            <a:r>
              <a:rPr lang="en-US" sz="2400" dirty="0"/>
              <a:t> </a:t>
            </a:r>
            <a:r>
              <a:rPr lang="en-US" sz="2400" dirty="0" err="1"/>
              <a:t>bir</a:t>
            </a:r>
            <a:r>
              <a:rPr lang="en-US" sz="2400" dirty="0"/>
              <a:t> </a:t>
            </a:r>
            <a:r>
              <a:rPr lang="en-US" sz="2400" dirty="0" err="1"/>
              <a:t>turi</a:t>
            </a:r>
            <a:r>
              <a:rPr lang="en-US" sz="2400" dirty="0"/>
              <a:t> deb </a:t>
            </a:r>
            <a:r>
              <a:rPr lang="en-US" sz="2400" dirty="0" err="1"/>
              <a:t>hisoblanadi</a:t>
            </a:r>
            <a:r>
              <a:rPr lang="en-US" sz="2400" dirty="0"/>
              <a:t>. U </a:t>
            </a:r>
            <a:r>
              <a:rPr lang="en-US" sz="2400" dirty="0" err="1"/>
              <a:t>gipoksiya</a:t>
            </a:r>
            <a:r>
              <a:rPr lang="en-US" sz="2400" dirty="0"/>
              <a:t> </a:t>
            </a:r>
            <a:r>
              <a:rPr lang="en-US" sz="2400" dirty="0" err="1"/>
              <a:t>boshlanishi</a:t>
            </a:r>
            <a:r>
              <a:rPr lang="en-US" sz="2400" dirty="0"/>
              <a:t> </a:t>
            </a:r>
            <a:r>
              <a:rPr lang="en-US" sz="2400" dirty="0" err="1"/>
              <a:t>va</a:t>
            </a:r>
            <a:r>
              <a:rPr lang="en-US" sz="2400" dirty="0"/>
              <a:t> </a:t>
            </a:r>
            <a:r>
              <a:rPr lang="en-US" sz="2400" dirty="0" err="1"/>
              <a:t>organizm</a:t>
            </a:r>
            <a:r>
              <a:rPr lang="en-US" sz="2400" dirty="0"/>
              <a:t> </a:t>
            </a:r>
            <a:r>
              <a:rPr lang="en-US" sz="2400" dirty="0" err="1"/>
              <a:t>funktsiyalarining</a:t>
            </a:r>
            <a:r>
              <a:rPr lang="en-US" sz="2400" dirty="0"/>
              <a:t> </a:t>
            </a:r>
            <a:r>
              <a:rPr lang="en-US" sz="2400" dirty="0" err="1"/>
              <a:t>susayib</a:t>
            </a:r>
            <a:r>
              <a:rPr lang="en-US" sz="2400" dirty="0"/>
              <a:t> </a:t>
            </a:r>
            <a:r>
              <a:rPr lang="en-US" sz="2400" dirty="0" err="1"/>
              <a:t>qolishi</a:t>
            </a:r>
            <a:r>
              <a:rPr lang="en-US" sz="2400" dirty="0"/>
              <a:t> </a:t>
            </a:r>
            <a:r>
              <a:rPr lang="en-US" sz="2400" dirty="0" err="1"/>
              <a:t>bilan</a:t>
            </a:r>
            <a:r>
              <a:rPr lang="en-US" sz="2400" dirty="0"/>
              <a:t> </a:t>
            </a:r>
            <a:r>
              <a:rPr lang="en-US" sz="2400" dirty="0" err="1"/>
              <a:t>birga</a:t>
            </a:r>
            <a:r>
              <a:rPr lang="en-US" sz="2400" dirty="0"/>
              <a:t> </a:t>
            </a:r>
            <a:r>
              <a:rPr lang="en-US" sz="2400" dirty="0" err="1"/>
              <a:t>davom</a:t>
            </a:r>
            <a:r>
              <a:rPr lang="en-US" sz="2400" dirty="0"/>
              <a:t> </a:t>
            </a:r>
            <a:r>
              <a:rPr lang="en-US" sz="2400" dirty="0" err="1"/>
              <a:t>etadi</a:t>
            </a:r>
            <a:r>
              <a:rPr lang="en-US" sz="2400" dirty="0"/>
              <a:t>. </a:t>
            </a:r>
            <a:r>
              <a:rPr lang="en-US" sz="2400" dirty="0" err="1"/>
              <a:t>Etiologiyasi</a:t>
            </a:r>
            <a:r>
              <a:rPr lang="en-US" sz="2400" dirty="0"/>
              <a:t> </a:t>
            </a:r>
            <a:r>
              <a:rPr lang="en-US" sz="2400" dirty="0" err="1"/>
              <a:t>va</a:t>
            </a:r>
            <a:r>
              <a:rPr lang="en-US" sz="2400" dirty="0"/>
              <a:t> </a:t>
            </a:r>
            <a:r>
              <a:rPr lang="en-US" sz="2400" dirty="0" err="1"/>
              <a:t>patogenezi</a:t>
            </a:r>
            <a:r>
              <a:rPr lang="en-US" sz="2400" dirty="0"/>
              <a:t>. </a:t>
            </a:r>
            <a:r>
              <a:rPr lang="en-US" sz="2400" dirty="0" err="1"/>
              <a:t>Shokni</a:t>
            </a:r>
            <a:r>
              <a:rPr lang="en-US" sz="2400" dirty="0"/>
              <a:t> </a:t>
            </a:r>
            <a:r>
              <a:rPr lang="en-US" sz="2400" dirty="0" err="1"/>
              <a:t>keltirib</a:t>
            </a:r>
            <a:r>
              <a:rPr lang="en-US" sz="2400" dirty="0"/>
              <a:t> </a:t>
            </a:r>
            <a:r>
              <a:rPr lang="en-US" sz="2400" dirty="0" err="1"/>
              <a:t>chiqaradigan</a:t>
            </a:r>
            <a:r>
              <a:rPr lang="en-US" sz="2400" dirty="0"/>
              <a:t> </a:t>
            </a:r>
            <a:r>
              <a:rPr lang="en-US" sz="2400" dirty="0" err="1"/>
              <a:t>sabablar</a:t>
            </a:r>
            <a:r>
              <a:rPr lang="en-US" sz="2400" dirty="0"/>
              <a:t> </a:t>
            </a:r>
            <a:r>
              <a:rPr lang="en-US" sz="2400" dirty="0" err="1"/>
              <a:t>juda</a:t>
            </a:r>
            <a:r>
              <a:rPr lang="en-US" sz="2400" dirty="0"/>
              <a:t> </a:t>
            </a:r>
            <a:r>
              <a:rPr lang="en-US" sz="2400" dirty="0" err="1"/>
              <a:t>har</a:t>
            </a:r>
            <a:r>
              <a:rPr lang="en-US" sz="2400" dirty="0"/>
              <a:t> </a:t>
            </a:r>
            <a:r>
              <a:rPr lang="en-US" sz="2400" dirty="0" err="1"/>
              <a:t>xil</a:t>
            </a:r>
            <a:r>
              <a:rPr lang="en-US" sz="2400" dirty="0"/>
              <a:t>. Shu </a:t>
            </a:r>
            <a:r>
              <a:rPr lang="en-US" sz="2400" dirty="0" err="1"/>
              <a:t>munosabat</a:t>
            </a:r>
            <a:r>
              <a:rPr lang="en-US" sz="2400" dirty="0"/>
              <a:t> </a:t>
            </a:r>
            <a:r>
              <a:rPr lang="en-US" sz="2400" dirty="0" err="1"/>
              <a:t>bilan</a:t>
            </a:r>
            <a:r>
              <a:rPr lang="en-US" sz="2400" dirty="0"/>
              <a:t> </a:t>
            </a:r>
            <a:r>
              <a:rPr lang="en-US" sz="2400" dirty="0" err="1"/>
              <a:t>shokning</a:t>
            </a:r>
            <a:r>
              <a:rPr lang="en-US" sz="2400" dirty="0"/>
              <a:t> </a:t>
            </a:r>
            <a:r>
              <a:rPr lang="en-US" sz="2400" dirty="0" err="1"/>
              <a:t>quyidagi</a:t>
            </a:r>
            <a:r>
              <a:rPr lang="en-US" sz="2400" dirty="0"/>
              <a:t> </a:t>
            </a:r>
            <a:r>
              <a:rPr lang="en-US" sz="2400" dirty="0" err="1"/>
              <a:t>turlari</a:t>
            </a:r>
            <a:r>
              <a:rPr lang="en-US" sz="2400" dirty="0"/>
              <a:t> </a:t>
            </a:r>
            <a:r>
              <a:rPr lang="en-US" sz="2400" dirty="0" err="1"/>
              <a:t>tafovut</a:t>
            </a:r>
            <a:r>
              <a:rPr lang="en-US" sz="2400" dirty="0"/>
              <a:t> </a:t>
            </a:r>
            <a:r>
              <a:rPr lang="en-US" sz="2400" dirty="0" err="1"/>
              <a:t>qilinadi</a:t>
            </a:r>
            <a:r>
              <a:rPr lang="en-US" sz="2400" dirty="0"/>
              <a:t>: 1) </a:t>
            </a:r>
            <a:r>
              <a:rPr lang="en-US" sz="2400" dirty="0" err="1"/>
              <a:t>travmatik</a:t>
            </a:r>
            <a:r>
              <a:rPr lang="en-US" sz="2400" dirty="0"/>
              <a:t> </a:t>
            </a:r>
            <a:r>
              <a:rPr lang="en-US" sz="2400" dirty="0" err="1"/>
              <a:t>shok</a:t>
            </a:r>
            <a:r>
              <a:rPr lang="en-US" sz="2400" dirty="0"/>
              <a:t>; 2) </a:t>
            </a:r>
            <a:r>
              <a:rPr lang="en-US" sz="2400" dirty="0" err="1"/>
              <a:t>kardiogen</a:t>
            </a:r>
            <a:r>
              <a:rPr lang="en-US" sz="2400" dirty="0"/>
              <a:t> </a:t>
            </a:r>
            <a:r>
              <a:rPr lang="en-US" sz="2400" dirty="0" err="1"/>
              <a:t>shok</a:t>
            </a:r>
            <a:r>
              <a:rPr lang="en-US" sz="2400" dirty="0"/>
              <a:t>; 3) </a:t>
            </a:r>
            <a:r>
              <a:rPr lang="en-US" sz="2400" dirty="0" err="1"/>
              <a:t>gemotransfuzion</a:t>
            </a:r>
            <a:r>
              <a:rPr lang="en-US" sz="2400" dirty="0"/>
              <a:t> </a:t>
            </a:r>
            <a:r>
              <a:rPr lang="en-US" sz="2400" dirty="0" err="1"/>
              <a:t>shok</a:t>
            </a:r>
            <a:r>
              <a:rPr lang="en-US" sz="2400" dirty="0"/>
              <a:t>; 4) </a:t>
            </a:r>
            <a:r>
              <a:rPr lang="en-US" sz="2400" dirty="0" err="1"/>
              <a:t>infektsiontoksik</a:t>
            </a:r>
            <a:r>
              <a:rPr lang="en-US" sz="2400" dirty="0"/>
              <a:t> </a:t>
            </a:r>
            <a:r>
              <a:rPr lang="en-US" sz="2400" dirty="0" err="1"/>
              <a:t>shok</a:t>
            </a:r>
            <a:r>
              <a:rPr lang="en-US" sz="2400" dirty="0"/>
              <a:t>; 5) </a:t>
            </a:r>
            <a:r>
              <a:rPr lang="en-US" sz="2400" dirty="0" err="1"/>
              <a:t>anafilaktik</a:t>
            </a:r>
            <a:r>
              <a:rPr lang="en-US" sz="2400" dirty="0"/>
              <a:t> </a:t>
            </a:r>
            <a:r>
              <a:rPr lang="en-US" sz="2400" dirty="0" err="1"/>
              <a:t>shok</a:t>
            </a:r>
            <a:r>
              <a:rPr lang="en-US" sz="2400" dirty="0"/>
              <a:t>; 6) </a:t>
            </a:r>
            <a:r>
              <a:rPr lang="en-US" sz="2400" dirty="0" err="1"/>
              <a:t>gipovolemik</a:t>
            </a:r>
            <a:r>
              <a:rPr lang="en-US" sz="2400" dirty="0"/>
              <a:t> </a:t>
            </a:r>
            <a:r>
              <a:rPr lang="en-US" sz="2400" dirty="0" err="1"/>
              <a:t>shok</a:t>
            </a:r>
            <a:r>
              <a:rPr lang="en-US" sz="2400" dirty="0"/>
              <a:t>; 7) </a:t>
            </a:r>
            <a:r>
              <a:rPr lang="en-US" sz="2400" dirty="0" err="1"/>
              <a:t>neyrogen</a:t>
            </a:r>
            <a:r>
              <a:rPr lang="en-US" sz="2400" dirty="0"/>
              <a:t> </a:t>
            </a:r>
            <a:r>
              <a:rPr lang="en-US" sz="2400" dirty="0" err="1"/>
              <a:t>shok</a:t>
            </a:r>
            <a:r>
              <a:rPr lang="en-US" sz="2400" dirty="0"/>
              <a:t>. </a:t>
            </a:r>
            <a:r>
              <a:rPr lang="en-US" sz="2400" dirty="0" err="1"/>
              <a:t>Travmatik</a:t>
            </a:r>
            <a:r>
              <a:rPr lang="en-US" sz="2400" dirty="0"/>
              <a:t> </a:t>
            </a:r>
            <a:r>
              <a:rPr lang="en-US" sz="2400" dirty="0" err="1"/>
              <a:t>shok</a:t>
            </a:r>
            <a:r>
              <a:rPr lang="en-US" sz="2400" dirty="0"/>
              <a:t> </a:t>
            </a:r>
            <a:r>
              <a:rPr lang="en-US" sz="2400" dirty="0" err="1"/>
              <a:t>mexanik</a:t>
            </a:r>
            <a:r>
              <a:rPr lang="en-US" sz="2400" dirty="0"/>
              <a:t> </a:t>
            </a:r>
            <a:r>
              <a:rPr lang="en-US" sz="2400" dirty="0" err="1"/>
              <a:t>travma</a:t>
            </a:r>
            <a:r>
              <a:rPr lang="en-US" sz="2400" dirty="0"/>
              <a:t> </a:t>
            </a:r>
            <a:r>
              <a:rPr lang="en-US" sz="2400" dirty="0" err="1"/>
              <a:t>paytida</a:t>
            </a:r>
            <a:r>
              <a:rPr lang="en-US" sz="2400" dirty="0"/>
              <a:t> </a:t>
            </a:r>
            <a:r>
              <a:rPr lang="en-US" sz="2400" dirty="0" err="1"/>
              <a:t>paydo</a:t>
            </a:r>
            <a:r>
              <a:rPr lang="en-US" sz="2400" dirty="0"/>
              <a:t> </a:t>
            </a:r>
            <a:r>
              <a:rPr lang="en-US" sz="2400" dirty="0" err="1"/>
              <a:t>bo'ladi</a:t>
            </a:r>
            <a:r>
              <a:rPr lang="en-US" sz="2400" dirty="0"/>
              <a:t>. </a:t>
            </a:r>
            <a:r>
              <a:rPr lang="en-US" sz="2400" dirty="0" err="1"/>
              <a:t>Kardiogen</a:t>
            </a:r>
            <a:r>
              <a:rPr lang="en-US" sz="2400" dirty="0"/>
              <a:t> </a:t>
            </a:r>
            <a:r>
              <a:rPr lang="en-US" sz="2400" dirty="0" err="1"/>
              <a:t>shok</a:t>
            </a:r>
            <a:r>
              <a:rPr lang="en-US" sz="2400" dirty="0"/>
              <a:t> </a:t>
            </a:r>
            <a:r>
              <a:rPr lang="en-US" sz="2400" dirty="0" err="1"/>
              <a:t>mio</a:t>
            </a:r>
            <a:r>
              <a:rPr lang="en-US" sz="2400" dirty="0"/>
              <a:t>- </a:t>
            </a:r>
            <a:r>
              <a:rPr lang="en-US" sz="2400" dirty="0" err="1"/>
              <a:t>kard</a:t>
            </a:r>
            <a:r>
              <a:rPr lang="en-US" sz="2400" dirty="0"/>
              <a:t> </a:t>
            </a:r>
            <a:r>
              <a:rPr lang="en-US" sz="2400" dirty="0" err="1"/>
              <a:t>infarkti</a:t>
            </a:r>
            <a:r>
              <a:rPr lang="en-US" sz="2400" dirty="0"/>
              <a:t>, </a:t>
            </a:r>
            <a:r>
              <a:rPr lang="en-US" sz="2400" dirty="0" err="1"/>
              <a:t>aritmiyalar</a:t>
            </a:r>
            <a:r>
              <a:rPr lang="en-US" sz="2400" dirty="0"/>
              <a:t>, </a:t>
            </a:r>
            <a:r>
              <a:rPr lang="en-US" sz="2400" dirty="0" err="1"/>
              <a:t>yurak</a:t>
            </a:r>
            <a:r>
              <a:rPr lang="en-US" sz="2400" dirty="0"/>
              <a:t> </a:t>
            </a:r>
            <a:r>
              <a:rPr lang="en-US" sz="2400" dirty="0" err="1"/>
              <a:t>tamponadasi</a:t>
            </a:r>
            <a:r>
              <a:rPr lang="en-US" sz="2400" dirty="0"/>
              <a:t>, </a:t>
            </a:r>
            <a:r>
              <a:rPr lang="en-US" sz="2400" dirty="0" err="1"/>
              <a:t>o'pka</a:t>
            </a:r>
            <a:r>
              <a:rPr lang="en-US" sz="2400" dirty="0"/>
              <a:t> </a:t>
            </a:r>
            <a:r>
              <a:rPr lang="en-US" sz="2400" dirty="0" err="1"/>
              <a:t>arteriyasi</a:t>
            </a:r>
            <a:r>
              <a:rPr lang="en-US" sz="2400" dirty="0"/>
              <a:t> </a:t>
            </a:r>
            <a:r>
              <a:rPr lang="en-US" sz="2400" dirty="0" err="1"/>
              <a:t>emboliyasi</a:t>
            </a:r>
            <a:r>
              <a:rPr lang="en-US" sz="2400" dirty="0"/>
              <a:t> ma </a:t>
            </a:r>
            <a:r>
              <a:rPr lang="en-US" sz="2400" dirty="0" err="1"/>
              <a:t>halida</a:t>
            </a:r>
            <a:r>
              <a:rPr lang="en-US" sz="2400" dirty="0"/>
              <a:t> </a:t>
            </a:r>
            <a:r>
              <a:rPr lang="en-US" sz="2400" dirty="0" err="1"/>
              <a:t>boshlanadi</a:t>
            </a:r>
            <a:r>
              <a:rPr lang="en-US" sz="2400" dirty="0"/>
              <a:t>. </a:t>
            </a:r>
            <a:r>
              <a:rPr lang="en-US" sz="2400" dirty="0" err="1"/>
              <a:t>Gemotransfuzion</a:t>
            </a:r>
            <a:r>
              <a:rPr lang="en-US" sz="2400" dirty="0"/>
              <a:t> </a:t>
            </a:r>
            <a:r>
              <a:rPr lang="en-US" sz="2400" dirty="0" err="1"/>
              <a:t>va</a:t>
            </a:r>
            <a:r>
              <a:rPr lang="en-US" sz="2400" dirty="0"/>
              <a:t> </a:t>
            </a:r>
            <a:r>
              <a:rPr lang="en-US" sz="2400" dirty="0" err="1"/>
              <a:t>posttransfuzion</a:t>
            </a:r>
            <a:r>
              <a:rPr lang="en-US" sz="2400" dirty="0"/>
              <a:t> </a:t>
            </a:r>
            <a:r>
              <a:rPr lang="en-US" sz="2400" dirty="0" err="1"/>
              <a:t>shok</a:t>
            </a:r>
            <a:r>
              <a:rPr lang="en-US" sz="2400" dirty="0"/>
              <a:t> </a:t>
            </a:r>
            <a:r>
              <a:rPr lang="en-US" sz="2400" dirty="0" err="1"/>
              <a:t>tog'ri</a:t>
            </a:r>
            <a:r>
              <a:rPr lang="en-US" sz="2400" dirty="0"/>
              <a:t> </a:t>
            </a:r>
            <a:r>
              <a:rPr lang="en-US" sz="2400" dirty="0" err="1"/>
              <a:t>kelmaydigan</a:t>
            </a:r>
            <a:r>
              <a:rPr lang="en-US" sz="2400" dirty="0"/>
              <a:t> </a:t>
            </a:r>
            <a:r>
              <a:rPr lang="en-US" sz="2400" dirty="0" err="1"/>
              <a:t>qon</a:t>
            </a:r>
            <a:r>
              <a:rPr lang="en-US" sz="2400" dirty="0"/>
              <a:t> </a:t>
            </a:r>
            <a:r>
              <a:rPr lang="en-US" sz="2400" dirty="0" err="1"/>
              <a:t>quyilishiga</a:t>
            </a:r>
            <a:r>
              <a:rPr lang="en-US" sz="2400" dirty="0"/>
              <a:t> </a:t>
            </a:r>
            <a:r>
              <a:rPr lang="en-US" sz="2400" dirty="0" err="1"/>
              <a:t>bog'liqdir</a:t>
            </a:r>
            <a:r>
              <a:rPr lang="en-US" sz="2400" dirty="0"/>
              <a:t>. </a:t>
            </a:r>
            <a:endParaRPr lang="ru-RU" sz="2400" dirty="0"/>
          </a:p>
        </p:txBody>
      </p:sp>
    </p:spTree>
    <p:extLst>
      <p:ext uri="{BB962C8B-B14F-4D97-AF65-F5344CB8AC3E}">
        <p14:creationId xmlns:p14="http://schemas.microsoft.com/office/powerpoint/2010/main" val="3792826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7978" y="228830"/>
            <a:ext cx="8508274" cy="461665"/>
          </a:xfrm>
          <a:prstGeom prst="rect">
            <a:avLst/>
          </a:prstGeom>
        </p:spPr>
        <p:txBody>
          <a:bodyPr wrap="square">
            <a:spAutoFit/>
          </a:bodyPr>
          <a:lstStyle/>
          <a:p>
            <a:endParaRPr lang="ru-RU" sz="2400" dirty="0"/>
          </a:p>
        </p:txBody>
      </p:sp>
      <p:sp>
        <p:nvSpPr>
          <p:cNvPr id="4" name="Прямоугольник 3"/>
          <p:cNvSpPr/>
          <p:nvPr/>
        </p:nvSpPr>
        <p:spPr>
          <a:xfrm>
            <a:off x="687978" y="583369"/>
            <a:ext cx="8891451" cy="830997"/>
          </a:xfrm>
          <a:prstGeom prst="rect">
            <a:avLst/>
          </a:prstGeom>
        </p:spPr>
        <p:txBody>
          <a:bodyPr wrap="square">
            <a:spAutoFit/>
          </a:bodyPr>
          <a:lstStyle/>
          <a:p>
            <a:r>
              <a:rPr lang="en-US" sz="2400" dirty="0">
                <a:solidFill>
                  <a:srgbClr val="21242C"/>
                </a:solidFill>
                <a:latin typeface="inherit"/>
              </a:rPr>
              <a:t/>
            </a:r>
            <a:br>
              <a:rPr lang="en-US" sz="2400" dirty="0">
                <a:solidFill>
                  <a:srgbClr val="21242C"/>
                </a:solidFill>
                <a:latin typeface="inherit"/>
              </a:rPr>
            </a:br>
            <a:endParaRPr lang="ru-RU" sz="2400" dirty="0"/>
          </a:p>
        </p:txBody>
      </p:sp>
      <p:sp>
        <p:nvSpPr>
          <p:cNvPr id="7" name="Прямоугольник 6"/>
          <p:cNvSpPr/>
          <p:nvPr/>
        </p:nvSpPr>
        <p:spPr>
          <a:xfrm>
            <a:off x="418013" y="1045034"/>
            <a:ext cx="9161416" cy="369332"/>
          </a:xfrm>
          <a:prstGeom prst="rect">
            <a:avLst/>
          </a:prstGeom>
        </p:spPr>
        <p:txBody>
          <a:bodyPr wrap="square">
            <a:spAutoFit/>
          </a:bodyPr>
          <a:lstStyle/>
          <a:p>
            <a:r>
              <a:rPr lang="en-US" dirty="0" smtClean="0">
                <a:solidFill>
                  <a:srgbClr val="000000"/>
                </a:solidFill>
                <a:latin typeface="Poppins"/>
              </a:rPr>
              <a:t>.</a:t>
            </a:r>
            <a:endParaRPr lang="en-US" b="0" i="0" dirty="0">
              <a:solidFill>
                <a:srgbClr val="000000"/>
              </a:solidFill>
              <a:effectLst/>
              <a:latin typeface="Poppins"/>
            </a:endParaRPr>
          </a:p>
        </p:txBody>
      </p:sp>
      <p:sp>
        <p:nvSpPr>
          <p:cNvPr id="8" name="Прямоугольник 7"/>
          <p:cNvSpPr/>
          <p:nvPr/>
        </p:nvSpPr>
        <p:spPr>
          <a:xfrm>
            <a:off x="330926" y="768035"/>
            <a:ext cx="9483634" cy="369332"/>
          </a:xfrm>
          <a:prstGeom prst="rect">
            <a:avLst/>
          </a:prstGeom>
        </p:spPr>
        <p:txBody>
          <a:bodyPr wrap="square">
            <a:spAutoFit/>
          </a:bodyPr>
          <a:lstStyle/>
          <a:p>
            <a:r>
              <a:rPr lang="en-US" dirty="0" smtClean="0"/>
              <a:t>       </a:t>
            </a:r>
            <a:endParaRPr lang="ru-RU" sz="2400" dirty="0"/>
          </a:p>
        </p:txBody>
      </p:sp>
      <p:sp>
        <p:nvSpPr>
          <p:cNvPr id="9" name="Прямоугольник 8"/>
          <p:cNvSpPr/>
          <p:nvPr/>
        </p:nvSpPr>
        <p:spPr>
          <a:xfrm>
            <a:off x="182882" y="369842"/>
            <a:ext cx="9631678" cy="6370975"/>
          </a:xfrm>
          <a:prstGeom prst="rect">
            <a:avLst/>
          </a:prstGeom>
        </p:spPr>
        <p:txBody>
          <a:bodyPr wrap="square">
            <a:spAutoFit/>
          </a:bodyPr>
          <a:lstStyle/>
          <a:p>
            <a:r>
              <a:rPr lang="en-US" sz="2400" dirty="0" err="1"/>
              <a:t>Shokning</a:t>
            </a:r>
            <a:r>
              <a:rPr lang="en-US" sz="2400" dirty="0"/>
              <a:t> </a:t>
            </a:r>
            <a:r>
              <a:rPr lang="en-US" sz="2400" dirty="0" err="1"/>
              <a:t>rivojlanish</a:t>
            </a:r>
            <a:r>
              <a:rPr lang="en-US" sz="2400" dirty="0"/>
              <a:t> </a:t>
            </a:r>
            <a:r>
              <a:rPr lang="en-US" sz="2400" dirty="0" err="1"/>
              <a:t>mexanizmi</a:t>
            </a:r>
            <a:r>
              <a:rPr lang="en-US" sz="2400" dirty="0"/>
              <a:t> </a:t>
            </a:r>
            <a:r>
              <a:rPr lang="en-US" sz="2400" dirty="0" err="1" smtClean="0"/>
              <a:t>murakkab</a:t>
            </a:r>
            <a:r>
              <a:rPr lang="en-US" sz="2400" dirty="0" smtClean="0"/>
              <a:t>. </a:t>
            </a:r>
            <a:r>
              <a:rPr lang="en-US" sz="2400" dirty="0" err="1"/>
              <a:t>Kardiogen</a:t>
            </a:r>
            <a:r>
              <a:rPr lang="en-US" sz="2400" dirty="0"/>
              <a:t> </a:t>
            </a:r>
            <a:r>
              <a:rPr lang="en-US" sz="2400" dirty="0" err="1"/>
              <a:t>shok</a:t>
            </a:r>
            <a:r>
              <a:rPr lang="en-US" sz="2400" dirty="0"/>
              <a:t> </a:t>
            </a:r>
            <a:r>
              <a:rPr lang="en-US" sz="2400" dirty="0" err="1"/>
              <a:t>aso</a:t>
            </a:r>
            <a:r>
              <a:rPr lang="en-US" sz="2400" dirty="0"/>
              <a:t> </a:t>
            </a:r>
            <a:r>
              <a:rPr lang="en-US" sz="2400" dirty="0" err="1"/>
              <a:t>sida</a:t>
            </a:r>
            <a:r>
              <a:rPr lang="en-US" sz="2400" dirty="0"/>
              <a:t> </a:t>
            </a:r>
            <a:r>
              <a:rPr lang="en-US" sz="2400" dirty="0" err="1"/>
              <a:t>miokard</a:t>
            </a:r>
            <a:r>
              <a:rPr lang="en-US" sz="2400" dirty="0"/>
              <a:t> </a:t>
            </a:r>
            <a:r>
              <a:rPr lang="en-US" sz="2400" dirty="0" err="1"/>
              <a:t>shikastlangani</a:t>
            </a:r>
            <a:r>
              <a:rPr lang="en-US" sz="2400" dirty="0"/>
              <a:t> </a:t>
            </a:r>
            <a:r>
              <a:rPr lang="en-US" sz="2400" dirty="0" err="1"/>
              <a:t>tufayli</a:t>
            </a:r>
            <a:r>
              <a:rPr lang="en-US" sz="2400" dirty="0"/>
              <a:t> </a:t>
            </a:r>
            <a:r>
              <a:rPr lang="en-US" sz="2400" dirty="0" err="1"/>
              <a:t>yoki</a:t>
            </a:r>
            <a:r>
              <a:rPr lang="en-US" sz="2400" dirty="0"/>
              <a:t> </a:t>
            </a:r>
            <a:r>
              <a:rPr lang="en-US" sz="2400" dirty="0" err="1"/>
              <a:t>gemotoraks</a:t>
            </a:r>
            <a:r>
              <a:rPr lang="en-US" sz="2400" dirty="0"/>
              <a:t> </a:t>
            </a:r>
            <a:r>
              <a:rPr lang="en-US" sz="2400" dirty="0" err="1"/>
              <a:t>paytida</a:t>
            </a:r>
            <a:r>
              <a:rPr lang="en-US" sz="2400" dirty="0"/>
              <a:t> </a:t>
            </a:r>
            <a:r>
              <a:rPr lang="en-US" sz="2400" dirty="0" err="1"/>
              <a:t>yurak</a:t>
            </a:r>
            <a:r>
              <a:rPr lang="en-US" sz="2400" dirty="0"/>
              <a:t> </a:t>
            </a:r>
            <a:r>
              <a:rPr lang="en-US" sz="2400" dirty="0" err="1"/>
              <a:t>qisilib</a:t>
            </a:r>
            <a:r>
              <a:rPr lang="en-US" sz="2400" dirty="0"/>
              <a:t> </a:t>
            </a:r>
            <a:r>
              <a:rPr lang="en-US" sz="2400" dirty="0" err="1"/>
              <a:t>qol</a:t>
            </a:r>
            <a:r>
              <a:rPr lang="en-US" sz="2400" dirty="0"/>
              <a:t> </a:t>
            </a:r>
            <a:r>
              <a:rPr lang="en-US" sz="2400" dirty="0" err="1"/>
              <a:t>gani</a:t>
            </a:r>
            <a:r>
              <a:rPr lang="en-US" sz="2400" dirty="0"/>
              <a:t> </a:t>
            </a:r>
            <a:r>
              <a:rPr lang="en-US" sz="2400" dirty="0" err="1"/>
              <a:t>natijasida</a:t>
            </a:r>
            <a:r>
              <a:rPr lang="en-US" sz="2400" dirty="0"/>
              <a:t> </a:t>
            </a:r>
            <a:r>
              <a:rPr lang="en-US" sz="2400" dirty="0" err="1"/>
              <a:t>miokardning</a:t>
            </a:r>
            <a:r>
              <a:rPr lang="en-US" sz="2400" dirty="0"/>
              <a:t> </a:t>
            </a:r>
            <a:r>
              <a:rPr lang="en-US" sz="2400" dirty="0" err="1"/>
              <a:t>nasoslik</a:t>
            </a:r>
            <a:r>
              <a:rPr lang="en-US" sz="2400" dirty="0"/>
              <a:t> </a:t>
            </a:r>
            <a:r>
              <a:rPr lang="en-US" sz="2400" dirty="0" err="1"/>
              <a:t>funktsiyasi</a:t>
            </a:r>
            <a:r>
              <a:rPr lang="en-US" sz="2400" dirty="0"/>
              <a:t> </a:t>
            </a:r>
            <a:r>
              <a:rPr lang="en-US" sz="2400" dirty="0" err="1"/>
              <a:t>keskin</a:t>
            </a:r>
            <a:r>
              <a:rPr lang="en-US" sz="2400" dirty="0"/>
              <a:t> </a:t>
            </a:r>
            <a:r>
              <a:rPr lang="en-US" sz="2400" dirty="0" err="1"/>
              <a:t>pasayib</a:t>
            </a:r>
            <a:r>
              <a:rPr lang="en-US" sz="2400" dirty="0"/>
              <a:t> </a:t>
            </a:r>
            <a:r>
              <a:rPr lang="en-US" sz="2400" dirty="0" err="1"/>
              <a:t>ketishi</a:t>
            </a:r>
            <a:r>
              <a:rPr lang="en-US" sz="2400" dirty="0"/>
              <a:t> </a:t>
            </a:r>
            <a:r>
              <a:rPr lang="en-US" sz="2400" dirty="0" err="1"/>
              <a:t>yotadi</a:t>
            </a:r>
            <a:r>
              <a:rPr lang="en-US" sz="2400" dirty="0"/>
              <a:t>. </a:t>
            </a:r>
            <a:r>
              <a:rPr lang="en-US" sz="2400" dirty="0" err="1"/>
              <a:t>Gipovolemik</a:t>
            </a:r>
            <a:r>
              <a:rPr lang="en-US" sz="2400" dirty="0"/>
              <a:t> </a:t>
            </a:r>
            <a:r>
              <a:rPr lang="en-US" sz="2400" dirty="0" err="1"/>
              <a:t>shokning</a:t>
            </a:r>
            <a:r>
              <a:rPr lang="en-US" sz="2400" dirty="0"/>
              <a:t> </a:t>
            </a:r>
            <a:r>
              <a:rPr lang="en-US" sz="2400" dirty="0" err="1"/>
              <a:t>patogenetik</a:t>
            </a:r>
            <a:r>
              <a:rPr lang="en-US" sz="2400" dirty="0"/>
              <a:t> </a:t>
            </a:r>
            <a:r>
              <a:rPr lang="en-US" sz="2400" dirty="0" err="1"/>
              <a:t>mexanizmi</a:t>
            </a:r>
            <a:r>
              <a:rPr lang="en-US" sz="2400" dirty="0"/>
              <a:t> </a:t>
            </a:r>
            <a:r>
              <a:rPr lang="en-US" sz="2400" dirty="0" err="1"/>
              <a:t>aylanib</a:t>
            </a:r>
            <a:r>
              <a:rPr lang="en-US" sz="2400" dirty="0"/>
              <a:t> </a:t>
            </a:r>
            <a:r>
              <a:rPr lang="en-US" sz="2400" dirty="0" err="1"/>
              <a:t>yurgan</a:t>
            </a:r>
            <a:r>
              <a:rPr lang="en-US" sz="2400" dirty="0"/>
              <a:t> </a:t>
            </a:r>
            <a:r>
              <a:rPr lang="en-US" sz="2400" dirty="0" err="1"/>
              <a:t>qon</a:t>
            </a:r>
            <a:r>
              <a:rPr lang="en-US" sz="2400" dirty="0"/>
              <a:t> </a:t>
            </a:r>
            <a:r>
              <a:rPr lang="en-US" sz="2400" dirty="0" err="1"/>
              <a:t>yoki</a:t>
            </a:r>
            <a:r>
              <a:rPr lang="en-US" sz="2400" dirty="0"/>
              <a:t> </a:t>
            </a:r>
            <a:r>
              <a:rPr lang="en-US" sz="2400" dirty="0" err="1"/>
              <a:t>plazma</a:t>
            </a:r>
            <a:r>
              <a:rPr lang="en-US" sz="2400" dirty="0"/>
              <a:t> </a:t>
            </a:r>
            <a:r>
              <a:rPr lang="en-US" sz="2400" dirty="0" err="1"/>
              <a:t>hajmining</a:t>
            </a:r>
            <a:r>
              <a:rPr lang="en-US" sz="2400" dirty="0"/>
              <a:t> </a:t>
            </a:r>
            <a:r>
              <a:rPr lang="en-US" sz="2400" dirty="0" err="1"/>
              <a:t>kamayib</a:t>
            </a:r>
            <a:r>
              <a:rPr lang="en-US" sz="2400" dirty="0"/>
              <a:t> </a:t>
            </a:r>
            <a:r>
              <a:rPr lang="en-US" sz="2400" dirty="0" err="1"/>
              <a:t>ketishidir</a:t>
            </a:r>
            <a:r>
              <a:rPr lang="en-US" sz="2400" dirty="0"/>
              <a:t>. </a:t>
            </a:r>
            <a:r>
              <a:rPr lang="en-US" sz="2400" dirty="0" err="1"/>
              <a:t>Ayni</a:t>
            </a:r>
            <a:r>
              <a:rPr lang="en-US" sz="2400" dirty="0"/>
              <a:t> </a:t>
            </a:r>
            <a:r>
              <a:rPr lang="en-US" sz="2400" dirty="0" err="1"/>
              <a:t>vaqtda</a:t>
            </a:r>
            <a:r>
              <a:rPr lang="en-US" sz="2400" dirty="0"/>
              <a:t> </a:t>
            </a:r>
            <a:r>
              <a:rPr lang="en-US" sz="2400" dirty="0" err="1"/>
              <a:t>yurakdan</a:t>
            </a:r>
            <a:r>
              <a:rPr lang="en-US" sz="2400" dirty="0"/>
              <a:t> </a:t>
            </a:r>
            <a:r>
              <a:rPr lang="en-US" sz="2400" dirty="0" err="1"/>
              <a:t>otilib</a:t>
            </a:r>
            <a:r>
              <a:rPr lang="en-US" sz="2400" dirty="0"/>
              <a:t> </a:t>
            </a:r>
            <a:r>
              <a:rPr lang="en-US" sz="2400" dirty="0" err="1"/>
              <a:t>chiqadigan</a:t>
            </a:r>
            <a:r>
              <a:rPr lang="en-US" sz="2400" dirty="0"/>
              <a:t> </a:t>
            </a:r>
            <a:r>
              <a:rPr lang="en-US" sz="2400" dirty="0" err="1"/>
              <a:t>qon</a:t>
            </a:r>
            <a:r>
              <a:rPr lang="en-US" sz="2400" dirty="0"/>
              <a:t> </a:t>
            </a:r>
            <a:r>
              <a:rPr lang="en-US" sz="2400" dirty="0" err="1"/>
              <a:t>miq</a:t>
            </a:r>
            <a:r>
              <a:rPr lang="en-US" sz="2400" dirty="0"/>
              <a:t> </a:t>
            </a:r>
            <a:r>
              <a:rPr lang="en-US" sz="2400" dirty="0" err="1"/>
              <a:t>dori</a:t>
            </a:r>
            <a:r>
              <a:rPr lang="en-US" sz="2400" dirty="0"/>
              <a:t> </a:t>
            </a:r>
            <a:r>
              <a:rPr lang="en-US" sz="2400" dirty="0" err="1"/>
              <a:t>kamayib</a:t>
            </a:r>
            <a:r>
              <a:rPr lang="en-US" sz="2400" dirty="0"/>
              <a:t>, </a:t>
            </a:r>
            <a:r>
              <a:rPr lang="en-US" sz="2400" dirty="0" err="1"/>
              <a:t>gipotoniya</a:t>
            </a:r>
            <a:r>
              <a:rPr lang="en-US" sz="2400" dirty="0"/>
              <a:t> </a:t>
            </a:r>
            <a:r>
              <a:rPr lang="en-US" sz="2400" dirty="0" err="1"/>
              <a:t>boshlanadi</a:t>
            </a:r>
            <a:r>
              <a:rPr lang="en-US" sz="2400" dirty="0"/>
              <a:t>, </a:t>
            </a:r>
            <a:r>
              <a:rPr lang="en-US" sz="2400" dirty="0" err="1"/>
              <a:t>to'qimalar</a:t>
            </a:r>
            <a:r>
              <a:rPr lang="en-US" sz="2400" dirty="0"/>
              <a:t> </a:t>
            </a:r>
            <a:r>
              <a:rPr lang="en-US" sz="2400" dirty="0" err="1"/>
              <a:t>perfuziyasi</a:t>
            </a:r>
            <a:r>
              <a:rPr lang="en-US" sz="2400" dirty="0"/>
              <a:t> </a:t>
            </a:r>
            <a:r>
              <a:rPr lang="en-US" sz="2400" dirty="0" err="1"/>
              <a:t>susayib</a:t>
            </a:r>
            <a:r>
              <a:rPr lang="en-US" sz="2400" dirty="0"/>
              <a:t>, </a:t>
            </a:r>
            <a:r>
              <a:rPr lang="en-US" sz="2400" dirty="0" err="1"/>
              <a:t>hujayralar</a:t>
            </a:r>
            <a:r>
              <a:rPr lang="en-US" sz="2400" dirty="0"/>
              <a:t> </a:t>
            </a:r>
            <a:r>
              <a:rPr lang="en-US" sz="2400" dirty="0" err="1"/>
              <a:t>kislorodga</a:t>
            </a:r>
            <a:r>
              <a:rPr lang="en-US" sz="2400" dirty="0"/>
              <a:t> </a:t>
            </a:r>
            <a:r>
              <a:rPr lang="en-US" sz="2400" dirty="0" err="1"/>
              <a:t>yolchimay</a:t>
            </a:r>
            <a:r>
              <a:rPr lang="en-US" sz="2400" dirty="0"/>
              <a:t> </a:t>
            </a:r>
            <a:r>
              <a:rPr lang="en-US" sz="2400" dirty="0" err="1"/>
              <a:t>qoladi</a:t>
            </a:r>
            <a:r>
              <a:rPr lang="en-US" sz="2400" dirty="0"/>
              <a:t> (</a:t>
            </a:r>
            <a:r>
              <a:rPr lang="en-US" sz="2400" dirty="0" err="1"/>
              <a:t>gipoksiya</a:t>
            </a:r>
            <a:r>
              <a:rPr lang="en-US" sz="2400" dirty="0"/>
              <a:t>). </a:t>
            </a:r>
            <a:r>
              <a:rPr lang="en-US" sz="2400" dirty="0" err="1"/>
              <a:t>Toksikoinfektsion</a:t>
            </a:r>
            <a:r>
              <a:rPr lang="en-US" sz="2400" dirty="0"/>
              <a:t> </a:t>
            </a:r>
            <a:r>
              <a:rPr lang="en-US" sz="2400" dirty="0" err="1"/>
              <a:t>shokning</a:t>
            </a:r>
            <a:r>
              <a:rPr lang="en-US" sz="2400" dirty="0"/>
              <a:t> </a:t>
            </a:r>
            <a:r>
              <a:rPr lang="en-US" sz="2400" dirty="0" err="1"/>
              <a:t>avj</a:t>
            </a:r>
            <a:r>
              <a:rPr lang="en-US" sz="2400" dirty="0"/>
              <a:t> </a:t>
            </a:r>
            <a:r>
              <a:rPr lang="en-US" sz="2400" dirty="0" err="1"/>
              <a:t>olib</a:t>
            </a:r>
            <a:r>
              <a:rPr lang="en-US" sz="2400" dirty="0"/>
              <a:t> </a:t>
            </a:r>
            <a:r>
              <a:rPr lang="en-US" sz="2400" dirty="0" err="1"/>
              <a:t>borish</a:t>
            </a:r>
            <a:r>
              <a:rPr lang="en-US" sz="2400" dirty="0"/>
              <a:t> </a:t>
            </a:r>
            <a:r>
              <a:rPr lang="en-US" sz="2400" dirty="0" err="1"/>
              <a:t>mexanizmi</a:t>
            </a:r>
            <a:r>
              <a:rPr lang="en-US" sz="2400" dirty="0"/>
              <a:t> </a:t>
            </a:r>
            <a:r>
              <a:rPr lang="en-US" sz="2400" dirty="0" err="1"/>
              <a:t>birmuncha</a:t>
            </a:r>
            <a:r>
              <a:rPr lang="en-US" sz="2400" dirty="0"/>
              <a:t> </a:t>
            </a:r>
            <a:r>
              <a:rPr lang="en-US" sz="2400" dirty="0" err="1"/>
              <a:t>murakkab</a:t>
            </a:r>
            <a:r>
              <a:rPr lang="en-US" sz="2400" dirty="0"/>
              <a:t> </a:t>
            </a:r>
            <a:r>
              <a:rPr lang="en-US" sz="2400" dirty="0" err="1"/>
              <a:t>va</a:t>
            </a:r>
            <a:r>
              <a:rPr lang="en-US" sz="2400" dirty="0"/>
              <a:t> </a:t>
            </a:r>
            <a:r>
              <a:rPr lang="en-US" sz="2400" dirty="0" err="1"/>
              <a:t>unchalik</a:t>
            </a:r>
            <a:r>
              <a:rPr lang="en-US" sz="2400" dirty="0"/>
              <a:t> </a:t>
            </a:r>
            <a:r>
              <a:rPr lang="en-US" sz="2400" dirty="0" err="1"/>
              <a:t>oydin</a:t>
            </a:r>
            <a:r>
              <a:rPr lang="en-US" sz="2400" dirty="0"/>
              <a:t> </a:t>
            </a:r>
            <a:r>
              <a:rPr lang="en-US" sz="2400" dirty="0" err="1"/>
              <a:t>emas</a:t>
            </a:r>
            <a:r>
              <a:rPr lang="en-US" sz="2400" dirty="0"/>
              <a:t>. Bu </a:t>
            </a:r>
            <a:r>
              <a:rPr lang="en-US" sz="2400" dirty="0" err="1"/>
              <a:t>shokka</a:t>
            </a:r>
            <a:r>
              <a:rPr lang="en-US" sz="2400" dirty="0"/>
              <a:t> </a:t>
            </a:r>
            <a:r>
              <a:rPr lang="en-US" sz="2400" dirty="0" err="1"/>
              <a:t>kopchilik</a:t>
            </a:r>
            <a:r>
              <a:rPr lang="en-US" sz="2400" dirty="0"/>
              <a:t> </a:t>
            </a:r>
            <a:r>
              <a:rPr lang="en-US" sz="2400" dirty="0" err="1"/>
              <a:t>hollarda</a:t>
            </a:r>
            <a:r>
              <a:rPr lang="en-US" sz="2400" dirty="0"/>
              <a:t> </a:t>
            </a:r>
            <a:r>
              <a:rPr lang="en-US" sz="2400" dirty="0" err="1"/>
              <a:t>endotoksin</a:t>
            </a:r>
            <a:r>
              <a:rPr lang="en-US" sz="2400" dirty="0"/>
              <a:t> </a:t>
            </a:r>
            <a:r>
              <a:rPr lang="en-US" sz="2400" dirty="0" err="1"/>
              <a:t>ishlab</a:t>
            </a:r>
            <a:r>
              <a:rPr lang="en-US" sz="2400" dirty="0"/>
              <a:t> </a:t>
            </a:r>
            <a:r>
              <a:rPr lang="en-US" sz="2400" dirty="0" err="1"/>
              <a:t>chiqaradigan</a:t>
            </a:r>
            <a:r>
              <a:rPr lang="en-US" sz="2400" dirty="0"/>
              <a:t> </a:t>
            </a:r>
            <a:r>
              <a:rPr lang="en-US" sz="2400" dirty="0" err="1"/>
              <a:t>grammanfiy</a:t>
            </a:r>
            <a:r>
              <a:rPr lang="en-US" sz="2400" dirty="0"/>
              <a:t> </a:t>
            </a:r>
            <a:r>
              <a:rPr lang="en-US" sz="2400" dirty="0" err="1"/>
              <a:t>bakteriyalar</a:t>
            </a:r>
            <a:r>
              <a:rPr lang="en-US" sz="2400" dirty="0"/>
              <a:t> </a:t>
            </a:r>
            <a:r>
              <a:rPr lang="en-US" sz="2400" dirty="0" err="1"/>
              <a:t>sa</a:t>
            </a:r>
            <a:r>
              <a:rPr lang="en-US" sz="2400" dirty="0"/>
              <a:t> </a:t>
            </a:r>
            <a:r>
              <a:rPr lang="en-US" sz="2400" dirty="0" err="1"/>
              <a:t>bab</a:t>
            </a:r>
            <a:r>
              <a:rPr lang="en-US" sz="2400" dirty="0"/>
              <a:t> </a:t>
            </a:r>
            <a:r>
              <a:rPr lang="en-US" sz="2400" dirty="0" err="1"/>
              <a:t>bo'ladi</a:t>
            </a:r>
            <a:r>
              <a:rPr lang="en-US" sz="2400" dirty="0"/>
              <a:t> (E. coli, </a:t>
            </a:r>
            <a:r>
              <a:rPr lang="en-US" sz="2400" dirty="0" err="1"/>
              <a:t>Klebsiel</a:t>
            </a:r>
            <a:r>
              <a:rPr lang="en-US" sz="2400" dirty="0"/>
              <a:t> la pneumonia, Proteus, Pseudomonas </a:t>
            </a:r>
            <a:r>
              <a:rPr lang="en-US" sz="2400" dirty="0" err="1"/>
              <a:t>aerogenosa</a:t>
            </a:r>
            <a:r>
              <a:rPr lang="en-US" sz="2400" dirty="0"/>
              <a:t>). Shu </a:t>
            </a:r>
            <a:r>
              <a:rPr lang="en-US" sz="2400" dirty="0" err="1"/>
              <a:t>munosabat</a:t>
            </a:r>
            <a:r>
              <a:rPr lang="en-US" sz="2400" dirty="0"/>
              <a:t> </a:t>
            </a:r>
            <a:r>
              <a:rPr lang="en-US" sz="2400" dirty="0" err="1"/>
              <a:t>bilan</a:t>
            </a:r>
            <a:r>
              <a:rPr lang="en-US" sz="2400" dirty="0"/>
              <a:t> </a:t>
            </a:r>
            <a:r>
              <a:rPr lang="en-US" sz="2400" dirty="0" err="1"/>
              <a:t>shokning</a:t>
            </a:r>
            <a:r>
              <a:rPr lang="en-US" sz="2400" dirty="0"/>
              <a:t> </a:t>
            </a:r>
            <a:r>
              <a:rPr lang="en-US" sz="2400" dirty="0" err="1"/>
              <a:t>bu</a:t>
            </a:r>
            <a:r>
              <a:rPr lang="en-US" sz="2400" dirty="0"/>
              <a:t> </a:t>
            </a:r>
            <a:r>
              <a:rPr lang="en-US" sz="2400" dirty="0" err="1"/>
              <a:t>turiga</a:t>
            </a:r>
            <a:r>
              <a:rPr lang="en-US" sz="2400" dirty="0"/>
              <a:t> </a:t>
            </a:r>
            <a:r>
              <a:rPr lang="en-US" sz="2400" dirty="0" err="1"/>
              <a:t>endotoksik</a:t>
            </a:r>
            <a:r>
              <a:rPr lang="en-US" sz="2400" dirty="0"/>
              <a:t> </a:t>
            </a:r>
            <a:r>
              <a:rPr lang="en-US" sz="2400" dirty="0" err="1"/>
              <a:t>shok</a:t>
            </a:r>
            <a:r>
              <a:rPr lang="en-US" sz="2400" dirty="0"/>
              <a:t> deb ham </a:t>
            </a:r>
            <a:r>
              <a:rPr lang="en-US" sz="2400" dirty="0" err="1"/>
              <a:t>aytiladi</a:t>
            </a:r>
            <a:r>
              <a:rPr lang="en-US" sz="2400" dirty="0"/>
              <a:t>. </a:t>
            </a:r>
            <a:r>
              <a:rPr lang="en-US" sz="2400" dirty="0" err="1"/>
              <a:t>Septik</a:t>
            </a:r>
            <a:r>
              <a:rPr lang="en-US" sz="2400" dirty="0"/>
              <a:t> </a:t>
            </a:r>
            <a:r>
              <a:rPr lang="en-US" sz="2400" dirty="0" err="1"/>
              <a:t>shokda</a:t>
            </a:r>
            <a:r>
              <a:rPr lang="en-US" sz="2400" dirty="0"/>
              <a:t>, </a:t>
            </a:r>
            <a:r>
              <a:rPr lang="en-US" sz="2400" dirty="0" err="1"/>
              <a:t>gipovolemik</a:t>
            </a:r>
            <a:r>
              <a:rPr lang="en-US" sz="2400" dirty="0"/>
              <a:t> </a:t>
            </a:r>
            <a:r>
              <a:rPr lang="en-US" sz="2400" dirty="0" err="1"/>
              <a:t>va</a:t>
            </a:r>
            <a:r>
              <a:rPr lang="en-US" sz="2400" dirty="0"/>
              <a:t> </a:t>
            </a:r>
            <a:r>
              <a:rPr lang="en-US" sz="2400" dirty="0" err="1"/>
              <a:t>kardiogen</a:t>
            </a:r>
            <a:r>
              <a:rPr lang="en-US" sz="2400" dirty="0"/>
              <a:t> </a:t>
            </a:r>
            <a:r>
              <a:rPr lang="en-US" sz="2400" dirty="0" err="1"/>
              <a:t>shokdagiga</a:t>
            </a:r>
            <a:r>
              <a:rPr lang="en-US" sz="2400" dirty="0"/>
              <a:t> </a:t>
            </a:r>
            <a:r>
              <a:rPr lang="en-US" sz="2400" dirty="0" err="1"/>
              <a:t>qarama-qarshi</a:t>
            </a:r>
            <a:r>
              <a:rPr lang="en-US" sz="2400" dirty="0"/>
              <a:t> </a:t>
            </a:r>
            <a:r>
              <a:rPr lang="en-US" sz="2400" dirty="0" err="1"/>
              <a:t>o'laroq</a:t>
            </a:r>
            <a:r>
              <a:rPr lang="en-US" sz="2400" dirty="0"/>
              <a:t>, </a:t>
            </a:r>
            <a:r>
              <a:rPr lang="en-US" sz="2400" dirty="0" err="1"/>
              <a:t>yurakdan</a:t>
            </a:r>
            <a:r>
              <a:rPr lang="en-US" sz="2400" dirty="0"/>
              <a:t> </a:t>
            </a:r>
            <a:r>
              <a:rPr lang="en-US" sz="2400" dirty="0" err="1"/>
              <a:t>otilib</a:t>
            </a:r>
            <a:r>
              <a:rPr lang="en-US" sz="2400" dirty="0"/>
              <a:t> </a:t>
            </a:r>
            <a:r>
              <a:rPr lang="en-US" sz="2400" dirty="0" err="1"/>
              <a:t>chiqadigan</a:t>
            </a:r>
            <a:r>
              <a:rPr lang="en-US" sz="2400" dirty="0"/>
              <a:t> </a:t>
            </a:r>
            <a:r>
              <a:rPr lang="en-US" sz="2400" dirty="0" err="1"/>
              <a:t>qon</a:t>
            </a:r>
            <a:r>
              <a:rPr lang="en-US" sz="2400" dirty="0"/>
              <a:t> </a:t>
            </a:r>
            <a:r>
              <a:rPr lang="en-US" sz="2400" dirty="0" err="1"/>
              <a:t>miqdori</a:t>
            </a:r>
            <a:r>
              <a:rPr lang="en-US" sz="2400" dirty="0"/>
              <a:t> </a:t>
            </a:r>
            <a:r>
              <a:rPr lang="en-US" sz="2400" dirty="0" err="1"/>
              <a:t>awaliga</a:t>
            </a:r>
            <a:r>
              <a:rPr lang="en-US" sz="2400" dirty="0"/>
              <a:t> </a:t>
            </a:r>
            <a:r>
              <a:rPr lang="en-US" sz="2400" dirty="0" err="1"/>
              <a:t>kamaymaydi</a:t>
            </a:r>
            <a:r>
              <a:rPr lang="en-US" sz="2400" dirty="0"/>
              <a:t>. </a:t>
            </a:r>
            <a:r>
              <a:rPr lang="en-US" sz="2400" dirty="0" err="1"/>
              <a:t>Biroq</a:t>
            </a:r>
            <a:r>
              <a:rPr lang="en-US" sz="2400" dirty="0"/>
              <a:t>, </a:t>
            </a:r>
            <a:r>
              <a:rPr lang="en-US" sz="2400" dirty="0" err="1"/>
              <a:t>arterio</a:t>
            </a:r>
            <a:r>
              <a:rPr lang="en-US" sz="2400" dirty="0"/>
              <a:t> </a:t>
            </a:r>
            <a:r>
              <a:rPr lang="en-US" sz="2400" dirty="0" err="1"/>
              <a:t>lalar</a:t>
            </a:r>
            <a:r>
              <a:rPr lang="en-US" sz="2400" dirty="0"/>
              <a:t> </a:t>
            </a:r>
            <a:r>
              <a:rPr lang="en-US" sz="2400" dirty="0" err="1"/>
              <a:t>kengayib</a:t>
            </a:r>
            <a:r>
              <a:rPr lang="en-US" sz="2400" dirty="0"/>
              <a:t> </a:t>
            </a:r>
            <a:r>
              <a:rPr lang="en-US" sz="2400" dirty="0" err="1"/>
              <a:t>ketadigan</a:t>
            </a:r>
            <a:r>
              <a:rPr lang="en-US" sz="2400" dirty="0"/>
              <a:t> </a:t>
            </a:r>
            <a:r>
              <a:rPr lang="en-US" sz="2400" dirty="0" err="1"/>
              <a:t>bo'lgani</a:t>
            </a:r>
            <a:r>
              <a:rPr lang="en-US" sz="2400" dirty="0"/>
              <a:t> </a:t>
            </a:r>
            <a:r>
              <a:rPr lang="en-US" sz="2400" dirty="0" err="1"/>
              <a:t>uchun</a:t>
            </a:r>
            <a:r>
              <a:rPr lang="en-US" sz="2400" dirty="0"/>
              <a:t> </a:t>
            </a:r>
            <a:r>
              <a:rPr lang="en-US" sz="2400" dirty="0" err="1"/>
              <a:t>qon</a:t>
            </a:r>
            <a:r>
              <a:rPr lang="en-US" sz="2400" dirty="0"/>
              <a:t> </a:t>
            </a:r>
            <a:r>
              <a:rPr lang="en-US" sz="2400" dirty="0" err="1"/>
              <a:t>aylanish</a:t>
            </a:r>
            <a:r>
              <a:rPr lang="en-US" sz="2400" dirty="0"/>
              <a:t> </a:t>
            </a:r>
            <a:r>
              <a:rPr lang="en-US" sz="2400" dirty="0" err="1"/>
              <a:t>sistemasining</a:t>
            </a:r>
            <a:r>
              <a:rPr lang="en-US" sz="2400" dirty="0"/>
              <a:t> </a:t>
            </a:r>
            <a:r>
              <a:rPr lang="en-US" sz="2400" dirty="0" err="1"/>
              <a:t>periferik</a:t>
            </a:r>
            <a:r>
              <a:rPr lang="en-US" sz="2400" dirty="0"/>
              <a:t> </a:t>
            </a:r>
            <a:r>
              <a:rPr lang="en-US" sz="2400" dirty="0" err="1"/>
              <a:t>qarshiligi</a:t>
            </a:r>
            <a:r>
              <a:rPr lang="en-US" sz="2400" dirty="0"/>
              <a:t> </a:t>
            </a:r>
            <a:r>
              <a:rPr lang="en-US" sz="2400" dirty="0" err="1"/>
              <a:t>kamayib</a:t>
            </a:r>
            <a:r>
              <a:rPr lang="en-US" sz="2400" dirty="0"/>
              <a:t> </a:t>
            </a:r>
            <a:r>
              <a:rPr lang="en-US" sz="2400" dirty="0" err="1"/>
              <a:t>qoladi</a:t>
            </a:r>
            <a:r>
              <a:rPr lang="en-US" sz="2400" dirty="0"/>
              <a:t>.</a:t>
            </a:r>
            <a:endParaRPr lang="ru-RU" sz="2400" dirty="0"/>
          </a:p>
        </p:txBody>
      </p:sp>
    </p:spTree>
    <p:extLst>
      <p:ext uri="{BB962C8B-B14F-4D97-AF65-F5344CB8AC3E}">
        <p14:creationId xmlns:p14="http://schemas.microsoft.com/office/powerpoint/2010/main" val="8539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71154" y="994677"/>
            <a:ext cx="7654835" cy="584775"/>
          </a:xfrm>
          <a:prstGeom prst="rect">
            <a:avLst/>
          </a:prstGeom>
        </p:spPr>
        <p:txBody>
          <a:bodyPr wrap="square">
            <a:spAutoFit/>
          </a:bodyPr>
          <a:lstStyle/>
          <a:p>
            <a:r>
              <a:rPr lang="en-US" sz="3200" dirty="0" smtClean="0"/>
              <a:t>  </a:t>
            </a:r>
            <a:endParaRPr lang="ru-RU" sz="3200" dirty="0"/>
          </a:p>
        </p:txBody>
      </p:sp>
      <p:sp>
        <p:nvSpPr>
          <p:cNvPr id="9" name="Прямоугольник 8"/>
          <p:cNvSpPr/>
          <p:nvPr/>
        </p:nvSpPr>
        <p:spPr>
          <a:xfrm>
            <a:off x="252549" y="335846"/>
            <a:ext cx="9692640" cy="461665"/>
          </a:xfrm>
          <a:prstGeom prst="rect">
            <a:avLst/>
          </a:prstGeom>
        </p:spPr>
        <p:txBody>
          <a:bodyPr wrap="square">
            <a:spAutoFit/>
          </a:bodyPr>
          <a:lstStyle/>
          <a:p>
            <a:endParaRPr lang="ru-RU" sz="2400" dirty="0"/>
          </a:p>
        </p:txBody>
      </p:sp>
      <p:sp>
        <p:nvSpPr>
          <p:cNvPr id="10" name="Прямоугольник 9"/>
          <p:cNvSpPr/>
          <p:nvPr/>
        </p:nvSpPr>
        <p:spPr>
          <a:xfrm>
            <a:off x="418012" y="302359"/>
            <a:ext cx="9361714" cy="6555641"/>
          </a:xfrm>
          <a:prstGeom prst="rect">
            <a:avLst/>
          </a:prstGeom>
        </p:spPr>
        <p:txBody>
          <a:bodyPr wrap="square">
            <a:spAutoFit/>
          </a:bodyPr>
          <a:lstStyle/>
          <a:p>
            <a:r>
              <a:rPr lang="en-US" sz="2800" b="1" dirty="0" err="1">
                <a:solidFill>
                  <a:srgbClr val="1E1E1E"/>
                </a:solidFill>
                <a:latin typeface="Inter"/>
              </a:rPr>
              <a:t>Miokard</a:t>
            </a:r>
            <a:r>
              <a:rPr lang="en-US" sz="2800" b="1" dirty="0">
                <a:solidFill>
                  <a:srgbClr val="1E1E1E"/>
                </a:solidFill>
                <a:latin typeface="Inter"/>
              </a:rPr>
              <a:t> </a:t>
            </a:r>
            <a:r>
              <a:rPr lang="en-US" sz="2800" b="1" dirty="0" err="1">
                <a:solidFill>
                  <a:srgbClr val="1E1E1E"/>
                </a:solidFill>
                <a:latin typeface="Inter"/>
              </a:rPr>
              <a:t>infarkti</a:t>
            </a:r>
            <a:r>
              <a:rPr lang="en-US" sz="2800" dirty="0">
                <a:solidFill>
                  <a:srgbClr val="1E1E1E"/>
                </a:solidFill>
                <a:latin typeface="Inter"/>
              </a:rPr>
              <a:t> (</a:t>
            </a:r>
            <a:r>
              <a:rPr lang="en-US" sz="2800" dirty="0" err="1">
                <a:solidFill>
                  <a:srgbClr val="1E1E1E"/>
                </a:solidFill>
                <a:latin typeface="Inter"/>
              </a:rPr>
              <a:t>yurak</a:t>
            </a:r>
            <a:r>
              <a:rPr lang="en-US" sz="2800" dirty="0">
                <a:solidFill>
                  <a:srgbClr val="1E1E1E"/>
                </a:solidFill>
                <a:latin typeface="Inter"/>
              </a:rPr>
              <a:t> </a:t>
            </a:r>
            <a:r>
              <a:rPr lang="en-US" sz="2800" dirty="0" err="1">
                <a:solidFill>
                  <a:srgbClr val="1E1E1E"/>
                </a:solidFill>
                <a:latin typeface="Inter"/>
              </a:rPr>
              <a:t>xuruji</a:t>
            </a:r>
            <a:r>
              <a:rPr lang="en-US" sz="2800" dirty="0">
                <a:solidFill>
                  <a:srgbClr val="1E1E1E"/>
                </a:solidFill>
                <a:latin typeface="Inter"/>
              </a:rPr>
              <a:t> deb ham </a:t>
            </a:r>
            <a:r>
              <a:rPr lang="en-US" sz="2800" dirty="0" err="1">
                <a:solidFill>
                  <a:srgbClr val="1E1E1E"/>
                </a:solidFill>
                <a:latin typeface="Inter"/>
              </a:rPr>
              <a:t>ataladi</a:t>
            </a:r>
            <a:r>
              <a:rPr lang="en-US" sz="2800" dirty="0">
                <a:solidFill>
                  <a:srgbClr val="1E1E1E"/>
                </a:solidFill>
                <a:latin typeface="Inter"/>
              </a:rPr>
              <a:t>) - </a:t>
            </a:r>
            <a:r>
              <a:rPr lang="en-US" sz="2800" dirty="0" err="1">
                <a:solidFill>
                  <a:srgbClr val="1E1E1E"/>
                </a:solidFill>
                <a:latin typeface="Inter"/>
              </a:rPr>
              <a:t>yurak</a:t>
            </a:r>
            <a:r>
              <a:rPr lang="en-US" sz="2800" dirty="0">
                <a:solidFill>
                  <a:srgbClr val="1E1E1E"/>
                </a:solidFill>
                <a:latin typeface="Inter"/>
              </a:rPr>
              <a:t> </a:t>
            </a:r>
            <a:r>
              <a:rPr lang="en-US" sz="2800" dirty="0" err="1">
                <a:solidFill>
                  <a:srgbClr val="1E1E1E"/>
                </a:solidFill>
                <a:latin typeface="Inter"/>
              </a:rPr>
              <a:t>mushagi</a:t>
            </a:r>
            <a:r>
              <a:rPr lang="en-US" sz="2800" dirty="0">
                <a:solidFill>
                  <a:srgbClr val="1E1E1E"/>
                </a:solidFill>
                <a:latin typeface="Inter"/>
              </a:rPr>
              <a:t> </a:t>
            </a:r>
            <a:r>
              <a:rPr lang="en-US" sz="2800" dirty="0" err="1">
                <a:solidFill>
                  <a:srgbClr val="1E1E1E"/>
                </a:solidFill>
                <a:latin typeface="Inter"/>
              </a:rPr>
              <a:t>ishemiyasining</a:t>
            </a:r>
            <a:r>
              <a:rPr lang="en-US" sz="2800" dirty="0">
                <a:solidFill>
                  <a:srgbClr val="1E1E1E"/>
                </a:solidFill>
                <a:latin typeface="Inter"/>
              </a:rPr>
              <a:t> </a:t>
            </a:r>
            <a:r>
              <a:rPr lang="en-US" sz="2800" dirty="0" err="1">
                <a:solidFill>
                  <a:srgbClr val="1E1E1E"/>
                </a:solidFill>
                <a:latin typeface="Inter"/>
              </a:rPr>
              <a:t>o'tkir</a:t>
            </a:r>
            <a:r>
              <a:rPr lang="en-US" sz="2800" dirty="0">
                <a:solidFill>
                  <a:srgbClr val="1E1E1E"/>
                </a:solidFill>
                <a:latin typeface="Inter"/>
              </a:rPr>
              <a:t> </a:t>
            </a:r>
            <a:r>
              <a:rPr lang="en-US" sz="2800" dirty="0" err="1">
                <a:solidFill>
                  <a:srgbClr val="1E1E1E"/>
                </a:solidFill>
                <a:latin typeface="Inter"/>
              </a:rPr>
              <a:t>davri</a:t>
            </a:r>
            <a:r>
              <a:rPr lang="en-US" sz="2800" dirty="0">
                <a:solidFill>
                  <a:srgbClr val="1E1E1E"/>
                </a:solidFill>
                <a:latin typeface="Inter"/>
              </a:rPr>
              <a:t> </a:t>
            </a:r>
            <a:r>
              <a:rPr lang="en-US" sz="2800" dirty="0" err="1">
                <a:solidFill>
                  <a:srgbClr val="1E1E1E"/>
                </a:solidFill>
                <a:latin typeface="Inter"/>
              </a:rPr>
              <a:t>bo'lib</a:t>
            </a:r>
            <a:r>
              <a:rPr lang="en-US" sz="2800" dirty="0">
                <a:solidFill>
                  <a:srgbClr val="1E1E1E"/>
                </a:solidFill>
                <a:latin typeface="Inter"/>
              </a:rPr>
              <a:t>, u </a:t>
            </a:r>
            <a:r>
              <a:rPr lang="en-US" sz="2800" dirty="0" err="1">
                <a:solidFill>
                  <a:srgbClr val="1E1E1E"/>
                </a:solidFill>
                <a:latin typeface="Inter"/>
              </a:rPr>
              <a:t>qon</a:t>
            </a:r>
            <a:r>
              <a:rPr lang="en-US" sz="2800" dirty="0">
                <a:solidFill>
                  <a:srgbClr val="1E1E1E"/>
                </a:solidFill>
                <a:latin typeface="Inter"/>
              </a:rPr>
              <a:t> </a:t>
            </a:r>
            <a:r>
              <a:rPr lang="en-US" sz="2800" dirty="0" err="1">
                <a:solidFill>
                  <a:srgbClr val="1E1E1E"/>
                </a:solidFill>
                <a:latin typeface="Inter"/>
              </a:rPr>
              <a:t>ta'minoti</a:t>
            </a:r>
            <a:r>
              <a:rPr lang="en-US" sz="2800" dirty="0">
                <a:solidFill>
                  <a:srgbClr val="1E1E1E"/>
                </a:solidFill>
                <a:latin typeface="Inter"/>
              </a:rPr>
              <a:t> </a:t>
            </a:r>
            <a:r>
              <a:rPr lang="en-US" sz="2800" dirty="0" err="1">
                <a:solidFill>
                  <a:srgbClr val="1E1E1E"/>
                </a:solidFill>
                <a:latin typeface="Inter"/>
              </a:rPr>
              <a:t>buzilganida</a:t>
            </a:r>
            <a:r>
              <a:rPr lang="en-US" sz="2800" dirty="0">
                <a:solidFill>
                  <a:srgbClr val="1E1E1E"/>
                </a:solidFill>
                <a:latin typeface="Inter"/>
              </a:rPr>
              <a:t> </a:t>
            </a:r>
            <a:r>
              <a:rPr lang="en-US" sz="2800" dirty="0" err="1">
                <a:solidFill>
                  <a:srgbClr val="1E1E1E"/>
                </a:solidFill>
                <a:latin typeface="Inter"/>
              </a:rPr>
              <a:t>qon</a:t>
            </a:r>
            <a:r>
              <a:rPr lang="en-US" sz="2800" dirty="0">
                <a:solidFill>
                  <a:srgbClr val="1E1E1E"/>
                </a:solidFill>
                <a:latin typeface="Inter"/>
              </a:rPr>
              <a:t> </a:t>
            </a:r>
            <a:r>
              <a:rPr lang="en-US" sz="2800" dirty="0" err="1">
                <a:solidFill>
                  <a:srgbClr val="1E1E1E"/>
                </a:solidFill>
                <a:latin typeface="Inter"/>
              </a:rPr>
              <a:t>yurakka</a:t>
            </a:r>
            <a:r>
              <a:rPr lang="en-US" sz="2800" dirty="0">
                <a:solidFill>
                  <a:srgbClr val="1E1E1E"/>
                </a:solidFill>
                <a:latin typeface="Inter"/>
              </a:rPr>
              <a:t> </a:t>
            </a:r>
            <a:r>
              <a:rPr lang="en-US" sz="2800" dirty="0" err="1">
                <a:solidFill>
                  <a:srgbClr val="1E1E1E"/>
                </a:solidFill>
                <a:latin typeface="Inter"/>
              </a:rPr>
              <a:t>oqishining</a:t>
            </a:r>
            <a:r>
              <a:rPr lang="en-US" sz="2800" dirty="0">
                <a:solidFill>
                  <a:srgbClr val="1E1E1E"/>
                </a:solidFill>
                <a:latin typeface="Inter"/>
              </a:rPr>
              <a:t> </a:t>
            </a:r>
            <a:r>
              <a:rPr lang="en-US" sz="2800" dirty="0" err="1">
                <a:solidFill>
                  <a:srgbClr val="1E1E1E"/>
                </a:solidFill>
                <a:latin typeface="Inter"/>
              </a:rPr>
              <a:t>to'xtashi</a:t>
            </a:r>
            <a:r>
              <a:rPr lang="en-US" sz="2800" dirty="0">
                <a:solidFill>
                  <a:srgbClr val="1E1E1E"/>
                </a:solidFill>
                <a:latin typeface="Inter"/>
              </a:rPr>
              <a:t> </a:t>
            </a:r>
            <a:r>
              <a:rPr lang="en-US" sz="2800" dirty="0" err="1">
                <a:solidFill>
                  <a:srgbClr val="1E1E1E"/>
                </a:solidFill>
                <a:latin typeface="Inter"/>
              </a:rPr>
              <a:t>bilan</a:t>
            </a:r>
            <a:r>
              <a:rPr lang="en-US" sz="2800" dirty="0">
                <a:solidFill>
                  <a:srgbClr val="1E1E1E"/>
                </a:solidFill>
                <a:latin typeface="Inter"/>
              </a:rPr>
              <a:t> </a:t>
            </a:r>
            <a:r>
              <a:rPr lang="en-US" sz="2800" dirty="0" err="1">
                <a:solidFill>
                  <a:srgbClr val="1E1E1E"/>
                </a:solidFill>
                <a:latin typeface="Inter"/>
              </a:rPr>
              <a:t>tavsiflanadi</a:t>
            </a:r>
            <a:r>
              <a:rPr lang="en-US" sz="2800" dirty="0">
                <a:solidFill>
                  <a:srgbClr val="1E1E1E"/>
                </a:solidFill>
                <a:latin typeface="Inter"/>
              </a:rPr>
              <a:t>. Agar </a:t>
            </a:r>
            <a:r>
              <a:rPr lang="en-US" sz="2800" dirty="0" err="1">
                <a:solidFill>
                  <a:srgbClr val="1E1E1E"/>
                </a:solidFill>
                <a:latin typeface="Inter"/>
              </a:rPr>
              <a:t>o'n</a:t>
            </a:r>
            <a:r>
              <a:rPr lang="en-US" sz="2800" dirty="0">
                <a:solidFill>
                  <a:srgbClr val="1E1E1E"/>
                </a:solidFill>
                <a:latin typeface="Inter"/>
              </a:rPr>
              <a:t> </a:t>
            </a:r>
            <a:r>
              <a:rPr lang="en-US" sz="2800" dirty="0" err="1">
                <a:solidFill>
                  <a:srgbClr val="1E1E1E"/>
                </a:solidFill>
                <a:latin typeface="Inter"/>
              </a:rPr>
              <a:t>besh</a:t>
            </a:r>
            <a:r>
              <a:rPr lang="en-US" sz="2800" dirty="0">
                <a:solidFill>
                  <a:srgbClr val="1E1E1E"/>
                </a:solidFill>
                <a:latin typeface="Inter"/>
              </a:rPr>
              <a:t> </a:t>
            </a:r>
            <a:r>
              <a:rPr lang="en-US" sz="2800" dirty="0" err="1">
                <a:solidFill>
                  <a:srgbClr val="1E1E1E"/>
                </a:solidFill>
                <a:latin typeface="Inter"/>
              </a:rPr>
              <a:t>daqiqa</a:t>
            </a:r>
            <a:r>
              <a:rPr lang="en-US" sz="2800" dirty="0">
                <a:solidFill>
                  <a:srgbClr val="1E1E1E"/>
                </a:solidFill>
                <a:latin typeface="Inter"/>
              </a:rPr>
              <a:t> </a:t>
            </a:r>
            <a:r>
              <a:rPr lang="en-US" sz="2800" dirty="0" err="1">
                <a:solidFill>
                  <a:srgbClr val="1E1E1E"/>
                </a:solidFill>
                <a:latin typeface="Inter"/>
              </a:rPr>
              <a:t>ichida</a:t>
            </a:r>
            <a:r>
              <a:rPr lang="en-US" sz="2800" dirty="0">
                <a:solidFill>
                  <a:srgbClr val="1E1E1E"/>
                </a:solidFill>
                <a:latin typeface="Inter"/>
              </a:rPr>
              <a:t> </a:t>
            </a:r>
            <a:r>
              <a:rPr lang="en-US" sz="2800" dirty="0" err="1">
                <a:solidFill>
                  <a:srgbClr val="1E1E1E"/>
                </a:solidFill>
                <a:latin typeface="Inter"/>
              </a:rPr>
              <a:t>qon</a:t>
            </a:r>
            <a:r>
              <a:rPr lang="en-US" sz="2800" dirty="0">
                <a:solidFill>
                  <a:srgbClr val="1E1E1E"/>
                </a:solidFill>
                <a:latin typeface="Inter"/>
              </a:rPr>
              <a:t> </a:t>
            </a:r>
            <a:r>
              <a:rPr lang="en-US" sz="2800" dirty="0" err="1">
                <a:solidFill>
                  <a:srgbClr val="1E1E1E"/>
                </a:solidFill>
                <a:latin typeface="Inter"/>
              </a:rPr>
              <a:t>yana</a:t>
            </a:r>
            <a:r>
              <a:rPr lang="en-US" sz="2800" dirty="0">
                <a:solidFill>
                  <a:srgbClr val="1E1E1E"/>
                </a:solidFill>
                <a:latin typeface="Inter"/>
              </a:rPr>
              <a:t> </a:t>
            </a:r>
            <a:r>
              <a:rPr lang="en-US" sz="2800" dirty="0" err="1">
                <a:solidFill>
                  <a:srgbClr val="1E1E1E"/>
                </a:solidFill>
                <a:latin typeface="Inter"/>
              </a:rPr>
              <a:t>oqishni</a:t>
            </a:r>
            <a:r>
              <a:rPr lang="en-US" sz="2800" dirty="0">
                <a:solidFill>
                  <a:srgbClr val="1E1E1E"/>
                </a:solidFill>
                <a:latin typeface="Inter"/>
              </a:rPr>
              <a:t> </a:t>
            </a:r>
            <a:r>
              <a:rPr lang="en-US" sz="2800" dirty="0" err="1">
                <a:solidFill>
                  <a:srgbClr val="1E1E1E"/>
                </a:solidFill>
                <a:latin typeface="Inter"/>
              </a:rPr>
              <a:t>boshlamasa</a:t>
            </a:r>
            <a:r>
              <a:rPr lang="en-US" sz="2800" dirty="0">
                <a:solidFill>
                  <a:srgbClr val="1E1E1E"/>
                </a:solidFill>
                <a:latin typeface="Inter"/>
              </a:rPr>
              <a:t>, </a:t>
            </a:r>
            <a:r>
              <a:rPr lang="en-US" sz="2800" dirty="0" err="1">
                <a:solidFill>
                  <a:srgbClr val="1E1E1E"/>
                </a:solidFill>
                <a:latin typeface="Inter"/>
              </a:rPr>
              <a:t>yurakning</a:t>
            </a:r>
            <a:r>
              <a:rPr lang="en-US" sz="2800" dirty="0">
                <a:solidFill>
                  <a:srgbClr val="1E1E1E"/>
                </a:solidFill>
                <a:latin typeface="Inter"/>
              </a:rPr>
              <a:t> </a:t>
            </a:r>
            <a:r>
              <a:rPr lang="en-US" sz="2800" dirty="0" err="1">
                <a:solidFill>
                  <a:srgbClr val="1E1E1E"/>
                </a:solidFill>
                <a:latin typeface="Inter"/>
              </a:rPr>
              <a:t>bir</a:t>
            </a:r>
            <a:r>
              <a:rPr lang="en-US" sz="2800" dirty="0">
                <a:solidFill>
                  <a:srgbClr val="1E1E1E"/>
                </a:solidFill>
                <a:latin typeface="Inter"/>
              </a:rPr>
              <a:t> </a:t>
            </a:r>
            <a:r>
              <a:rPr lang="en-US" sz="2800" dirty="0" err="1">
                <a:solidFill>
                  <a:srgbClr val="1E1E1E"/>
                </a:solidFill>
                <a:latin typeface="Inter"/>
              </a:rPr>
              <a:t>qismi</a:t>
            </a:r>
            <a:r>
              <a:rPr lang="en-US" sz="2800" dirty="0">
                <a:solidFill>
                  <a:srgbClr val="1E1E1E"/>
                </a:solidFill>
                <a:latin typeface="Inter"/>
              </a:rPr>
              <a:t> </a:t>
            </a:r>
            <a:r>
              <a:rPr lang="en-US" sz="2800" dirty="0" err="1">
                <a:solidFill>
                  <a:srgbClr val="1E1E1E"/>
                </a:solidFill>
                <a:latin typeface="Inter"/>
              </a:rPr>
              <a:t>o'ladi</a:t>
            </a:r>
            <a:r>
              <a:rPr lang="en-US" sz="2800" dirty="0">
                <a:solidFill>
                  <a:srgbClr val="1E1E1E"/>
                </a:solidFill>
                <a:latin typeface="Inter"/>
              </a:rPr>
              <a:t> (</a:t>
            </a:r>
            <a:r>
              <a:rPr lang="en-US" sz="2800" dirty="0" err="1">
                <a:solidFill>
                  <a:srgbClr val="1E1E1E"/>
                </a:solidFill>
                <a:latin typeface="Inter"/>
              </a:rPr>
              <a:t>yurak</a:t>
            </a:r>
            <a:r>
              <a:rPr lang="en-US" sz="2800" dirty="0">
                <a:solidFill>
                  <a:srgbClr val="1E1E1E"/>
                </a:solidFill>
                <a:latin typeface="Inter"/>
              </a:rPr>
              <a:t> </a:t>
            </a:r>
            <a:r>
              <a:rPr lang="en-US" sz="2800" dirty="0" err="1">
                <a:solidFill>
                  <a:srgbClr val="1E1E1E"/>
                </a:solidFill>
                <a:latin typeface="Inter"/>
              </a:rPr>
              <a:t>mushaklari</a:t>
            </a:r>
            <a:r>
              <a:rPr lang="en-US" sz="2800" dirty="0">
                <a:solidFill>
                  <a:srgbClr val="1E1E1E"/>
                </a:solidFill>
                <a:latin typeface="Inter"/>
              </a:rPr>
              <a:t> </a:t>
            </a:r>
            <a:r>
              <a:rPr lang="en-US" sz="2800" dirty="0" err="1">
                <a:solidFill>
                  <a:srgbClr val="1E1E1E"/>
                </a:solidFill>
                <a:latin typeface="Inter"/>
              </a:rPr>
              <a:t>nekrozi</a:t>
            </a:r>
            <a:r>
              <a:rPr lang="en-US" sz="2800" dirty="0">
                <a:solidFill>
                  <a:srgbClr val="1E1E1E"/>
                </a:solidFill>
                <a:latin typeface="Inter"/>
              </a:rPr>
              <a:t>). Bu </a:t>
            </a:r>
            <a:r>
              <a:rPr lang="en-US" sz="2800" dirty="0" err="1">
                <a:solidFill>
                  <a:srgbClr val="1E1E1E"/>
                </a:solidFill>
                <a:latin typeface="Inter"/>
              </a:rPr>
              <a:t>yurakning</a:t>
            </a:r>
            <a:r>
              <a:rPr lang="en-US" sz="2800" dirty="0">
                <a:solidFill>
                  <a:srgbClr val="1E1E1E"/>
                </a:solidFill>
                <a:latin typeface="Inter"/>
              </a:rPr>
              <a:t> </a:t>
            </a:r>
            <a:r>
              <a:rPr lang="en-US" sz="2800" dirty="0" err="1">
                <a:solidFill>
                  <a:srgbClr val="1E1E1E"/>
                </a:solidFill>
                <a:latin typeface="Inter"/>
              </a:rPr>
              <a:t>o'lik</a:t>
            </a:r>
            <a:r>
              <a:rPr lang="en-US" sz="2800" dirty="0">
                <a:solidFill>
                  <a:srgbClr val="1E1E1E"/>
                </a:solidFill>
                <a:latin typeface="Inter"/>
              </a:rPr>
              <a:t> </a:t>
            </a:r>
            <a:r>
              <a:rPr lang="en-US" sz="2800" dirty="0" err="1">
                <a:solidFill>
                  <a:srgbClr val="1E1E1E"/>
                </a:solidFill>
                <a:latin typeface="Inter"/>
              </a:rPr>
              <a:t>to'qimalarga</a:t>
            </a:r>
            <a:r>
              <a:rPr lang="en-US" sz="2800" dirty="0">
                <a:solidFill>
                  <a:srgbClr val="1E1E1E"/>
                </a:solidFill>
                <a:latin typeface="Inter"/>
              </a:rPr>
              <a:t> </a:t>
            </a:r>
            <a:r>
              <a:rPr lang="en-US" sz="2800" dirty="0" err="1">
                <a:solidFill>
                  <a:srgbClr val="1E1E1E"/>
                </a:solidFill>
                <a:latin typeface="Inter"/>
              </a:rPr>
              <a:t>ega</a:t>
            </a:r>
            <a:r>
              <a:rPr lang="en-US" sz="2800" dirty="0">
                <a:solidFill>
                  <a:srgbClr val="1E1E1E"/>
                </a:solidFill>
                <a:latin typeface="Inter"/>
              </a:rPr>
              <a:t> </a:t>
            </a:r>
            <a:r>
              <a:rPr lang="en-US" sz="2800" dirty="0" err="1">
                <a:solidFill>
                  <a:srgbClr val="1E1E1E"/>
                </a:solidFill>
                <a:latin typeface="Inter"/>
              </a:rPr>
              <a:t>bo'lgan</a:t>
            </a:r>
            <a:r>
              <a:rPr lang="en-US" sz="2800" dirty="0">
                <a:solidFill>
                  <a:srgbClr val="1E1E1E"/>
                </a:solidFill>
                <a:latin typeface="Inter"/>
              </a:rPr>
              <a:t> </a:t>
            </a:r>
            <a:r>
              <a:rPr lang="en-US" sz="2800" dirty="0" err="1">
                <a:solidFill>
                  <a:srgbClr val="1E1E1E"/>
                </a:solidFill>
                <a:latin typeface="Inter"/>
              </a:rPr>
              <a:t>qismi</a:t>
            </a:r>
            <a:r>
              <a:rPr lang="en-US" sz="2800" dirty="0">
                <a:solidFill>
                  <a:srgbClr val="1E1E1E"/>
                </a:solidFill>
                <a:latin typeface="Inter"/>
              </a:rPr>
              <a:t> </a:t>
            </a:r>
            <a:r>
              <a:rPr lang="en-US" sz="2800" dirty="0" err="1">
                <a:solidFill>
                  <a:srgbClr val="1E1E1E"/>
                </a:solidFill>
                <a:latin typeface="Inter"/>
              </a:rPr>
              <a:t>bo'lib</a:t>
            </a:r>
            <a:r>
              <a:rPr lang="en-US" sz="2800" dirty="0">
                <a:solidFill>
                  <a:srgbClr val="1E1E1E"/>
                </a:solidFill>
                <a:latin typeface="Inter"/>
              </a:rPr>
              <a:t>, </a:t>
            </a:r>
            <a:r>
              <a:rPr lang="en-US" sz="2800" dirty="0" err="1">
                <a:solidFill>
                  <a:srgbClr val="1E1E1E"/>
                </a:solidFill>
                <a:latin typeface="Inter"/>
              </a:rPr>
              <a:t>miokard</a:t>
            </a:r>
            <a:r>
              <a:rPr lang="en-US" sz="2800" dirty="0">
                <a:solidFill>
                  <a:srgbClr val="1E1E1E"/>
                </a:solidFill>
                <a:latin typeface="Inter"/>
              </a:rPr>
              <a:t> </a:t>
            </a:r>
            <a:r>
              <a:rPr lang="en-US" sz="2800" dirty="0" err="1">
                <a:solidFill>
                  <a:srgbClr val="1E1E1E"/>
                </a:solidFill>
                <a:latin typeface="Inter"/>
              </a:rPr>
              <a:t>infarkti</a:t>
            </a:r>
            <a:r>
              <a:rPr lang="en-US" sz="2800" dirty="0">
                <a:solidFill>
                  <a:srgbClr val="1E1E1E"/>
                </a:solidFill>
                <a:latin typeface="Inter"/>
              </a:rPr>
              <a:t> deb </a:t>
            </a:r>
            <a:r>
              <a:rPr lang="en-US" sz="2800" dirty="0" err="1">
                <a:solidFill>
                  <a:srgbClr val="1E1E1E"/>
                </a:solidFill>
                <a:latin typeface="Inter"/>
              </a:rPr>
              <a:t>ataladi</a:t>
            </a:r>
            <a:r>
              <a:rPr lang="en-US" sz="2800" dirty="0">
                <a:solidFill>
                  <a:srgbClr val="1E1E1E"/>
                </a:solidFill>
                <a:latin typeface="Inter"/>
              </a:rPr>
              <a:t>.</a:t>
            </a:r>
          </a:p>
          <a:p>
            <a:r>
              <a:rPr lang="en-US" sz="2800" dirty="0" err="1">
                <a:solidFill>
                  <a:srgbClr val="1E1E1E"/>
                </a:solidFill>
                <a:latin typeface="Inter"/>
              </a:rPr>
              <a:t>Nekroz</a:t>
            </a:r>
            <a:r>
              <a:rPr lang="en-US" sz="2800" dirty="0">
                <a:solidFill>
                  <a:srgbClr val="1E1E1E"/>
                </a:solidFill>
                <a:latin typeface="Inter"/>
              </a:rPr>
              <a:t> </a:t>
            </a:r>
            <a:r>
              <a:rPr lang="en-US" sz="2800" dirty="0" err="1">
                <a:solidFill>
                  <a:srgbClr val="1E1E1E"/>
                </a:solidFill>
                <a:latin typeface="Inter"/>
              </a:rPr>
              <a:t>keng</a:t>
            </a:r>
            <a:r>
              <a:rPr lang="en-US" sz="2800" dirty="0">
                <a:solidFill>
                  <a:srgbClr val="1E1E1E"/>
                </a:solidFill>
                <a:latin typeface="Inter"/>
              </a:rPr>
              <a:t> </a:t>
            </a:r>
            <a:r>
              <a:rPr lang="en-US" sz="2800" dirty="0" err="1">
                <a:solidFill>
                  <a:srgbClr val="1E1E1E"/>
                </a:solidFill>
                <a:latin typeface="Inter"/>
              </a:rPr>
              <a:t>yoki</a:t>
            </a:r>
            <a:r>
              <a:rPr lang="en-US" sz="2800" dirty="0">
                <a:solidFill>
                  <a:srgbClr val="1E1E1E"/>
                </a:solidFill>
                <a:latin typeface="Inter"/>
              </a:rPr>
              <a:t> </a:t>
            </a:r>
            <a:r>
              <a:rPr lang="en-US" sz="2800" dirty="0" err="1">
                <a:solidFill>
                  <a:srgbClr val="1E1E1E"/>
                </a:solidFill>
                <a:latin typeface="Inter"/>
              </a:rPr>
              <a:t>kichik</a:t>
            </a:r>
            <a:r>
              <a:rPr lang="en-US" sz="2800" dirty="0">
                <a:solidFill>
                  <a:srgbClr val="1E1E1E"/>
                </a:solidFill>
                <a:latin typeface="Inter"/>
              </a:rPr>
              <a:t> </a:t>
            </a:r>
            <a:r>
              <a:rPr lang="en-US" sz="2800" dirty="0" err="1">
                <a:solidFill>
                  <a:srgbClr val="1E1E1E"/>
                </a:solidFill>
                <a:latin typeface="Inter"/>
              </a:rPr>
              <a:t>o'choqli</a:t>
            </a:r>
            <a:r>
              <a:rPr lang="en-US" sz="2800" dirty="0">
                <a:solidFill>
                  <a:srgbClr val="1E1E1E"/>
                </a:solidFill>
                <a:latin typeface="Inter"/>
              </a:rPr>
              <a:t> </a:t>
            </a:r>
            <a:r>
              <a:rPr lang="en-US" sz="2800" dirty="0" err="1">
                <a:solidFill>
                  <a:srgbClr val="1E1E1E"/>
                </a:solidFill>
                <a:latin typeface="Inter"/>
              </a:rPr>
              <a:t>bo'lishi</a:t>
            </a:r>
            <a:r>
              <a:rPr lang="en-US" sz="2800" dirty="0">
                <a:solidFill>
                  <a:srgbClr val="1E1E1E"/>
                </a:solidFill>
                <a:latin typeface="Inter"/>
              </a:rPr>
              <a:t> </a:t>
            </a:r>
            <a:r>
              <a:rPr lang="en-US" sz="2800" dirty="0" err="1">
                <a:solidFill>
                  <a:srgbClr val="1E1E1E"/>
                </a:solidFill>
                <a:latin typeface="Inter"/>
              </a:rPr>
              <a:t>mumkin</a:t>
            </a:r>
            <a:r>
              <a:rPr lang="en-US" sz="2800" dirty="0">
                <a:solidFill>
                  <a:srgbClr val="1E1E1E"/>
                </a:solidFill>
                <a:latin typeface="Inter"/>
              </a:rPr>
              <a:t>. </a:t>
            </a:r>
            <a:r>
              <a:rPr lang="en-US" sz="2800" dirty="0" err="1">
                <a:solidFill>
                  <a:srgbClr val="1E1E1E"/>
                </a:solidFill>
                <a:latin typeface="Inter"/>
              </a:rPr>
              <a:t>Nekrozning</a:t>
            </a:r>
            <a:r>
              <a:rPr lang="en-US" sz="2800" dirty="0">
                <a:solidFill>
                  <a:srgbClr val="1E1E1E"/>
                </a:solidFill>
                <a:latin typeface="Inter"/>
              </a:rPr>
              <a:t> </a:t>
            </a:r>
            <a:r>
              <a:rPr lang="en-US" sz="2800" dirty="0" err="1">
                <a:solidFill>
                  <a:srgbClr val="1E1E1E"/>
                </a:solidFill>
                <a:latin typeface="Inter"/>
              </a:rPr>
              <a:t>joylashishiga</a:t>
            </a:r>
            <a:r>
              <a:rPr lang="en-US" sz="2800" dirty="0">
                <a:solidFill>
                  <a:srgbClr val="1E1E1E"/>
                </a:solidFill>
                <a:latin typeface="Inter"/>
              </a:rPr>
              <a:t> </a:t>
            </a:r>
            <a:r>
              <a:rPr lang="en-US" sz="2800" dirty="0" err="1">
                <a:solidFill>
                  <a:srgbClr val="1E1E1E"/>
                </a:solidFill>
                <a:latin typeface="Inter"/>
              </a:rPr>
              <a:t>ko'ra</a:t>
            </a:r>
            <a:r>
              <a:rPr lang="en-US" sz="2800" dirty="0">
                <a:solidFill>
                  <a:srgbClr val="1E1E1E"/>
                </a:solidFill>
                <a:latin typeface="Inter"/>
              </a:rPr>
              <a:t>: old </a:t>
            </a:r>
            <a:r>
              <a:rPr lang="en-US" sz="2800" dirty="0" err="1">
                <a:solidFill>
                  <a:srgbClr val="1E1E1E"/>
                </a:solidFill>
                <a:latin typeface="Inter"/>
              </a:rPr>
              <a:t>tomon</a:t>
            </a:r>
            <a:r>
              <a:rPr lang="en-US" sz="2800" dirty="0">
                <a:solidFill>
                  <a:srgbClr val="1E1E1E"/>
                </a:solidFill>
                <a:latin typeface="Inter"/>
              </a:rPr>
              <a:t> </a:t>
            </a:r>
            <a:r>
              <a:rPr lang="en-US" sz="2800" dirty="0" err="1">
                <a:solidFill>
                  <a:srgbClr val="1E1E1E"/>
                </a:solidFill>
                <a:latin typeface="Inter"/>
              </a:rPr>
              <a:t>miokard</a:t>
            </a:r>
            <a:r>
              <a:rPr lang="en-US" sz="2800" dirty="0">
                <a:solidFill>
                  <a:srgbClr val="1E1E1E"/>
                </a:solidFill>
                <a:latin typeface="Inter"/>
              </a:rPr>
              <a:t> </a:t>
            </a:r>
            <a:r>
              <a:rPr lang="en-US" sz="2800" dirty="0" err="1">
                <a:solidFill>
                  <a:srgbClr val="1E1E1E"/>
                </a:solidFill>
                <a:latin typeface="Inter"/>
              </a:rPr>
              <a:t>infarkti</a:t>
            </a:r>
            <a:r>
              <a:rPr lang="en-US" sz="2800" dirty="0">
                <a:solidFill>
                  <a:srgbClr val="1E1E1E"/>
                </a:solidFill>
                <a:latin typeface="Inter"/>
              </a:rPr>
              <a:t>, yon </a:t>
            </a:r>
            <a:r>
              <a:rPr lang="en-US" sz="2800" dirty="0" err="1">
                <a:solidFill>
                  <a:srgbClr val="1E1E1E"/>
                </a:solidFill>
                <a:latin typeface="Inter"/>
              </a:rPr>
              <a:t>tomon</a:t>
            </a:r>
            <a:r>
              <a:rPr lang="en-US" sz="2800" dirty="0">
                <a:solidFill>
                  <a:srgbClr val="1E1E1E"/>
                </a:solidFill>
                <a:latin typeface="Inter"/>
              </a:rPr>
              <a:t> </a:t>
            </a:r>
            <a:r>
              <a:rPr lang="en-US" sz="2800" dirty="0" err="1">
                <a:solidFill>
                  <a:srgbClr val="1E1E1E"/>
                </a:solidFill>
                <a:latin typeface="Inter"/>
              </a:rPr>
              <a:t>miokard</a:t>
            </a:r>
            <a:r>
              <a:rPr lang="en-US" sz="2800" dirty="0">
                <a:solidFill>
                  <a:srgbClr val="1E1E1E"/>
                </a:solidFill>
                <a:latin typeface="Inter"/>
              </a:rPr>
              <a:t> </a:t>
            </a:r>
            <a:r>
              <a:rPr lang="en-US" sz="2800" dirty="0" err="1">
                <a:solidFill>
                  <a:srgbClr val="1E1E1E"/>
                </a:solidFill>
                <a:latin typeface="Inter"/>
              </a:rPr>
              <a:t>infarkti</a:t>
            </a:r>
            <a:r>
              <a:rPr lang="en-US" sz="2800" dirty="0">
                <a:solidFill>
                  <a:srgbClr val="1E1E1E"/>
                </a:solidFill>
                <a:latin typeface="Inter"/>
              </a:rPr>
              <a:t> </a:t>
            </a:r>
            <a:r>
              <a:rPr lang="en-US" sz="2800" dirty="0" err="1">
                <a:solidFill>
                  <a:srgbClr val="1E1E1E"/>
                </a:solidFill>
                <a:latin typeface="Inter"/>
              </a:rPr>
              <a:t>va</a:t>
            </a:r>
            <a:r>
              <a:rPr lang="en-US" sz="2800" dirty="0">
                <a:solidFill>
                  <a:srgbClr val="1E1E1E"/>
                </a:solidFill>
                <a:latin typeface="Inter"/>
              </a:rPr>
              <a:t> </a:t>
            </a:r>
            <a:r>
              <a:rPr lang="en-US" sz="2800" dirty="0" err="1">
                <a:solidFill>
                  <a:srgbClr val="1E1E1E"/>
                </a:solidFill>
                <a:latin typeface="Inter"/>
              </a:rPr>
              <a:t>interventrikulyar</a:t>
            </a:r>
            <a:r>
              <a:rPr lang="en-US" sz="2800" dirty="0">
                <a:solidFill>
                  <a:srgbClr val="1E1E1E"/>
                </a:solidFill>
                <a:latin typeface="Inter"/>
              </a:rPr>
              <a:t> </a:t>
            </a:r>
            <a:r>
              <a:rPr lang="en-US" sz="2800" dirty="0" err="1">
                <a:solidFill>
                  <a:srgbClr val="1E1E1E"/>
                </a:solidFill>
                <a:latin typeface="Inter"/>
              </a:rPr>
              <a:t>infarktlar</a:t>
            </a:r>
            <a:r>
              <a:rPr lang="en-US" sz="2800" dirty="0">
                <a:solidFill>
                  <a:srgbClr val="1E1E1E"/>
                </a:solidFill>
                <a:latin typeface="Inter"/>
              </a:rPr>
              <a:t> </a:t>
            </a:r>
            <a:r>
              <a:rPr lang="en-US" sz="2800" dirty="0" err="1">
                <a:solidFill>
                  <a:srgbClr val="1E1E1E"/>
                </a:solidFill>
                <a:latin typeface="Inter"/>
              </a:rPr>
              <a:t>mavjud</a:t>
            </a:r>
            <a:r>
              <a:rPr lang="en-US" sz="2800" dirty="0">
                <a:solidFill>
                  <a:srgbClr val="1E1E1E"/>
                </a:solidFill>
                <a:latin typeface="Inter"/>
              </a:rPr>
              <a:t>.</a:t>
            </a:r>
          </a:p>
          <a:p>
            <a:r>
              <a:rPr lang="en-US" sz="2800" dirty="0">
                <a:solidFill>
                  <a:srgbClr val="1E1E1E"/>
                </a:solidFill>
                <a:latin typeface="Inter"/>
              </a:rPr>
              <a:t>60 </a:t>
            </a:r>
            <a:r>
              <a:rPr lang="en-US" sz="2800" dirty="0" err="1">
                <a:solidFill>
                  <a:srgbClr val="1E1E1E"/>
                </a:solidFill>
                <a:latin typeface="Inter"/>
              </a:rPr>
              <a:t>yoshgacha</a:t>
            </a:r>
            <a:r>
              <a:rPr lang="en-US" sz="2800" dirty="0">
                <a:solidFill>
                  <a:srgbClr val="1E1E1E"/>
                </a:solidFill>
                <a:latin typeface="Inter"/>
              </a:rPr>
              <a:t> </a:t>
            </a:r>
            <a:r>
              <a:rPr lang="en-US" sz="2800" dirty="0" err="1">
                <a:solidFill>
                  <a:srgbClr val="1E1E1E"/>
                </a:solidFill>
                <a:latin typeface="Inter"/>
              </a:rPr>
              <a:t>bo`lgan</a:t>
            </a:r>
            <a:r>
              <a:rPr lang="en-US" sz="2800" dirty="0">
                <a:solidFill>
                  <a:srgbClr val="1E1E1E"/>
                </a:solidFill>
                <a:latin typeface="Inter"/>
              </a:rPr>
              <a:t> </a:t>
            </a:r>
            <a:r>
              <a:rPr lang="en-US" sz="2800" dirty="0" err="1">
                <a:solidFill>
                  <a:srgbClr val="1E1E1E"/>
                </a:solidFill>
                <a:latin typeface="Inter"/>
              </a:rPr>
              <a:t>erkaklarda</a:t>
            </a:r>
            <a:r>
              <a:rPr lang="en-US" sz="2800" dirty="0">
                <a:solidFill>
                  <a:srgbClr val="1E1E1E"/>
                </a:solidFill>
                <a:latin typeface="Inter"/>
              </a:rPr>
              <a:t> </a:t>
            </a:r>
            <a:r>
              <a:rPr lang="en-US" sz="2800" dirty="0" err="1">
                <a:solidFill>
                  <a:srgbClr val="1E1E1E"/>
                </a:solidFill>
                <a:latin typeface="Inter"/>
              </a:rPr>
              <a:t>miokard</a:t>
            </a:r>
            <a:r>
              <a:rPr lang="en-US" sz="2800" dirty="0">
                <a:solidFill>
                  <a:srgbClr val="1E1E1E"/>
                </a:solidFill>
                <a:latin typeface="Inter"/>
              </a:rPr>
              <a:t> </a:t>
            </a:r>
            <a:r>
              <a:rPr lang="en-US" sz="2800" dirty="0" err="1">
                <a:solidFill>
                  <a:srgbClr val="1E1E1E"/>
                </a:solidFill>
                <a:latin typeface="Inter"/>
              </a:rPr>
              <a:t>infarkti</a:t>
            </a:r>
            <a:r>
              <a:rPr lang="en-US" sz="2800" dirty="0">
                <a:solidFill>
                  <a:srgbClr val="1E1E1E"/>
                </a:solidFill>
                <a:latin typeface="Inter"/>
              </a:rPr>
              <a:t> </a:t>
            </a:r>
            <a:r>
              <a:rPr lang="en-US" sz="2800" dirty="0" err="1">
                <a:solidFill>
                  <a:srgbClr val="1E1E1E"/>
                </a:solidFill>
                <a:latin typeface="Inter"/>
              </a:rPr>
              <a:t>xuddi</a:t>
            </a:r>
            <a:r>
              <a:rPr lang="en-US" sz="2800" dirty="0">
                <a:solidFill>
                  <a:srgbClr val="1E1E1E"/>
                </a:solidFill>
                <a:latin typeface="Inter"/>
              </a:rPr>
              <a:t> </a:t>
            </a:r>
            <a:r>
              <a:rPr lang="en-US" sz="2800" dirty="0" err="1">
                <a:solidFill>
                  <a:srgbClr val="1E1E1E"/>
                </a:solidFill>
                <a:latin typeface="Inter"/>
              </a:rPr>
              <a:t>shu</a:t>
            </a:r>
            <a:r>
              <a:rPr lang="en-US" sz="2800" dirty="0">
                <a:solidFill>
                  <a:srgbClr val="1E1E1E"/>
                </a:solidFill>
                <a:latin typeface="Inter"/>
              </a:rPr>
              <a:t> </a:t>
            </a:r>
            <a:r>
              <a:rPr lang="en-US" sz="2800" dirty="0" err="1">
                <a:solidFill>
                  <a:srgbClr val="1E1E1E"/>
                </a:solidFill>
                <a:latin typeface="Inter"/>
              </a:rPr>
              <a:t>yoshdagi</a:t>
            </a:r>
            <a:r>
              <a:rPr lang="en-US" sz="2800" dirty="0">
                <a:solidFill>
                  <a:srgbClr val="1E1E1E"/>
                </a:solidFill>
                <a:latin typeface="Inter"/>
              </a:rPr>
              <a:t> </a:t>
            </a:r>
            <a:r>
              <a:rPr lang="en-US" sz="2800" dirty="0" err="1">
                <a:solidFill>
                  <a:srgbClr val="1E1E1E"/>
                </a:solidFill>
                <a:latin typeface="Inter"/>
              </a:rPr>
              <a:t>ayollarga</a:t>
            </a:r>
            <a:r>
              <a:rPr lang="en-US" sz="2800" dirty="0">
                <a:solidFill>
                  <a:srgbClr val="1E1E1E"/>
                </a:solidFill>
                <a:latin typeface="Inter"/>
              </a:rPr>
              <a:t> </a:t>
            </a:r>
            <a:r>
              <a:rPr lang="en-US" sz="2800" dirty="0" err="1">
                <a:solidFill>
                  <a:srgbClr val="1E1E1E"/>
                </a:solidFill>
                <a:latin typeface="Inter"/>
              </a:rPr>
              <a:t>qaraganda</a:t>
            </a:r>
            <a:r>
              <a:rPr lang="en-US" sz="2800" dirty="0">
                <a:solidFill>
                  <a:srgbClr val="1E1E1E"/>
                </a:solidFill>
                <a:latin typeface="Inter"/>
              </a:rPr>
              <a:t> </a:t>
            </a:r>
            <a:r>
              <a:rPr lang="en-US" sz="2800" dirty="0" err="1">
                <a:solidFill>
                  <a:srgbClr val="1E1E1E"/>
                </a:solidFill>
                <a:latin typeface="Inter"/>
              </a:rPr>
              <a:t>besh</a:t>
            </a:r>
            <a:r>
              <a:rPr lang="en-US" sz="2800" dirty="0">
                <a:solidFill>
                  <a:srgbClr val="1E1E1E"/>
                </a:solidFill>
                <a:latin typeface="Inter"/>
              </a:rPr>
              <a:t> </a:t>
            </a:r>
            <a:r>
              <a:rPr lang="en-US" sz="2800" dirty="0" err="1">
                <a:solidFill>
                  <a:srgbClr val="1E1E1E"/>
                </a:solidFill>
                <a:latin typeface="Inter"/>
              </a:rPr>
              <a:t>marta</a:t>
            </a:r>
            <a:r>
              <a:rPr lang="en-US" sz="2800" dirty="0">
                <a:solidFill>
                  <a:srgbClr val="1E1E1E"/>
                </a:solidFill>
                <a:latin typeface="Inter"/>
              </a:rPr>
              <a:t> </a:t>
            </a:r>
            <a:r>
              <a:rPr lang="en-US" sz="2800" dirty="0" err="1">
                <a:solidFill>
                  <a:srgbClr val="1E1E1E"/>
                </a:solidFill>
                <a:latin typeface="Inter"/>
              </a:rPr>
              <a:t>tez-tez</a:t>
            </a:r>
            <a:r>
              <a:rPr lang="en-US" sz="2800" dirty="0">
                <a:solidFill>
                  <a:srgbClr val="1E1E1E"/>
                </a:solidFill>
                <a:latin typeface="Inter"/>
              </a:rPr>
              <a:t> </a:t>
            </a:r>
            <a:r>
              <a:rPr lang="en-US" sz="2800" dirty="0" err="1">
                <a:solidFill>
                  <a:srgbClr val="1E1E1E"/>
                </a:solidFill>
                <a:latin typeface="Inter"/>
              </a:rPr>
              <a:t>uchraydi</a:t>
            </a:r>
            <a:r>
              <a:rPr lang="en-US" sz="2800" dirty="0">
                <a:solidFill>
                  <a:srgbClr val="1E1E1E"/>
                </a:solidFill>
                <a:latin typeface="Inter"/>
              </a:rPr>
              <a:t>. Bu </a:t>
            </a:r>
            <a:r>
              <a:rPr lang="en-US" sz="2800" dirty="0" err="1">
                <a:solidFill>
                  <a:srgbClr val="1E1E1E"/>
                </a:solidFill>
                <a:latin typeface="Inter"/>
              </a:rPr>
              <a:t>erkaklarda</a:t>
            </a:r>
            <a:r>
              <a:rPr lang="en-US" sz="2800" dirty="0">
                <a:solidFill>
                  <a:srgbClr val="1E1E1E"/>
                </a:solidFill>
                <a:latin typeface="Inter"/>
              </a:rPr>
              <a:t> </a:t>
            </a:r>
            <a:r>
              <a:rPr lang="en-US" sz="2800" dirty="0" err="1">
                <a:solidFill>
                  <a:srgbClr val="1E1E1E"/>
                </a:solidFill>
                <a:latin typeface="Inter"/>
              </a:rPr>
              <a:t>aterosklerozning</a:t>
            </a:r>
            <a:r>
              <a:rPr lang="en-US" sz="2800" dirty="0">
                <a:solidFill>
                  <a:srgbClr val="1E1E1E"/>
                </a:solidFill>
                <a:latin typeface="Inter"/>
              </a:rPr>
              <a:t> </a:t>
            </a:r>
            <a:r>
              <a:rPr lang="en-US" sz="2800" dirty="0" err="1">
                <a:solidFill>
                  <a:srgbClr val="1E1E1E"/>
                </a:solidFill>
                <a:latin typeface="Inter"/>
              </a:rPr>
              <a:t>erta</a:t>
            </a:r>
            <a:r>
              <a:rPr lang="en-US" sz="2800" dirty="0">
                <a:solidFill>
                  <a:srgbClr val="1E1E1E"/>
                </a:solidFill>
                <a:latin typeface="Inter"/>
              </a:rPr>
              <a:t> </a:t>
            </a:r>
            <a:r>
              <a:rPr lang="en-US" sz="2800" dirty="0" err="1">
                <a:solidFill>
                  <a:srgbClr val="1E1E1E"/>
                </a:solidFill>
                <a:latin typeface="Inter"/>
              </a:rPr>
              <a:t>rivojlanishi</a:t>
            </a:r>
            <a:r>
              <a:rPr lang="en-US" sz="2800" dirty="0">
                <a:solidFill>
                  <a:srgbClr val="1E1E1E"/>
                </a:solidFill>
                <a:latin typeface="Inter"/>
              </a:rPr>
              <a:t> </a:t>
            </a:r>
            <a:r>
              <a:rPr lang="en-US" sz="2800" dirty="0" err="1">
                <a:solidFill>
                  <a:srgbClr val="1E1E1E"/>
                </a:solidFill>
                <a:latin typeface="Inter"/>
              </a:rPr>
              <a:t>bilan</a:t>
            </a:r>
            <a:r>
              <a:rPr lang="en-US" sz="2800" dirty="0">
                <a:solidFill>
                  <a:srgbClr val="1E1E1E"/>
                </a:solidFill>
                <a:latin typeface="Inter"/>
              </a:rPr>
              <a:t> </a:t>
            </a:r>
            <a:r>
              <a:rPr lang="en-US" sz="2800" dirty="0" err="1">
                <a:solidFill>
                  <a:srgbClr val="1E1E1E"/>
                </a:solidFill>
                <a:latin typeface="Inter"/>
              </a:rPr>
              <a:t>bog'liq</a:t>
            </a:r>
            <a:r>
              <a:rPr lang="en-US" dirty="0">
                <a:solidFill>
                  <a:srgbClr val="1E1E1E"/>
                </a:solidFill>
                <a:latin typeface="Inter"/>
              </a:rPr>
              <a:t>.</a:t>
            </a:r>
            <a:endParaRPr lang="en-US" b="0" i="0" dirty="0">
              <a:solidFill>
                <a:srgbClr val="1E1E1E"/>
              </a:solidFill>
              <a:effectLst/>
              <a:latin typeface="Inter"/>
            </a:endParaRPr>
          </a:p>
        </p:txBody>
      </p:sp>
    </p:spTree>
    <p:extLst>
      <p:ext uri="{BB962C8B-B14F-4D97-AF65-F5344CB8AC3E}">
        <p14:creationId xmlns:p14="http://schemas.microsoft.com/office/powerpoint/2010/main" val="688602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489166" y="5107457"/>
            <a:ext cx="11242765" cy="5616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ru-RU" altLang="ru-RU" sz="2400" b="0" i="0" u="none" strike="noStrike" cap="none" normalizeH="0" baseline="0" dirty="0" smtClean="0">
              <a:ln>
                <a:noFill/>
              </a:ln>
              <a:solidFill>
                <a:srgbClr val="0A0A0A"/>
              </a:solidFill>
              <a:effectLst/>
              <a:latin typeface="Google Sans"/>
            </a:endParaRPr>
          </a:p>
        </p:txBody>
      </p:sp>
      <p:sp>
        <p:nvSpPr>
          <p:cNvPr id="2" name="Rectangle 1"/>
          <p:cNvSpPr>
            <a:spLocks noChangeArrowheads="1"/>
          </p:cNvSpPr>
          <p:nvPr/>
        </p:nvSpPr>
        <p:spPr bwMode="auto">
          <a:xfrm>
            <a:off x="513807" y="625454"/>
            <a:ext cx="9744891" cy="536294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sz="2400" b="1">
                <a:solidFill>
                  <a:srgbClr val="202122"/>
                </a:solidFill>
              </a:rPr>
              <a:t>Yurakning ishemik kasalligi</a:t>
            </a:r>
            <a:r>
              <a:rPr lang="en-US" sz="2400">
                <a:solidFill>
                  <a:srgbClr val="202122"/>
                </a:solidFill>
              </a:rPr>
              <a:t> — </a:t>
            </a:r>
            <a:r>
              <a:rPr lang="en-US" sz="2400">
                <a:solidFill>
                  <a:srgbClr val="3366CC"/>
                </a:solidFill>
                <a:hlinkClick r:id="rId2" tooltip="Yurak-tomir sistemasi"/>
              </a:rPr>
              <a:t>yurak-tomir sistemasining</a:t>
            </a:r>
            <a:r>
              <a:rPr lang="en-US" sz="2400">
                <a:solidFill>
                  <a:srgbClr val="202122"/>
                </a:solidFill>
              </a:rPr>
              <a:t> keng tarqalgan kasalligi; miokard ishemiyasi va koronar qon aylanishining buzilishi bilan kechadi. Yurakning ishemik kasalligik.ga, asosan, koronar (toj) tomir arteriyalari aterosklerozi natijasida yurak muskullarida qon aylanishining yetishmay qolishi va shu tufayli yurakning qonga yolchimasligi sabab boʻladi. Yurakning ishemik kasalligik.ga stenogkardiya (dastlabki, muqim, nomuqim), miokard infarkti, infarktdan keyingi kardioskleroz, aritmik tur va yurak yetishmovchiligi kiradi. Yurakning ishemik kasalligik. muntazam rivojlanib boruvchi ogʻir yurak xastaligi hisoblanadi. Yosh ulgʻaygan sari kasallik uchrashi koʻpayadi.</a:t>
            </a:r>
          </a:p>
          <a:p>
            <a:r>
              <a:rPr lang="en-US" sz="2400">
                <a:solidFill>
                  <a:srgbClr val="202122"/>
                </a:solidFill>
              </a:rPr>
              <a:t>YU.i.k. klinik jihatdan bir xilda kechmay, dam zoʻrayib, dam bosilib turadi. Koʻpincha Yurakning ishemik kasalligik. zimdan kechib, bemor oʻzining shunday xavfli kasallikka chalinganini bilmay, shifokorga murojaat qilmay yuradi.</a:t>
            </a:r>
          </a:p>
        </p:txBody>
      </p:sp>
    </p:spTree>
    <p:extLst>
      <p:ext uri="{BB962C8B-B14F-4D97-AF65-F5344CB8AC3E}">
        <p14:creationId xmlns:p14="http://schemas.microsoft.com/office/powerpoint/2010/main" val="1625526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4960" y="204011"/>
            <a:ext cx="7044608" cy="980354"/>
          </a:xfrm>
        </p:spPr>
        <p:txBody>
          <a:bodyPr>
            <a:normAutofit/>
          </a:bodyPr>
          <a:lstStyle/>
          <a:p>
            <a:r>
              <a:rPr lang="en-US" dirty="0" smtClean="0"/>
              <a:t> </a:t>
            </a:r>
            <a:r>
              <a:rPr lang="en-US" dirty="0" smtClean="0"/>
              <a:t>              </a:t>
            </a:r>
            <a:r>
              <a:rPr lang="en-US" dirty="0" err="1" smtClean="0"/>
              <a:t>Qon</a:t>
            </a:r>
            <a:r>
              <a:rPr lang="en-US" dirty="0" smtClean="0"/>
              <a:t> </a:t>
            </a:r>
            <a:r>
              <a:rPr lang="en-US" dirty="0" err="1" smtClean="0"/>
              <a:t>ketish</a:t>
            </a:r>
            <a:endParaRPr lang="ru-RU" dirty="0"/>
          </a:p>
        </p:txBody>
      </p:sp>
      <p:sp>
        <p:nvSpPr>
          <p:cNvPr id="3" name="Объект 2"/>
          <p:cNvSpPr>
            <a:spLocks noGrp="1"/>
          </p:cNvSpPr>
          <p:nvPr>
            <p:ph idx="1"/>
          </p:nvPr>
        </p:nvSpPr>
        <p:spPr>
          <a:xfrm>
            <a:off x="982134" y="1410789"/>
            <a:ext cx="8596668" cy="4781006"/>
          </a:xfrm>
        </p:spPr>
        <p:txBody>
          <a:bodyPr>
            <a:normAutofit fontScale="70000" lnSpcReduction="20000"/>
          </a:bodyPr>
          <a:lstStyle/>
          <a:p>
            <a:pPr marL="0" indent="0">
              <a:buNone/>
            </a:pPr>
            <a:r>
              <a:rPr lang="en-US" sz="3200" dirty="0" smtClean="0">
                <a:latin typeface="Times New Roman" panose="02020603050405020304" pitchFamily="18" charset="0"/>
                <a:ea typeface="Calibri" panose="020F0502020204030204" pitchFamily="34" charset="0"/>
              </a:rPr>
              <a:t>        </a:t>
            </a:r>
            <a:r>
              <a:rPr lang="en-US" sz="3200" dirty="0" err="1"/>
              <a:t>Qon</a:t>
            </a:r>
            <a:r>
              <a:rPr lang="en-US" sz="3200" dirty="0"/>
              <a:t> </a:t>
            </a:r>
            <a:r>
              <a:rPr lang="en-US" sz="3200" dirty="0" err="1"/>
              <a:t>ketishi</a:t>
            </a:r>
            <a:r>
              <a:rPr lang="en-US" sz="3200" dirty="0"/>
              <a:t>, </a:t>
            </a:r>
            <a:r>
              <a:rPr lang="en-US" sz="3200" dirty="0" err="1"/>
              <a:t>qonash</a:t>
            </a:r>
            <a:r>
              <a:rPr lang="en-US" sz="3200" dirty="0"/>
              <a:t> </a:t>
            </a:r>
            <a:r>
              <a:rPr lang="en-US" sz="3200" dirty="0" err="1"/>
              <a:t>dinamik</a:t>
            </a:r>
            <a:r>
              <a:rPr lang="en-US" sz="3200" dirty="0"/>
              <a:t> </a:t>
            </a:r>
            <a:r>
              <a:rPr lang="en-US" sz="3200" dirty="0" err="1"/>
              <a:t>tushuncha</a:t>
            </a:r>
            <a:r>
              <a:rPr lang="en-US" sz="3200" dirty="0"/>
              <a:t> </a:t>
            </a:r>
            <a:r>
              <a:rPr lang="en-US" sz="3200" dirty="0" err="1"/>
              <a:t>bo'lib</a:t>
            </a:r>
            <a:r>
              <a:rPr lang="en-US" sz="3200" dirty="0"/>
              <a:t>, </a:t>
            </a:r>
            <a:r>
              <a:rPr lang="en-US" sz="3200" dirty="0" err="1"/>
              <a:t>tomirlar</a:t>
            </a:r>
            <a:r>
              <a:rPr lang="en-US" sz="3200" dirty="0"/>
              <a:t> </a:t>
            </a:r>
            <a:r>
              <a:rPr lang="en-US" sz="3200" dirty="0" err="1"/>
              <a:t>yoki</a:t>
            </a:r>
            <a:r>
              <a:rPr lang="en-US" sz="3200" dirty="0"/>
              <a:t> </a:t>
            </a:r>
            <a:r>
              <a:rPr lang="en-US" sz="3200" dirty="0" err="1"/>
              <a:t>yurak</a:t>
            </a:r>
            <a:r>
              <a:rPr lang="en-US" sz="3200" dirty="0"/>
              <a:t> </a:t>
            </a:r>
            <a:r>
              <a:rPr lang="en-US" sz="3200" dirty="0" err="1"/>
              <a:t>boshliqlaridan</a:t>
            </a:r>
            <a:r>
              <a:rPr lang="en-US" sz="3200" dirty="0"/>
              <a:t> </a:t>
            </a:r>
            <a:r>
              <a:rPr lang="en-US" sz="3200" dirty="0" err="1"/>
              <a:t>atrofdagi</a:t>
            </a:r>
            <a:r>
              <a:rPr lang="en-US" sz="3200" dirty="0"/>
              <a:t> </a:t>
            </a:r>
            <a:r>
              <a:rPr lang="en-US" sz="3200" dirty="0" err="1"/>
              <a:t>muhit</a:t>
            </a:r>
            <a:r>
              <a:rPr lang="en-US" sz="3200" dirty="0"/>
              <a:t> </a:t>
            </a:r>
            <a:r>
              <a:rPr lang="en-US" sz="3200" dirty="0" err="1"/>
              <a:t>yoki</a:t>
            </a:r>
            <a:r>
              <a:rPr lang="en-US" sz="3200" dirty="0"/>
              <a:t> </a:t>
            </a:r>
            <a:r>
              <a:rPr lang="en-US" sz="3200" dirty="0" err="1"/>
              <a:t>tana</a:t>
            </a:r>
            <a:r>
              <a:rPr lang="en-US" sz="3200" dirty="0"/>
              <a:t> </a:t>
            </a:r>
            <a:r>
              <a:rPr lang="en-US" sz="3200" dirty="0" err="1"/>
              <a:t>boshligiga</a:t>
            </a:r>
            <a:r>
              <a:rPr lang="en-US" sz="3200" dirty="0"/>
              <a:t> </a:t>
            </a:r>
            <a:r>
              <a:rPr lang="en-US" sz="3200" dirty="0" err="1"/>
              <a:t>qon</a:t>
            </a:r>
            <a:r>
              <a:rPr lang="en-US" sz="3200" dirty="0"/>
              <a:t> </a:t>
            </a:r>
            <a:r>
              <a:rPr lang="en-US" sz="3200" dirty="0" err="1"/>
              <a:t>oqib</a:t>
            </a:r>
            <a:r>
              <a:rPr lang="en-US" sz="3200" dirty="0"/>
              <a:t> </a:t>
            </a:r>
            <a:r>
              <a:rPr lang="en-US" sz="3200" dirty="0" err="1"/>
              <a:t>tushishi</a:t>
            </a:r>
            <a:r>
              <a:rPr lang="en-US" sz="3200" dirty="0"/>
              <a:t> </a:t>
            </a:r>
            <a:r>
              <a:rPr lang="en-US" sz="3200" dirty="0" err="1"/>
              <a:t>jarayoni</a:t>
            </a:r>
            <a:r>
              <a:rPr lang="en-US" sz="3200" dirty="0"/>
              <a:t>- </a:t>
            </a:r>
            <a:r>
              <a:rPr lang="en-US" sz="3200" dirty="0" err="1"/>
              <a:t>dan</a:t>
            </a:r>
            <a:r>
              <a:rPr lang="en-US" sz="3200" dirty="0"/>
              <a:t> </a:t>
            </a:r>
            <a:r>
              <a:rPr lang="en-US" sz="3200" dirty="0" err="1"/>
              <a:t>iborat</a:t>
            </a:r>
            <a:r>
              <a:rPr lang="en-US" sz="3200" dirty="0"/>
              <a:t>. Bu </a:t>
            </a:r>
            <a:r>
              <a:rPr lang="en-US" sz="3200" dirty="0" err="1"/>
              <a:t>jarayonning</a:t>
            </a:r>
            <a:r>
              <a:rPr lang="en-US" sz="3200" dirty="0"/>
              <a:t> </a:t>
            </a:r>
            <a:r>
              <a:rPr lang="en-US" sz="3200" dirty="0" err="1"/>
              <a:t>bevosita</a:t>
            </a:r>
            <a:r>
              <a:rPr lang="en-US" sz="3200" dirty="0"/>
              <a:t> </a:t>
            </a:r>
            <a:r>
              <a:rPr lang="en-US" sz="3200" dirty="0" err="1"/>
              <a:t>oqibati</a:t>
            </a:r>
            <a:r>
              <a:rPr lang="en-US" sz="3200" dirty="0"/>
              <a:t> </a:t>
            </a:r>
            <a:r>
              <a:rPr lang="en-US" sz="3200" dirty="0" err="1"/>
              <a:t>qon</a:t>
            </a:r>
            <a:r>
              <a:rPr lang="en-US" sz="3200" dirty="0"/>
              <a:t> </a:t>
            </a:r>
            <a:r>
              <a:rPr lang="en-US" sz="3200" dirty="0" err="1"/>
              <a:t>quyilishi</a:t>
            </a:r>
            <a:r>
              <a:rPr lang="en-US" sz="3200" dirty="0"/>
              <a:t> — </a:t>
            </a:r>
            <a:r>
              <a:rPr lang="en-US" sz="3200" dirty="0" err="1"/>
              <a:t>gemorragiya</a:t>
            </a:r>
            <a:r>
              <a:rPr lang="en-US" sz="3200" dirty="0"/>
              <a:t>, </a:t>
            </a:r>
            <a:r>
              <a:rPr lang="en-US" sz="3200" dirty="0" err="1"/>
              <a:t>ya’ni</a:t>
            </a:r>
            <a:r>
              <a:rPr lang="en-US" sz="3200" dirty="0"/>
              <a:t> </a:t>
            </a:r>
            <a:r>
              <a:rPr lang="en-US" sz="3200" dirty="0" err="1"/>
              <a:t>toqima</a:t>
            </a:r>
            <a:r>
              <a:rPr lang="en-US" sz="3200" dirty="0"/>
              <a:t> </a:t>
            </a:r>
            <a:r>
              <a:rPr lang="en-US" sz="3200" dirty="0" err="1"/>
              <a:t>yoki</a:t>
            </a:r>
            <a:r>
              <a:rPr lang="en-US" sz="3200" dirty="0"/>
              <a:t> </a:t>
            </a:r>
            <a:r>
              <a:rPr lang="en-US" sz="3200" dirty="0" err="1"/>
              <a:t>bo'shliqlarda</a:t>
            </a:r>
            <a:r>
              <a:rPr lang="en-US" sz="3200" dirty="0"/>
              <a:t> </a:t>
            </a:r>
            <a:r>
              <a:rPr lang="en-US" sz="3200" dirty="0" err="1"/>
              <a:t>qon</a:t>
            </a:r>
            <a:r>
              <a:rPr lang="en-US" sz="3200" dirty="0"/>
              <a:t> </a:t>
            </a:r>
            <a:r>
              <a:rPr lang="en-US" sz="3200" dirty="0" err="1"/>
              <a:t>to'planib</a:t>
            </a:r>
            <a:r>
              <a:rPr lang="en-US" sz="3200" dirty="0"/>
              <a:t> </a:t>
            </a:r>
            <a:r>
              <a:rPr lang="en-US" sz="3200" dirty="0" err="1"/>
              <a:t>qolishidir</a:t>
            </a:r>
            <a:r>
              <a:rPr lang="en-US" sz="3200" dirty="0"/>
              <a:t>. </a:t>
            </a:r>
            <a:r>
              <a:rPr lang="en-US" sz="3200" dirty="0" err="1"/>
              <a:t>Hodisalarga</a:t>
            </a:r>
            <a:r>
              <a:rPr lang="en-US" sz="3200" dirty="0"/>
              <a:t> </a:t>
            </a:r>
            <a:r>
              <a:rPr lang="en-US" sz="3200" dirty="0" err="1"/>
              <a:t>klinik</a:t>
            </a:r>
            <a:r>
              <a:rPr lang="en-US" sz="3200" dirty="0"/>
              <a:t> </a:t>
            </a:r>
            <a:r>
              <a:rPr lang="en-US" sz="3200" dirty="0" err="1"/>
              <a:t>baho</a:t>
            </a:r>
            <a:r>
              <a:rPr lang="en-US" sz="3200" dirty="0"/>
              <a:t> be- </a:t>
            </a:r>
            <a:r>
              <a:rPr lang="en-US" sz="3200" dirty="0" err="1"/>
              <a:t>rishda</a:t>
            </a:r>
            <a:r>
              <a:rPr lang="en-US" sz="3200" dirty="0"/>
              <a:t> </a:t>
            </a:r>
            <a:r>
              <a:rPr lang="en-US" sz="3200" dirty="0" err="1"/>
              <a:t>ana</a:t>
            </a:r>
            <a:r>
              <a:rPr lang="en-US" sz="3200" dirty="0"/>
              <a:t> </a:t>
            </a:r>
            <a:r>
              <a:rPr lang="en-US" sz="3200" dirty="0" err="1"/>
              <a:t>shu</a:t>
            </a:r>
            <a:r>
              <a:rPr lang="en-US" sz="3200" dirty="0"/>
              <a:t> </a:t>
            </a:r>
            <a:r>
              <a:rPr lang="en-US" sz="3200" dirty="0" err="1"/>
              <a:t>ikki</a:t>
            </a:r>
            <a:r>
              <a:rPr lang="en-US" sz="3200" dirty="0"/>
              <a:t> </a:t>
            </a:r>
            <a:r>
              <a:rPr lang="en-US" sz="3200" dirty="0" err="1"/>
              <a:t>tushunchani</a:t>
            </a:r>
            <a:r>
              <a:rPr lang="en-US" sz="3200" dirty="0"/>
              <a:t>, </a:t>
            </a:r>
            <a:r>
              <a:rPr lang="en-US" sz="3200" dirty="0" err="1"/>
              <a:t>ya’ni</a:t>
            </a:r>
            <a:r>
              <a:rPr lang="en-US" sz="3200" dirty="0"/>
              <a:t> </a:t>
            </a:r>
            <a:r>
              <a:rPr lang="en-US" sz="3200" dirty="0" err="1"/>
              <a:t>qon</a:t>
            </a:r>
            <a:r>
              <a:rPr lang="en-US" sz="3200" dirty="0"/>
              <a:t> </a:t>
            </a:r>
            <a:r>
              <a:rPr lang="en-US" sz="3200" dirty="0" err="1"/>
              <a:t>ketishi</a:t>
            </a:r>
            <a:r>
              <a:rPr lang="en-US" sz="3200" dirty="0"/>
              <a:t> </a:t>
            </a:r>
            <a:r>
              <a:rPr lang="en-US" sz="3200" dirty="0" err="1"/>
              <a:t>va</a:t>
            </a:r>
            <a:r>
              <a:rPr lang="en-US" sz="3200" dirty="0"/>
              <a:t> </a:t>
            </a:r>
            <a:r>
              <a:rPr lang="en-US" sz="3200" dirty="0" err="1"/>
              <a:t>qon</a:t>
            </a:r>
            <a:r>
              <a:rPr lang="en-US" sz="3200" dirty="0"/>
              <a:t> </a:t>
            </a:r>
            <a:r>
              <a:rPr lang="en-US" sz="3200" dirty="0" err="1"/>
              <a:t>quyilishini</a:t>
            </a:r>
            <a:r>
              <a:rPr lang="en-US" sz="3200" dirty="0"/>
              <a:t> </a:t>
            </a:r>
            <a:r>
              <a:rPr lang="en-US" sz="3200" dirty="0" err="1"/>
              <a:t>bir-biridan</a:t>
            </a:r>
            <a:r>
              <a:rPr lang="en-US" sz="3200" dirty="0"/>
              <a:t> </a:t>
            </a:r>
            <a:r>
              <a:rPr lang="en-US" sz="3200" dirty="0" err="1"/>
              <a:t>ajratish</a:t>
            </a:r>
            <a:r>
              <a:rPr lang="en-US" sz="3200" dirty="0"/>
              <a:t> </a:t>
            </a:r>
            <a:r>
              <a:rPr lang="en-US" sz="3200" dirty="0" err="1"/>
              <a:t>juda</a:t>
            </a:r>
            <a:r>
              <a:rPr lang="en-US" sz="3200" dirty="0"/>
              <a:t> </a:t>
            </a:r>
            <a:r>
              <a:rPr lang="en-US" sz="3200" dirty="0" err="1"/>
              <a:t>muhim</a:t>
            </a:r>
            <a:r>
              <a:rPr lang="en-US" sz="3200" dirty="0"/>
              <a:t>. </a:t>
            </a:r>
            <a:r>
              <a:rPr lang="en-US" sz="3200" dirty="0" err="1"/>
              <a:t>Qon</a:t>
            </a:r>
            <a:r>
              <a:rPr lang="en-US" sz="3200" dirty="0"/>
              <a:t> </a:t>
            </a:r>
            <a:r>
              <a:rPr lang="en-US" sz="3200" dirty="0" err="1"/>
              <a:t>ketishi</a:t>
            </a:r>
            <a:r>
              <a:rPr lang="en-US" sz="3200" dirty="0"/>
              <a:t>, </a:t>
            </a:r>
            <a:r>
              <a:rPr lang="en-US" sz="3200" dirty="0" err="1"/>
              <a:t>qonash</a:t>
            </a:r>
            <a:r>
              <a:rPr lang="en-US" sz="3200" dirty="0"/>
              <a:t> </a:t>
            </a:r>
            <a:r>
              <a:rPr lang="en-US" sz="3200" dirty="0" err="1"/>
              <a:t>tashqi</a:t>
            </a:r>
            <a:r>
              <a:rPr lang="en-US" sz="3200" dirty="0"/>
              <a:t> </a:t>
            </a:r>
            <a:r>
              <a:rPr lang="en-US" sz="3200" dirty="0" err="1"/>
              <a:t>va</a:t>
            </a:r>
            <a:r>
              <a:rPr lang="en-US" sz="3200" dirty="0"/>
              <a:t> </a:t>
            </a:r>
            <a:r>
              <a:rPr lang="en-US" sz="3200" dirty="0" err="1"/>
              <a:t>ichki</a:t>
            </a:r>
            <a:r>
              <a:rPr lang="en-US" sz="3200" dirty="0"/>
              <a:t> </a:t>
            </a:r>
            <a:r>
              <a:rPr lang="en-US" sz="3200" dirty="0" err="1"/>
              <a:t>bolishi</a:t>
            </a:r>
            <a:r>
              <a:rPr lang="en-US" sz="3200" dirty="0"/>
              <a:t> </a:t>
            </a:r>
            <a:r>
              <a:rPr lang="en-US" sz="3200" dirty="0" err="1"/>
              <a:t>mumkin</a:t>
            </a:r>
            <a:r>
              <a:rPr lang="en-US" sz="3200" dirty="0"/>
              <a:t>. </a:t>
            </a:r>
            <a:r>
              <a:rPr lang="en-US" sz="3200" dirty="0" err="1"/>
              <a:t>Qon</a:t>
            </a:r>
            <a:r>
              <a:rPr lang="en-US" sz="3200" dirty="0"/>
              <a:t> </a:t>
            </a:r>
            <a:r>
              <a:rPr lang="en-US" sz="3200" dirty="0" err="1"/>
              <a:t>tuflash</a:t>
            </a:r>
            <a:r>
              <a:rPr lang="en-US" sz="3200" dirty="0"/>
              <a:t> (</a:t>
            </a:r>
            <a:r>
              <a:rPr lang="en-US" sz="3200" dirty="0" err="1" smtClean="0"/>
              <a:t>gemoptoe</a:t>
            </a:r>
            <a:r>
              <a:rPr lang="en-US" sz="3200" dirty="0"/>
              <a:t>), </a:t>
            </a:r>
            <a:r>
              <a:rPr lang="en-US" sz="3200" dirty="0" err="1"/>
              <a:t>burundan</a:t>
            </a:r>
            <a:r>
              <a:rPr lang="en-US" sz="3200" dirty="0"/>
              <a:t> </a:t>
            </a:r>
            <a:r>
              <a:rPr lang="en-US" sz="3200" dirty="0" err="1"/>
              <a:t>qon</a:t>
            </a:r>
            <a:r>
              <a:rPr lang="en-US" sz="3200" dirty="0"/>
              <a:t> </a:t>
            </a:r>
            <a:r>
              <a:rPr lang="en-US" sz="3200" dirty="0" err="1"/>
              <a:t>ketishi</a:t>
            </a:r>
            <a:r>
              <a:rPr lang="en-US" sz="3200" dirty="0"/>
              <a:t> (</a:t>
            </a:r>
            <a:r>
              <a:rPr lang="en-US" sz="3200" dirty="0" err="1"/>
              <a:t>epistaksis</a:t>
            </a:r>
            <a:r>
              <a:rPr lang="en-US" sz="3200" dirty="0"/>
              <a:t>), </a:t>
            </a:r>
            <a:r>
              <a:rPr lang="en-US" sz="3200" dirty="0" err="1"/>
              <a:t>qon</a:t>
            </a:r>
            <a:r>
              <a:rPr lang="en-US" sz="3200" dirty="0"/>
              <a:t> </a:t>
            </a:r>
            <a:r>
              <a:rPr lang="en-US" sz="3200" dirty="0" err="1"/>
              <a:t>qusish</a:t>
            </a:r>
            <a:r>
              <a:rPr lang="en-US" sz="3200" dirty="0"/>
              <a:t> (</a:t>
            </a:r>
            <a:r>
              <a:rPr lang="en-US" sz="3200" dirty="0" err="1"/>
              <a:t>gematomezis</a:t>
            </a:r>
            <a:r>
              <a:rPr lang="en-US" sz="3200" dirty="0"/>
              <a:t>), </a:t>
            </a:r>
            <a:r>
              <a:rPr lang="en-US" sz="3200" dirty="0" err="1"/>
              <a:t>axlat</a:t>
            </a:r>
            <a:r>
              <a:rPr lang="en-US" sz="3200" dirty="0"/>
              <a:t> </a:t>
            </a:r>
            <a:r>
              <a:rPr lang="en-US" sz="3200" dirty="0" err="1"/>
              <a:t>bilan</a:t>
            </a:r>
            <a:r>
              <a:rPr lang="en-US" sz="3200" dirty="0"/>
              <a:t> </a:t>
            </a:r>
            <a:r>
              <a:rPr lang="en-US" sz="3200" dirty="0" err="1"/>
              <a:t>birga</a:t>
            </a:r>
            <a:r>
              <a:rPr lang="en-US" sz="3200" dirty="0"/>
              <a:t> </a:t>
            </a:r>
            <a:r>
              <a:rPr lang="en-US" sz="3200" dirty="0" err="1"/>
              <a:t>qon</a:t>
            </a:r>
            <a:r>
              <a:rPr lang="en-US" sz="3200" dirty="0"/>
              <a:t> </a:t>
            </a:r>
            <a:r>
              <a:rPr lang="en-US" sz="3200" dirty="0" err="1"/>
              <a:t>tushishi</a:t>
            </a:r>
            <a:r>
              <a:rPr lang="en-US" sz="3200" dirty="0"/>
              <a:t> (melena), </a:t>
            </a:r>
            <a:r>
              <a:rPr lang="en-US" sz="3200" dirty="0" err="1"/>
              <a:t>bachadon</a:t>
            </a:r>
            <a:r>
              <a:rPr lang="en-US" sz="3200" dirty="0"/>
              <a:t> </a:t>
            </a:r>
            <a:r>
              <a:rPr lang="en-US" sz="3200" dirty="0" err="1"/>
              <a:t>boshligldan</a:t>
            </a:r>
            <a:r>
              <a:rPr lang="en-US" sz="3200" dirty="0"/>
              <a:t> </a:t>
            </a:r>
            <a:r>
              <a:rPr lang="en-US" sz="3200" dirty="0" err="1"/>
              <a:t>qon</a:t>
            </a:r>
            <a:r>
              <a:rPr lang="en-US" sz="3200" dirty="0"/>
              <a:t> </a:t>
            </a:r>
            <a:r>
              <a:rPr lang="en-US" sz="3200" dirty="0" err="1"/>
              <a:t>ketishi</a:t>
            </a:r>
            <a:r>
              <a:rPr lang="en-US" sz="3200" dirty="0"/>
              <a:t> (</a:t>
            </a:r>
            <a:r>
              <a:rPr lang="en-US" sz="3200" dirty="0" err="1"/>
              <a:t>metrorragiya</a:t>
            </a:r>
            <a:r>
              <a:rPr lang="en-US" sz="3200" dirty="0"/>
              <a:t>), </a:t>
            </a:r>
            <a:r>
              <a:rPr lang="en-US" sz="3200" dirty="0" err="1"/>
              <a:t>xullas</a:t>
            </a:r>
            <a:r>
              <a:rPr lang="en-US" sz="3200" dirty="0"/>
              <a:t>, </a:t>
            </a:r>
            <a:r>
              <a:rPr lang="en-US" sz="3200" dirty="0" err="1"/>
              <a:t>qonning</a:t>
            </a:r>
            <a:r>
              <a:rPr lang="en-US" sz="3200" dirty="0"/>
              <a:t> </a:t>
            </a:r>
            <a:r>
              <a:rPr lang="en-US" sz="3200" dirty="0" err="1"/>
              <a:t>tashqi</a:t>
            </a:r>
            <a:r>
              <a:rPr lang="en-US" sz="3200" dirty="0"/>
              <a:t> </a:t>
            </a:r>
            <a:r>
              <a:rPr lang="en-US" sz="3200" dirty="0" err="1"/>
              <a:t>muhitga</a:t>
            </a:r>
            <a:r>
              <a:rPr lang="en-US" sz="3200" dirty="0"/>
              <a:t> </a:t>
            </a:r>
            <a:r>
              <a:rPr lang="en-US" sz="3200" dirty="0" err="1"/>
              <a:t>oqib</a:t>
            </a:r>
            <a:r>
              <a:rPr lang="en-US" sz="3200" dirty="0"/>
              <a:t> </a:t>
            </a:r>
            <a:r>
              <a:rPr lang="en-US" sz="3200" dirty="0" err="1"/>
              <a:t>chiqishi</a:t>
            </a:r>
            <a:r>
              <a:rPr lang="en-US" sz="3200" dirty="0"/>
              <a:t> </a:t>
            </a:r>
            <a:r>
              <a:rPr lang="en-US" sz="3200" dirty="0" err="1"/>
              <a:t>tashqi</a:t>
            </a:r>
            <a:r>
              <a:rPr lang="en-US" sz="3200" dirty="0"/>
              <a:t> </a:t>
            </a:r>
            <a:r>
              <a:rPr lang="en-US" sz="3200" dirty="0" err="1"/>
              <a:t>qon</a:t>
            </a:r>
            <a:r>
              <a:rPr lang="en-US" sz="3200" dirty="0"/>
              <a:t> </a:t>
            </a:r>
            <a:r>
              <a:rPr lang="en-US" sz="3200" dirty="0" err="1"/>
              <a:t>ketishiga</a:t>
            </a:r>
            <a:r>
              <a:rPr lang="en-US" sz="3200" dirty="0"/>
              <a:t> </a:t>
            </a:r>
            <a:r>
              <a:rPr lang="en-US" sz="3200" dirty="0" err="1"/>
              <a:t>misol</a:t>
            </a:r>
            <a:r>
              <a:rPr lang="en-US" sz="3200" dirty="0"/>
              <a:t> bola </a:t>
            </a:r>
            <a:r>
              <a:rPr lang="en-US" sz="3200" dirty="0" err="1"/>
              <a:t>oli</a:t>
            </a:r>
            <a:r>
              <a:rPr lang="en-US" sz="3200" dirty="0"/>
              <a:t> </a:t>
            </a:r>
            <a:r>
              <a:rPr lang="en-US" sz="3200" dirty="0" err="1"/>
              <a:t>shi</a:t>
            </a:r>
            <a:r>
              <a:rPr lang="en-US" sz="3200" dirty="0"/>
              <a:t> </a:t>
            </a:r>
            <a:r>
              <a:rPr lang="en-US" sz="3200" dirty="0" err="1"/>
              <a:t>mumkin</a:t>
            </a:r>
            <a:r>
              <a:rPr lang="en-US" sz="3200" dirty="0"/>
              <a:t>. </a:t>
            </a:r>
            <a:r>
              <a:rPr lang="en-US" sz="3200" dirty="0" err="1"/>
              <a:t>Ichki</a:t>
            </a:r>
            <a:r>
              <a:rPr lang="en-US" sz="3200" dirty="0"/>
              <a:t> </a:t>
            </a:r>
            <a:r>
              <a:rPr lang="en-US" sz="3200" dirty="0" err="1"/>
              <a:t>qon</a:t>
            </a:r>
            <a:r>
              <a:rPr lang="en-US" sz="3200" dirty="0"/>
              <a:t> </a:t>
            </a:r>
            <a:r>
              <a:rPr lang="en-US" sz="3200" dirty="0" err="1"/>
              <a:t>ketishiga</a:t>
            </a:r>
            <a:r>
              <a:rPr lang="en-US" sz="3200" dirty="0"/>
              <a:t> </a:t>
            </a:r>
            <a:r>
              <a:rPr lang="en-US" sz="3200" dirty="0" err="1"/>
              <a:t>misol</a:t>
            </a:r>
            <a:r>
              <a:rPr lang="en-US" sz="3200" dirty="0"/>
              <a:t> </a:t>
            </a:r>
            <a:r>
              <a:rPr lang="en-US" sz="3200" dirty="0" err="1"/>
              <a:t>qilib</a:t>
            </a:r>
            <a:r>
              <a:rPr lang="en-US" sz="3200" dirty="0"/>
              <a:t>, </a:t>
            </a:r>
            <a:r>
              <a:rPr lang="en-US" sz="3200" dirty="0" err="1"/>
              <a:t>qonning</a:t>
            </a:r>
            <a:r>
              <a:rPr lang="en-US" sz="3200" dirty="0"/>
              <a:t> </a:t>
            </a:r>
            <a:r>
              <a:rPr lang="en-US" sz="3200" dirty="0" err="1"/>
              <a:t>plevra</a:t>
            </a:r>
            <a:r>
              <a:rPr lang="en-US" sz="3200" dirty="0"/>
              <a:t> </a:t>
            </a:r>
            <a:r>
              <a:rPr lang="en-US" sz="3200" dirty="0" err="1"/>
              <a:t>boshlig'iga</a:t>
            </a:r>
            <a:r>
              <a:rPr lang="en-US" sz="3200" dirty="0"/>
              <a:t> (</a:t>
            </a:r>
            <a:r>
              <a:rPr lang="en-US" sz="3200" dirty="0" err="1"/>
              <a:t>gemotoraks</a:t>
            </a:r>
            <a:r>
              <a:rPr lang="en-US" sz="3200" dirty="0"/>
              <a:t>), </a:t>
            </a:r>
            <a:r>
              <a:rPr lang="en-US" sz="3200" dirty="0" err="1"/>
              <a:t>yurak</a:t>
            </a:r>
            <a:r>
              <a:rPr lang="en-US" sz="3200" dirty="0"/>
              <a:t> </a:t>
            </a:r>
            <a:r>
              <a:rPr lang="en-US" sz="3200" dirty="0" err="1"/>
              <a:t>xaltasi</a:t>
            </a:r>
            <a:r>
              <a:rPr lang="en-US" sz="3200" dirty="0"/>
              <a:t> </a:t>
            </a:r>
            <a:r>
              <a:rPr lang="en-US" sz="3200" dirty="0" err="1"/>
              <a:t>boshligiga</a:t>
            </a:r>
            <a:r>
              <a:rPr lang="en-US" sz="3200" dirty="0"/>
              <a:t> (</a:t>
            </a:r>
            <a:r>
              <a:rPr lang="en-US" sz="3200" dirty="0" err="1"/>
              <a:t>gemoperikard</a:t>
            </a:r>
            <a:r>
              <a:rPr lang="en-US" sz="3200" dirty="0"/>
              <a:t>), </a:t>
            </a:r>
            <a:r>
              <a:rPr lang="en-US" sz="3200" dirty="0" err="1"/>
              <a:t>bo'gimlar</a:t>
            </a:r>
            <a:r>
              <a:rPr lang="en-US" sz="3200" dirty="0"/>
              <a:t> </a:t>
            </a:r>
            <a:r>
              <a:rPr lang="en-US" sz="3200" dirty="0" err="1"/>
              <a:t>boshlig'iga</a:t>
            </a:r>
            <a:r>
              <a:rPr lang="en-US" sz="3200" dirty="0"/>
              <a:t> (</a:t>
            </a:r>
            <a:r>
              <a:rPr lang="en-US" sz="3200" dirty="0" err="1"/>
              <a:t>gemartroz</a:t>
            </a:r>
            <a:r>
              <a:rPr lang="en-US" sz="3200" dirty="0"/>
              <a:t>) </a:t>
            </a:r>
            <a:r>
              <a:rPr lang="en-US" sz="3200" dirty="0" err="1"/>
              <a:t>to'planib</a:t>
            </a:r>
            <a:r>
              <a:rPr lang="en-US" sz="3200" dirty="0"/>
              <a:t> </a:t>
            </a:r>
            <a:r>
              <a:rPr lang="en-US" sz="3200" dirty="0" err="1"/>
              <a:t>qolishini</a:t>
            </a:r>
            <a:r>
              <a:rPr lang="en-US" sz="3200" dirty="0"/>
              <a:t>, </a:t>
            </a:r>
            <a:r>
              <a:rPr lang="en-US" sz="3200" dirty="0" err="1"/>
              <a:t>mayda</a:t>
            </a:r>
            <a:r>
              <a:rPr lang="en-US" sz="3200" dirty="0"/>
              <a:t> </a:t>
            </a:r>
            <a:r>
              <a:rPr lang="en-US" sz="3200" dirty="0" err="1"/>
              <a:t>nuqta-nuqta</a:t>
            </a:r>
            <a:r>
              <a:rPr lang="en-US" sz="3200" dirty="0"/>
              <a:t> </a:t>
            </a:r>
            <a:r>
              <a:rPr lang="en-US" sz="3200" dirty="0" err="1"/>
              <a:t>bolib</a:t>
            </a:r>
            <a:r>
              <a:rPr lang="en-US" sz="3200" dirty="0"/>
              <a:t> </a:t>
            </a:r>
            <a:r>
              <a:rPr lang="en-US" sz="3200" dirty="0" err="1"/>
              <a:t>qon</a:t>
            </a:r>
            <a:r>
              <a:rPr lang="en-US" sz="3200" dirty="0"/>
              <a:t> </a:t>
            </a:r>
            <a:r>
              <a:rPr lang="en-US" sz="3200" dirty="0" err="1"/>
              <a:t>quyilishi</a:t>
            </a:r>
            <a:r>
              <a:rPr lang="en-US" sz="3200" dirty="0"/>
              <a:t> — </a:t>
            </a:r>
            <a:r>
              <a:rPr lang="en-US" sz="3200" dirty="0" err="1"/>
              <a:t>petexiyalar</a:t>
            </a:r>
            <a:r>
              <a:rPr lang="en-US" sz="3200" dirty="0"/>
              <a:t> </a:t>
            </a:r>
            <a:r>
              <a:rPr lang="en-US" sz="3200" dirty="0" err="1"/>
              <a:t>va</a:t>
            </a:r>
            <a:r>
              <a:rPr lang="en-US" sz="3200" dirty="0"/>
              <a:t> </a:t>
            </a:r>
            <a:r>
              <a:rPr lang="en-US" sz="3200" dirty="0" err="1"/>
              <a:t>ek</a:t>
            </a:r>
            <a:r>
              <a:rPr lang="en-US" sz="3200" dirty="0"/>
              <a:t>- </a:t>
            </a:r>
            <a:r>
              <a:rPr lang="en-US" sz="3200" dirty="0" err="1"/>
              <a:t>ximozlarni</a:t>
            </a:r>
            <a:r>
              <a:rPr lang="en-US" sz="3200" dirty="0"/>
              <a:t> </a:t>
            </a:r>
            <a:r>
              <a:rPr lang="en-US" sz="3200" dirty="0" err="1"/>
              <a:t>aytib</a:t>
            </a:r>
            <a:r>
              <a:rPr lang="en-US" sz="3200" dirty="0"/>
              <a:t> </a:t>
            </a:r>
            <a:r>
              <a:rPr lang="en-US" sz="3200" dirty="0" err="1"/>
              <a:t>olsa</a:t>
            </a:r>
            <a:r>
              <a:rPr lang="en-US" sz="3200" dirty="0"/>
              <a:t> </a:t>
            </a:r>
            <a:r>
              <a:rPr lang="en-US" sz="3200" dirty="0" err="1"/>
              <a:t>boladi</a:t>
            </a:r>
            <a:r>
              <a:rPr lang="en-US" sz="3200" dirty="0"/>
              <a:t>. </a:t>
            </a:r>
            <a:endParaRPr lang="ru-RU" sz="3200" dirty="0"/>
          </a:p>
        </p:txBody>
      </p:sp>
      <p:sp>
        <p:nvSpPr>
          <p:cNvPr id="4" name="Rectangle 1"/>
          <p:cNvSpPr>
            <a:spLocks noChangeArrowheads="1"/>
          </p:cNvSpPr>
          <p:nvPr/>
        </p:nvSpPr>
        <p:spPr bwMode="auto">
          <a:xfrm>
            <a:off x="1087290" y="-548812"/>
            <a:ext cx="8229601" cy="5488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endParaRPr kumimoji="0" lang="ru-RU" altLang="ru-RU" sz="2400" b="0" i="0" u="none" strike="noStrike" cap="none" normalizeH="0" baseline="0" dirty="0" smtClean="0">
              <a:ln>
                <a:noFill/>
              </a:ln>
              <a:solidFill>
                <a:srgbClr val="0A0A0A"/>
              </a:solidFill>
              <a:effectLst/>
              <a:latin typeface="Google Sans"/>
            </a:endParaRPr>
          </a:p>
        </p:txBody>
      </p:sp>
    </p:spTree>
    <p:extLst>
      <p:ext uri="{BB962C8B-B14F-4D97-AF65-F5344CB8AC3E}">
        <p14:creationId xmlns:p14="http://schemas.microsoft.com/office/powerpoint/2010/main" val="2964865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a:t>
            </a:r>
            <a:endParaRPr lang="ru-RU" dirty="0"/>
          </a:p>
        </p:txBody>
      </p:sp>
      <p:sp>
        <p:nvSpPr>
          <p:cNvPr id="3" name="Объект 2"/>
          <p:cNvSpPr>
            <a:spLocks noGrp="1"/>
          </p:cNvSpPr>
          <p:nvPr>
            <p:ph idx="1"/>
          </p:nvPr>
        </p:nvSpPr>
        <p:spPr>
          <a:xfrm>
            <a:off x="957942" y="541211"/>
            <a:ext cx="8316060" cy="5767977"/>
          </a:xfrm>
        </p:spPr>
        <p:txBody>
          <a:bodyPr>
            <a:normAutofit fontScale="92500" lnSpcReduction="20000"/>
          </a:bodyPr>
          <a:lstStyle/>
          <a:p>
            <a:pPr marL="0" indent="0">
              <a:buNone/>
            </a:pPr>
            <a:r>
              <a:rPr lang="en-US" sz="2800" dirty="0" err="1"/>
              <a:t>Nuqta-nuqta</a:t>
            </a:r>
            <a:r>
              <a:rPr lang="en-US" sz="2800" dirty="0"/>
              <a:t> </a:t>
            </a:r>
            <a:r>
              <a:rPr lang="en-US" sz="2800" dirty="0" err="1"/>
              <a:t>holida</a:t>
            </a:r>
            <a:r>
              <a:rPr lang="en-US" sz="2800" dirty="0"/>
              <a:t> </a:t>
            </a:r>
            <a:r>
              <a:rPr lang="en-US" sz="2800" dirty="0" err="1"/>
              <a:t>quyilgan</a:t>
            </a:r>
            <a:r>
              <a:rPr lang="en-US" sz="2800" dirty="0"/>
              <a:t> </a:t>
            </a:r>
            <a:r>
              <a:rPr lang="en-US" sz="2800" dirty="0" err="1"/>
              <a:t>mayda</a:t>
            </a:r>
            <a:r>
              <a:rPr lang="en-US" sz="2800" dirty="0"/>
              <a:t> </a:t>
            </a:r>
            <a:r>
              <a:rPr lang="en-US" sz="2800" dirty="0" err="1"/>
              <a:t>qontalash</a:t>
            </a:r>
            <a:r>
              <a:rPr lang="en-US" sz="2800" dirty="0"/>
              <a:t> </a:t>
            </a:r>
            <a:r>
              <a:rPr lang="en-US" sz="2800" dirty="0" err="1"/>
              <a:t>lar</a:t>
            </a:r>
            <a:r>
              <a:rPr lang="en-US" sz="2800" dirty="0"/>
              <a:t> </a:t>
            </a:r>
            <a:r>
              <a:rPr lang="en-US" sz="2800" dirty="0" err="1"/>
              <a:t>juda</a:t>
            </a:r>
            <a:r>
              <a:rPr lang="en-US" sz="2800" dirty="0"/>
              <a:t> </a:t>
            </a:r>
            <a:r>
              <a:rPr lang="en-US" sz="2800" dirty="0" err="1"/>
              <a:t>ko'p</a:t>
            </a:r>
            <a:r>
              <a:rPr lang="en-US" sz="2800" dirty="0"/>
              <a:t> </a:t>
            </a:r>
            <a:r>
              <a:rPr lang="en-US" sz="2800" dirty="0" err="1"/>
              <a:t>bolsa</a:t>
            </a:r>
            <a:r>
              <a:rPr lang="en-US" sz="2800" dirty="0"/>
              <a:t>, </a:t>
            </a:r>
            <a:r>
              <a:rPr lang="en-US" sz="2800" dirty="0" err="1"/>
              <a:t>buni</a:t>
            </a:r>
            <a:r>
              <a:rPr lang="en-US" sz="2800" dirty="0"/>
              <a:t> </a:t>
            </a:r>
            <a:r>
              <a:rPr lang="en-US" sz="2800" dirty="0" err="1"/>
              <a:t>purpura</a:t>
            </a:r>
            <a:r>
              <a:rPr lang="en-US" sz="2800" dirty="0"/>
              <a:t> </a:t>
            </a:r>
            <a:r>
              <a:rPr lang="en-US" sz="2800" dirty="0" err="1"/>
              <a:t>deyiladi</a:t>
            </a:r>
            <a:r>
              <a:rPr lang="en-US" sz="2800" dirty="0"/>
              <a:t> (</a:t>
            </a:r>
            <a:r>
              <a:rPr lang="en-US" sz="2800" dirty="0" err="1"/>
              <a:t>teri</a:t>
            </a:r>
            <a:r>
              <a:rPr lang="en-US" sz="2800" dirty="0"/>
              <a:t> </a:t>
            </a:r>
            <a:r>
              <a:rPr lang="en-US" sz="2800" dirty="0" err="1"/>
              <a:t>purpurasi</a:t>
            </a:r>
            <a:r>
              <a:rPr lang="en-US" sz="2800" dirty="0"/>
              <a:t>, </a:t>
            </a:r>
            <a:r>
              <a:rPr lang="en-US" sz="2800" dirty="0" err="1"/>
              <a:t>miya</a:t>
            </a:r>
            <a:r>
              <a:rPr lang="en-US" sz="2800" dirty="0"/>
              <a:t> </a:t>
            </a:r>
            <a:r>
              <a:rPr lang="en-US" sz="2800" dirty="0" err="1"/>
              <a:t>purpurasi</a:t>
            </a:r>
            <a:r>
              <a:rPr lang="en-US" sz="2800" dirty="0"/>
              <a:t> </a:t>
            </a:r>
            <a:r>
              <a:rPr lang="en-US" sz="2800" dirty="0" err="1"/>
              <a:t>va</a:t>
            </a:r>
            <a:r>
              <a:rPr lang="en-US" sz="2800" dirty="0"/>
              <a:t> </a:t>
            </a:r>
            <a:r>
              <a:rPr lang="en-US" sz="2800" dirty="0" err="1"/>
              <a:t>hokazo</a:t>
            </a:r>
            <a:r>
              <a:rPr lang="en-US" sz="2800" dirty="0"/>
              <a:t>). </a:t>
            </a:r>
            <a:r>
              <a:rPr lang="en-US" sz="2800" dirty="0" err="1"/>
              <a:t>Badan</a:t>
            </a:r>
            <a:r>
              <a:rPr lang="en-US" sz="2800" dirty="0"/>
              <a:t> </a:t>
            </a:r>
            <a:r>
              <a:rPr lang="en-US" sz="2800" dirty="0" err="1"/>
              <a:t>terisi</a:t>
            </a:r>
            <a:r>
              <a:rPr lang="en-US" sz="2800" dirty="0"/>
              <a:t>, </a:t>
            </a:r>
            <a:r>
              <a:rPr lang="en-US" sz="2800" dirty="0" err="1"/>
              <a:t>shilliq</a:t>
            </a:r>
            <a:r>
              <a:rPr lang="en-US" sz="2800" dirty="0"/>
              <a:t> </a:t>
            </a:r>
            <a:r>
              <a:rPr lang="en-US" sz="2800" dirty="0" err="1"/>
              <a:t>pardalariga</a:t>
            </a:r>
            <a:r>
              <a:rPr lang="en-US" sz="2800" dirty="0"/>
              <a:t> </a:t>
            </a:r>
            <a:r>
              <a:rPr lang="en-US" sz="2800" dirty="0" err="1"/>
              <a:t>yoyilib</a:t>
            </a:r>
            <a:r>
              <a:rPr lang="en-US" sz="2800" dirty="0"/>
              <a:t> </a:t>
            </a:r>
            <a:r>
              <a:rPr lang="en-US" sz="2800" dirty="0" err="1"/>
              <a:t>quyilib</a:t>
            </a:r>
            <a:r>
              <a:rPr lang="en-US" sz="2800" dirty="0"/>
              <a:t> </a:t>
            </a:r>
            <a:r>
              <a:rPr lang="en-US" sz="2800" dirty="0" err="1"/>
              <a:t>qolgan</a:t>
            </a:r>
            <a:r>
              <a:rPr lang="en-US" sz="2800" dirty="0"/>
              <a:t> </a:t>
            </a:r>
            <a:r>
              <a:rPr lang="en-US" sz="2800" dirty="0" err="1"/>
              <a:t>qontalash</a:t>
            </a:r>
            <a:r>
              <a:rPr lang="en-US" sz="2800" dirty="0"/>
              <a:t> deb </a:t>
            </a:r>
            <a:r>
              <a:rPr lang="en-US" sz="2800" dirty="0" err="1"/>
              <a:t>yuritiladi</a:t>
            </a:r>
            <a:r>
              <a:rPr lang="en-US" sz="2800" dirty="0"/>
              <a:t>. </a:t>
            </a:r>
            <a:r>
              <a:rPr lang="en-US" sz="2800" dirty="0" err="1"/>
              <a:t>Ichki</a:t>
            </a:r>
            <a:r>
              <a:rPr lang="en-US" sz="2800" dirty="0"/>
              <a:t> </a:t>
            </a:r>
            <a:r>
              <a:rPr lang="en-US" sz="2800" dirty="0" err="1"/>
              <a:t>qon</a:t>
            </a:r>
            <a:r>
              <a:rPr lang="en-US" sz="2800" dirty="0"/>
              <a:t> </a:t>
            </a:r>
            <a:r>
              <a:rPr lang="en-US" sz="2800" dirty="0" err="1"/>
              <a:t>ketishi</a:t>
            </a:r>
            <a:r>
              <a:rPr lang="en-US" sz="2800" dirty="0"/>
              <a:t> </a:t>
            </a:r>
            <a:r>
              <a:rPr lang="en-US" sz="2800" dirty="0" err="1"/>
              <a:t>natijasida</a:t>
            </a:r>
            <a:r>
              <a:rPr lang="en-US" sz="2800" dirty="0"/>
              <a:t> </a:t>
            </a:r>
            <a:r>
              <a:rPr lang="en-US" sz="2800" dirty="0" err="1"/>
              <a:t>bazan</a:t>
            </a:r>
            <a:r>
              <a:rPr lang="en-US" sz="2800" dirty="0"/>
              <a:t> </a:t>
            </a:r>
            <a:r>
              <a:rPr lang="en-US" sz="2800" dirty="0" err="1"/>
              <a:t>to'qimalar</a:t>
            </a:r>
            <a:r>
              <a:rPr lang="en-US" sz="2800" dirty="0"/>
              <a:t> </a:t>
            </a:r>
            <a:r>
              <a:rPr lang="en-US" sz="2800" dirty="0" err="1"/>
              <a:t>butunligi</a:t>
            </a:r>
            <a:r>
              <a:rPr lang="en-US" sz="2800" dirty="0"/>
              <a:t> </a:t>
            </a:r>
            <a:r>
              <a:rPr lang="en-US" sz="2800" dirty="0" err="1"/>
              <a:t>ancha</a:t>
            </a:r>
            <a:r>
              <a:rPr lang="en-US" sz="2800" dirty="0"/>
              <a:t> </a:t>
            </a:r>
            <a:r>
              <a:rPr lang="en-US" sz="2800" dirty="0" err="1"/>
              <a:t>buzilib</a:t>
            </a:r>
            <a:r>
              <a:rPr lang="en-US" sz="2800" dirty="0"/>
              <a:t>, </a:t>
            </a:r>
            <a:r>
              <a:rPr lang="en-US" sz="2800" dirty="0" err="1"/>
              <a:t>ivigan</a:t>
            </a:r>
            <a:r>
              <a:rPr lang="en-US" sz="2800" dirty="0"/>
              <a:t> </a:t>
            </a:r>
            <a:r>
              <a:rPr lang="en-US" sz="2800" dirty="0" err="1"/>
              <a:t>talaygina</a:t>
            </a:r>
            <a:r>
              <a:rPr lang="en-US" sz="2800" dirty="0"/>
              <a:t> </a:t>
            </a:r>
            <a:r>
              <a:rPr lang="en-US" sz="2800" dirty="0" err="1"/>
              <a:t>qon</a:t>
            </a:r>
            <a:r>
              <a:rPr lang="en-US" sz="2800" dirty="0"/>
              <a:t> </a:t>
            </a:r>
            <a:r>
              <a:rPr lang="en-US" sz="2800" dirty="0" err="1"/>
              <a:t>to'planib</a:t>
            </a:r>
            <a:r>
              <a:rPr lang="en-US" sz="2800" dirty="0"/>
              <a:t> </a:t>
            </a:r>
            <a:r>
              <a:rPr lang="en-US" sz="2800" dirty="0" err="1"/>
              <a:t>qoladi</a:t>
            </a:r>
            <a:r>
              <a:rPr lang="en-US" sz="2800" dirty="0"/>
              <a:t> </a:t>
            </a:r>
            <a:r>
              <a:rPr lang="en-US" sz="2800" dirty="0" err="1"/>
              <a:t>va</a:t>
            </a:r>
            <a:r>
              <a:rPr lang="en-US" sz="2800" dirty="0"/>
              <a:t> </a:t>
            </a:r>
            <a:r>
              <a:rPr lang="en-US" sz="2800" dirty="0" err="1"/>
              <a:t>gematomalar</a:t>
            </a:r>
            <a:r>
              <a:rPr lang="en-US" sz="2800" dirty="0"/>
              <a:t> </a:t>
            </a:r>
            <a:r>
              <a:rPr lang="en-US" sz="2800" dirty="0" err="1"/>
              <a:t>hosil</a:t>
            </a:r>
            <a:r>
              <a:rPr lang="en-US" sz="2800" dirty="0"/>
              <a:t> </a:t>
            </a:r>
            <a:r>
              <a:rPr lang="en-US" sz="2800" dirty="0" err="1"/>
              <a:t>boladi</a:t>
            </a:r>
            <a:r>
              <a:rPr lang="en-US" sz="2800" dirty="0"/>
              <a:t>. </a:t>
            </a:r>
            <a:r>
              <a:rPr lang="en-US" sz="2800" dirty="0" err="1"/>
              <a:t>Gohida</a:t>
            </a:r>
            <a:r>
              <a:rPr lang="en-US" sz="2800" dirty="0"/>
              <a:t> </a:t>
            </a:r>
            <a:r>
              <a:rPr lang="en-US" sz="2800" dirty="0" err="1"/>
              <a:t>esa</a:t>
            </a:r>
            <a:r>
              <a:rPr lang="en-US" sz="2800" dirty="0"/>
              <a:t> </a:t>
            </a:r>
            <a:r>
              <a:rPr lang="en-US" sz="2800" dirty="0" err="1"/>
              <a:t>quyilgan</a:t>
            </a:r>
            <a:r>
              <a:rPr lang="en-US" sz="2800" dirty="0"/>
              <a:t> </a:t>
            </a:r>
            <a:r>
              <a:rPr lang="en-US" sz="2800" dirty="0" err="1"/>
              <a:t>qon</a:t>
            </a:r>
            <a:r>
              <a:rPr lang="en-US" sz="2800" dirty="0"/>
              <a:t> </a:t>
            </a:r>
            <a:r>
              <a:rPr lang="en-US" sz="2800" dirty="0" err="1"/>
              <a:t>toqimani</a:t>
            </a:r>
            <a:r>
              <a:rPr lang="en-US" sz="2800" dirty="0"/>
              <a:t> </a:t>
            </a:r>
            <a:r>
              <a:rPr lang="en-US" sz="2800" dirty="0" err="1"/>
              <a:t>yemirmasdan</a:t>
            </a:r>
            <a:r>
              <a:rPr lang="en-US" sz="2800" dirty="0"/>
              <a:t>, </a:t>
            </a:r>
            <a:r>
              <a:rPr lang="en-US" sz="2800" dirty="0" err="1"/>
              <a:t>balki</a:t>
            </a:r>
            <a:r>
              <a:rPr lang="en-US" sz="2800" dirty="0"/>
              <a:t> </a:t>
            </a:r>
            <a:r>
              <a:rPr lang="en-US" sz="2800" dirty="0" err="1"/>
              <a:t>uning</a:t>
            </a:r>
            <a:r>
              <a:rPr lang="en-US" sz="2800" dirty="0"/>
              <a:t> </a:t>
            </a:r>
            <a:r>
              <a:rPr lang="en-US" sz="2800" dirty="0" err="1"/>
              <a:t>elementlarini</a:t>
            </a:r>
            <a:r>
              <a:rPr lang="en-US" sz="2800" dirty="0"/>
              <a:t> </a:t>
            </a:r>
            <a:r>
              <a:rPr lang="en-US" sz="2800" dirty="0" err="1"/>
              <a:t>chetga</a:t>
            </a:r>
            <a:r>
              <a:rPr lang="en-US" sz="2800" dirty="0"/>
              <a:t> </a:t>
            </a:r>
            <a:r>
              <a:rPr lang="en-US" sz="2800" dirty="0" err="1"/>
              <a:t>surib</a:t>
            </a:r>
            <a:r>
              <a:rPr lang="en-US" sz="2800" dirty="0"/>
              <a:t>, </a:t>
            </a:r>
            <a:r>
              <a:rPr lang="en-US" sz="2800" dirty="0" err="1"/>
              <a:t>shu</a:t>
            </a:r>
            <a:r>
              <a:rPr lang="en-US" sz="2800" dirty="0"/>
              <a:t> </a:t>
            </a:r>
            <a:r>
              <a:rPr lang="en-US" sz="2800" dirty="0" err="1"/>
              <a:t>toqimada</a:t>
            </a:r>
            <a:r>
              <a:rPr lang="en-US" sz="2800" dirty="0"/>
              <a:t> </a:t>
            </a:r>
            <a:r>
              <a:rPr lang="en-US" sz="2800" dirty="0" err="1"/>
              <a:t>toplanib</a:t>
            </a:r>
            <a:r>
              <a:rPr lang="en-US" sz="2800" dirty="0"/>
              <a:t> </a:t>
            </a:r>
            <a:r>
              <a:rPr lang="en-US" sz="2800" dirty="0" err="1"/>
              <a:t>boradi</a:t>
            </a:r>
            <a:r>
              <a:rPr lang="en-US" sz="2800" dirty="0"/>
              <a:t>. </a:t>
            </a:r>
            <a:r>
              <a:rPr lang="en-US" sz="2800" dirty="0" err="1"/>
              <a:t>Bunday</a:t>
            </a:r>
            <a:r>
              <a:rPr lang="en-US" sz="2800" dirty="0"/>
              <a:t> </a:t>
            </a:r>
            <a:r>
              <a:rPr lang="en-US" sz="2800" dirty="0" err="1"/>
              <a:t>hollarni</a:t>
            </a:r>
            <a:r>
              <a:rPr lang="en-US" sz="2800" dirty="0"/>
              <a:t> </a:t>
            </a:r>
            <a:r>
              <a:rPr lang="en-US" sz="2800" dirty="0" err="1"/>
              <a:t>toqimaning</a:t>
            </a:r>
            <a:r>
              <a:rPr lang="en-US" sz="2800" dirty="0"/>
              <a:t> </a:t>
            </a:r>
            <a:r>
              <a:rPr lang="en-US" sz="2800" dirty="0" err="1"/>
              <a:t>gemorragik</a:t>
            </a:r>
            <a:r>
              <a:rPr lang="en-US" sz="2800" dirty="0"/>
              <a:t> </a:t>
            </a:r>
            <a:r>
              <a:rPr lang="en-US" sz="2800" dirty="0" err="1"/>
              <a:t>infil</a:t>
            </a:r>
            <a:r>
              <a:rPr lang="en-US" sz="2800" dirty="0"/>
              <a:t>- </a:t>
            </a:r>
            <a:r>
              <a:rPr lang="en-US" sz="2800" dirty="0" err="1"/>
              <a:t>tratsiyasi</a:t>
            </a:r>
            <a:r>
              <a:rPr lang="en-US" sz="2800" dirty="0"/>
              <a:t> </a:t>
            </a:r>
            <a:r>
              <a:rPr lang="en-US" sz="2800" dirty="0" err="1"/>
              <a:t>deyiladi</a:t>
            </a:r>
            <a:r>
              <a:rPr lang="en-US" sz="2800" dirty="0"/>
              <a:t>. </a:t>
            </a:r>
            <a:r>
              <a:rPr lang="en-US" sz="2800" dirty="0" err="1"/>
              <a:t>Tomir</a:t>
            </a:r>
            <a:r>
              <a:rPr lang="en-US" sz="2800" dirty="0"/>
              <a:t> </a:t>
            </a:r>
            <a:r>
              <a:rPr lang="en-US" sz="2800" dirty="0" err="1"/>
              <a:t>devorining</a:t>
            </a:r>
            <a:r>
              <a:rPr lang="en-US" sz="2800" dirty="0"/>
              <a:t> </a:t>
            </a:r>
            <a:r>
              <a:rPr lang="en-US" sz="2800" dirty="0" err="1"/>
              <a:t>butunligi</a:t>
            </a:r>
            <a:r>
              <a:rPr lang="en-US" sz="2800" dirty="0"/>
              <a:t> </a:t>
            </a:r>
            <a:r>
              <a:rPr lang="en-US" sz="2800" dirty="0" err="1"/>
              <a:t>buzilishi</a:t>
            </a:r>
            <a:r>
              <a:rPr lang="en-US" sz="2800" dirty="0"/>
              <a:t> </a:t>
            </a:r>
            <a:r>
              <a:rPr lang="en-US" sz="2800" dirty="0" err="1"/>
              <a:t>natijasida</a:t>
            </a:r>
            <a:r>
              <a:rPr lang="en-US" sz="2800" dirty="0"/>
              <a:t> </a:t>
            </a:r>
            <a:r>
              <a:rPr lang="en-US" sz="2800" dirty="0" err="1"/>
              <a:t>yoki</a:t>
            </a:r>
            <a:r>
              <a:rPr lang="en-US" sz="2800" dirty="0"/>
              <a:t> </a:t>
            </a:r>
            <a:r>
              <a:rPr lang="en-US" sz="2800" dirty="0" err="1"/>
              <a:t>diapedez</a:t>
            </a:r>
            <a:r>
              <a:rPr lang="en-US" sz="2800" dirty="0"/>
              <a:t> </a:t>
            </a:r>
            <a:r>
              <a:rPr lang="en-US" sz="2800" dirty="0" err="1"/>
              <a:t>yo‘li</a:t>
            </a:r>
            <a:r>
              <a:rPr lang="en-US" sz="2800" dirty="0"/>
              <a:t> </a:t>
            </a:r>
            <a:r>
              <a:rPr lang="en-US" sz="2800" dirty="0" err="1"/>
              <a:t>bilan</a:t>
            </a:r>
            <a:r>
              <a:rPr lang="en-US" sz="2800" dirty="0"/>
              <a:t> </a:t>
            </a:r>
            <a:r>
              <a:rPr lang="en-US" sz="2800" dirty="0" err="1"/>
              <a:t>qon</a:t>
            </a:r>
            <a:r>
              <a:rPr lang="en-US" sz="2800" dirty="0"/>
              <a:t> </a:t>
            </a:r>
            <a:r>
              <a:rPr lang="en-US" sz="2800" dirty="0" err="1"/>
              <a:t>ketishi</a:t>
            </a:r>
            <a:r>
              <a:rPr lang="en-US" sz="2800" dirty="0"/>
              <a:t> </a:t>
            </a:r>
            <a:r>
              <a:rPr lang="en-US" sz="2800" dirty="0" err="1"/>
              <a:t>mumkin</a:t>
            </a:r>
            <a:r>
              <a:rPr lang="en-US" sz="2800" dirty="0"/>
              <a:t>. </a:t>
            </a:r>
            <a:r>
              <a:rPr lang="en-US" sz="2800" dirty="0" err="1"/>
              <a:t>Ko'pincha</a:t>
            </a:r>
            <a:r>
              <a:rPr lang="en-US" sz="2800" dirty="0"/>
              <a:t> </a:t>
            </a:r>
            <a:r>
              <a:rPr lang="en-US" sz="2800" dirty="0" err="1"/>
              <a:t>sog</a:t>
            </a:r>
            <a:r>
              <a:rPr lang="en-US" sz="2800" dirty="0"/>
              <a:t>‘ </a:t>
            </a:r>
            <a:r>
              <a:rPr lang="en-US" sz="2800" dirty="0" err="1"/>
              <a:t>tomirlar</a:t>
            </a:r>
            <a:r>
              <a:rPr lang="en-US" sz="2800" dirty="0"/>
              <a:t> </a:t>
            </a:r>
            <a:r>
              <a:rPr lang="en-US" sz="2800" dirty="0" err="1"/>
              <a:t>devori</a:t>
            </a:r>
            <a:r>
              <a:rPr lang="en-US" sz="2800" dirty="0"/>
              <a:t> </a:t>
            </a:r>
            <a:r>
              <a:rPr lang="en-US" sz="2800" dirty="0" err="1"/>
              <a:t>yorilishiga</a:t>
            </a:r>
            <a:r>
              <a:rPr lang="en-US" sz="2800" dirty="0"/>
              <a:t> </a:t>
            </a:r>
            <a:r>
              <a:rPr lang="en-US" sz="2800" dirty="0" err="1"/>
              <a:t>aloqador</a:t>
            </a:r>
            <a:r>
              <a:rPr lang="en-US" sz="2800" dirty="0"/>
              <a:t> </a:t>
            </a:r>
            <a:r>
              <a:rPr lang="en-US" sz="2800" dirty="0" err="1"/>
              <a:t>qon</a:t>
            </a:r>
            <a:r>
              <a:rPr lang="en-US" sz="2800" dirty="0"/>
              <a:t> </a:t>
            </a:r>
            <a:r>
              <a:rPr lang="en-US" sz="2800" dirty="0" err="1"/>
              <a:t>ketish</a:t>
            </a:r>
            <a:r>
              <a:rPr lang="en-US" sz="2800" dirty="0"/>
              <a:t> </a:t>
            </a:r>
            <a:r>
              <a:rPr lang="en-US" sz="2800" dirty="0" err="1"/>
              <a:t>hollari</a:t>
            </a:r>
            <a:r>
              <a:rPr lang="en-US" sz="2800" dirty="0"/>
              <a:t> </a:t>
            </a:r>
            <a:r>
              <a:rPr lang="en-US" sz="2800" dirty="0" err="1"/>
              <a:t>uchraydi</a:t>
            </a:r>
            <a:r>
              <a:rPr lang="en-US" sz="2800" dirty="0"/>
              <a:t>, </a:t>
            </a:r>
            <a:r>
              <a:rPr lang="en-US" sz="2800" dirty="0" err="1"/>
              <a:t>odam</a:t>
            </a:r>
            <a:r>
              <a:rPr lang="en-US" sz="2800" dirty="0"/>
              <a:t> </a:t>
            </a:r>
            <a:r>
              <a:rPr lang="en-US" sz="2800" dirty="0" err="1"/>
              <a:t>travmadan</a:t>
            </a:r>
            <a:r>
              <a:rPr lang="en-US" sz="2800" dirty="0"/>
              <a:t> </a:t>
            </a:r>
            <a:r>
              <a:rPr lang="en-US" sz="2800" dirty="0" err="1"/>
              <a:t>shikastlanganida</a:t>
            </a:r>
            <a:r>
              <a:rPr lang="en-US" sz="2800" dirty="0"/>
              <a:t>, </a:t>
            </a:r>
            <a:r>
              <a:rPr lang="en-US" sz="2800" dirty="0" err="1"/>
              <a:t>qon</a:t>
            </a:r>
            <a:r>
              <a:rPr lang="en-US" sz="2800" dirty="0"/>
              <a:t> </a:t>
            </a:r>
            <a:r>
              <a:rPr lang="en-US" sz="2800" dirty="0" err="1"/>
              <a:t>bosimi</a:t>
            </a:r>
            <a:r>
              <a:rPr lang="en-US" sz="2800" dirty="0"/>
              <a:t> </a:t>
            </a:r>
            <a:r>
              <a:rPr lang="en-US" sz="2800" dirty="0" err="1"/>
              <a:t>keskin</a:t>
            </a:r>
            <a:r>
              <a:rPr lang="en-US" sz="2800" dirty="0"/>
              <a:t> </a:t>
            </a:r>
            <a:r>
              <a:rPr lang="en-US" sz="2800" dirty="0" err="1"/>
              <a:t>ko'tarilib</a:t>
            </a:r>
            <a:r>
              <a:rPr lang="en-US" sz="2800" dirty="0"/>
              <a:t> </a:t>
            </a:r>
            <a:r>
              <a:rPr lang="en-US" sz="2800" dirty="0" err="1"/>
              <a:t>ketganida</a:t>
            </a:r>
            <a:r>
              <a:rPr lang="en-US" sz="2800" dirty="0"/>
              <a:t> </a:t>
            </a:r>
            <a:r>
              <a:rPr lang="en-US" sz="2800" dirty="0" err="1"/>
              <a:t>yoki</a:t>
            </a:r>
            <a:r>
              <a:rPr lang="en-US" sz="2800" dirty="0"/>
              <a:t> </a:t>
            </a:r>
            <a:r>
              <a:rPr lang="en-US" sz="2800" dirty="0" err="1"/>
              <a:t>birdan</a:t>
            </a:r>
            <a:r>
              <a:rPr lang="en-US" sz="2800" dirty="0"/>
              <a:t> </a:t>
            </a:r>
            <a:r>
              <a:rPr lang="en-US" sz="2800" dirty="0" err="1"/>
              <a:t>ko'p</a:t>
            </a:r>
            <a:r>
              <a:rPr lang="en-US" sz="2800" dirty="0"/>
              <a:t> </a:t>
            </a:r>
            <a:r>
              <a:rPr lang="en-US" sz="2800" dirty="0" err="1"/>
              <a:t>qon</a:t>
            </a:r>
            <a:r>
              <a:rPr lang="en-US" sz="2800" dirty="0"/>
              <a:t> </a:t>
            </a:r>
            <a:r>
              <a:rPr lang="en-US" sz="2800" dirty="0" err="1"/>
              <a:t>oqib</a:t>
            </a:r>
            <a:r>
              <a:rPr lang="en-US" sz="2800" dirty="0"/>
              <a:t> </a:t>
            </a:r>
            <a:r>
              <a:rPr lang="en-US" sz="2800" dirty="0" err="1"/>
              <a:t>kelganida</a:t>
            </a:r>
            <a:r>
              <a:rPr lang="en-US" sz="2800" dirty="0"/>
              <a:t> </a:t>
            </a:r>
            <a:r>
              <a:rPr lang="en-US" sz="2800" dirty="0" err="1"/>
              <a:t>shunday</a:t>
            </a:r>
            <a:r>
              <a:rPr lang="en-US" sz="2800" dirty="0"/>
              <a:t> </a:t>
            </a:r>
            <a:r>
              <a:rPr lang="en-US" sz="2800" dirty="0" err="1"/>
              <a:t>bo'ladi</a:t>
            </a:r>
            <a:r>
              <a:rPr lang="en-US" sz="2800" dirty="0"/>
              <a:t>.</a:t>
            </a:r>
            <a:endParaRPr lang="ru-RU" sz="2800" dirty="0"/>
          </a:p>
        </p:txBody>
      </p:sp>
      <p:sp>
        <p:nvSpPr>
          <p:cNvPr id="4" name="Rectangle 1"/>
          <p:cNvSpPr>
            <a:spLocks noChangeArrowheads="1"/>
          </p:cNvSpPr>
          <p:nvPr/>
        </p:nvSpPr>
        <p:spPr bwMode="auto">
          <a:xfrm>
            <a:off x="2472922" y="6309188"/>
            <a:ext cx="8560526" cy="5488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endParaRPr kumimoji="0" lang="ru-RU" altLang="ru-RU" sz="2400" b="0" i="0" u="none" strike="noStrike" cap="none" normalizeH="0" baseline="0" dirty="0" smtClean="0">
              <a:ln>
                <a:noFill/>
              </a:ln>
              <a:solidFill>
                <a:srgbClr val="0A0A0A"/>
              </a:solidFill>
              <a:effectLst/>
              <a:latin typeface="Google Sans"/>
            </a:endParaRPr>
          </a:p>
        </p:txBody>
      </p:sp>
    </p:spTree>
    <p:extLst>
      <p:ext uri="{BB962C8B-B14F-4D97-AF65-F5344CB8AC3E}">
        <p14:creationId xmlns:p14="http://schemas.microsoft.com/office/powerpoint/2010/main" val="247112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68923" y="-11388"/>
            <a:ext cx="7620000" cy="391888"/>
          </a:xfrm>
        </p:spPr>
        <p:txBody>
          <a:bodyPr>
            <a:normAutofit fontScale="90000"/>
          </a:bodyPr>
          <a:lstStyle/>
          <a:p>
            <a:r>
              <a:rPr lang="en-US" dirty="0" smtClean="0"/>
              <a:t>                            </a:t>
            </a:r>
            <a:endParaRPr lang="ru-RU" dirty="0"/>
          </a:p>
        </p:txBody>
      </p:sp>
      <p:sp>
        <p:nvSpPr>
          <p:cNvPr id="4" name="Текст 3"/>
          <p:cNvSpPr>
            <a:spLocks noGrp="1"/>
          </p:cNvSpPr>
          <p:nvPr>
            <p:ph type="body" sz="half" idx="2"/>
          </p:nvPr>
        </p:nvSpPr>
        <p:spPr>
          <a:xfrm>
            <a:off x="659649" y="1512616"/>
            <a:ext cx="9578478" cy="5590903"/>
          </a:xfrm>
        </p:spPr>
        <p:txBody>
          <a:bodyPr>
            <a:noAutofit/>
          </a:bodyPr>
          <a:lstStyle/>
          <a:p>
            <a:r>
              <a:rPr lang="en-US" sz="2000" dirty="0"/>
              <a:t>   </a:t>
            </a:r>
            <a:r>
              <a:rPr lang="en-US" sz="2000" b="1" dirty="0" err="1">
                <a:solidFill>
                  <a:srgbClr val="202122"/>
                </a:solidFill>
                <a:latin typeface="Arial" panose="020B0604020202020204" pitchFamily="34" charset="0"/>
              </a:rPr>
              <a:t>T</a:t>
            </a:r>
            <a:r>
              <a:rPr lang="en-US" sz="2800" b="1" dirty="0" err="1">
                <a:solidFill>
                  <a:srgbClr val="202122"/>
                </a:solidFill>
                <a:latin typeface="Arial" panose="020B0604020202020204" pitchFamily="34" charset="0"/>
              </a:rPr>
              <a:t>romboz</a:t>
            </a:r>
            <a:r>
              <a:rPr lang="en-US" sz="2800" b="1" dirty="0">
                <a:solidFill>
                  <a:srgbClr val="202122"/>
                </a:solidFill>
                <a:latin typeface="Arial" panose="020B0604020202020204" pitchFamily="34" charset="0"/>
              </a:rPr>
              <a:t> </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maʼlum</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2" tooltip="Patologik fiziologiya"/>
              </a:rPr>
              <a:t>patologik</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holat</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natijasida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tirik</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3" tooltip="Organizm"/>
              </a:rPr>
              <a:t>organizm</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tomiri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ichida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intravaskular</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4" tooltip="Qon ivishi"/>
              </a:rPr>
              <a:t>qon</a:t>
            </a:r>
            <a:r>
              <a:rPr lang="en-US" sz="2800" dirty="0">
                <a:solidFill>
                  <a:srgbClr val="3366CC"/>
                </a:solidFill>
                <a:latin typeface="Arial" panose="020B0604020202020204" pitchFamily="34" charset="0"/>
                <a:hlinkClick r:id="rId4" tooltip="Qon ivishi"/>
              </a:rPr>
              <a:t> </a:t>
            </a:r>
            <a:r>
              <a:rPr lang="en-US" sz="2800" dirty="0" err="1">
                <a:solidFill>
                  <a:srgbClr val="3366CC"/>
                </a:solidFill>
                <a:latin typeface="Arial" panose="020B0604020202020204" pitchFamily="34" charset="0"/>
                <a:hlinkClick r:id="rId4" tooltip="Qon ivishi"/>
              </a:rPr>
              <a:t>ivish</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jarayoni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Ushbu</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jarayonlardan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soʻng</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5" tooltip="Tomir"/>
              </a:rPr>
              <a:t>tomir</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ichida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hosil</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boʻlgan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laxtasi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eritrotsit</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trombotsitlar</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va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fibrindan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iborat</a:t>
            </a:r>
            <a:r>
              <a:rPr lang="en-US" sz="2800" baseline="30000" dirty="0">
                <a:solidFill>
                  <a:srgbClr val="3366CC"/>
                </a:solidFill>
                <a:latin typeface="Arial" panose="020B0604020202020204" pitchFamily="34" charset="0"/>
                <a:hlinkClick r:id="rId6"/>
              </a:rPr>
              <a:t>[1]</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7" tooltip="Tromb"/>
              </a:rPr>
              <a:t>tromb</a:t>
            </a:r>
            <a:r>
              <a:rPr lang="en-US" sz="2800" dirty="0">
                <a:solidFill>
                  <a:srgbClr val="202122"/>
                </a:solidFill>
                <a:latin typeface="Arial" panose="020B0604020202020204" pitchFamily="34" charset="0"/>
              </a:rPr>
              <a:t> deb </a:t>
            </a:r>
            <a:r>
              <a:rPr lang="en-US" sz="2800" dirty="0" err="1">
                <a:solidFill>
                  <a:srgbClr val="202122"/>
                </a:solidFill>
                <a:latin typeface="Arial" panose="020B0604020202020204" pitchFamily="34" charset="0"/>
              </a:rPr>
              <a:t>nomlanadi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tromb</a:t>
            </a:r>
            <a:r>
              <a:rPr lang="en-US" sz="2800" dirty="0">
                <a:solidFill>
                  <a:srgbClr val="202122"/>
                </a:solidFill>
                <a:latin typeface="Arial" panose="020B0604020202020204" pitchFamily="34" charset="0"/>
              </a:rPr>
              <a:t> – </a:t>
            </a:r>
            <a:r>
              <a:rPr lang="en-US" sz="2800" dirty="0" err="1">
                <a:solidFill>
                  <a:srgbClr val="202122"/>
                </a:solidFill>
                <a:latin typeface="Arial" panose="020B0604020202020204" pitchFamily="34" charset="0"/>
              </a:rPr>
              <a:t>tirik</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organizm</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yuragida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yoki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tomirlarida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hosil</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boʻlgan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tarkibli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qattiq</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massa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Tromboz</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venalarda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hamda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arteriyalarda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uchrashi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mumkin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periferik</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venalarda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koʻp</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uchraydi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Intravaskular</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hosil</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boʻlgan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tromb</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tomirlarda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aylanishi</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8" tooltip="Gemodinamika"/>
              </a:rPr>
              <a:t>gemodinamika</a:t>
            </a:r>
            <a:r>
              <a:rPr lang="en-US" sz="2800" dirty="0">
                <a:solidFill>
                  <a:srgbClr val="202122"/>
                </a:solidFill>
                <a:latin typeface="Arial" panose="020B0604020202020204" pitchFamily="34" charset="0"/>
              </a:rPr>
              <a:t>)</a:t>
            </a:r>
            <a:r>
              <a:rPr lang="en-US" sz="2800" dirty="0" err="1">
                <a:solidFill>
                  <a:srgbClr val="202122"/>
                </a:solidFill>
                <a:latin typeface="Arial" panose="020B0604020202020204" pitchFamily="34" charset="0"/>
              </a:rPr>
              <a:t>ga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toʻsqinlik</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qilishi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baʼzan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oqimi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bilan</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harakatlanib</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turli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aʼzo</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tomirlari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bekilib</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qolishi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yaʼni</a:t>
            </a:r>
            <a:r>
              <a:rPr lang="en-US" sz="2800" dirty="0">
                <a:solidFill>
                  <a:srgbClr val="202122"/>
                </a:solidFill>
                <a:latin typeface="Arial" panose="020B0604020202020204" pitchFamily="34" charset="0"/>
              </a:rPr>
              <a:t> </a:t>
            </a:r>
            <a:r>
              <a:rPr lang="en-US" sz="2800" dirty="0" err="1">
                <a:solidFill>
                  <a:srgbClr val="3366CC"/>
                </a:solidFill>
                <a:latin typeface="Arial" panose="020B0604020202020204" pitchFamily="34" charset="0"/>
                <a:hlinkClick r:id="rId9" tooltip="Emboliya"/>
              </a:rPr>
              <a:t>emboliyaga</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sabab</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boʻlishi</a:t>
            </a:r>
            <a:r>
              <a:rPr lang="en-US" sz="2800" dirty="0">
                <a:solidFill>
                  <a:srgbClr val="202122"/>
                </a:solidFill>
                <a:latin typeface="Arial" panose="020B0604020202020204" pitchFamily="34" charset="0"/>
              </a:rPr>
              <a:t> </a:t>
            </a:r>
            <a:r>
              <a:rPr lang="en-US" sz="2800" dirty="0" err="1">
                <a:solidFill>
                  <a:srgbClr val="202122"/>
                </a:solidFill>
                <a:latin typeface="Arial" panose="020B0604020202020204" pitchFamily="34" charset="0"/>
              </a:rPr>
              <a:t>mumkin</a:t>
            </a:r>
            <a:endParaRPr lang="ru-RU" sz="2800" dirty="0"/>
          </a:p>
        </p:txBody>
      </p:sp>
      <p:sp>
        <p:nvSpPr>
          <p:cNvPr id="10" name="Прямоугольник 9"/>
          <p:cNvSpPr/>
          <p:nvPr/>
        </p:nvSpPr>
        <p:spPr>
          <a:xfrm>
            <a:off x="766353" y="618310"/>
            <a:ext cx="8222569" cy="523220"/>
          </a:xfrm>
          <a:prstGeom prst="rect">
            <a:avLst/>
          </a:prstGeom>
        </p:spPr>
        <p:txBody>
          <a:bodyPr wrap="square">
            <a:spAutoFit/>
          </a:bodyPr>
          <a:lstStyle/>
          <a:p>
            <a:r>
              <a:rPr lang="en-US" sz="2800" dirty="0">
                <a:latin typeface="Times New Roman" panose="02020603050405020304" pitchFamily="18" charset="0"/>
                <a:ea typeface="Calibri" panose="020F0502020204030204" pitchFamily="34" charset="0"/>
              </a:rPr>
              <a:t> </a:t>
            </a:r>
            <a:r>
              <a:rPr lang="en-US" sz="2800" dirty="0" smtClean="0">
                <a:latin typeface="Times New Roman" panose="02020603050405020304" pitchFamily="18" charset="0"/>
                <a:ea typeface="Calibri" panose="020F0502020204030204" pitchFamily="34" charset="0"/>
              </a:rPr>
              <a:t>                              </a:t>
            </a:r>
            <a:r>
              <a:rPr lang="en-US" sz="2800" dirty="0" err="1" smtClean="0">
                <a:latin typeface="Times New Roman" panose="02020603050405020304" pitchFamily="18" charset="0"/>
                <a:ea typeface="Calibri" panose="020F0502020204030204" pitchFamily="34" charset="0"/>
              </a:rPr>
              <a:t>Tromboz</a:t>
            </a:r>
            <a:r>
              <a:rPr lang="en-US" sz="2800" dirty="0" smtClean="0">
                <a:latin typeface="Times New Roman" panose="02020603050405020304" pitchFamily="18" charset="0"/>
                <a:ea typeface="Calibri" panose="020F0502020204030204" pitchFamily="34" charset="0"/>
              </a:rPr>
              <a:t> </a:t>
            </a:r>
            <a:r>
              <a:rPr lang="en-US" sz="2800" dirty="0" err="1" smtClean="0">
                <a:latin typeface="Times New Roman" panose="02020603050405020304" pitchFamily="18" charset="0"/>
                <a:ea typeface="Calibri" panose="020F0502020204030204" pitchFamily="34" charset="0"/>
              </a:rPr>
              <a:t>va</a:t>
            </a:r>
            <a:r>
              <a:rPr lang="en-US" sz="2800" dirty="0" smtClean="0">
                <a:latin typeface="Times New Roman" panose="02020603050405020304" pitchFamily="18" charset="0"/>
                <a:ea typeface="Calibri" panose="020F0502020204030204" pitchFamily="34" charset="0"/>
              </a:rPr>
              <a:t> </a:t>
            </a:r>
            <a:r>
              <a:rPr lang="en-US" sz="2800" dirty="0" err="1" smtClean="0">
                <a:latin typeface="Times New Roman" panose="02020603050405020304" pitchFamily="18" charset="0"/>
                <a:ea typeface="Calibri" panose="020F0502020204030204" pitchFamily="34" charset="0"/>
              </a:rPr>
              <a:t>emboliya</a:t>
            </a:r>
            <a:endParaRPr lang="ru-RU" sz="2800" dirty="0"/>
          </a:p>
        </p:txBody>
      </p:sp>
    </p:spTree>
    <p:extLst>
      <p:ext uri="{BB962C8B-B14F-4D97-AF65-F5344CB8AC3E}">
        <p14:creationId xmlns:p14="http://schemas.microsoft.com/office/powerpoint/2010/main" val="1322605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44732" y="472649"/>
            <a:ext cx="9117874" cy="461665"/>
          </a:xfrm>
          <a:prstGeom prst="rect">
            <a:avLst/>
          </a:prstGeom>
        </p:spPr>
        <p:txBody>
          <a:bodyPr wrap="square">
            <a:spAutoFit/>
          </a:bodyPr>
          <a:lstStyle/>
          <a:p>
            <a:endParaRPr lang="ru-RU" sz="2400" dirty="0"/>
          </a:p>
        </p:txBody>
      </p:sp>
      <p:sp>
        <p:nvSpPr>
          <p:cNvPr id="7" name="Прямоугольник 6"/>
          <p:cNvSpPr/>
          <p:nvPr/>
        </p:nvSpPr>
        <p:spPr>
          <a:xfrm>
            <a:off x="461555" y="472649"/>
            <a:ext cx="9283337" cy="523220"/>
          </a:xfrm>
          <a:prstGeom prst="rect">
            <a:avLst/>
          </a:prstGeom>
        </p:spPr>
        <p:txBody>
          <a:bodyPr wrap="square">
            <a:spAutoFit/>
          </a:bodyPr>
          <a:lstStyle/>
          <a:p>
            <a:endParaRPr lang="ru-RU" sz="2800" dirty="0"/>
          </a:p>
        </p:txBody>
      </p:sp>
      <p:sp>
        <p:nvSpPr>
          <p:cNvPr id="8" name="Прямоугольник 7"/>
          <p:cNvSpPr/>
          <p:nvPr/>
        </p:nvSpPr>
        <p:spPr>
          <a:xfrm>
            <a:off x="309154" y="472649"/>
            <a:ext cx="9588138" cy="6124754"/>
          </a:xfrm>
          <a:prstGeom prst="rect">
            <a:avLst/>
          </a:prstGeom>
        </p:spPr>
        <p:txBody>
          <a:bodyPr wrap="square">
            <a:spAutoFit/>
          </a:bodyPr>
          <a:lstStyle/>
          <a:p>
            <a:r>
              <a:rPr lang="en-US" sz="2800" dirty="0" err="1"/>
              <a:t>Tromboz</a:t>
            </a:r>
            <a:r>
              <a:rPr lang="en-US" sz="2800" dirty="0"/>
              <a:t> </a:t>
            </a:r>
            <a:r>
              <a:rPr lang="en-US" sz="2800" dirty="0" err="1"/>
              <a:t>patogenezi</a:t>
            </a:r>
            <a:r>
              <a:rPr lang="en-US" sz="2800" dirty="0"/>
              <a:t> </a:t>
            </a:r>
            <a:r>
              <a:rPr lang="en-US" sz="2800" dirty="0" err="1"/>
              <a:t>asosida</a:t>
            </a:r>
            <a:r>
              <a:rPr lang="en-US" sz="2800" dirty="0"/>
              <a:t> </a:t>
            </a:r>
            <a:r>
              <a:rPr lang="en-US" sz="2800" dirty="0" err="1"/>
              <a:t>quyidagi</a:t>
            </a:r>
            <a:r>
              <a:rPr lang="en-US" sz="2800" dirty="0"/>
              <a:t> </a:t>
            </a:r>
            <a:r>
              <a:rPr lang="en-US" sz="2800" dirty="0" err="1"/>
              <a:t>omillar</a:t>
            </a:r>
            <a:r>
              <a:rPr lang="en-US" sz="2800" dirty="0"/>
              <a:t> </a:t>
            </a:r>
            <a:r>
              <a:rPr lang="en-US" sz="2800" dirty="0" err="1"/>
              <a:t>yotadi</a:t>
            </a:r>
            <a:r>
              <a:rPr lang="en-US" sz="2800" dirty="0"/>
              <a:t>: 1) </a:t>
            </a:r>
            <a:r>
              <a:rPr lang="en-US" sz="2800" dirty="0" err="1"/>
              <a:t>endoteliyning</a:t>
            </a:r>
            <a:r>
              <a:rPr lang="en-US" sz="2800" dirty="0"/>
              <a:t> </a:t>
            </a:r>
            <a:r>
              <a:rPr lang="en-US" sz="2800" dirty="0" err="1"/>
              <a:t>zarar</a:t>
            </a:r>
            <a:r>
              <a:rPr lang="en-US" sz="2800" dirty="0"/>
              <a:t> </a:t>
            </a:r>
            <a:r>
              <a:rPr lang="en-US" sz="2800" dirty="0" err="1"/>
              <a:t>lanishi</a:t>
            </a:r>
            <a:r>
              <a:rPr lang="en-US" sz="2800" dirty="0"/>
              <a:t>, 2) </a:t>
            </a:r>
            <a:r>
              <a:rPr lang="en-US" sz="2800" dirty="0" err="1"/>
              <a:t>qon</a:t>
            </a:r>
            <a:r>
              <a:rPr lang="en-US" sz="2800" dirty="0"/>
              <a:t> </a:t>
            </a:r>
            <a:r>
              <a:rPr lang="en-US" sz="2800" dirty="0" err="1"/>
              <a:t>oqimi</a:t>
            </a:r>
            <a:r>
              <a:rPr lang="en-US" sz="2800" dirty="0"/>
              <a:t> </a:t>
            </a:r>
            <a:r>
              <a:rPr lang="en-US" sz="2800" dirty="0" err="1"/>
              <a:t>sekinlashib</a:t>
            </a:r>
            <a:r>
              <a:rPr lang="en-US" sz="2800" dirty="0"/>
              <a:t>, 3) </a:t>
            </a:r>
            <a:r>
              <a:rPr lang="en-US" sz="2800" dirty="0" err="1"/>
              <a:t>qonning</a:t>
            </a:r>
            <a:r>
              <a:rPr lang="en-US" sz="2800" dirty="0"/>
              <a:t> </a:t>
            </a:r>
            <a:r>
              <a:rPr lang="en-US" sz="2800" dirty="0" err="1"/>
              <a:t>uyurmasimon</a:t>
            </a:r>
            <a:r>
              <a:rPr lang="en-US" sz="2800" dirty="0"/>
              <a:t> </a:t>
            </a:r>
            <a:r>
              <a:rPr lang="en-US" sz="2800" dirty="0" err="1"/>
              <a:t>harakat</a:t>
            </a:r>
            <a:r>
              <a:rPr lang="en-US" sz="2800" dirty="0"/>
              <a:t> </a:t>
            </a:r>
            <a:r>
              <a:rPr lang="en-US" sz="2800" dirty="0" err="1"/>
              <a:t>qilishi</a:t>
            </a:r>
            <a:r>
              <a:rPr lang="en-US" sz="2800" dirty="0"/>
              <a:t> (</a:t>
            </a:r>
            <a:r>
              <a:rPr lang="en-US" sz="2800" dirty="0" err="1"/>
              <a:t>qon</a:t>
            </a:r>
            <a:r>
              <a:rPr lang="en-US" sz="2800" dirty="0"/>
              <a:t> </a:t>
            </a:r>
            <a:r>
              <a:rPr lang="en-US" sz="2800" dirty="0" err="1"/>
              <a:t>ning</a:t>
            </a:r>
            <a:r>
              <a:rPr lang="en-US" sz="2800" dirty="0"/>
              <a:t> turbulent </a:t>
            </a:r>
            <a:r>
              <a:rPr lang="en-US" sz="2800" dirty="0" err="1"/>
              <a:t>tarzda</a:t>
            </a:r>
            <a:r>
              <a:rPr lang="en-US" sz="2800" dirty="0"/>
              <a:t> </a:t>
            </a:r>
            <a:r>
              <a:rPr lang="en-US" sz="2800" dirty="0" err="1"/>
              <a:t>oqishi</a:t>
            </a:r>
            <a:r>
              <a:rPr lang="en-US" sz="2800" dirty="0"/>
              <a:t>), 4) </a:t>
            </a:r>
            <a:r>
              <a:rPr lang="en-US" sz="2800" dirty="0" err="1"/>
              <a:t>qon</a:t>
            </a:r>
            <a:r>
              <a:rPr lang="en-US" sz="2800" dirty="0"/>
              <a:t> </a:t>
            </a:r>
            <a:r>
              <a:rPr lang="en-US" sz="2800" dirty="0" err="1"/>
              <a:t>giperkoagulatsiyasi</a:t>
            </a:r>
            <a:r>
              <a:rPr lang="en-US" sz="2800" dirty="0"/>
              <a:t> (</a:t>
            </a:r>
            <a:r>
              <a:rPr lang="en-US" sz="2800" dirty="0" err="1"/>
              <a:t>qon</a:t>
            </a:r>
            <a:r>
              <a:rPr lang="en-US" sz="2800" dirty="0"/>
              <a:t> </a:t>
            </a:r>
            <a:r>
              <a:rPr lang="en-US" sz="2800" dirty="0" err="1"/>
              <a:t>ivuvchanligining</a:t>
            </a:r>
            <a:r>
              <a:rPr lang="en-US" sz="2800" dirty="0"/>
              <a:t> </a:t>
            </a:r>
            <a:r>
              <a:rPr lang="en-US" sz="2800" dirty="0" err="1"/>
              <a:t>kuchayishi</a:t>
            </a:r>
            <a:r>
              <a:rPr lang="en-US" sz="2800" dirty="0"/>
              <a:t>). </a:t>
            </a:r>
            <a:r>
              <a:rPr lang="en-US" sz="2800" dirty="0" err="1"/>
              <a:t>Mana</a:t>
            </a:r>
            <a:r>
              <a:rPr lang="en-US" sz="2800" dirty="0"/>
              <a:t> </a:t>
            </a:r>
            <a:r>
              <a:rPr lang="en-US" sz="2800" dirty="0" err="1"/>
              <a:t>shu</a:t>
            </a:r>
            <a:r>
              <a:rPr lang="en-US" sz="2800" dirty="0"/>
              <a:t> </a:t>
            </a:r>
            <a:r>
              <a:rPr lang="en-US" sz="2800" dirty="0" err="1"/>
              <a:t>omillarning</a:t>
            </a:r>
            <a:r>
              <a:rPr lang="en-US" sz="2800" dirty="0"/>
              <a:t> </a:t>
            </a:r>
            <a:r>
              <a:rPr lang="en-US" sz="2800" dirty="0" err="1"/>
              <a:t>hammasi</a:t>
            </a:r>
            <a:r>
              <a:rPr lang="en-US" sz="2800" dirty="0"/>
              <a:t> </a:t>
            </a:r>
            <a:r>
              <a:rPr lang="en-US" sz="2800" dirty="0" err="1"/>
              <a:t>bir-biri</a:t>
            </a:r>
            <a:r>
              <a:rPr lang="en-US" sz="2800" dirty="0"/>
              <a:t> </a:t>
            </a:r>
            <a:r>
              <a:rPr lang="en-US" sz="2800" dirty="0" err="1"/>
              <a:t>bilan</a:t>
            </a:r>
            <a:r>
              <a:rPr lang="en-US" sz="2800" dirty="0"/>
              <a:t> </a:t>
            </a:r>
            <a:r>
              <a:rPr lang="en-US" sz="2800" dirty="0" err="1"/>
              <a:t>mahkam</a:t>
            </a:r>
            <a:r>
              <a:rPr lang="en-US" sz="2800" dirty="0"/>
              <a:t> </a:t>
            </a:r>
            <a:r>
              <a:rPr lang="en-US" sz="2800" dirty="0" err="1"/>
              <a:t>aloqada</a:t>
            </a:r>
            <a:r>
              <a:rPr lang="en-US" sz="2800" dirty="0"/>
              <a:t> </a:t>
            </a:r>
            <a:r>
              <a:rPr lang="en-US" sz="2800" dirty="0" err="1"/>
              <a:t>bolib</a:t>
            </a:r>
            <a:r>
              <a:rPr lang="en-US" sz="2800" dirty="0"/>
              <a:t>, </a:t>
            </a:r>
            <a:r>
              <a:rPr lang="en-US" sz="2800" dirty="0" err="1"/>
              <a:t>bir-biriga</a:t>
            </a:r>
            <a:r>
              <a:rPr lang="en-US" sz="2800" dirty="0"/>
              <a:t> </a:t>
            </a:r>
            <a:r>
              <a:rPr lang="en-US" sz="2800" dirty="0" err="1"/>
              <a:t>tasir</a:t>
            </a:r>
            <a:r>
              <a:rPr lang="en-US" sz="2800" dirty="0"/>
              <a:t> </a:t>
            </a:r>
            <a:r>
              <a:rPr lang="en-US" sz="2800" dirty="0" err="1"/>
              <a:t>ko'rsatib</a:t>
            </a:r>
            <a:r>
              <a:rPr lang="en-US" sz="2800" dirty="0"/>
              <a:t> </a:t>
            </a:r>
            <a:r>
              <a:rPr lang="en-US" sz="2800" dirty="0" err="1"/>
              <a:t>boradi</a:t>
            </a:r>
            <a:r>
              <a:rPr lang="en-US" sz="2800" dirty="0"/>
              <a:t>. </a:t>
            </a:r>
            <a:r>
              <a:rPr lang="en-US" sz="2800" dirty="0" err="1"/>
              <a:t>Masalan</a:t>
            </a:r>
            <a:r>
              <a:rPr lang="en-US" sz="2800" dirty="0"/>
              <a:t>, </a:t>
            </a:r>
            <a:r>
              <a:rPr lang="en-US" sz="2800" dirty="0" err="1"/>
              <a:t>tomirlar</a:t>
            </a:r>
            <a:r>
              <a:rPr lang="en-US" sz="2800" dirty="0"/>
              <a:t> </a:t>
            </a:r>
            <a:r>
              <a:rPr lang="en-US" sz="2800" dirty="0" err="1"/>
              <a:t>devoridagi</a:t>
            </a:r>
            <a:r>
              <a:rPr lang="en-US" sz="2800" dirty="0"/>
              <a:t> </a:t>
            </a:r>
            <a:r>
              <a:rPr lang="en-US" sz="2800" dirty="0" err="1"/>
              <a:t>mahalliy</a:t>
            </a:r>
            <a:r>
              <a:rPr lang="en-US" sz="2800" dirty="0"/>
              <a:t> </a:t>
            </a:r>
            <a:r>
              <a:rPr lang="en-US" sz="2800" dirty="0" err="1"/>
              <a:t>ozgarishlar</a:t>
            </a:r>
            <a:r>
              <a:rPr lang="en-US" sz="2800" dirty="0"/>
              <a:t> </a:t>
            </a:r>
            <a:r>
              <a:rPr lang="en-US" sz="2800" dirty="0" err="1"/>
              <a:t>tomir</a:t>
            </a:r>
            <a:r>
              <a:rPr lang="en-US" sz="2800" dirty="0"/>
              <a:t> </a:t>
            </a:r>
            <a:r>
              <a:rPr lang="en-US" sz="2800" dirty="0" err="1"/>
              <a:t>yo‘lining</a:t>
            </a:r>
            <a:r>
              <a:rPr lang="en-US" sz="2800" dirty="0"/>
              <a:t> </a:t>
            </a:r>
            <a:r>
              <a:rPr lang="en-US" sz="2800" dirty="0" err="1"/>
              <a:t>notekis</a:t>
            </a:r>
            <a:r>
              <a:rPr lang="en-US" sz="2800" dirty="0"/>
              <a:t> </a:t>
            </a:r>
            <a:r>
              <a:rPr lang="en-US" sz="2800" dirty="0" err="1"/>
              <a:t>kengayishiga</a:t>
            </a:r>
            <a:r>
              <a:rPr lang="en-US" sz="2800" dirty="0"/>
              <a:t> </a:t>
            </a:r>
            <a:r>
              <a:rPr lang="en-US" sz="2800" dirty="0" err="1"/>
              <a:t>olib</a:t>
            </a:r>
            <a:r>
              <a:rPr lang="en-US" sz="2800" dirty="0"/>
              <a:t> </a:t>
            </a:r>
            <a:r>
              <a:rPr lang="en-US" sz="2800" dirty="0" err="1"/>
              <a:t>kelishi</a:t>
            </a:r>
            <a:r>
              <a:rPr lang="en-US" sz="2800" dirty="0"/>
              <a:t> </a:t>
            </a:r>
            <a:r>
              <a:rPr lang="en-US" sz="2800" dirty="0" err="1"/>
              <a:t>mumkin</a:t>
            </a:r>
            <a:r>
              <a:rPr lang="en-US" sz="2800" dirty="0"/>
              <a:t>. U </a:t>
            </a:r>
            <a:r>
              <a:rPr lang="en-US" sz="2800" dirty="0" err="1"/>
              <a:t>narsa</a:t>
            </a:r>
            <a:r>
              <a:rPr lang="en-US" sz="2800" dirty="0"/>
              <a:t> </a:t>
            </a:r>
            <a:r>
              <a:rPr lang="en-US" sz="2800" dirty="0" err="1"/>
              <a:t>o‘z</a:t>
            </a:r>
            <a:r>
              <a:rPr lang="en-US" sz="2800" dirty="0"/>
              <a:t> </a:t>
            </a:r>
            <a:r>
              <a:rPr lang="en-US" sz="2800" dirty="0" err="1"/>
              <a:t>navbatida</a:t>
            </a:r>
            <a:r>
              <a:rPr lang="en-US" sz="2800" dirty="0"/>
              <a:t> </a:t>
            </a:r>
            <a:r>
              <a:rPr lang="en-US" sz="2800" dirty="0" err="1"/>
              <a:t>qon</a:t>
            </a:r>
            <a:r>
              <a:rPr lang="en-US" sz="2800" dirty="0"/>
              <a:t> </a:t>
            </a:r>
            <a:r>
              <a:rPr lang="en-US" sz="2800" dirty="0" err="1"/>
              <a:t>oqishining</a:t>
            </a:r>
            <a:r>
              <a:rPr lang="en-US" sz="2800" dirty="0"/>
              <a:t> </a:t>
            </a:r>
            <a:r>
              <a:rPr lang="en-US" sz="2800" dirty="0" err="1"/>
              <a:t>o'zgarishiga</a:t>
            </a:r>
            <a:r>
              <a:rPr lang="en-US" sz="2800" dirty="0"/>
              <a:t> </a:t>
            </a:r>
            <a:r>
              <a:rPr lang="en-US" sz="2800" dirty="0" err="1"/>
              <a:t>olib</a:t>
            </a:r>
            <a:r>
              <a:rPr lang="en-US" sz="2800" dirty="0"/>
              <a:t> </a:t>
            </a:r>
            <a:r>
              <a:rPr lang="en-US" sz="2800" dirty="0" err="1"/>
              <a:t>boradi</a:t>
            </a:r>
            <a:r>
              <a:rPr lang="en-US" sz="2800" dirty="0"/>
              <a:t> — </a:t>
            </a:r>
            <a:r>
              <a:rPr lang="en-US" sz="2800" dirty="0" err="1"/>
              <a:t>aylanma</a:t>
            </a:r>
            <a:r>
              <a:rPr lang="en-US" sz="2800" dirty="0"/>
              <a:t> </a:t>
            </a:r>
            <a:r>
              <a:rPr lang="en-US" sz="2800" dirty="0" err="1"/>
              <a:t>uyurmalar</a:t>
            </a:r>
            <a:r>
              <a:rPr lang="en-US" sz="2800" dirty="0"/>
              <a:t> ho </a:t>
            </a:r>
            <a:r>
              <a:rPr lang="en-US" sz="2800" dirty="0" err="1"/>
              <a:t>sil</a:t>
            </a:r>
            <a:r>
              <a:rPr lang="en-US" sz="2800" dirty="0"/>
              <a:t> </a:t>
            </a:r>
            <a:r>
              <a:rPr lang="en-US" sz="2800" dirty="0" err="1"/>
              <a:t>bo'ladi</a:t>
            </a:r>
            <a:r>
              <a:rPr lang="en-US" sz="2800" dirty="0"/>
              <a:t>, u </a:t>
            </a:r>
            <a:r>
              <a:rPr lang="en-US" sz="2800" dirty="0" err="1"/>
              <a:t>esa</a:t>
            </a:r>
            <a:r>
              <a:rPr lang="en-US" sz="2800" dirty="0"/>
              <a:t> </a:t>
            </a:r>
            <a:r>
              <a:rPr lang="en-US" sz="2800" dirty="0" err="1"/>
              <a:t>tromb</a:t>
            </a:r>
            <a:r>
              <a:rPr lang="en-US" sz="2800" dirty="0"/>
              <a:t> </a:t>
            </a:r>
            <a:r>
              <a:rPr lang="en-US" sz="2800" dirty="0" err="1"/>
              <a:t>hosil</a:t>
            </a:r>
            <a:r>
              <a:rPr lang="en-US" sz="2800" dirty="0"/>
              <a:t> </a:t>
            </a:r>
            <a:r>
              <a:rPr lang="en-US" sz="2800" dirty="0" err="1"/>
              <a:t>bo'lishiga</a:t>
            </a:r>
            <a:r>
              <a:rPr lang="en-US" sz="2800" dirty="0"/>
              <a:t> </a:t>
            </a:r>
            <a:r>
              <a:rPr lang="en-US" sz="2800" dirty="0" err="1"/>
              <a:t>sharoit</a:t>
            </a:r>
            <a:r>
              <a:rPr lang="en-US" sz="2800" dirty="0"/>
              <a:t> </a:t>
            </a:r>
            <a:r>
              <a:rPr lang="en-US" sz="2800" dirty="0" err="1"/>
              <a:t>tug‘diradi</a:t>
            </a:r>
            <a:r>
              <a:rPr lang="en-US" sz="2800" dirty="0"/>
              <a:t>. </a:t>
            </a:r>
            <a:r>
              <a:rPr lang="en-US" sz="2800" dirty="0" err="1"/>
              <a:t>Endoteliyning</a:t>
            </a:r>
            <a:r>
              <a:rPr lang="en-US" sz="2800" dirty="0"/>
              <a:t> </a:t>
            </a:r>
            <a:r>
              <a:rPr lang="en-US" sz="2800" dirty="0" err="1"/>
              <a:t>zararlanishi</a:t>
            </a:r>
            <a:r>
              <a:rPr lang="en-US" sz="2800" dirty="0"/>
              <a:t> </a:t>
            </a:r>
            <a:r>
              <a:rPr lang="en-US" sz="2800" dirty="0" err="1"/>
              <a:t>trombogenezda</a:t>
            </a:r>
            <a:r>
              <a:rPr lang="en-US" sz="2800" dirty="0"/>
              <a:t> </a:t>
            </a:r>
            <a:r>
              <a:rPr lang="en-US" sz="2800" dirty="0" err="1"/>
              <a:t>hammadan</a:t>
            </a:r>
            <a:r>
              <a:rPr lang="en-US" sz="2800" dirty="0"/>
              <a:t> </a:t>
            </a:r>
            <a:r>
              <a:rPr lang="en-US" sz="2800" dirty="0" err="1"/>
              <a:t>muhim</a:t>
            </a:r>
            <a:r>
              <a:rPr lang="en-US" sz="2800" dirty="0"/>
              <a:t> </a:t>
            </a:r>
            <a:r>
              <a:rPr lang="en-US" sz="2800" dirty="0" err="1"/>
              <a:t>ahamiyatga</a:t>
            </a:r>
            <a:r>
              <a:rPr lang="en-US" sz="2800" dirty="0"/>
              <a:t> </a:t>
            </a:r>
            <a:r>
              <a:rPr lang="en-US" sz="2800" dirty="0" err="1"/>
              <a:t>ega</a:t>
            </a:r>
            <a:r>
              <a:rPr lang="en-US" sz="2800" dirty="0"/>
              <a:t> </a:t>
            </a:r>
            <a:r>
              <a:rPr lang="en-US" sz="2800" dirty="0" err="1"/>
              <a:t>bo'lib</a:t>
            </a:r>
            <a:r>
              <a:rPr lang="en-US" sz="2800" dirty="0"/>
              <a:t>, </a:t>
            </a:r>
            <a:r>
              <a:rPr lang="en-US" sz="2800" dirty="0" err="1"/>
              <a:t>o'z</a:t>
            </a:r>
            <a:r>
              <a:rPr lang="en-US" sz="2800" dirty="0"/>
              <a:t> </a:t>
            </a:r>
            <a:r>
              <a:rPr lang="en-US" sz="2800" dirty="0" err="1"/>
              <a:t>hoiicha</a:t>
            </a:r>
            <a:r>
              <a:rPr lang="en-US" sz="2800" dirty="0"/>
              <a:t> ham </a:t>
            </a:r>
            <a:r>
              <a:rPr lang="en-US" sz="2800" dirty="0" err="1"/>
              <a:t>tromb</a:t>
            </a:r>
            <a:r>
              <a:rPr lang="en-US" sz="2800" dirty="0"/>
              <a:t> </a:t>
            </a:r>
            <a:r>
              <a:rPr lang="en-US" sz="2800" dirty="0" err="1"/>
              <a:t>hosil</a:t>
            </a:r>
            <a:r>
              <a:rPr lang="en-US" sz="2800" dirty="0"/>
              <a:t> </a:t>
            </a:r>
            <a:r>
              <a:rPr lang="en-US" sz="2800" dirty="0" err="1"/>
              <a:t>bo'lishiga</a:t>
            </a:r>
            <a:r>
              <a:rPr lang="en-US" sz="2800" dirty="0"/>
              <a:t> </a:t>
            </a:r>
            <a:r>
              <a:rPr lang="en-US" sz="2800" dirty="0" err="1"/>
              <a:t>olib</a:t>
            </a:r>
            <a:r>
              <a:rPr lang="en-US" sz="2800" dirty="0"/>
              <a:t> </a:t>
            </a:r>
            <a:r>
              <a:rPr lang="en-US" sz="2800" dirty="0" err="1"/>
              <a:t>kelishi</a:t>
            </a:r>
            <a:r>
              <a:rPr lang="en-US" sz="2800" dirty="0"/>
              <a:t> </a:t>
            </a:r>
            <a:r>
              <a:rPr lang="en-US" sz="2800" dirty="0" err="1"/>
              <a:t>mumkin</a:t>
            </a:r>
            <a:r>
              <a:rPr lang="en-US" sz="2800" dirty="0"/>
              <a:t>. </a:t>
            </a:r>
            <a:endParaRPr lang="ru-RU" sz="2800" dirty="0"/>
          </a:p>
        </p:txBody>
      </p:sp>
    </p:spTree>
    <p:extLst>
      <p:ext uri="{BB962C8B-B14F-4D97-AF65-F5344CB8AC3E}">
        <p14:creationId xmlns:p14="http://schemas.microsoft.com/office/powerpoint/2010/main" val="1234694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236822" y="5546684"/>
            <a:ext cx="9396548" cy="461665"/>
          </a:xfrm>
          <a:prstGeom prst="rect">
            <a:avLst/>
          </a:prstGeom>
        </p:spPr>
        <p:txBody>
          <a:bodyPr wrap="square">
            <a:spAutoFit/>
          </a:bodyPr>
          <a:lstStyle/>
          <a:p>
            <a:endParaRPr lang="ru-RU" sz="2400" dirty="0"/>
          </a:p>
        </p:txBody>
      </p:sp>
      <p:sp>
        <p:nvSpPr>
          <p:cNvPr id="8" name="Прямоугольник 7"/>
          <p:cNvSpPr/>
          <p:nvPr/>
        </p:nvSpPr>
        <p:spPr>
          <a:xfrm>
            <a:off x="346229" y="253515"/>
            <a:ext cx="9312676" cy="6001643"/>
          </a:xfrm>
          <a:prstGeom prst="rect">
            <a:avLst/>
          </a:prstGeom>
        </p:spPr>
        <p:txBody>
          <a:bodyPr wrap="square">
            <a:spAutoFit/>
          </a:bodyPr>
          <a:lstStyle/>
          <a:p>
            <a:r>
              <a:rPr lang="en-US" sz="2400" dirty="0" err="1"/>
              <a:t>Ayniqsa</a:t>
            </a:r>
            <a:r>
              <a:rPr lang="en-US" sz="2400" dirty="0"/>
              <a:t> </a:t>
            </a:r>
            <a:r>
              <a:rPr lang="en-US" sz="2400" dirty="0" err="1"/>
              <a:t>aortadagi</a:t>
            </a:r>
            <a:r>
              <a:rPr lang="en-US" sz="2400" dirty="0"/>
              <a:t> </a:t>
            </a:r>
            <a:r>
              <a:rPr lang="en-US" sz="2400" dirty="0" err="1" smtClean="0"/>
              <a:t>aterosklerotik</a:t>
            </a:r>
            <a:r>
              <a:rPr lang="en-US" sz="2400" dirty="0" smtClean="0"/>
              <a:t> </a:t>
            </a:r>
            <a:r>
              <a:rPr lang="en-US" sz="2400" dirty="0" err="1"/>
              <a:t>pilakchalar</a:t>
            </a:r>
            <a:r>
              <a:rPr lang="en-US" sz="2400" dirty="0"/>
              <a:t> </a:t>
            </a:r>
            <a:r>
              <a:rPr lang="en-US" sz="2400" dirty="0" err="1"/>
              <a:t>yara</a:t>
            </a:r>
            <a:r>
              <a:rPr lang="en-US" sz="2400" dirty="0"/>
              <a:t> </a:t>
            </a:r>
            <a:r>
              <a:rPr lang="en-US" sz="2400" dirty="0" err="1"/>
              <a:t>bo'lib</a:t>
            </a:r>
            <a:r>
              <a:rPr lang="en-US" sz="2400" dirty="0"/>
              <a:t> </a:t>
            </a:r>
            <a:r>
              <a:rPr lang="en-US" sz="2400" dirty="0" err="1"/>
              <a:t>ketganida</a:t>
            </a:r>
            <a:r>
              <a:rPr lang="en-US" sz="2400" dirty="0"/>
              <a:t> </a:t>
            </a:r>
            <a:r>
              <a:rPr lang="en-US" sz="2400" dirty="0" err="1"/>
              <a:t>yallig'lanish</a:t>
            </a:r>
            <a:r>
              <a:rPr lang="en-US" sz="2400" dirty="0"/>
              <a:t> </a:t>
            </a:r>
            <a:r>
              <a:rPr lang="en-US" sz="2400" dirty="0" err="1"/>
              <a:t>jarayoni</a:t>
            </a:r>
            <a:r>
              <a:rPr lang="en-US" sz="2400" dirty="0"/>
              <a:t> </a:t>
            </a:r>
            <a:r>
              <a:rPr lang="en-US" sz="2400" dirty="0" err="1"/>
              <a:t>yoki</a:t>
            </a:r>
            <a:r>
              <a:rPr lang="en-US" sz="2400" dirty="0"/>
              <a:t> </a:t>
            </a:r>
            <a:r>
              <a:rPr lang="en-US" sz="2400" dirty="0" err="1"/>
              <a:t>shikast</a:t>
            </a:r>
            <a:r>
              <a:rPr lang="en-US" sz="2400" dirty="0"/>
              <a:t> </a:t>
            </a:r>
            <a:r>
              <a:rPr lang="en-US" sz="2400" dirty="0" err="1"/>
              <a:t>yetishi</a:t>
            </a:r>
            <a:r>
              <a:rPr lang="en-US" sz="2400" dirty="0"/>
              <a:t> </a:t>
            </a:r>
            <a:r>
              <a:rPr lang="en-US" sz="2400" dirty="0" err="1"/>
              <a:t>tufayli</a:t>
            </a:r>
            <a:r>
              <a:rPr lang="en-US" sz="2400" dirty="0"/>
              <a:t> </a:t>
            </a:r>
            <a:r>
              <a:rPr lang="en-US" sz="2400" dirty="0" err="1"/>
              <a:t>tomirlar</a:t>
            </a:r>
            <a:r>
              <a:rPr lang="en-US" sz="2400" dirty="0"/>
              <a:t> </a:t>
            </a:r>
            <a:r>
              <a:rPr lang="en-US" sz="2400" dirty="0" err="1"/>
              <a:t>devori</a:t>
            </a:r>
            <a:r>
              <a:rPr lang="en-US" sz="2400" dirty="0"/>
              <a:t> </a:t>
            </a:r>
            <a:r>
              <a:rPr lang="en-US" sz="2400" dirty="0" err="1"/>
              <a:t>zararlangan</a:t>
            </a:r>
            <a:r>
              <a:rPr lang="en-US" sz="2400" dirty="0"/>
              <a:t> </a:t>
            </a:r>
            <a:r>
              <a:rPr lang="en-US" sz="2400" dirty="0" err="1"/>
              <a:t>joyda</a:t>
            </a:r>
            <a:r>
              <a:rPr lang="en-US" sz="2400" dirty="0"/>
              <a:t> </a:t>
            </a:r>
            <a:r>
              <a:rPr lang="en-US" sz="2400" dirty="0" err="1"/>
              <a:t>ko'pincha</a:t>
            </a:r>
            <a:r>
              <a:rPr lang="en-US" sz="2400" dirty="0"/>
              <a:t> </a:t>
            </a:r>
            <a:r>
              <a:rPr lang="en-US" sz="2400" dirty="0" err="1"/>
              <a:t>tromblar</a:t>
            </a:r>
            <a:r>
              <a:rPr lang="en-US" sz="2400" dirty="0"/>
              <a:t> </a:t>
            </a:r>
            <a:r>
              <a:rPr lang="en-US" sz="2400" dirty="0" err="1"/>
              <a:t>hosil</a:t>
            </a:r>
            <a:r>
              <a:rPr lang="en-US" sz="2400" dirty="0"/>
              <a:t> </a:t>
            </a:r>
            <a:r>
              <a:rPr lang="en-US" sz="2400" dirty="0" err="1"/>
              <a:t>bo'lib</a:t>
            </a:r>
            <a:r>
              <a:rPr lang="en-US" sz="2400" dirty="0"/>
              <a:t> </a:t>
            </a:r>
            <a:r>
              <a:rPr lang="en-US" sz="2400" dirty="0" err="1"/>
              <a:t>turishi</a:t>
            </a:r>
            <a:r>
              <a:rPr lang="en-US" sz="2400" dirty="0"/>
              <a:t> </a:t>
            </a:r>
            <a:r>
              <a:rPr lang="en-US" sz="2400" dirty="0" err="1"/>
              <a:t>ana</a:t>
            </a:r>
            <a:r>
              <a:rPr lang="en-US" sz="2400" dirty="0"/>
              <a:t> </a:t>
            </a:r>
            <a:r>
              <a:rPr lang="en-US" sz="2400" dirty="0" err="1"/>
              <a:t>shundan</a:t>
            </a:r>
            <a:r>
              <a:rPr lang="en-US" sz="2400" dirty="0"/>
              <a:t> </a:t>
            </a:r>
            <a:r>
              <a:rPr lang="en-US" sz="2400" dirty="0" err="1"/>
              <a:t>yaqqol</a:t>
            </a:r>
            <a:r>
              <a:rPr lang="en-US" sz="2400" dirty="0"/>
              <a:t> </a:t>
            </a:r>
            <a:r>
              <a:rPr lang="en-US" sz="2400" dirty="0" err="1"/>
              <a:t>darak</a:t>
            </a:r>
            <a:r>
              <a:rPr lang="en-US" sz="2400" dirty="0"/>
              <a:t> </a:t>
            </a:r>
            <a:r>
              <a:rPr lang="en-US" sz="2400" dirty="0" err="1"/>
              <a:t>beradi</a:t>
            </a:r>
            <a:r>
              <a:rPr lang="en-US" sz="2400" dirty="0"/>
              <a:t>. </a:t>
            </a:r>
            <a:r>
              <a:rPr lang="en-US" sz="2400" dirty="0" err="1"/>
              <a:t>Yurak</a:t>
            </a:r>
            <a:r>
              <a:rPr lang="en-US" sz="2400" dirty="0"/>
              <a:t> </a:t>
            </a:r>
            <a:r>
              <a:rPr lang="en-US" sz="2400" dirty="0" err="1"/>
              <a:t>bo'shliqlarida</a:t>
            </a:r>
            <a:r>
              <a:rPr lang="en-US" sz="2400" dirty="0"/>
              <a:t> </a:t>
            </a:r>
            <a:r>
              <a:rPr lang="en-US" sz="2400" dirty="0" err="1"/>
              <a:t>tromb</a:t>
            </a:r>
            <a:r>
              <a:rPr lang="en-US" sz="2400" dirty="0"/>
              <a:t> </a:t>
            </a:r>
            <a:r>
              <a:rPr lang="en-US" sz="2400" dirty="0" err="1"/>
              <a:t>hosil</a:t>
            </a:r>
            <a:r>
              <a:rPr lang="en-US" sz="2400" dirty="0"/>
              <a:t> </a:t>
            </a:r>
            <a:r>
              <a:rPr lang="en-US" sz="2400" dirty="0" err="1"/>
              <a:t>bolishi</a:t>
            </a:r>
            <a:r>
              <a:rPr lang="en-US" sz="2400" dirty="0"/>
              <a:t> </a:t>
            </a:r>
            <a:r>
              <a:rPr lang="en-US" sz="2400" dirty="0" err="1"/>
              <a:t>endokard</a:t>
            </a:r>
            <a:r>
              <a:rPr lang="en-US" sz="2400" dirty="0"/>
              <a:t> </a:t>
            </a:r>
            <a:r>
              <a:rPr lang="en-US" sz="2400" dirty="0" err="1"/>
              <a:t>zararlanganiga</a:t>
            </a:r>
            <a:r>
              <a:rPr lang="en-US" sz="2400" dirty="0"/>
              <a:t> </a:t>
            </a:r>
            <a:r>
              <a:rPr lang="en-US" sz="2400" dirty="0" err="1"/>
              <a:t>bog'liq</a:t>
            </a:r>
            <a:r>
              <a:rPr lang="en-US" sz="2400" dirty="0"/>
              <a:t> </a:t>
            </a:r>
            <a:r>
              <a:rPr lang="en-US" sz="2400" dirty="0" err="1"/>
              <a:t>bo'ladi</a:t>
            </a:r>
            <a:r>
              <a:rPr lang="en-US" sz="2400" dirty="0"/>
              <a:t> </a:t>
            </a:r>
            <a:r>
              <a:rPr lang="en-US" sz="2400" dirty="0" err="1"/>
              <a:t>yoki</a:t>
            </a:r>
            <a:r>
              <a:rPr lang="en-US" sz="2400" dirty="0"/>
              <a:t> </a:t>
            </a:r>
            <a:r>
              <a:rPr lang="en-US" sz="2400" dirty="0" err="1"/>
              <a:t>miokard</a:t>
            </a:r>
            <a:r>
              <a:rPr lang="en-US" sz="2400" dirty="0"/>
              <a:t> </a:t>
            </a:r>
            <a:r>
              <a:rPr lang="en-US" sz="2400" dirty="0" err="1"/>
              <a:t>infarktlari</a:t>
            </a:r>
            <a:r>
              <a:rPr lang="en-US" sz="2400" dirty="0"/>
              <a:t> </a:t>
            </a:r>
            <a:r>
              <a:rPr lang="en-US" sz="2400" dirty="0" err="1"/>
              <a:t>paytida</a:t>
            </a:r>
            <a:r>
              <a:rPr lang="en-US" sz="2400" dirty="0"/>
              <a:t>, </a:t>
            </a:r>
            <a:r>
              <a:rPr lang="en-US" sz="2400" dirty="0" err="1"/>
              <a:t>yo</a:t>
            </a:r>
            <a:r>
              <a:rPr lang="en-US" sz="2400" dirty="0"/>
              <a:t> </a:t>
            </a:r>
            <a:r>
              <a:rPr lang="en-US" sz="2400" dirty="0" err="1"/>
              <a:t>bo'lmasa</a:t>
            </a:r>
            <a:r>
              <a:rPr lang="en-US" sz="2400" dirty="0"/>
              <a:t>, </a:t>
            </a:r>
            <a:r>
              <a:rPr lang="en-US" sz="2400" dirty="0" err="1"/>
              <a:t>har</a:t>
            </a:r>
            <a:r>
              <a:rPr lang="en-US" sz="2400" dirty="0"/>
              <a:t> </a:t>
            </a:r>
            <a:r>
              <a:rPr lang="en-US" sz="2400" dirty="0" err="1"/>
              <a:t>xil</a:t>
            </a:r>
            <a:r>
              <a:rPr lang="en-US" sz="2400" dirty="0"/>
              <a:t> </a:t>
            </a:r>
            <a:r>
              <a:rPr lang="en-US" sz="2400" dirty="0" err="1"/>
              <a:t>shakldagi</a:t>
            </a:r>
            <a:r>
              <a:rPr lang="en-US" sz="2400" dirty="0"/>
              <a:t> </a:t>
            </a:r>
            <a:r>
              <a:rPr lang="en-US" sz="2400" dirty="0" err="1"/>
              <a:t>miokarditlar</a:t>
            </a:r>
            <a:r>
              <a:rPr lang="en-US" sz="2400" dirty="0"/>
              <a:t> </a:t>
            </a:r>
            <a:r>
              <a:rPr lang="en-US" sz="2400" dirty="0" err="1"/>
              <a:t>mahalida</a:t>
            </a:r>
            <a:r>
              <a:rPr lang="en-US" sz="2400" dirty="0"/>
              <a:t> </a:t>
            </a:r>
            <a:r>
              <a:rPr lang="en-US" sz="2400" dirty="0" err="1"/>
              <a:t>kuzatilishi</a:t>
            </a:r>
            <a:r>
              <a:rPr lang="en-US" sz="2400" dirty="0"/>
              <a:t> </a:t>
            </a:r>
            <a:r>
              <a:rPr lang="en-US" sz="2400" dirty="0" err="1"/>
              <a:t>mumkin</a:t>
            </a:r>
            <a:r>
              <a:rPr lang="en-US" sz="2400" dirty="0"/>
              <a:t>. </a:t>
            </a:r>
            <a:r>
              <a:rPr lang="en-US" sz="2400" dirty="0" err="1"/>
              <a:t>Endoteliyning</a:t>
            </a:r>
            <a:r>
              <a:rPr lang="en-US" sz="2400" dirty="0"/>
              <a:t> </a:t>
            </a:r>
            <a:r>
              <a:rPr lang="en-US" sz="2400" dirty="0" err="1"/>
              <a:t>zararlanishi</a:t>
            </a:r>
            <a:r>
              <a:rPr lang="en-US" sz="2400" dirty="0"/>
              <a:t>: 1) </a:t>
            </a:r>
            <a:r>
              <a:rPr lang="en-US" sz="2400" dirty="0" err="1"/>
              <a:t>gipertoniya</a:t>
            </a:r>
            <a:r>
              <a:rPr lang="en-US" sz="2400" dirty="0"/>
              <a:t> </a:t>
            </a:r>
            <a:r>
              <a:rPr lang="en-US" sz="2400" dirty="0" err="1"/>
              <a:t>krizlari</a:t>
            </a:r>
            <a:r>
              <a:rPr lang="en-US" sz="2400" dirty="0"/>
              <a:t>, 2) antigen — </a:t>
            </a:r>
            <a:r>
              <a:rPr lang="en-US" sz="2400" dirty="0" err="1"/>
              <a:t>antitelo</a:t>
            </a:r>
            <a:r>
              <a:rPr lang="en-US" sz="2400" dirty="0"/>
              <a:t> </a:t>
            </a:r>
            <a:r>
              <a:rPr lang="en-US" sz="2400" dirty="0" err="1"/>
              <a:t>reaktsiyalari</a:t>
            </a:r>
            <a:r>
              <a:rPr lang="en-US" sz="2400" dirty="0"/>
              <a:t> </a:t>
            </a:r>
            <a:r>
              <a:rPr lang="en-US" sz="2400" dirty="0" err="1"/>
              <a:t>paytida</a:t>
            </a:r>
            <a:r>
              <a:rPr lang="en-US" sz="2400" dirty="0"/>
              <a:t>, 3) </a:t>
            </a:r>
            <a:r>
              <a:rPr lang="en-US" sz="2400" dirty="0" err="1"/>
              <a:t>bakteriai</a:t>
            </a:r>
            <a:r>
              <a:rPr lang="en-US" sz="2400" dirty="0"/>
              <a:t> </a:t>
            </a:r>
            <a:r>
              <a:rPr lang="en-US" sz="2400" dirty="0" err="1"/>
              <a:t>toksinlar</a:t>
            </a:r>
            <a:r>
              <a:rPr lang="en-US" sz="2400" dirty="0"/>
              <a:t> </a:t>
            </a:r>
            <a:r>
              <a:rPr lang="en-US" sz="2400" dirty="0" err="1"/>
              <a:t>tasir</a:t>
            </a:r>
            <a:r>
              <a:rPr lang="en-US" sz="2400" dirty="0"/>
              <a:t> </a:t>
            </a:r>
            <a:r>
              <a:rPr lang="en-US" sz="2400" dirty="0" err="1"/>
              <a:t>ko'rsatganida</a:t>
            </a:r>
            <a:r>
              <a:rPr lang="en-US" sz="2400" dirty="0"/>
              <a:t>, 4) </a:t>
            </a:r>
            <a:r>
              <a:rPr lang="en-US" sz="2400" dirty="0" err="1"/>
              <a:t>endotoksinlar</a:t>
            </a:r>
            <a:r>
              <a:rPr lang="en-US" sz="2400" dirty="0"/>
              <a:t> </a:t>
            </a:r>
            <a:r>
              <a:rPr lang="en-US" sz="2400" dirty="0" err="1"/>
              <a:t>kor</a:t>
            </a:r>
            <a:r>
              <a:rPr lang="en-US" sz="2400" dirty="0"/>
              <a:t> </a:t>
            </a:r>
            <a:r>
              <a:rPr lang="en-US" sz="2400" dirty="0" err="1"/>
              <a:t>qilganida</a:t>
            </a:r>
            <a:r>
              <a:rPr lang="en-US" sz="2400" dirty="0"/>
              <a:t>, 5) </a:t>
            </a:r>
            <a:r>
              <a:rPr lang="en-US" sz="2400" dirty="0" err="1"/>
              <a:t>giperxolesterinemiya</a:t>
            </a:r>
            <a:r>
              <a:rPr lang="en-US" sz="2400" dirty="0"/>
              <a:t> </a:t>
            </a:r>
            <a:r>
              <a:rPr lang="en-US" sz="2400" dirty="0" err="1"/>
              <a:t>paytida</a:t>
            </a:r>
            <a:r>
              <a:rPr lang="en-US" sz="2400" dirty="0"/>
              <a:t>, 6) </a:t>
            </a:r>
            <a:r>
              <a:rPr lang="en-US" sz="2400" dirty="0" err="1"/>
              <a:t>sigareta</a:t>
            </a:r>
            <a:r>
              <a:rPr lang="en-US" sz="2400" dirty="0"/>
              <a:t> </a:t>
            </a:r>
            <a:r>
              <a:rPr lang="en-US" sz="2400" dirty="0" err="1"/>
              <a:t>tutunidan</a:t>
            </a:r>
            <a:r>
              <a:rPr lang="en-US" sz="2400" dirty="0"/>
              <a:t> </a:t>
            </a:r>
            <a:r>
              <a:rPr lang="en-US" sz="2400" dirty="0" err="1"/>
              <a:t>o'tadigan</a:t>
            </a:r>
            <a:r>
              <a:rPr lang="en-US" sz="2400" dirty="0"/>
              <a:t> </a:t>
            </a:r>
            <a:r>
              <a:rPr lang="en-US" sz="2400" dirty="0" err="1"/>
              <a:t>moddalar</a:t>
            </a:r>
            <a:r>
              <a:rPr lang="en-US" sz="2400" dirty="0"/>
              <a:t> </a:t>
            </a:r>
            <a:r>
              <a:rPr lang="en-US" sz="2400" dirty="0" err="1"/>
              <a:t>ta’sirida</a:t>
            </a:r>
            <a:r>
              <a:rPr lang="en-US" sz="2400" dirty="0"/>
              <a:t>, 7) </a:t>
            </a:r>
            <a:r>
              <a:rPr lang="en-US" sz="2400" dirty="0" err="1"/>
              <a:t>lipidlarning</a:t>
            </a:r>
            <a:r>
              <a:rPr lang="en-US" sz="2400" dirty="0"/>
              <a:t> </a:t>
            </a:r>
            <a:r>
              <a:rPr lang="en-US" sz="2400" dirty="0" err="1"/>
              <a:t>peroksid</a:t>
            </a:r>
            <a:r>
              <a:rPr lang="en-US" sz="2400" dirty="0"/>
              <a:t> </a:t>
            </a:r>
            <a:r>
              <a:rPr lang="en-US" sz="2400" dirty="0" err="1"/>
              <a:t>oksidlanishi</a:t>
            </a:r>
            <a:r>
              <a:rPr lang="en-US" sz="2400" dirty="0"/>
              <a:t> </a:t>
            </a:r>
            <a:r>
              <a:rPr lang="en-US" sz="2400" dirty="0" err="1"/>
              <a:t>kuchayganida</a:t>
            </a:r>
            <a:r>
              <a:rPr lang="en-US" sz="2400" dirty="0"/>
              <a:t>, 8) </a:t>
            </a:r>
            <a:r>
              <a:rPr lang="en-US" sz="2400" dirty="0" err="1"/>
              <a:t>bir</a:t>
            </a:r>
            <a:r>
              <a:rPr lang="en-US" sz="2400" dirty="0"/>
              <a:t> </a:t>
            </a:r>
            <a:r>
              <a:rPr lang="en-US" sz="2400" dirty="0" err="1"/>
              <a:t>qancha</a:t>
            </a:r>
            <a:r>
              <a:rPr lang="en-US" sz="2400" dirty="0"/>
              <a:t> </a:t>
            </a:r>
            <a:r>
              <a:rPr lang="en-US" sz="2400" dirty="0" err="1"/>
              <a:t>kasalliklar</a:t>
            </a:r>
            <a:r>
              <a:rPr lang="en-US" sz="2400" dirty="0"/>
              <a:t> (</a:t>
            </a:r>
            <a:r>
              <a:rPr lang="en-US" sz="2400" dirty="0" err="1"/>
              <a:t>toshmali</a:t>
            </a:r>
            <a:r>
              <a:rPr lang="en-US" sz="2400" dirty="0"/>
              <a:t> </a:t>
            </a:r>
            <a:r>
              <a:rPr lang="en-US" sz="2400" dirty="0" err="1"/>
              <a:t>terlama</a:t>
            </a:r>
            <a:r>
              <a:rPr lang="en-US" sz="2400" dirty="0"/>
              <a:t>, </a:t>
            </a:r>
            <a:r>
              <a:rPr lang="en-US" sz="2400" dirty="0" err="1"/>
              <a:t>brutsellyoz</a:t>
            </a:r>
            <a:r>
              <a:rPr lang="en-US" sz="2400" dirty="0"/>
              <a:t>, </a:t>
            </a:r>
            <a:r>
              <a:rPr lang="en-US" sz="2400" dirty="0" err="1"/>
              <a:t>zaxm</a:t>
            </a:r>
            <a:r>
              <a:rPr lang="en-US" sz="2400" dirty="0"/>
              <a:t>, </a:t>
            </a:r>
            <a:r>
              <a:rPr lang="en-US" sz="2400" dirty="0" err="1"/>
              <a:t>revmatizm</a:t>
            </a:r>
            <a:r>
              <a:rPr lang="en-US" sz="2400" dirty="0"/>
              <a:t>, </a:t>
            </a:r>
            <a:r>
              <a:rPr lang="en-US" sz="2400" dirty="0" err="1"/>
              <a:t>infektsion</a:t>
            </a:r>
            <a:r>
              <a:rPr lang="en-US" sz="2400" dirty="0"/>
              <a:t> </a:t>
            </a:r>
            <a:r>
              <a:rPr lang="en-US" sz="2400" dirty="0" err="1"/>
              <a:t>vaskulitlar</a:t>
            </a:r>
            <a:r>
              <a:rPr lang="en-US" sz="2400" dirty="0"/>
              <a:t>) </a:t>
            </a:r>
            <a:r>
              <a:rPr lang="en-US" sz="2400" dirty="0" err="1"/>
              <a:t>paytida</a:t>
            </a:r>
            <a:r>
              <a:rPr lang="en-US" sz="2400" dirty="0"/>
              <a:t> </a:t>
            </a:r>
            <a:r>
              <a:rPr lang="en-US" sz="2400" dirty="0" err="1"/>
              <a:t>kuzatilishi</a:t>
            </a:r>
            <a:r>
              <a:rPr lang="en-US" sz="2400" dirty="0"/>
              <a:t> </a:t>
            </a:r>
            <a:r>
              <a:rPr lang="en-US" sz="2400" dirty="0" err="1"/>
              <a:t>mumkin</a:t>
            </a:r>
            <a:r>
              <a:rPr lang="en-US" sz="2400" dirty="0"/>
              <a:t>. </a:t>
            </a:r>
            <a:r>
              <a:rPr lang="en-US" sz="2400" dirty="0" err="1"/>
              <a:t>Endoteliyga</a:t>
            </a:r>
            <a:r>
              <a:rPr lang="en-US" sz="2400" dirty="0"/>
              <a:t> </a:t>
            </a:r>
            <a:r>
              <a:rPr lang="en-US" sz="2400" dirty="0" err="1"/>
              <a:t>yetgan</a:t>
            </a:r>
            <a:r>
              <a:rPr lang="en-US" sz="2400" dirty="0"/>
              <a:t> </a:t>
            </a:r>
            <a:r>
              <a:rPr lang="en-US" sz="2400" dirty="0" err="1"/>
              <a:t>zararning</a:t>
            </a:r>
            <a:r>
              <a:rPr lang="en-US" sz="2400" dirty="0"/>
              <a:t> </a:t>
            </a:r>
            <a:r>
              <a:rPr lang="en-US" sz="2400" dirty="0" err="1"/>
              <a:t>sezilarli</a:t>
            </a:r>
            <a:r>
              <a:rPr lang="en-US" sz="2400" dirty="0"/>
              <a:t> </a:t>
            </a:r>
            <a:r>
              <a:rPr lang="en-US" sz="2400" dirty="0" err="1"/>
              <a:t>darajada</a:t>
            </a:r>
            <a:r>
              <a:rPr lang="en-US" sz="2400" dirty="0"/>
              <a:t> </a:t>
            </a:r>
            <a:r>
              <a:rPr lang="en-US" sz="2400" dirty="0" err="1"/>
              <a:t>yoki</a:t>
            </a:r>
            <a:r>
              <a:rPr lang="en-US" sz="2400" dirty="0"/>
              <a:t> </a:t>
            </a:r>
            <a:r>
              <a:rPr lang="en-US" sz="2400" dirty="0" err="1"/>
              <a:t>hatto</a:t>
            </a:r>
            <a:r>
              <a:rPr lang="en-US" sz="2400" dirty="0"/>
              <a:t> </a:t>
            </a:r>
            <a:r>
              <a:rPr lang="en-US" sz="2400" dirty="0" err="1"/>
              <a:t>elektron</a:t>
            </a:r>
            <a:r>
              <a:rPr lang="en-US" sz="2400" dirty="0"/>
              <a:t> </a:t>
            </a:r>
            <a:r>
              <a:rPr lang="en-US" sz="2400" dirty="0" err="1"/>
              <a:t>mikroskop</a:t>
            </a:r>
            <a:r>
              <a:rPr lang="en-US" sz="2400" dirty="0"/>
              <a:t> </a:t>
            </a:r>
            <a:r>
              <a:rPr lang="en-US" sz="2400" dirty="0" err="1"/>
              <a:t>ostida</a:t>
            </a:r>
            <a:r>
              <a:rPr lang="en-US" sz="2400" dirty="0"/>
              <a:t> ham </a:t>
            </a:r>
            <a:r>
              <a:rPr lang="en-US" sz="2400" dirty="0" err="1"/>
              <a:t>ko'zga</a:t>
            </a:r>
            <a:r>
              <a:rPr lang="en-US" sz="2400" dirty="0"/>
              <a:t> </a:t>
            </a:r>
            <a:r>
              <a:rPr lang="en-US" sz="2400" dirty="0" err="1"/>
              <a:t>tashlanmaydigan</a:t>
            </a:r>
            <a:r>
              <a:rPr lang="en-US" sz="2400" dirty="0"/>
              <a:t> </a:t>
            </a:r>
            <a:r>
              <a:rPr lang="en-US" sz="2400" dirty="0" err="1"/>
              <a:t>bo'la</a:t>
            </a:r>
            <a:r>
              <a:rPr lang="en-US" sz="2400" dirty="0"/>
              <a:t> </a:t>
            </a:r>
            <a:r>
              <a:rPr lang="en-US" sz="2400" dirty="0" err="1"/>
              <a:t>olishini</a:t>
            </a:r>
            <a:r>
              <a:rPr lang="en-US" sz="2400" dirty="0"/>
              <a:t> </a:t>
            </a:r>
            <a:r>
              <a:rPr lang="en-US" sz="2400" dirty="0" err="1"/>
              <a:t>aytib</a:t>
            </a:r>
            <a:r>
              <a:rPr lang="en-US" sz="2400" dirty="0"/>
              <a:t> </a:t>
            </a:r>
            <a:r>
              <a:rPr lang="en-US" sz="2400" dirty="0" err="1"/>
              <a:t>o'tish</a:t>
            </a:r>
            <a:r>
              <a:rPr lang="en-US" sz="2400" dirty="0"/>
              <a:t> </a:t>
            </a:r>
            <a:r>
              <a:rPr lang="en-US" sz="2400" dirty="0" err="1"/>
              <a:t>kerak</a:t>
            </a:r>
            <a:r>
              <a:rPr lang="en-US" sz="2400" dirty="0"/>
              <a:t>.</a:t>
            </a:r>
            <a:endParaRPr lang="ru-RU" sz="2400" dirty="0"/>
          </a:p>
        </p:txBody>
      </p:sp>
    </p:spTree>
    <p:extLst>
      <p:ext uri="{BB962C8B-B14F-4D97-AF65-F5344CB8AC3E}">
        <p14:creationId xmlns:p14="http://schemas.microsoft.com/office/powerpoint/2010/main" val="149421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05988" y="605306"/>
            <a:ext cx="8168640" cy="523220"/>
          </a:xfrm>
          <a:prstGeom prst="rect">
            <a:avLst/>
          </a:prstGeom>
        </p:spPr>
        <p:txBody>
          <a:bodyPr wrap="square">
            <a:spAutoFit/>
          </a:bodyPr>
          <a:lstStyle/>
          <a:p>
            <a:endParaRPr lang="ru-RU" sz="2800" dirty="0"/>
          </a:p>
        </p:txBody>
      </p:sp>
      <p:sp>
        <p:nvSpPr>
          <p:cNvPr id="9" name="Прямоугольник 8"/>
          <p:cNvSpPr/>
          <p:nvPr/>
        </p:nvSpPr>
        <p:spPr>
          <a:xfrm>
            <a:off x="635726" y="309215"/>
            <a:ext cx="8934994" cy="6370975"/>
          </a:xfrm>
          <a:prstGeom prst="rect">
            <a:avLst/>
          </a:prstGeom>
        </p:spPr>
        <p:txBody>
          <a:bodyPr wrap="square">
            <a:spAutoFit/>
          </a:bodyPr>
          <a:lstStyle/>
          <a:p>
            <a:r>
              <a:rPr lang="en-US" sz="2400" dirty="0" err="1"/>
              <a:t>Endoteliyning</a:t>
            </a:r>
            <a:r>
              <a:rPr lang="en-US" sz="2400" dirty="0"/>
              <a:t> </a:t>
            </a:r>
            <a:r>
              <a:rPr lang="en-US" sz="2400" dirty="0" err="1"/>
              <a:t>zararlanishi</a:t>
            </a:r>
            <a:r>
              <a:rPr lang="en-US" sz="2400" dirty="0"/>
              <a:t> </a:t>
            </a:r>
            <a:r>
              <a:rPr lang="en-US" sz="2400" dirty="0" err="1"/>
              <a:t>tromb</a:t>
            </a:r>
            <a:r>
              <a:rPr lang="en-US" sz="2400" dirty="0"/>
              <a:t> </a:t>
            </a:r>
            <a:r>
              <a:rPr lang="en-US" sz="2400" dirty="0" err="1"/>
              <a:t>hosil</a:t>
            </a:r>
            <a:r>
              <a:rPr lang="en-US" sz="2400" dirty="0"/>
              <a:t> </a:t>
            </a:r>
            <a:r>
              <a:rPr lang="en-US" sz="2400" dirty="0" err="1"/>
              <a:t>bo'lishini</a:t>
            </a:r>
            <a:r>
              <a:rPr lang="en-US" sz="2400" dirty="0"/>
              <a:t> </a:t>
            </a:r>
            <a:r>
              <a:rPr lang="en-US" sz="2400" dirty="0" err="1"/>
              <a:t>boshlab</a:t>
            </a:r>
            <a:r>
              <a:rPr lang="en-US" sz="2400" dirty="0"/>
              <a:t> </a:t>
            </a:r>
            <a:r>
              <a:rPr lang="en-US" sz="2400" dirty="0" err="1"/>
              <a:t>beradigan</a:t>
            </a:r>
            <a:r>
              <a:rPr lang="en-US" sz="2400" dirty="0"/>
              <a:t> </a:t>
            </a:r>
            <a:r>
              <a:rPr lang="en-US" sz="2400" dirty="0" err="1" smtClean="0"/>
              <a:t>hodisadir</a:t>
            </a:r>
            <a:r>
              <a:rPr lang="en-US" sz="2400" dirty="0"/>
              <a:t>, </a:t>
            </a:r>
            <a:r>
              <a:rPr lang="en-US" sz="2400" dirty="0" err="1"/>
              <a:t>chunki</a:t>
            </a:r>
            <a:r>
              <a:rPr lang="en-US" sz="2400" dirty="0"/>
              <a:t> </a:t>
            </a:r>
            <a:r>
              <a:rPr lang="en-US" sz="2400" dirty="0" err="1"/>
              <a:t>bunda</a:t>
            </a:r>
            <a:r>
              <a:rPr lang="en-US" sz="2400" dirty="0"/>
              <a:t> </a:t>
            </a:r>
            <a:r>
              <a:rPr lang="en-US" sz="2400" dirty="0" err="1"/>
              <a:t>subendotelial</a:t>
            </a:r>
            <a:r>
              <a:rPr lang="en-US" sz="2400" dirty="0"/>
              <a:t> </a:t>
            </a:r>
            <a:r>
              <a:rPr lang="en-US" sz="2400" dirty="0" err="1"/>
              <a:t>toqimaning</a:t>
            </a:r>
            <a:r>
              <a:rPr lang="en-US" sz="2400" dirty="0"/>
              <a:t> </a:t>
            </a:r>
            <a:r>
              <a:rPr lang="en-US" sz="2400" dirty="0" err="1"/>
              <a:t>trombogen</a:t>
            </a:r>
            <a:r>
              <a:rPr lang="en-US" sz="2400" dirty="0"/>
              <a:t> </a:t>
            </a:r>
            <a:r>
              <a:rPr lang="en-US" sz="2400" dirty="0" err="1"/>
              <a:t>ta’siriga</a:t>
            </a:r>
            <a:r>
              <a:rPr lang="en-US" sz="2400" dirty="0"/>
              <a:t> </a:t>
            </a:r>
            <a:r>
              <a:rPr lang="en-US" sz="2400" dirty="0" err="1"/>
              <a:t>ega</a:t>
            </a:r>
            <a:r>
              <a:rPr lang="en-US" sz="2400" dirty="0"/>
              <a:t> </a:t>
            </a:r>
            <a:r>
              <a:rPr lang="en-US" sz="2400" dirty="0" err="1"/>
              <a:t>bo'lgan</a:t>
            </a:r>
            <a:r>
              <a:rPr lang="en-US" sz="2400" dirty="0"/>
              <a:t> </a:t>
            </a:r>
            <a:r>
              <a:rPr lang="en-US" sz="2400" dirty="0" err="1"/>
              <a:t>struktura</a:t>
            </a:r>
            <a:r>
              <a:rPr lang="en-US" sz="2400" dirty="0"/>
              <a:t> </a:t>
            </a:r>
            <a:r>
              <a:rPr lang="en-US" sz="2400" dirty="0" err="1"/>
              <a:t>elementlari</a:t>
            </a:r>
            <a:r>
              <a:rPr lang="en-US" sz="2400" dirty="0"/>
              <a:t> </a:t>
            </a:r>
            <a:r>
              <a:rPr lang="en-US" sz="2400" dirty="0" err="1"/>
              <a:t>yalang'ochlanib</a:t>
            </a:r>
            <a:r>
              <a:rPr lang="en-US" sz="2400" dirty="0"/>
              <a:t> </a:t>
            </a:r>
            <a:r>
              <a:rPr lang="en-US" sz="2400" dirty="0" err="1"/>
              <a:t>qoladi</a:t>
            </a:r>
            <a:r>
              <a:rPr lang="en-US" sz="2400" dirty="0"/>
              <a:t>. Ana </a:t>
            </a:r>
            <a:r>
              <a:rPr lang="en-US" sz="2400" dirty="0" err="1"/>
              <a:t>shu</a:t>
            </a:r>
            <a:r>
              <a:rPr lang="en-US" sz="2400" dirty="0"/>
              <a:t> </a:t>
            </a:r>
            <a:r>
              <a:rPr lang="en-US" sz="2400" dirty="0" err="1"/>
              <a:t>struktura</a:t>
            </a:r>
            <a:r>
              <a:rPr lang="en-US" sz="2400" dirty="0"/>
              <a:t> </a:t>
            </a:r>
            <a:r>
              <a:rPr lang="en-US" sz="2400" dirty="0" err="1"/>
              <a:t>elementlariga</a:t>
            </a:r>
            <a:r>
              <a:rPr lang="en-US" sz="2400" dirty="0"/>
              <a:t>, </a:t>
            </a:r>
            <a:r>
              <a:rPr lang="en-US" sz="2400" dirty="0" err="1"/>
              <a:t>ayniqsa</a:t>
            </a:r>
            <a:r>
              <a:rPr lang="en-US" sz="2400" dirty="0"/>
              <a:t> </a:t>
            </a:r>
            <a:r>
              <a:rPr lang="en-US" sz="2400" dirty="0" err="1"/>
              <a:t>kollagenga</a:t>
            </a:r>
            <a:r>
              <a:rPr lang="en-US" sz="2400" dirty="0"/>
              <a:t> </a:t>
            </a:r>
            <a:r>
              <a:rPr lang="en-US" sz="2400" dirty="0" err="1"/>
              <a:t>trombotsitlar</a:t>
            </a:r>
            <a:r>
              <a:rPr lang="en-US" sz="2400" dirty="0"/>
              <a:t> </a:t>
            </a:r>
            <a:r>
              <a:rPr lang="en-US" sz="2400" dirty="0" err="1"/>
              <a:t>kelib</a:t>
            </a:r>
            <a:r>
              <a:rPr lang="en-US" sz="2400" dirty="0"/>
              <a:t> </a:t>
            </a:r>
            <a:r>
              <a:rPr lang="en-US" sz="2400" dirty="0" err="1"/>
              <a:t>yopishadi</a:t>
            </a:r>
            <a:r>
              <a:rPr lang="en-US" sz="2400" dirty="0"/>
              <a:t> (37-rasmga </a:t>
            </a:r>
            <a:r>
              <a:rPr lang="en-US" sz="2400" dirty="0" err="1"/>
              <a:t>qar</a:t>
            </a:r>
            <a:r>
              <a:rPr lang="en-US" sz="2400" dirty="0"/>
              <a:t>.). </a:t>
            </a:r>
            <a:r>
              <a:rPr lang="en-US" sz="2400" dirty="0" err="1"/>
              <a:t>Trombin</a:t>
            </a:r>
            <a:r>
              <a:rPr lang="en-US" sz="2400" dirty="0"/>
              <a:t> </a:t>
            </a:r>
            <a:r>
              <a:rPr lang="en-US" sz="2400" dirty="0" err="1"/>
              <a:t>trombotsitlar</a:t>
            </a:r>
            <a:r>
              <a:rPr lang="en-US" sz="2400" dirty="0"/>
              <a:t> </a:t>
            </a:r>
            <a:r>
              <a:rPr lang="en-US" sz="2400" dirty="0" err="1"/>
              <a:t>adgeziyasini</a:t>
            </a:r>
            <a:r>
              <a:rPr lang="en-US" sz="2400" dirty="0"/>
              <a:t> </a:t>
            </a:r>
            <a:r>
              <a:rPr lang="en-US" sz="2400" dirty="0" err="1"/>
              <a:t>kuchaytiradi</a:t>
            </a:r>
            <a:r>
              <a:rPr lang="en-US" sz="2400" dirty="0"/>
              <a:t>. </a:t>
            </a:r>
            <a:r>
              <a:rPr lang="en-US" sz="2400" dirty="0" err="1"/>
              <a:t>Zarar</a:t>
            </a:r>
            <a:r>
              <a:rPr lang="en-US" sz="2400" dirty="0"/>
              <a:t> </a:t>
            </a:r>
            <a:r>
              <a:rPr lang="en-US" sz="2400" dirty="0" err="1"/>
              <a:t>yetgan</a:t>
            </a:r>
            <a:r>
              <a:rPr lang="en-US" sz="2400" dirty="0"/>
              <a:t> </a:t>
            </a:r>
            <a:r>
              <a:rPr lang="en-US" sz="2400" dirty="0" err="1"/>
              <a:t>joydagi</a:t>
            </a:r>
            <a:r>
              <a:rPr lang="en-US" sz="2400" dirty="0"/>
              <a:t> </a:t>
            </a:r>
            <a:r>
              <a:rPr lang="en-US" sz="2400" dirty="0" err="1"/>
              <a:t>tomir</a:t>
            </a:r>
            <a:r>
              <a:rPr lang="en-US" sz="2400" dirty="0"/>
              <a:t> </a:t>
            </a:r>
            <a:r>
              <a:rPr lang="en-US" sz="2400" dirty="0" err="1"/>
              <a:t>devorida</a:t>
            </a:r>
            <a:r>
              <a:rPr lang="en-US" sz="2400" dirty="0"/>
              <a:t> </a:t>
            </a:r>
            <a:r>
              <a:rPr lang="en-US" sz="2400" dirty="0" err="1"/>
              <a:t>adgeziya</a:t>
            </a:r>
            <a:r>
              <a:rPr lang="en-US" sz="2400" dirty="0"/>
              <a:t> </a:t>
            </a:r>
            <a:r>
              <a:rPr lang="en-US" sz="2400" dirty="0" err="1"/>
              <a:t>boshlanishi</a:t>
            </a:r>
            <a:r>
              <a:rPr lang="en-US" sz="2400" dirty="0"/>
              <a:t> </a:t>
            </a:r>
            <a:r>
              <a:rPr lang="en-US" sz="2400" dirty="0" err="1"/>
              <a:t>bilan</a:t>
            </a:r>
            <a:r>
              <a:rPr lang="en-US" sz="2400" dirty="0"/>
              <a:t> </a:t>
            </a:r>
            <a:r>
              <a:rPr lang="en-US" sz="2400" dirty="0" err="1"/>
              <a:t>ko'p</a:t>
            </a:r>
            <a:r>
              <a:rPr lang="en-US" sz="2400" dirty="0"/>
              <a:t> </a:t>
            </a:r>
            <a:r>
              <a:rPr lang="en-US" sz="2400" dirty="0" err="1"/>
              <a:t>o'tmay</a:t>
            </a:r>
            <a:r>
              <a:rPr lang="en-US" sz="2400" dirty="0"/>
              <a:t> </a:t>
            </a:r>
            <a:r>
              <a:rPr lang="en-US" sz="2400" dirty="0" err="1"/>
              <a:t>agregatsiya</a:t>
            </a:r>
            <a:r>
              <a:rPr lang="en-US" sz="2400" dirty="0"/>
              <a:t> </a:t>
            </a:r>
            <a:r>
              <a:rPr lang="en-US" sz="2400" dirty="0" err="1"/>
              <a:t>avj</a:t>
            </a:r>
            <a:r>
              <a:rPr lang="en-US" sz="2400" dirty="0"/>
              <a:t> </a:t>
            </a:r>
            <a:r>
              <a:rPr lang="en-US" sz="2400" dirty="0" err="1"/>
              <a:t>olib</a:t>
            </a:r>
            <a:r>
              <a:rPr lang="en-US" sz="2400" dirty="0"/>
              <a:t> </a:t>
            </a:r>
            <a:r>
              <a:rPr lang="en-US" sz="2400" dirty="0" err="1"/>
              <a:t>boradi</a:t>
            </a:r>
            <a:r>
              <a:rPr lang="en-US" sz="2400" dirty="0"/>
              <a:t>. </a:t>
            </a:r>
            <a:r>
              <a:rPr lang="en-US" sz="2400" dirty="0" err="1"/>
              <a:t>Zararlangan</a:t>
            </a:r>
            <a:r>
              <a:rPr lang="en-US" sz="2400" dirty="0"/>
              <a:t> </a:t>
            </a:r>
            <a:r>
              <a:rPr lang="en-US" sz="2400" dirty="0" err="1"/>
              <a:t>endotelial</a:t>
            </a:r>
            <a:r>
              <a:rPr lang="en-US" sz="2400" dirty="0"/>
              <a:t> </a:t>
            </a:r>
            <a:r>
              <a:rPr lang="en-US" sz="2400" dirty="0" err="1"/>
              <a:t>hujayralar</a:t>
            </a:r>
            <a:r>
              <a:rPr lang="en-US" sz="2400" dirty="0"/>
              <a:t> </a:t>
            </a:r>
            <a:r>
              <a:rPr lang="en-US" sz="2400" dirty="0" err="1"/>
              <a:t>va</a:t>
            </a:r>
            <a:r>
              <a:rPr lang="en-US" sz="2400" dirty="0"/>
              <a:t> </a:t>
            </a:r>
            <a:r>
              <a:rPr lang="en-US" sz="2400" dirty="0" err="1"/>
              <a:t>trombotsitlardan</a:t>
            </a:r>
            <a:r>
              <a:rPr lang="en-US" sz="2400" dirty="0"/>
              <a:t> ATF </a:t>
            </a:r>
            <a:r>
              <a:rPr lang="en-US" sz="2400" dirty="0" err="1"/>
              <a:t>ajralib</a:t>
            </a:r>
            <a:r>
              <a:rPr lang="en-US" sz="2400" dirty="0"/>
              <a:t> </a:t>
            </a:r>
            <a:r>
              <a:rPr lang="en-US" sz="2400" dirty="0" err="1"/>
              <a:t>chiqib</a:t>
            </a:r>
            <a:r>
              <a:rPr lang="en-US" sz="2400" dirty="0"/>
              <a:t>, </a:t>
            </a:r>
            <a:r>
              <a:rPr lang="en-US" sz="2400" dirty="0" err="1"/>
              <a:t>adenozintrifosfata</a:t>
            </a:r>
            <a:r>
              <a:rPr lang="en-US" sz="2400" dirty="0"/>
              <a:t>- </a:t>
            </a:r>
            <a:r>
              <a:rPr lang="en-US" sz="2400" dirty="0" err="1"/>
              <a:t>za</a:t>
            </a:r>
            <a:r>
              <a:rPr lang="en-US" sz="2400" dirty="0"/>
              <a:t> </a:t>
            </a:r>
            <a:r>
              <a:rPr lang="en-US" sz="2400" dirty="0" err="1"/>
              <a:t>fermenti</a:t>
            </a:r>
            <a:r>
              <a:rPr lang="en-US" sz="2400" dirty="0"/>
              <a:t> </a:t>
            </a:r>
            <a:r>
              <a:rPr lang="en-US" sz="2400" dirty="0" err="1"/>
              <a:t>ta’siri</a:t>
            </a:r>
            <a:r>
              <a:rPr lang="en-US" sz="2400" dirty="0"/>
              <a:t> </a:t>
            </a:r>
            <a:r>
              <a:rPr lang="en-US" sz="2400" dirty="0" err="1"/>
              <a:t>ostida</a:t>
            </a:r>
            <a:r>
              <a:rPr lang="en-US" sz="2400" dirty="0"/>
              <a:t> ADF </a:t>
            </a:r>
            <a:r>
              <a:rPr lang="en-US" sz="2400" dirty="0" err="1"/>
              <a:t>ga</a:t>
            </a:r>
            <a:r>
              <a:rPr lang="en-US" sz="2400" dirty="0"/>
              <a:t> </a:t>
            </a:r>
            <a:r>
              <a:rPr lang="en-US" sz="2400" dirty="0" err="1"/>
              <a:t>aylanadi</a:t>
            </a:r>
            <a:r>
              <a:rPr lang="en-US" sz="2400" dirty="0"/>
              <a:t>. </a:t>
            </a:r>
            <a:r>
              <a:rPr lang="en-US" sz="2400" dirty="0" err="1"/>
              <a:t>Muhitda</a:t>
            </a:r>
            <a:r>
              <a:rPr lang="en-US" sz="2400" dirty="0"/>
              <a:t> </a:t>
            </a:r>
            <a:r>
              <a:rPr lang="en-US" sz="2400" dirty="0" err="1"/>
              <a:t>kalsiy</a:t>
            </a:r>
            <a:r>
              <a:rPr lang="en-US" sz="2400" dirty="0"/>
              <a:t> </a:t>
            </a:r>
            <a:r>
              <a:rPr lang="en-US" sz="2400" dirty="0" err="1"/>
              <a:t>ionlari</a:t>
            </a:r>
            <a:r>
              <a:rPr lang="en-US" sz="2400" dirty="0"/>
              <a:t>, van-</a:t>
            </a:r>
            <a:r>
              <a:rPr lang="en-US" sz="2400" dirty="0" err="1"/>
              <a:t>Villibrand</a:t>
            </a:r>
            <a:r>
              <a:rPr lang="en-US" sz="2400" dirty="0"/>
              <a:t> </a:t>
            </a:r>
            <a:r>
              <a:rPr lang="en-US" sz="2400" dirty="0" err="1"/>
              <a:t>omili</a:t>
            </a:r>
            <a:r>
              <a:rPr lang="en-US" sz="2400" dirty="0"/>
              <a:t>, XIII </a:t>
            </a:r>
            <a:r>
              <a:rPr lang="en-US" sz="2400" dirty="0" err="1"/>
              <a:t>omil</a:t>
            </a:r>
            <a:r>
              <a:rPr lang="en-US" sz="2400" dirty="0"/>
              <a:t> (</a:t>
            </a:r>
            <a:r>
              <a:rPr lang="en-US" sz="2400" dirty="0" err="1"/>
              <a:t>fibrinni</a:t>
            </a:r>
            <a:r>
              <a:rPr lang="en-US" sz="2400" dirty="0"/>
              <a:t> </a:t>
            </a:r>
            <a:r>
              <a:rPr lang="en-US" sz="2400" dirty="0" err="1"/>
              <a:t>turg'unlashtiruvchi</a:t>
            </a:r>
            <a:r>
              <a:rPr lang="en-US" sz="2400" dirty="0"/>
              <a:t> </a:t>
            </a:r>
            <a:r>
              <a:rPr lang="en-US" sz="2400" dirty="0" err="1"/>
              <a:t>omil</a:t>
            </a:r>
            <a:r>
              <a:rPr lang="en-US" sz="2400" dirty="0"/>
              <a:t>) </a:t>
            </a:r>
            <a:r>
              <a:rPr lang="en-US" sz="2400" dirty="0" err="1"/>
              <a:t>bo'lsa</a:t>
            </a:r>
            <a:r>
              <a:rPr lang="en-US" sz="2400" dirty="0"/>
              <a:t>, ADF ham </a:t>
            </a:r>
            <a:r>
              <a:rPr lang="en-US" sz="2400" dirty="0" err="1"/>
              <a:t>trombotsit</a:t>
            </a:r>
            <a:r>
              <a:rPr lang="en-US" sz="2400" dirty="0"/>
              <a:t> </a:t>
            </a:r>
            <a:r>
              <a:rPr lang="en-US" sz="2400" dirty="0" err="1"/>
              <a:t>larning</a:t>
            </a:r>
            <a:r>
              <a:rPr lang="en-US" sz="2400" dirty="0"/>
              <a:t> </a:t>
            </a:r>
            <a:r>
              <a:rPr lang="en-US" sz="2400" dirty="0" err="1"/>
              <a:t>bir-biriga</a:t>
            </a:r>
            <a:r>
              <a:rPr lang="en-US" sz="2400" dirty="0"/>
              <a:t> </a:t>
            </a:r>
            <a:r>
              <a:rPr lang="en-US" sz="2400" dirty="0" err="1"/>
              <a:t>yopishib</a:t>
            </a:r>
            <a:r>
              <a:rPr lang="en-US" sz="2400" dirty="0"/>
              <a:t> </a:t>
            </a:r>
            <a:r>
              <a:rPr lang="en-US" sz="2400" dirty="0" err="1"/>
              <a:t>g'ujlanishiga</a:t>
            </a:r>
            <a:r>
              <a:rPr lang="en-US" sz="2400" dirty="0"/>
              <a:t>, </a:t>
            </a:r>
            <a:r>
              <a:rPr lang="en-US" sz="2400" dirty="0" err="1"/>
              <a:t>yani</a:t>
            </a:r>
            <a:r>
              <a:rPr lang="en-US" sz="2400" dirty="0"/>
              <a:t> </a:t>
            </a:r>
            <a:r>
              <a:rPr lang="en-US" sz="2400" dirty="0" err="1"/>
              <a:t>agregatsiyasiga</a:t>
            </a:r>
            <a:r>
              <a:rPr lang="en-US" sz="2400" dirty="0"/>
              <a:t> </a:t>
            </a:r>
            <a:r>
              <a:rPr lang="en-US" sz="2400" dirty="0" err="1"/>
              <a:t>yordam</a:t>
            </a:r>
            <a:r>
              <a:rPr lang="en-US" sz="2400" dirty="0"/>
              <a:t> </a:t>
            </a:r>
            <a:r>
              <a:rPr lang="en-US" sz="2400" dirty="0" err="1"/>
              <a:t>beradi</a:t>
            </a:r>
            <a:r>
              <a:rPr lang="en-US" sz="2400" dirty="0"/>
              <a:t>. </a:t>
            </a:r>
            <a:r>
              <a:rPr lang="en-US" sz="2400" dirty="0" err="1"/>
              <a:t>Trombin</a:t>
            </a:r>
            <a:r>
              <a:rPr lang="en-US" sz="2400" dirty="0"/>
              <a:t> </a:t>
            </a:r>
            <a:r>
              <a:rPr lang="en-US" sz="2400" dirty="0" err="1"/>
              <a:t>ta’siri</a:t>
            </a:r>
            <a:r>
              <a:rPr lang="en-US" sz="2400" dirty="0"/>
              <a:t> </a:t>
            </a:r>
            <a:r>
              <a:rPr lang="en-US" sz="2400" dirty="0" err="1"/>
              <a:t>ostida</a:t>
            </a:r>
            <a:r>
              <a:rPr lang="en-US" sz="2400" dirty="0"/>
              <a:t> </a:t>
            </a:r>
            <a:r>
              <a:rPr lang="en-US" sz="2400" dirty="0" err="1"/>
              <a:t>trombotsitlar</a:t>
            </a:r>
            <a:r>
              <a:rPr lang="en-US" sz="2400" dirty="0"/>
              <a:t> </a:t>
            </a:r>
            <a:r>
              <a:rPr lang="en-US" sz="2400" dirty="0" err="1"/>
              <a:t>o'zgarishga</a:t>
            </a:r>
            <a:r>
              <a:rPr lang="en-US" sz="2400" dirty="0"/>
              <a:t> </a:t>
            </a:r>
            <a:r>
              <a:rPr lang="en-US" sz="2400" dirty="0" err="1"/>
              <a:t>uchrab</a:t>
            </a:r>
            <a:r>
              <a:rPr lang="en-US" sz="2400" dirty="0"/>
              <a:t>, </a:t>
            </a:r>
            <a:r>
              <a:rPr lang="en-US" sz="2400" dirty="0" err="1"/>
              <a:t>yopishqoq</a:t>
            </a:r>
            <a:r>
              <a:rPr lang="en-US" sz="2400" dirty="0"/>
              <a:t> </a:t>
            </a:r>
            <a:r>
              <a:rPr lang="en-US" sz="2400" dirty="0" err="1"/>
              <a:t>bo'lib</a:t>
            </a:r>
            <a:r>
              <a:rPr lang="en-US" sz="2400" dirty="0"/>
              <a:t> </a:t>
            </a:r>
            <a:r>
              <a:rPr lang="en-US" sz="2400" dirty="0" err="1"/>
              <a:t>qo</a:t>
            </a:r>
            <a:r>
              <a:rPr lang="en-US" sz="2400" dirty="0"/>
              <a:t> </a:t>
            </a:r>
            <a:r>
              <a:rPr lang="en-US" sz="2400" dirty="0" err="1"/>
              <a:t>ladi</a:t>
            </a:r>
            <a:r>
              <a:rPr lang="en-US" sz="2400" dirty="0"/>
              <a:t>, </a:t>
            </a:r>
            <a:r>
              <a:rPr lang="en-US" sz="2400" dirty="0" err="1"/>
              <a:t>ayni</a:t>
            </a:r>
            <a:r>
              <a:rPr lang="en-US" sz="2400" dirty="0"/>
              <a:t> </a:t>
            </a:r>
            <a:r>
              <a:rPr lang="en-US" sz="2400" dirty="0" err="1"/>
              <a:t>vaqtda</a:t>
            </a:r>
            <a:r>
              <a:rPr lang="en-US" sz="2400" dirty="0"/>
              <a:t> </a:t>
            </a:r>
            <a:r>
              <a:rPr lang="en-US" sz="2400" dirty="0" err="1"/>
              <a:t>ulardan</a:t>
            </a:r>
            <a:r>
              <a:rPr lang="en-US" sz="2400" dirty="0"/>
              <a:t> </a:t>
            </a:r>
            <a:r>
              <a:rPr lang="en-US" sz="2400" dirty="0" err="1"/>
              <a:t>qon</a:t>
            </a:r>
            <a:r>
              <a:rPr lang="en-US" sz="2400" dirty="0"/>
              <a:t> </a:t>
            </a:r>
            <a:r>
              <a:rPr lang="en-US" sz="2400" dirty="0" err="1"/>
              <a:t>ivishida</a:t>
            </a:r>
            <a:r>
              <a:rPr lang="en-US" sz="2400" dirty="0"/>
              <a:t> </a:t>
            </a:r>
            <a:r>
              <a:rPr lang="en-US" sz="2400" dirty="0" err="1"/>
              <a:t>ishtirok</a:t>
            </a:r>
            <a:r>
              <a:rPr lang="en-US" sz="2400" dirty="0"/>
              <a:t> </a:t>
            </a:r>
            <a:r>
              <a:rPr lang="en-US" sz="2400" dirty="0" err="1"/>
              <a:t>etadigan</a:t>
            </a:r>
            <a:r>
              <a:rPr lang="en-US" sz="2400" dirty="0"/>
              <a:t> </a:t>
            </a:r>
            <a:r>
              <a:rPr lang="en-US" sz="2400" dirty="0" err="1"/>
              <a:t>omillar</a:t>
            </a:r>
            <a:r>
              <a:rPr lang="en-US" sz="2400" dirty="0"/>
              <a:t>: serotonin, </a:t>
            </a:r>
            <a:r>
              <a:rPr lang="en-US" sz="2400" dirty="0" err="1"/>
              <a:t>gis</a:t>
            </a:r>
            <a:r>
              <a:rPr lang="en-US" sz="2400" dirty="0"/>
              <a:t> </a:t>
            </a:r>
            <a:r>
              <a:rPr lang="en-US" sz="2400" dirty="0" err="1"/>
              <a:t>tamin</a:t>
            </a:r>
            <a:r>
              <a:rPr lang="en-US" sz="2400" dirty="0"/>
              <a:t>, adrenalin </a:t>
            </a:r>
            <a:r>
              <a:rPr lang="en-US" sz="2400" dirty="0" err="1"/>
              <a:t>ajralib</a:t>
            </a:r>
            <a:r>
              <a:rPr lang="en-US" sz="2400" dirty="0"/>
              <a:t> </a:t>
            </a:r>
            <a:r>
              <a:rPr lang="en-US" sz="2400" dirty="0" err="1"/>
              <a:t>chiqadi</a:t>
            </a:r>
            <a:r>
              <a:rPr lang="en-US" sz="2400" dirty="0"/>
              <a:t>.</a:t>
            </a:r>
            <a:endParaRPr lang="ru-RU" sz="2400" dirty="0"/>
          </a:p>
        </p:txBody>
      </p:sp>
    </p:spTree>
    <p:extLst>
      <p:ext uri="{BB962C8B-B14F-4D97-AF65-F5344CB8AC3E}">
        <p14:creationId xmlns:p14="http://schemas.microsoft.com/office/powerpoint/2010/main" val="144974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452845" y="323787"/>
            <a:ext cx="9074332" cy="6001643"/>
          </a:xfrm>
          <a:prstGeom prst="rect">
            <a:avLst/>
          </a:prstGeom>
        </p:spPr>
        <p:txBody>
          <a:bodyPr wrap="square">
            <a:spAutoFit/>
          </a:bodyPr>
          <a:lstStyle/>
          <a:p>
            <a:r>
              <a:rPr lang="en-US" sz="2400" dirty="0" err="1" smtClean="0"/>
              <a:t>Qon</a:t>
            </a:r>
            <a:r>
              <a:rPr lang="en-US" sz="2400" dirty="0" smtClean="0"/>
              <a:t>« </a:t>
            </a:r>
            <a:r>
              <a:rPr lang="en-US" sz="2400" dirty="0" err="1"/>
              <a:t>oqimining</a:t>
            </a:r>
            <a:r>
              <a:rPr lang="en-US" sz="2400" dirty="0"/>
              <a:t> </a:t>
            </a:r>
            <a:r>
              <a:rPr lang="en-US" sz="2400" dirty="0" err="1"/>
              <a:t>sekinlashuvi</a:t>
            </a:r>
            <a:r>
              <a:rPr lang="en-US" sz="2400" dirty="0"/>
              <a:t> (</a:t>
            </a:r>
            <a:r>
              <a:rPr lang="en-US" sz="2400" dirty="0" err="1"/>
              <a:t>staz</a:t>
            </a:r>
            <a:r>
              <a:rPr lang="en-US" sz="2400" dirty="0"/>
              <a:t>) </a:t>
            </a:r>
            <a:r>
              <a:rPr lang="en-US" sz="2400" dirty="0" err="1"/>
              <a:t>va</a:t>
            </a:r>
            <a:r>
              <a:rPr lang="en-US" sz="2400" dirty="0"/>
              <a:t> </a:t>
            </a:r>
            <a:r>
              <a:rPr lang="en-US" sz="2400" dirty="0" err="1"/>
              <a:t>qonning</a:t>
            </a:r>
            <a:r>
              <a:rPr lang="en-US" sz="2400" dirty="0"/>
              <a:t> </a:t>
            </a:r>
            <a:r>
              <a:rPr lang="en-US" sz="2400" dirty="0" err="1"/>
              <a:t>uyurmasimon</a:t>
            </a:r>
            <a:r>
              <a:rPr lang="en-US" sz="2400" dirty="0"/>
              <a:t> </a:t>
            </a:r>
            <a:r>
              <a:rPr lang="en-US" sz="2400" dirty="0" err="1"/>
              <a:t>harakatlanishi</a:t>
            </a:r>
            <a:r>
              <a:rPr lang="en-US" sz="2400" dirty="0"/>
              <a:t> ham </a:t>
            </a:r>
            <a:r>
              <a:rPr lang="en-US" sz="2400" dirty="0" err="1"/>
              <a:t>tromb</a:t>
            </a:r>
            <a:r>
              <a:rPr lang="en-US" sz="2400" dirty="0"/>
              <a:t> </a:t>
            </a:r>
            <a:r>
              <a:rPr lang="en-US" sz="2400" dirty="0" err="1"/>
              <a:t>hosil</a:t>
            </a:r>
            <a:r>
              <a:rPr lang="en-US" sz="2400" dirty="0"/>
              <a:t> </a:t>
            </a:r>
            <a:r>
              <a:rPr lang="en-US" sz="2400" dirty="0" err="1"/>
              <a:t>bo'lish</a:t>
            </a:r>
            <a:r>
              <a:rPr lang="en-US" sz="2400" dirty="0"/>
              <a:t> </a:t>
            </a:r>
            <a:r>
              <a:rPr lang="en-US" sz="2400" dirty="0" err="1"/>
              <a:t>patogenezida</a:t>
            </a:r>
            <a:r>
              <a:rPr lang="en-US" sz="2400" dirty="0"/>
              <a:t> </a:t>
            </a:r>
            <a:r>
              <a:rPr lang="en-US" sz="2400" dirty="0" err="1"/>
              <a:t>ahamiyatga</a:t>
            </a:r>
            <a:r>
              <a:rPr lang="en-US" sz="2400" dirty="0"/>
              <a:t> </a:t>
            </a:r>
            <a:r>
              <a:rPr lang="en-US" sz="2400" dirty="0" err="1"/>
              <a:t>ega</a:t>
            </a:r>
            <a:r>
              <a:rPr lang="en-US" sz="2400" dirty="0"/>
              <a:t>. </a:t>
            </a:r>
            <a:r>
              <a:rPr lang="en-US" sz="2400" dirty="0" err="1"/>
              <a:t>Qon</a:t>
            </a:r>
            <a:r>
              <a:rPr lang="en-US" sz="2400" dirty="0"/>
              <a:t> </a:t>
            </a:r>
            <a:r>
              <a:rPr lang="en-US" sz="2400" dirty="0" err="1"/>
              <a:t>odatdagicha</a:t>
            </a:r>
            <a:r>
              <a:rPr lang="en-US" sz="2400" dirty="0"/>
              <a:t> </a:t>
            </a:r>
            <a:r>
              <a:rPr lang="en-US" sz="2400" dirty="0" err="1"/>
              <a:t>tez</a:t>
            </a:r>
            <a:r>
              <a:rPr lang="en-US" sz="2400" dirty="0"/>
              <a:t> </a:t>
            </a:r>
            <a:r>
              <a:rPr lang="en-US" sz="2400" dirty="0" err="1"/>
              <a:t>lik</a:t>
            </a:r>
            <a:r>
              <a:rPr lang="en-US" sz="2400" dirty="0"/>
              <a:t> </a:t>
            </a:r>
            <a:r>
              <a:rPr lang="en-US" sz="2400" dirty="0" err="1"/>
              <a:t>bilan</a:t>
            </a:r>
            <a:r>
              <a:rPr lang="en-US" sz="2400" dirty="0"/>
              <a:t> </a:t>
            </a:r>
            <a:r>
              <a:rPr lang="en-US" sz="2400" dirty="0" err="1"/>
              <a:t>oqib</a:t>
            </a:r>
            <a:r>
              <a:rPr lang="en-US" sz="2400" dirty="0"/>
              <a:t> </a:t>
            </a:r>
            <a:r>
              <a:rPr lang="en-US" sz="2400" dirty="0" err="1"/>
              <a:t>turganida</a:t>
            </a:r>
            <a:r>
              <a:rPr lang="en-US" sz="2400" dirty="0"/>
              <a:t> </a:t>
            </a:r>
            <a:r>
              <a:rPr lang="en-US" sz="2400" dirty="0" err="1"/>
              <a:t>qon</a:t>
            </a:r>
            <a:r>
              <a:rPr lang="en-US" sz="2400" dirty="0"/>
              <a:t> </a:t>
            </a:r>
            <a:r>
              <a:rPr lang="en-US" sz="2400" dirty="0" err="1"/>
              <a:t>hujayra</a:t>
            </a:r>
            <a:r>
              <a:rPr lang="en-US" sz="2400" dirty="0"/>
              <a:t> </a:t>
            </a:r>
            <a:r>
              <a:rPr lang="en-US" sz="2400" dirty="0" err="1"/>
              <a:t>elementlarining</a:t>
            </a:r>
            <a:r>
              <a:rPr lang="en-US" sz="2400" dirty="0"/>
              <a:t> </a:t>
            </a:r>
            <a:r>
              <a:rPr lang="en-US" sz="2400" dirty="0" err="1"/>
              <a:t>asosiy</a:t>
            </a:r>
            <a:r>
              <a:rPr lang="en-US" sz="2400" dirty="0"/>
              <a:t> </a:t>
            </a:r>
            <a:r>
              <a:rPr lang="en-US" sz="2400" dirty="0" err="1"/>
              <a:t>qismi</a:t>
            </a:r>
            <a:r>
              <a:rPr lang="en-US" sz="2400" dirty="0"/>
              <a:t> </a:t>
            </a:r>
            <a:r>
              <a:rPr lang="en-US" sz="2400" dirty="0" err="1"/>
              <a:t>o‘q</a:t>
            </a:r>
            <a:r>
              <a:rPr lang="en-US" sz="2400" dirty="0"/>
              <a:t> </a:t>
            </a:r>
            <a:r>
              <a:rPr lang="en-US" sz="2400" dirty="0" err="1"/>
              <a:t>chizig</a:t>
            </a:r>
            <a:r>
              <a:rPr lang="en-US" sz="2400" dirty="0"/>
              <a:t> </a:t>
            </a:r>
            <a:r>
              <a:rPr lang="en-US" sz="2400" dirty="0" err="1"/>
              <a:t>i</a:t>
            </a:r>
            <a:r>
              <a:rPr lang="en-US" sz="2400" dirty="0"/>
              <a:t> </a:t>
            </a:r>
            <a:r>
              <a:rPr lang="en-US" sz="2400" dirty="0" err="1"/>
              <a:t>boylab</a:t>
            </a:r>
            <a:r>
              <a:rPr lang="en-US" sz="2400" dirty="0"/>
              <a:t> joy </a:t>
            </a:r>
            <a:r>
              <a:rPr lang="en-US" sz="2400" dirty="0" err="1"/>
              <a:t>oladi</a:t>
            </a:r>
            <a:r>
              <a:rPr lang="en-US" sz="2400" dirty="0"/>
              <a:t>. </a:t>
            </a:r>
            <a:r>
              <a:rPr lang="en-US" sz="2400" dirty="0" err="1"/>
              <a:t>Chekka</a:t>
            </a:r>
            <a:r>
              <a:rPr lang="en-US" sz="2400" dirty="0"/>
              <a:t> </a:t>
            </a:r>
            <a:r>
              <a:rPr lang="en-US" sz="2400" dirty="0" err="1"/>
              <a:t>tomon</a:t>
            </a:r>
            <a:r>
              <a:rPr lang="en-US" sz="2400" dirty="0"/>
              <a:t> </a:t>
            </a:r>
            <a:r>
              <a:rPr lang="en-US" sz="2400" dirty="0" err="1"/>
              <a:t>plazma</a:t>
            </a:r>
            <a:r>
              <a:rPr lang="en-US" sz="2400" dirty="0"/>
              <a:t> </a:t>
            </a:r>
            <a:r>
              <a:rPr lang="en-US" sz="2400" dirty="0" err="1"/>
              <a:t>va</a:t>
            </a:r>
            <a:r>
              <a:rPr lang="en-US" sz="2400" dirty="0"/>
              <a:t> </a:t>
            </a:r>
            <a:r>
              <a:rPr lang="en-US" sz="2400" dirty="0" err="1"/>
              <a:t>yakkam-dukkam</a:t>
            </a:r>
            <a:r>
              <a:rPr lang="en-US" sz="2400" dirty="0"/>
              <a:t> </a:t>
            </a:r>
            <a:r>
              <a:rPr lang="en-US" sz="2400" dirty="0" err="1"/>
              <a:t>leykotsitlardan</a:t>
            </a:r>
            <a:r>
              <a:rPr lang="en-US" sz="2400" dirty="0"/>
              <a:t> </a:t>
            </a:r>
            <a:r>
              <a:rPr lang="en-US" sz="2400" dirty="0" err="1"/>
              <a:t>iborat</a:t>
            </a:r>
            <a:r>
              <a:rPr lang="en-US" sz="2400" dirty="0"/>
              <a:t> </a:t>
            </a:r>
            <a:r>
              <a:rPr lang="en-US" sz="2400" dirty="0" err="1"/>
              <a:t>bo'ladi</a:t>
            </a:r>
            <a:r>
              <a:rPr lang="en-US" sz="2400" dirty="0"/>
              <a:t>. </a:t>
            </a:r>
            <a:r>
              <a:rPr lang="en-US" sz="2400" dirty="0" err="1"/>
              <a:t>Qon</a:t>
            </a:r>
            <a:r>
              <a:rPr lang="en-US" sz="2400" dirty="0"/>
              <a:t> </a:t>
            </a:r>
            <a:r>
              <a:rPr lang="en-US" sz="2400" dirty="0" err="1"/>
              <a:t>oqimining</a:t>
            </a:r>
            <a:r>
              <a:rPr lang="en-US" sz="2400" dirty="0"/>
              <a:t> </a:t>
            </a:r>
            <a:r>
              <a:rPr lang="en-US" sz="2400" dirty="0" err="1"/>
              <a:t>sekinlashib</a:t>
            </a:r>
            <a:r>
              <a:rPr lang="en-US" sz="2400" dirty="0"/>
              <a:t> </a:t>
            </a:r>
            <a:r>
              <a:rPr lang="en-US" sz="2400" dirty="0" err="1"/>
              <a:t>qolishi</a:t>
            </a:r>
            <a:r>
              <a:rPr lang="en-US" sz="2400" dirty="0"/>
              <a:t> </a:t>
            </a:r>
            <a:r>
              <a:rPr lang="en-US" sz="2400" dirty="0" err="1"/>
              <a:t>va</a:t>
            </a:r>
            <a:r>
              <a:rPr lang="en-US" sz="2400" dirty="0"/>
              <a:t> </a:t>
            </a:r>
            <a:r>
              <a:rPr lang="en-US" sz="2400" dirty="0" err="1"/>
              <a:t>qonning</a:t>
            </a:r>
            <a:r>
              <a:rPr lang="en-US" sz="2400" dirty="0"/>
              <a:t> </a:t>
            </a:r>
            <a:r>
              <a:rPr lang="en-US" sz="2400" dirty="0" err="1"/>
              <a:t>uyurmasimon</a:t>
            </a:r>
            <a:r>
              <a:rPr lang="en-US" sz="2400" dirty="0"/>
              <a:t> </a:t>
            </a:r>
            <a:r>
              <a:rPr lang="en-US" sz="2400" dirty="0" err="1"/>
              <a:t>bolib</a:t>
            </a:r>
            <a:r>
              <a:rPr lang="en-US" sz="2400" dirty="0"/>
              <a:t> </a:t>
            </a:r>
            <a:r>
              <a:rPr lang="en-US" sz="2400" dirty="0" err="1"/>
              <a:t>harakatlanishi</a:t>
            </a:r>
            <a:r>
              <a:rPr lang="en-US" sz="2400" dirty="0"/>
              <a:t>: 1) </a:t>
            </a:r>
            <a:r>
              <a:rPr lang="en-US" sz="2400" dirty="0" err="1"/>
              <a:t>trombotsitlarning</a:t>
            </a:r>
            <a:r>
              <a:rPr lang="en-US" sz="2400" dirty="0"/>
              <a:t> </a:t>
            </a:r>
            <a:r>
              <a:rPr lang="en-US" sz="2400" dirty="0" err="1"/>
              <a:t>plazma</a:t>
            </a:r>
            <a:r>
              <a:rPr lang="en-US" sz="2400" dirty="0"/>
              <a:t> </a:t>
            </a:r>
            <a:r>
              <a:rPr lang="en-US" sz="2400" dirty="0" err="1"/>
              <a:t>zonasiga</a:t>
            </a:r>
            <a:r>
              <a:rPr lang="en-US" sz="2400" dirty="0"/>
              <a:t> </a:t>
            </a:r>
            <a:r>
              <a:rPr lang="en-US" sz="2400" dirty="0" err="1"/>
              <a:t>o‘tishiga</a:t>
            </a:r>
            <a:r>
              <a:rPr lang="en-US" sz="2400" dirty="0"/>
              <a:t> </a:t>
            </a:r>
            <a:r>
              <a:rPr lang="en-US" sz="2400" dirty="0" err="1"/>
              <a:t>olib</a:t>
            </a:r>
            <a:r>
              <a:rPr lang="en-US" sz="2400" dirty="0"/>
              <a:t> </a:t>
            </a:r>
            <a:r>
              <a:rPr lang="en-US" sz="2400" dirty="0" err="1"/>
              <a:t>ke</a:t>
            </a:r>
            <a:r>
              <a:rPr lang="en-US" sz="2400" dirty="0"/>
              <a:t> </a:t>
            </a:r>
            <a:r>
              <a:rPr lang="en-US" sz="2400" dirty="0" err="1"/>
              <a:t>ladi</a:t>
            </a:r>
            <a:r>
              <a:rPr lang="en-US" sz="2400" dirty="0"/>
              <a:t>, </a:t>
            </a:r>
            <a:r>
              <a:rPr lang="en-US" sz="2400" dirty="0" err="1"/>
              <a:t>bu</a:t>
            </a:r>
            <a:r>
              <a:rPr lang="en-US" sz="2400" dirty="0"/>
              <a:t> </a:t>
            </a:r>
            <a:r>
              <a:rPr lang="en-US" sz="2400" dirty="0" err="1"/>
              <a:t>narsa</a:t>
            </a:r>
            <a:r>
              <a:rPr lang="en-US" sz="2400" dirty="0"/>
              <a:t> </a:t>
            </a:r>
            <a:r>
              <a:rPr lang="en-US" sz="2400" dirty="0" err="1"/>
              <a:t>trombotsitlarning</a:t>
            </a:r>
            <a:r>
              <a:rPr lang="en-US" sz="2400" dirty="0"/>
              <a:t> </a:t>
            </a:r>
            <a:r>
              <a:rPr lang="en-US" sz="2400" dirty="0" err="1"/>
              <a:t>endoteliositlar</a:t>
            </a:r>
            <a:r>
              <a:rPr lang="en-US" sz="2400" dirty="0"/>
              <a:t> </a:t>
            </a:r>
            <a:r>
              <a:rPr lang="en-US" sz="2400" dirty="0" err="1"/>
              <a:t>bilan</a:t>
            </a:r>
            <a:r>
              <a:rPr lang="en-US" sz="2400" dirty="0"/>
              <a:t> </a:t>
            </a:r>
            <a:r>
              <a:rPr lang="en-US" sz="2400" dirty="0" err="1"/>
              <a:t>toqnashuvi</a:t>
            </a:r>
            <a:r>
              <a:rPr lang="en-US" sz="2400" dirty="0"/>
              <a:t> </a:t>
            </a:r>
            <a:r>
              <a:rPr lang="en-US" sz="2400" dirty="0" err="1"/>
              <a:t>uchun</a:t>
            </a:r>
            <a:r>
              <a:rPr lang="en-US" sz="2400" dirty="0"/>
              <a:t> </a:t>
            </a:r>
            <a:r>
              <a:rPr lang="en-US" sz="2400" dirty="0" err="1"/>
              <a:t>sharoit</a:t>
            </a:r>
            <a:r>
              <a:rPr lang="en-US" sz="2400" dirty="0"/>
              <a:t> </a:t>
            </a:r>
            <a:r>
              <a:rPr lang="en-US" sz="2400" dirty="0" err="1"/>
              <a:t>yaratadi</a:t>
            </a:r>
            <a:r>
              <a:rPr lang="en-US" sz="2400" dirty="0"/>
              <a:t>; 2) </a:t>
            </a:r>
            <a:r>
              <a:rPr lang="en-US" sz="2400" dirty="0" err="1"/>
              <a:t>qon</a:t>
            </a:r>
            <a:r>
              <a:rPr lang="en-US" sz="2400" dirty="0"/>
              <a:t> </a:t>
            </a:r>
            <a:r>
              <a:rPr lang="en-US" sz="2400" dirty="0" err="1"/>
              <a:t>ivishida</a:t>
            </a:r>
            <a:r>
              <a:rPr lang="en-US" sz="2400" dirty="0"/>
              <a:t> </a:t>
            </a:r>
            <a:r>
              <a:rPr lang="en-US" sz="2400" dirty="0" err="1"/>
              <a:t>qatnashadigan</a:t>
            </a:r>
            <a:r>
              <a:rPr lang="en-US" sz="2400" dirty="0"/>
              <a:t> </a:t>
            </a:r>
            <a:r>
              <a:rPr lang="en-US" sz="2400" dirty="0" err="1"/>
              <a:t>faol</a:t>
            </a:r>
            <a:r>
              <a:rPr lang="en-US" sz="2400" dirty="0"/>
              <a:t> </a:t>
            </a:r>
            <a:r>
              <a:rPr lang="en-US" sz="2400" dirty="0" err="1"/>
              <a:t>omillarning</a:t>
            </a:r>
            <a:r>
              <a:rPr lang="en-US" sz="2400" dirty="0"/>
              <a:t> </a:t>
            </a:r>
            <a:r>
              <a:rPr lang="en-US" sz="2400" dirty="0" err="1"/>
              <a:t>subkritik</a:t>
            </a:r>
            <a:r>
              <a:rPr lang="en-US" sz="2400" dirty="0"/>
              <a:t> </a:t>
            </a:r>
            <a:r>
              <a:rPr lang="en-US" sz="2400" dirty="0" err="1"/>
              <a:t>konsentratsi</a:t>
            </a:r>
            <a:r>
              <a:rPr lang="en-US" sz="2400" dirty="0"/>
              <a:t>- </a:t>
            </a:r>
            <a:r>
              <a:rPr lang="en-US" sz="2400" dirty="0" err="1"/>
              <a:t>yalargacha</a:t>
            </a:r>
            <a:r>
              <a:rPr lang="en-US" sz="2400" dirty="0"/>
              <a:t> </a:t>
            </a:r>
            <a:r>
              <a:rPr lang="en-US" sz="2400" dirty="0" err="1"/>
              <a:t>erib</a:t>
            </a:r>
            <a:r>
              <a:rPr lang="en-US" sz="2400" dirty="0"/>
              <a:t> </a:t>
            </a:r>
            <a:r>
              <a:rPr lang="en-US" sz="2400" dirty="0" err="1"/>
              <a:t>ketishiga</a:t>
            </a:r>
            <a:r>
              <a:rPr lang="en-US" sz="2400" dirty="0"/>
              <a:t> </a:t>
            </a:r>
            <a:r>
              <a:rPr lang="en-US" sz="2400" dirty="0" err="1"/>
              <a:t>tosqinlik</a:t>
            </a:r>
            <a:r>
              <a:rPr lang="en-US" sz="2400" dirty="0"/>
              <a:t> </a:t>
            </a:r>
            <a:r>
              <a:rPr lang="en-US" sz="2400" dirty="0" err="1"/>
              <a:t>qiladi</a:t>
            </a:r>
            <a:r>
              <a:rPr lang="en-US" sz="2400" dirty="0"/>
              <a:t>; 3) </a:t>
            </a:r>
            <a:r>
              <a:rPr lang="en-US" sz="2400" dirty="0" err="1"/>
              <a:t>qon</a:t>
            </a:r>
            <a:r>
              <a:rPr lang="en-US" sz="2400" dirty="0"/>
              <a:t> </a:t>
            </a:r>
            <a:r>
              <a:rPr lang="en-US" sz="2400" dirty="0" err="1"/>
              <a:t>ivishida</a:t>
            </a:r>
            <a:r>
              <a:rPr lang="en-US" sz="2400" dirty="0"/>
              <a:t> </a:t>
            </a:r>
            <a:r>
              <a:rPr lang="en-US" sz="2400" dirty="0" err="1"/>
              <a:t>qatnashadigan</a:t>
            </a:r>
            <a:r>
              <a:rPr lang="en-US" sz="2400" dirty="0"/>
              <a:t> </a:t>
            </a:r>
            <a:r>
              <a:rPr lang="en-US" sz="2400" dirty="0" err="1"/>
              <a:t>omillar</a:t>
            </a:r>
            <a:r>
              <a:rPr lang="en-US" sz="2400" dirty="0"/>
              <a:t> </a:t>
            </a:r>
            <a:r>
              <a:rPr lang="en-US" sz="2400" dirty="0" err="1"/>
              <a:t>ingibitorlarining</a:t>
            </a:r>
            <a:r>
              <a:rPr lang="en-US" sz="2400" dirty="0"/>
              <a:t> </a:t>
            </a:r>
            <a:r>
              <a:rPr lang="en-US" sz="2400" dirty="0" err="1"/>
              <a:t>oqib</a:t>
            </a:r>
            <a:r>
              <a:rPr lang="en-US" sz="2400" dirty="0"/>
              <a:t> </a:t>
            </a:r>
            <a:r>
              <a:rPr lang="en-US" sz="2400" dirty="0" err="1"/>
              <a:t>kelishini</a:t>
            </a:r>
            <a:r>
              <a:rPr lang="en-US" sz="2400" dirty="0"/>
              <a:t> </a:t>
            </a:r>
            <a:r>
              <a:rPr lang="en-US" sz="2400" dirty="0" err="1"/>
              <a:t>susaytiradi</a:t>
            </a:r>
            <a:r>
              <a:rPr lang="en-US" sz="2400" dirty="0"/>
              <a:t>; 4) </a:t>
            </a:r>
            <a:r>
              <a:rPr lang="en-US" sz="2400" dirty="0" err="1"/>
              <a:t>qon</a:t>
            </a:r>
            <a:r>
              <a:rPr lang="en-US" sz="2400" dirty="0"/>
              <a:t> </a:t>
            </a:r>
            <a:r>
              <a:rPr lang="en-US" sz="2400" dirty="0" err="1"/>
              <a:t>oqimi</a:t>
            </a:r>
            <a:r>
              <a:rPr lang="en-US" sz="2400" dirty="0"/>
              <a:t> </a:t>
            </a:r>
            <a:r>
              <a:rPr lang="en-US" sz="2400" dirty="0" err="1"/>
              <a:t>sekinlashganida</a:t>
            </a:r>
            <a:r>
              <a:rPr lang="en-US" sz="2400" dirty="0"/>
              <a:t> ham, </a:t>
            </a:r>
            <a:r>
              <a:rPr lang="en-US" sz="2400" dirty="0" err="1"/>
              <a:t>tromboz</a:t>
            </a:r>
            <a:r>
              <a:rPr lang="en-US" sz="2400" dirty="0"/>
              <a:t> </a:t>
            </a:r>
            <a:r>
              <a:rPr lang="en-US" sz="2400" dirty="0" err="1"/>
              <a:t>zonasida</a:t>
            </a:r>
            <a:r>
              <a:rPr lang="en-US" sz="2400" dirty="0"/>
              <a:t> ham </a:t>
            </a:r>
            <a:r>
              <a:rPr lang="en-US" sz="2400" dirty="0" err="1"/>
              <a:t>trombotsitlar</a:t>
            </a:r>
            <a:r>
              <a:rPr lang="en-US" sz="2400" dirty="0"/>
              <a:t> </a:t>
            </a:r>
            <a:r>
              <a:rPr lang="en-US" sz="2400" dirty="0" err="1"/>
              <a:t>agregatsiyalanib</a:t>
            </a:r>
            <a:r>
              <a:rPr lang="en-US" sz="2400" dirty="0"/>
              <a:t>, fibrin </a:t>
            </a:r>
            <a:r>
              <a:rPr lang="en-US" sz="2400" dirty="0" err="1"/>
              <a:t>hosil</a:t>
            </a:r>
            <a:r>
              <a:rPr lang="en-US" sz="2400" dirty="0"/>
              <a:t> </a:t>
            </a:r>
            <a:r>
              <a:rPr lang="en-US" sz="2400" dirty="0" err="1"/>
              <a:t>bolishiga</a:t>
            </a:r>
            <a:r>
              <a:rPr lang="en-US" sz="2400" dirty="0"/>
              <a:t> </a:t>
            </a:r>
            <a:r>
              <a:rPr lang="en-US" sz="2400" dirty="0" err="1"/>
              <a:t>qulaylik</a:t>
            </a:r>
            <a:r>
              <a:rPr lang="en-US" sz="2400" dirty="0"/>
              <a:t> </a:t>
            </a:r>
            <a:r>
              <a:rPr lang="en-US" sz="2400" dirty="0" err="1"/>
              <a:t>tug‘diradi</a:t>
            </a:r>
            <a:r>
              <a:rPr lang="en-US" sz="2400" dirty="0"/>
              <a:t>; 5) </a:t>
            </a:r>
            <a:r>
              <a:rPr lang="en-US" sz="2400" dirty="0" err="1"/>
              <a:t>endoteliy</a:t>
            </a:r>
            <a:r>
              <a:rPr lang="en-US" sz="2400" dirty="0"/>
              <a:t> </a:t>
            </a:r>
            <a:r>
              <a:rPr lang="en-US" sz="2400" dirty="0" err="1"/>
              <a:t>zararlanishiga</a:t>
            </a:r>
            <a:r>
              <a:rPr lang="en-US" sz="2400" dirty="0"/>
              <a:t> </a:t>
            </a:r>
            <a:r>
              <a:rPr lang="en-US" sz="2400" dirty="0" err="1"/>
              <a:t>yo‘l</a:t>
            </a:r>
            <a:r>
              <a:rPr lang="en-US" sz="2400" dirty="0"/>
              <a:t> </a:t>
            </a:r>
            <a:r>
              <a:rPr lang="en-US" sz="2400" dirty="0" err="1"/>
              <a:t>ochadi</a:t>
            </a:r>
            <a:r>
              <a:rPr lang="en-US" sz="2400" dirty="0"/>
              <a:t> </a:t>
            </a:r>
            <a:r>
              <a:rPr lang="en-US" sz="2400" dirty="0" err="1"/>
              <a:t>va</a:t>
            </a:r>
            <a:r>
              <a:rPr lang="en-US" sz="2400" dirty="0"/>
              <a:t> fibrin </a:t>
            </a:r>
            <a:r>
              <a:rPr lang="en-US" sz="2400" dirty="0" err="1"/>
              <a:t>bilan</a:t>
            </a:r>
            <a:r>
              <a:rPr lang="en-US" sz="2400" dirty="0"/>
              <a:t> </a:t>
            </a:r>
            <a:r>
              <a:rPr lang="en-US" sz="2400" dirty="0" err="1" smtClean="0"/>
              <a:t>trombotsitlar</a:t>
            </a:r>
            <a:r>
              <a:rPr lang="en-US" sz="2400" dirty="0" smtClean="0"/>
              <a:t> </a:t>
            </a:r>
            <a:r>
              <a:rPr lang="en-US" sz="2400" dirty="0" err="1"/>
              <a:t>holatini</a:t>
            </a:r>
            <a:r>
              <a:rPr lang="en-US" sz="2400" dirty="0"/>
              <a:t> </a:t>
            </a:r>
            <a:r>
              <a:rPr lang="en-US" sz="2400" dirty="0" err="1"/>
              <a:t>ozgartiradi</a:t>
            </a:r>
            <a:r>
              <a:rPr lang="en-US" sz="2400" dirty="0"/>
              <a:t>.</a:t>
            </a:r>
            <a:endParaRPr lang="ru-RU" sz="2400" dirty="0"/>
          </a:p>
        </p:txBody>
      </p:sp>
    </p:spTree>
    <p:extLst>
      <p:ext uri="{BB962C8B-B14F-4D97-AF65-F5344CB8AC3E}">
        <p14:creationId xmlns:p14="http://schemas.microsoft.com/office/powerpoint/2010/main" val="2199933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1224" y="117693"/>
            <a:ext cx="8934994" cy="461665"/>
          </a:xfrm>
          <a:prstGeom prst="rect">
            <a:avLst/>
          </a:prstGeom>
        </p:spPr>
        <p:txBody>
          <a:bodyPr wrap="square">
            <a:spAutoFit/>
          </a:bodyPr>
          <a:lstStyle/>
          <a:p>
            <a:r>
              <a:rPr lang="en-US" sz="2400" dirty="0" smtClean="0"/>
              <a:t>                        </a:t>
            </a:r>
            <a:r>
              <a:rPr lang="en-US" sz="2400" dirty="0" smtClean="0"/>
              <a:t>       </a:t>
            </a:r>
            <a:endParaRPr lang="ru-RU" sz="2400" dirty="0"/>
          </a:p>
        </p:txBody>
      </p:sp>
      <p:sp>
        <p:nvSpPr>
          <p:cNvPr id="2" name="Прямоугольник 1"/>
          <p:cNvSpPr/>
          <p:nvPr/>
        </p:nvSpPr>
        <p:spPr>
          <a:xfrm>
            <a:off x="792480" y="579358"/>
            <a:ext cx="8743406" cy="461665"/>
          </a:xfrm>
          <a:prstGeom prst="rect">
            <a:avLst/>
          </a:prstGeom>
        </p:spPr>
        <p:txBody>
          <a:bodyPr wrap="square">
            <a:spAutoFit/>
          </a:bodyPr>
          <a:lstStyle/>
          <a:p>
            <a:endParaRPr lang="ru-RU" sz="2400" dirty="0"/>
          </a:p>
        </p:txBody>
      </p:sp>
      <p:sp>
        <p:nvSpPr>
          <p:cNvPr id="5" name="Прямоугольник 4"/>
          <p:cNvSpPr/>
          <p:nvPr/>
        </p:nvSpPr>
        <p:spPr>
          <a:xfrm>
            <a:off x="661851" y="979775"/>
            <a:ext cx="8412480" cy="369332"/>
          </a:xfrm>
          <a:prstGeom prst="rect">
            <a:avLst/>
          </a:prstGeom>
        </p:spPr>
        <p:txBody>
          <a:bodyPr wrap="square">
            <a:spAutoFit/>
          </a:bodyPr>
          <a:lstStyle/>
          <a:p>
            <a:r>
              <a:rPr lang="en-US" dirty="0" smtClean="0"/>
              <a:t>   </a:t>
            </a:r>
            <a:endParaRPr lang="ru-RU" sz="2800" dirty="0"/>
          </a:p>
        </p:txBody>
      </p:sp>
      <p:sp>
        <p:nvSpPr>
          <p:cNvPr id="7" name="Прямоугольник 6"/>
          <p:cNvSpPr/>
          <p:nvPr/>
        </p:nvSpPr>
        <p:spPr>
          <a:xfrm>
            <a:off x="383177" y="2567708"/>
            <a:ext cx="9300753" cy="461665"/>
          </a:xfrm>
          <a:prstGeom prst="rect">
            <a:avLst/>
          </a:prstGeom>
        </p:spPr>
        <p:txBody>
          <a:bodyPr wrap="square">
            <a:spAutoFit/>
          </a:bodyPr>
          <a:lstStyle/>
          <a:p>
            <a:r>
              <a:rPr lang="en-US" sz="2400" b="1" dirty="0" smtClean="0">
                <a:solidFill>
                  <a:srgbClr val="202122"/>
                </a:solidFill>
                <a:latin typeface="Arial" panose="020B0604020202020204" pitchFamily="34" charset="0"/>
              </a:rPr>
              <a:t>   </a:t>
            </a:r>
            <a:endParaRPr lang="ru-RU" sz="2400" dirty="0"/>
          </a:p>
        </p:txBody>
      </p:sp>
      <p:sp>
        <p:nvSpPr>
          <p:cNvPr id="8" name="Прямоугольник 7"/>
          <p:cNvSpPr/>
          <p:nvPr/>
        </p:nvSpPr>
        <p:spPr>
          <a:xfrm>
            <a:off x="539932" y="810190"/>
            <a:ext cx="9248502" cy="369332"/>
          </a:xfrm>
          <a:prstGeom prst="rect">
            <a:avLst/>
          </a:prstGeom>
        </p:spPr>
        <p:txBody>
          <a:bodyPr wrap="square">
            <a:spAutoFit/>
          </a:bodyPr>
          <a:lstStyle/>
          <a:p>
            <a:r>
              <a:rPr lang="en-US" dirty="0" smtClean="0"/>
              <a:t>  </a:t>
            </a:r>
            <a:endParaRPr lang="ru-RU" sz="2400" dirty="0"/>
          </a:p>
        </p:txBody>
      </p:sp>
      <p:sp>
        <p:nvSpPr>
          <p:cNvPr id="9" name="Прямоугольник 8"/>
          <p:cNvSpPr/>
          <p:nvPr/>
        </p:nvSpPr>
        <p:spPr>
          <a:xfrm>
            <a:off x="383177" y="400776"/>
            <a:ext cx="8969828" cy="6370975"/>
          </a:xfrm>
          <a:prstGeom prst="rect">
            <a:avLst/>
          </a:prstGeom>
        </p:spPr>
        <p:txBody>
          <a:bodyPr wrap="square">
            <a:spAutoFit/>
          </a:bodyPr>
          <a:lstStyle/>
          <a:p>
            <a:r>
              <a:rPr lang="en-US" sz="2400" dirty="0" err="1"/>
              <a:t>Emboliya</a:t>
            </a:r>
            <a:r>
              <a:rPr lang="en-US" sz="2400" dirty="0"/>
              <a:t> (</a:t>
            </a:r>
            <a:r>
              <a:rPr lang="en-US" sz="2400" dirty="0" err="1"/>
              <a:t>yunoncha</a:t>
            </a:r>
            <a:r>
              <a:rPr lang="en-US" sz="2400" dirty="0"/>
              <a:t> </a:t>
            </a:r>
            <a:r>
              <a:rPr lang="en-US" sz="2400" dirty="0" err="1"/>
              <a:t>embullo</a:t>
            </a:r>
            <a:r>
              <a:rPr lang="en-US" sz="2400" dirty="0"/>
              <a:t> — </a:t>
            </a:r>
            <a:r>
              <a:rPr lang="en-US" sz="2400" dirty="0" err="1"/>
              <a:t>tashlab</a:t>
            </a:r>
            <a:r>
              <a:rPr lang="en-US" sz="2400" dirty="0"/>
              <a:t> </a:t>
            </a:r>
            <a:r>
              <a:rPr lang="en-US" sz="2400" dirty="0" err="1"/>
              <a:t>beraman</a:t>
            </a:r>
            <a:r>
              <a:rPr lang="en-US" sz="2400" dirty="0"/>
              <a:t>, </a:t>
            </a:r>
            <a:r>
              <a:rPr lang="en-US" sz="2400" dirty="0" err="1"/>
              <a:t>itarib</a:t>
            </a:r>
            <a:r>
              <a:rPr lang="en-US" sz="2400" dirty="0"/>
              <a:t> </a:t>
            </a:r>
            <a:r>
              <a:rPr lang="en-US" sz="2400" dirty="0" err="1"/>
              <a:t>chiqaraman</a:t>
            </a:r>
            <a:r>
              <a:rPr lang="en-US" sz="2400" dirty="0"/>
              <a:t> </a:t>
            </a:r>
            <a:r>
              <a:rPr lang="en-US" sz="2400" dirty="0" err="1"/>
              <a:t>degan</a:t>
            </a:r>
            <a:r>
              <a:rPr lang="en-US" sz="2400" dirty="0"/>
              <a:t> </a:t>
            </a:r>
            <a:r>
              <a:rPr lang="en-US" sz="2400" dirty="0" err="1"/>
              <a:t>so'zdan</a:t>
            </a:r>
            <a:r>
              <a:rPr lang="en-US" sz="2400" dirty="0"/>
              <a:t> </a:t>
            </a:r>
            <a:r>
              <a:rPr lang="en-US" sz="2400" dirty="0" err="1"/>
              <a:t>olingan</a:t>
            </a:r>
            <a:r>
              <a:rPr lang="en-US" sz="2400" dirty="0"/>
              <a:t>) </a:t>
            </a:r>
            <a:r>
              <a:rPr lang="en-US" sz="2400" dirty="0" err="1"/>
              <a:t>qattiq</a:t>
            </a:r>
            <a:r>
              <a:rPr lang="en-US" sz="2400" dirty="0"/>
              <a:t>, </a:t>
            </a:r>
            <a:r>
              <a:rPr lang="en-US" sz="2400" dirty="0" err="1"/>
              <a:t>suyuq</a:t>
            </a:r>
            <a:r>
              <a:rPr lang="en-US" sz="2400" dirty="0"/>
              <a:t> </a:t>
            </a:r>
            <a:r>
              <a:rPr lang="en-US" sz="2400" dirty="0" err="1"/>
              <a:t>yoki</a:t>
            </a:r>
            <a:r>
              <a:rPr lang="en-US" sz="2400" dirty="0"/>
              <a:t> </a:t>
            </a:r>
            <a:r>
              <a:rPr lang="en-US" sz="2400" dirty="0" err="1"/>
              <a:t>gazsimon</a:t>
            </a:r>
            <a:r>
              <a:rPr lang="en-US" sz="2400" dirty="0"/>
              <a:t> </a:t>
            </a:r>
            <a:r>
              <a:rPr lang="en-US" sz="2400" dirty="0" err="1"/>
              <a:t>zarralarning</a:t>
            </a:r>
            <a:r>
              <a:rPr lang="en-US" sz="2400" dirty="0"/>
              <a:t> </a:t>
            </a:r>
            <a:r>
              <a:rPr lang="en-US" sz="2400" dirty="0" err="1"/>
              <a:t>qon</a:t>
            </a:r>
            <a:r>
              <a:rPr lang="en-US" sz="2400" dirty="0"/>
              <a:t> </a:t>
            </a:r>
            <a:r>
              <a:rPr lang="en-US" sz="2400" dirty="0" err="1"/>
              <a:t>oqimi</a:t>
            </a:r>
            <a:r>
              <a:rPr lang="en-US" sz="2400" dirty="0"/>
              <a:t> </a:t>
            </a:r>
            <a:r>
              <a:rPr lang="en-US" sz="2400" dirty="0" err="1"/>
              <a:t>bilan</a:t>
            </a:r>
            <a:r>
              <a:rPr lang="en-US" sz="2400" dirty="0"/>
              <a:t> </a:t>
            </a:r>
            <a:r>
              <a:rPr lang="en-US" sz="2400" dirty="0" err="1"/>
              <a:t>oqib</a:t>
            </a:r>
            <a:r>
              <a:rPr lang="en-US" sz="2400" dirty="0"/>
              <a:t> </a:t>
            </a:r>
            <a:r>
              <a:rPr lang="en-US" sz="2400" dirty="0" err="1"/>
              <a:t>borib</a:t>
            </a:r>
            <a:r>
              <a:rPr lang="en-US" sz="2400" dirty="0"/>
              <a:t>, </a:t>
            </a:r>
            <a:r>
              <a:rPr lang="en-US" sz="2400" dirty="0" err="1"/>
              <a:t>tomirlar</a:t>
            </a:r>
            <a:r>
              <a:rPr lang="en-US" sz="2400" dirty="0"/>
              <a:t> </a:t>
            </a:r>
            <a:r>
              <a:rPr lang="en-US" sz="2400" dirty="0" err="1"/>
              <a:t>yo'lini</a:t>
            </a:r>
            <a:r>
              <a:rPr lang="en-US" sz="2400" dirty="0"/>
              <a:t> </a:t>
            </a:r>
            <a:r>
              <a:rPr lang="en-US" sz="2400" dirty="0" err="1"/>
              <a:t>bekitib</a:t>
            </a:r>
            <a:r>
              <a:rPr lang="en-US" sz="2400" dirty="0"/>
              <a:t> </a:t>
            </a:r>
            <a:r>
              <a:rPr lang="en-US" sz="2400" dirty="0" err="1"/>
              <a:t>qo‘yishidir</a:t>
            </a:r>
            <a:r>
              <a:rPr lang="en-US" sz="2400" dirty="0"/>
              <a:t>, </a:t>
            </a:r>
            <a:r>
              <a:rPr lang="en-US" sz="2400" dirty="0" err="1"/>
              <a:t>Emboliya</a:t>
            </a:r>
            <a:r>
              <a:rPr lang="en-US" sz="2400" dirty="0"/>
              <a:t> </a:t>
            </a:r>
            <a:r>
              <a:rPr lang="en-US" sz="2400" dirty="0" err="1"/>
              <a:t>natijasida</a:t>
            </a:r>
            <a:r>
              <a:rPr lang="en-US" sz="2400" dirty="0"/>
              <a:t> </a:t>
            </a:r>
            <a:r>
              <a:rPr lang="en-US" sz="2400" dirty="0" err="1"/>
              <a:t>qon</a:t>
            </a:r>
            <a:r>
              <a:rPr lang="en-US" sz="2400" dirty="0"/>
              <a:t> </a:t>
            </a:r>
            <a:r>
              <a:rPr lang="en-US" sz="2400" dirty="0" err="1"/>
              <a:t>aylanishi</a:t>
            </a:r>
            <a:r>
              <a:rPr lang="en-US" sz="2400" dirty="0"/>
              <a:t> </a:t>
            </a:r>
            <a:r>
              <a:rPr lang="en-US" sz="2400" dirty="0" err="1"/>
              <a:t>iz</a:t>
            </a:r>
            <a:r>
              <a:rPr lang="en-US" sz="2400" dirty="0"/>
              <a:t> </a:t>
            </a:r>
            <a:r>
              <a:rPr lang="en-US" sz="2400" dirty="0" err="1"/>
              <a:t>dan</a:t>
            </a:r>
            <a:r>
              <a:rPr lang="en-US" sz="2400" dirty="0"/>
              <a:t> </a:t>
            </a:r>
            <a:r>
              <a:rPr lang="en-US" sz="2400" dirty="0" err="1"/>
              <a:t>chiqadi</a:t>
            </a:r>
            <a:r>
              <a:rPr lang="en-US" sz="2400" dirty="0"/>
              <a:t>. </a:t>
            </a:r>
            <a:r>
              <a:rPr lang="en-US" sz="2400" dirty="0" err="1"/>
              <a:t>Emboliyada</a:t>
            </a:r>
            <a:r>
              <a:rPr lang="en-US" sz="2400" dirty="0"/>
              <a:t> </a:t>
            </a:r>
            <a:r>
              <a:rPr lang="en-US" sz="2400" dirty="0" err="1"/>
              <a:t>qon</a:t>
            </a:r>
            <a:r>
              <a:rPr lang="en-US" sz="2400" dirty="0"/>
              <a:t> </a:t>
            </a:r>
            <a:r>
              <a:rPr lang="en-US" sz="2400" dirty="0" err="1"/>
              <a:t>aylanishining</a:t>
            </a:r>
            <a:r>
              <a:rPr lang="en-US" sz="2400" dirty="0"/>
              <a:t> </a:t>
            </a:r>
            <a:r>
              <a:rPr lang="en-US" sz="2400" dirty="0" err="1"/>
              <a:t>izdan</a:t>
            </a:r>
            <a:r>
              <a:rPr lang="en-US" sz="2400" dirty="0"/>
              <a:t> </a:t>
            </a:r>
            <a:r>
              <a:rPr lang="en-US" sz="2400" dirty="0" err="1"/>
              <a:t>chiqishi</a:t>
            </a:r>
            <a:r>
              <a:rPr lang="en-US" sz="2400" dirty="0"/>
              <a:t> </a:t>
            </a:r>
            <a:r>
              <a:rPr lang="en-US" sz="2400" dirty="0" err="1"/>
              <a:t>tomirlar</a:t>
            </a:r>
            <a:r>
              <a:rPr lang="en-US" sz="2400" dirty="0"/>
              <a:t> </a:t>
            </a:r>
            <a:r>
              <a:rPr lang="en-US" sz="2400" dirty="0" err="1"/>
              <a:t>yo'lining</a:t>
            </a:r>
            <a:r>
              <a:rPr lang="en-US" sz="2400" dirty="0"/>
              <a:t> </a:t>
            </a:r>
            <a:r>
              <a:rPr lang="en-US" sz="2400" dirty="0" err="1"/>
              <a:t>mexanik</a:t>
            </a:r>
            <a:r>
              <a:rPr lang="en-US" sz="2400" dirty="0"/>
              <a:t> </a:t>
            </a:r>
            <a:r>
              <a:rPr lang="en-US" sz="2400" dirty="0" err="1"/>
              <a:t>ravishda</a:t>
            </a:r>
            <a:r>
              <a:rPr lang="en-US" sz="2400" dirty="0"/>
              <a:t> </a:t>
            </a:r>
            <a:r>
              <a:rPr lang="en-US" sz="2400" dirty="0" err="1"/>
              <a:t>bekilib</a:t>
            </a:r>
            <a:r>
              <a:rPr lang="en-US" sz="2400" dirty="0"/>
              <a:t> </a:t>
            </a:r>
            <a:r>
              <a:rPr lang="en-US" sz="2400" dirty="0" err="1"/>
              <a:t>qolishiga</a:t>
            </a:r>
            <a:r>
              <a:rPr lang="en-US" sz="2400" dirty="0"/>
              <a:t> </a:t>
            </a:r>
            <a:r>
              <a:rPr lang="en-US" sz="2400" dirty="0" err="1"/>
              <a:t>bog'liq</a:t>
            </a:r>
            <a:r>
              <a:rPr lang="en-US" sz="2400" dirty="0"/>
              <a:t> </a:t>
            </a:r>
            <a:r>
              <a:rPr lang="en-US" sz="2400" dirty="0" err="1"/>
              <a:t>bo'libgina</a:t>
            </a:r>
            <a:r>
              <a:rPr lang="en-US" sz="2400" dirty="0"/>
              <a:t> </a:t>
            </a:r>
            <a:r>
              <a:rPr lang="en-US" sz="2400" dirty="0" err="1"/>
              <a:t>qolmasdan</a:t>
            </a:r>
            <a:r>
              <a:rPr lang="en-US" sz="2400" dirty="0"/>
              <a:t>, </a:t>
            </a:r>
            <a:r>
              <a:rPr lang="en-US" sz="2400" dirty="0" err="1"/>
              <a:t>balki</a:t>
            </a:r>
            <a:r>
              <a:rPr lang="en-US" sz="2400" dirty="0"/>
              <a:t> </a:t>
            </a:r>
            <a:r>
              <a:rPr lang="en-US" sz="2400" dirty="0" err="1"/>
              <a:t>tiqi</a:t>
            </a:r>
            <a:r>
              <a:rPr lang="en-US" sz="2400" dirty="0"/>
              <a:t>- lib </a:t>
            </a:r>
            <a:r>
              <a:rPr lang="en-US" sz="2400" dirty="0" err="1"/>
              <a:t>qolgan</a:t>
            </a:r>
            <a:r>
              <a:rPr lang="en-US" sz="2400" dirty="0"/>
              <a:t> </a:t>
            </a:r>
            <a:r>
              <a:rPr lang="en-US" sz="2400" dirty="0" err="1"/>
              <a:t>joyda</a:t>
            </a:r>
            <a:r>
              <a:rPr lang="en-US" sz="2400" dirty="0"/>
              <a:t> </a:t>
            </a:r>
            <a:r>
              <a:rPr lang="en-US" sz="2400" dirty="0" err="1"/>
              <a:t>tomirning</a:t>
            </a:r>
            <a:r>
              <a:rPr lang="en-US" sz="2400" dirty="0"/>
              <a:t> </a:t>
            </a:r>
            <a:r>
              <a:rPr lang="en-US" sz="2400" dirty="0" err="1"/>
              <a:t>reflektor</a:t>
            </a:r>
            <a:r>
              <a:rPr lang="en-US" sz="2400" dirty="0"/>
              <a:t> yo‘1 </a:t>
            </a:r>
            <a:r>
              <a:rPr lang="en-US" sz="2400" dirty="0" err="1"/>
              <a:t>bilan</a:t>
            </a:r>
            <a:r>
              <a:rPr lang="en-US" sz="2400" dirty="0"/>
              <a:t> </a:t>
            </a:r>
            <a:r>
              <a:rPr lang="en-US" sz="2400" dirty="0" err="1"/>
              <a:t>torayib-tortishib</a:t>
            </a:r>
            <a:r>
              <a:rPr lang="en-US" sz="2400" dirty="0"/>
              <a:t> </a:t>
            </a:r>
            <a:r>
              <a:rPr lang="en-US" sz="2400" dirty="0" err="1"/>
              <a:t>turishiga</a:t>
            </a:r>
            <a:r>
              <a:rPr lang="en-US" sz="2400" dirty="0"/>
              <a:t> ham </a:t>
            </a:r>
            <a:r>
              <a:rPr lang="en-US" sz="2400" dirty="0" err="1"/>
              <a:t>bog'liq</a:t>
            </a:r>
            <a:r>
              <a:rPr lang="en-US" sz="2400" dirty="0"/>
              <a:t> </a:t>
            </a:r>
            <a:r>
              <a:rPr lang="en-US" sz="2400" dirty="0" err="1"/>
              <a:t>bo'ladi</a:t>
            </a:r>
            <a:r>
              <a:rPr lang="en-US" sz="2400" dirty="0"/>
              <a:t>. </a:t>
            </a:r>
            <a:r>
              <a:rPr lang="en-US" sz="2400" dirty="0" err="1"/>
              <a:t>Tomir</a:t>
            </a:r>
            <a:r>
              <a:rPr lang="en-US" sz="2400" dirty="0"/>
              <a:t> </a:t>
            </a:r>
            <a:r>
              <a:rPr lang="en-US" sz="2400" dirty="0" err="1"/>
              <a:t>shu</a:t>
            </a:r>
            <a:r>
              <a:rPr lang="en-US" sz="2400" dirty="0"/>
              <a:t> </a:t>
            </a:r>
            <a:r>
              <a:rPr lang="en-US" sz="2400" dirty="0" err="1"/>
              <a:t>tariqa</a:t>
            </a:r>
            <a:r>
              <a:rPr lang="en-US" sz="2400" dirty="0"/>
              <a:t> </a:t>
            </a:r>
            <a:r>
              <a:rPr lang="en-US" sz="2400" dirty="0" err="1"/>
              <a:t>reflektor</a:t>
            </a:r>
            <a:r>
              <a:rPr lang="en-US" sz="2400" dirty="0"/>
              <a:t> </a:t>
            </a:r>
            <a:r>
              <a:rPr lang="en-US" sz="2400" dirty="0" err="1"/>
              <a:t>yo'l</a:t>
            </a:r>
            <a:r>
              <a:rPr lang="en-US" sz="2400" dirty="0"/>
              <a:t> </a:t>
            </a:r>
            <a:r>
              <a:rPr lang="en-US" sz="2400" dirty="0" err="1"/>
              <a:t>bilan</a:t>
            </a:r>
            <a:r>
              <a:rPr lang="en-US" sz="2400" dirty="0"/>
              <a:t> </a:t>
            </a:r>
            <a:r>
              <a:rPr lang="en-US" sz="2400" dirty="0" err="1"/>
              <a:t>torayib</a:t>
            </a:r>
            <a:r>
              <a:rPr lang="en-US" sz="2400" dirty="0"/>
              <a:t> </a:t>
            </a:r>
            <a:r>
              <a:rPr lang="en-US" sz="2400" dirty="0" err="1"/>
              <a:t>qolishi</a:t>
            </a:r>
            <a:r>
              <a:rPr lang="en-US" sz="2400" dirty="0"/>
              <a:t> </a:t>
            </a:r>
            <a:r>
              <a:rPr lang="en-US" sz="2400" dirty="0" err="1"/>
              <a:t>natijasida</a:t>
            </a:r>
            <a:r>
              <a:rPr lang="en-US" sz="2400" dirty="0"/>
              <a:t> </a:t>
            </a:r>
            <a:r>
              <a:rPr lang="en-US" sz="2400" dirty="0" err="1"/>
              <a:t>embol</a:t>
            </a:r>
            <a:r>
              <a:rPr lang="en-US" sz="2400" dirty="0"/>
              <a:t> </a:t>
            </a:r>
            <a:r>
              <a:rPr lang="en-US" sz="2400" dirty="0" err="1"/>
              <a:t>aksari</a:t>
            </a:r>
            <a:r>
              <a:rPr lang="en-US" sz="2400" dirty="0"/>
              <a:t> </a:t>
            </a:r>
            <a:r>
              <a:rPr lang="en-US" sz="2400" dirty="0" err="1"/>
              <a:t>tomir</a:t>
            </a:r>
            <a:r>
              <a:rPr lang="en-US" sz="2400" dirty="0"/>
              <a:t> </a:t>
            </a:r>
            <a:r>
              <a:rPr lang="en-US" sz="2400" dirty="0" err="1"/>
              <a:t>yo'liga</a:t>
            </a:r>
            <a:r>
              <a:rPr lang="en-US" sz="2400" dirty="0"/>
              <a:t> </a:t>
            </a:r>
            <a:r>
              <a:rPr lang="en-US" sz="2400" dirty="0" err="1"/>
              <a:t>kuch</a:t>
            </a:r>
            <a:r>
              <a:rPr lang="en-US" sz="2400" dirty="0"/>
              <a:t> </a:t>
            </a:r>
            <a:r>
              <a:rPr lang="en-US" sz="2400" dirty="0" err="1"/>
              <a:t>bilan</a:t>
            </a:r>
            <a:r>
              <a:rPr lang="en-US" sz="2400" dirty="0"/>
              <a:t> </a:t>
            </a:r>
            <a:r>
              <a:rPr lang="en-US" sz="2400" dirty="0" err="1"/>
              <a:t>suqib</a:t>
            </a:r>
            <a:r>
              <a:rPr lang="en-US" sz="2400" dirty="0"/>
              <a:t> </a:t>
            </a:r>
            <a:r>
              <a:rPr lang="en-US" sz="2400" dirty="0" err="1"/>
              <a:t>qoyilgandek</a:t>
            </a:r>
            <a:r>
              <a:rPr lang="en-US" sz="2400" dirty="0"/>
              <a:t> </a:t>
            </a:r>
            <a:r>
              <a:rPr lang="en-US" sz="2400" dirty="0" err="1"/>
              <a:t>bo'lib</a:t>
            </a:r>
            <a:r>
              <a:rPr lang="en-US" sz="2400" dirty="0"/>
              <a:t> </a:t>
            </a:r>
            <a:r>
              <a:rPr lang="en-US" sz="2400" dirty="0" err="1"/>
              <a:t>ko'rinadi</a:t>
            </a:r>
            <a:r>
              <a:rPr lang="en-US" sz="2400" dirty="0"/>
              <a:t>. </a:t>
            </a:r>
            <a:r>
              <a:rPr lang="en-US" sz="2400" dirty="0" err="1"/>
              <a:t>Ayni</a:t>
            </a:r>
            <a:r>
              <a:rPr lang="en-US" sz="2400" dirty="0"/>
              <a:t> </a:t>
            </a:r>
            <a:r>
              <a:rPr lang="en-US" sz="2400" dirty="0" err="1"/>
              <a:t>vaqtda</a:t>
            </a:r>
            <a:r>
              <a:rPr lang="en-US" sz="2400" dirty="0"/>
              <a:t> </a:t>
            </a:r>
            <a:r>
              <a:rPr lang="en-US" sz="2400" dirty="0" err="1"/>
              <a:t>spastik</a:t>
            </a:r>
            <a:r>
              <a:rPr lang="en-US" sz="2400" dirty="0"/>
              <a:t> </a:t>
            </a:r>
            <a:r>
              <a:rPr lang="en-US" sz="2400" dirty="0" err="1"/>
              <a:t>hodisalar</a:t>
            </a:r>
            <a:r>
              <a:rPr lang="en-US" sz="2400" dirty="0"/>
              <a:t> </a:t>
            </a:r>
            <a:r>
              <a:rPr lang="en-US" sz="2400" dirty="0" err="1"/>
              <a:t>ushbu</a:t>
            </a:r>
            <a:r>
              <a:rPr lang="en-US" sz="2400" dirty="0"/>
              <a:t> </a:t>
            </a:r>
            <a:r>
              <a:rPr lang="en-US" sz="2400" dirty="0" err="1"/>
              <a:t>tomir</a:t>
            </a:r>
            <a:r>
              <a:rPr lang="en-US" sz="2400" dirty="0"/>
              <a:t> </a:t>
            </a:r>
            <a:r>
              <a:rPr lang="en-US" sz="2400" dirty="0" err="1"/>
              <a:t>hamda</a:t>
            </a:r>
            <a:r>
              <a:rPr lang="en-US" sz="2400" dirty="0"/>
              <a:t> </a:t>
            </a:r>
            <a:r>
              <a:rPr lang="en-US" sz="2400" dirty="0" err="1"/>
              <a:t>uning</a:t>
            </a:r>
            <a:r>
              <a:rPr lang="en-US" sz="2400" dirty="0"/>
              <a:t> </a:t>
            </a:r>
            <a:r>
              <a:rPr lang="en-US" sz="2400" dirty="0" err="1"/>
              <a:t>kollaterallari</a:t>
            </a:r>
            <a:r>
              <a:rPr lang="en-US" sz="2400" dirty="0"/>
              <a:t> </a:t>
            </a:r>
            <a:r>
              <a:rPr lang="en-US" sz="2400" dirty="0" err="1"/>
              <a:t>bo'ylab</a:t>
            </a:r>
            <a:r>
              <a:rPr lang="en-US" sz="2400" dirty="0"/>
              <a:t> </a:t>
            </a:r>
            <a:r>
              <a:rPr lang="en-US" sz="2400" dirty="0" err="1" smtClean="0"/>
              <a:t>tarqalish</a:t>
            </a:r>
            <a:r>
              <a:rPr lang="en-US" sz="2400" dirty="0" smtClean="0"/>
              <a:t> </a:t>
            </a:r>
            <a:r>
              <a:rPr lang="en-US" sz="2400" dirty="0" err="1"/>
              <a:t>bilangina</a:t>
            </a:r>
            <a:r>
              <a:rPr lang="en-US" sz="2400" dirty="0"/>
              <a:t> </a:t>
            </a:r>
            <a:r>
              <a:rPr lang="en-US" sz="2400" dirty="0" err="1"/>
              <a:t>qolmay</a:t>
            </a:r>
            <a:r>
              <a:rPr lang="en-US" sz="2400" dirty="0"/>
              <a:t>, </a:t>
            </a:r>
            <a:r>
              <a:rPr lang="en-US" sz="2400" dirty="0" err="1"/>
              <a:t>balki</a:t>
            </a:r>
            <a:r>
              <a:rPr lang="en-US" sz="2400" dirty="0"/>
              <a:t> </a:t>
            </a:r>
            <a:r>
              <a:rPr lang="en-US" sz="2400" dirty="0" err="1"/>
              <a:t>mazkur</a:t>
            </a:r>
            <a:r>
              <a:rPr lang="en-US" sz="2400" dirty="0"/>
              <a:t> </a:t>
            </a:r>
            <a:r>
              <a:rPr lang="en-US" sz="2400" dirty="0" err="1"/>
              <a:t>tomirlar</a:t>
            </a:r>
            <a:r>
              <a:rPr lang="en-US" sz="2400" dirty="0"/>
              <a:t> </a:t>
            </a:r>
            <a:r>
              <a:rPr lang="en-US" sz="2400" dirty="0" err="1"/>
              <a:t>havzasidan</a:t>
            </a:r>
            <a:r>
              <a:rPr lang="en-US" sz="2400" dirty="0"/>
              <a:t> </a:t>
            </a:r>
            <a:r>
              <a:rPr lang="en-US" sz="2400" dirty="0" err="1"/>
              <a:t>tashqariga</a:t>
            </a:r>
            <a:r>
              <a:rPr lang="en-US" sz="2400" dirty="0"/>
              <a:t> ham, masa </a:t>
            </a:r>
            <a:r>
              <a:rPr lang="en-US" sz="2400" dirty="0" err="1"/>
              <a:t>lan</a:t>
            </a:r>
            <a:r>
              <a:rPr lang="en-US" sz="2400" dirty="0"/>
              <a:t>, </a:t>
            </a:r>
            <a:r>
              <a:rPr lang="en-US" sz="2400" dirty="0" err="1"/>
              <a:t>juft</a:t>
            </a:r>
            <a:r>
              <a:rPr lang="en-US" sz="2400" dirty="0"/>
              <a:t> </a:t>
            </a:r>
            <a:r>
              <a:rPr lang="en-US" sz="2400" dirty="0" err="1"/>
              <a:t>organning</a:t>
            </a:r>
            <a:r>
              <a:rPr lang="en-US" sz="2400" dirty="0"/>
              <a:t> </a:t>
            </a:r>
            <a:r>
              <a:rPr lang="en-US" sz="2400" dirty="0" err="1"/>
              <a:t>ikkinchisiga</a:t>
            </a:r>
            <a:r>
              <a:rPr lang="en-US" sz="2400" dirty="0"/>
              <a:t> </a:t>
            </a:r>
            <a:r>
              <a:rPr lang="en-US" sz="2400" dirty="0" err="1"/>
              <a:t>yoki</a:t>
            </a:r>
            <a:r>
              <a:rPr lang="en-US" sz="2400" dirty="0"/>
              <a:t> </a:t>
            </a:r>
            <a:r>
              <a:rPr lang="en-US" sz="2400" dirty="0" err="1"/>
              <a:t>boshqa</a:t>
            </a:r>
            <a:r>
              <a:rPr lang="en-US" sz="2400" dirty="0"/>
              <a:t> </a:t>
            </a:r>
            <a:r>
              <a:rPr lang="en-US" sz="2400" dirty="0" err="1"/>
              <a:t>bir</a:t>
            </a:r>
            <a:r>
              <a:rPr lang="en-US" sz="2400" dirty="0"/>
              <a:t> </a:t>
            </a:r>
            <a:r>
              <a:rPr lang="en-US" sz="2400" dirty="0" err="1"/>
              <a:t>organga</a:t>
            </a:r>
            <a:r>
              <a:rPr lang="en-US" sz="2400" dirty="0"/>
              <a:t> ham </a:t>
            </a:r>
            <a:r>
              <a:rPr lang="en-US" sz="2400" dirty="0" err="1"/>
              <a:t>o'tishi</a:t>
            </a:r>
            <a:r>
              <a:rPr lang="en-US" sz="2400" dirty="0"/>
              <a:t> </a:t>
            </a:r>
            <a:r>
              <a:rPr lang="en-US" sz="2400" dirty="0" err="1"/>
              <a:t>mumkin</a:t>
            </a:r>
            <a:r>
              <a:rPr lang="en-US" sz="2400" dirty="0"/>
              <a:t>. Reno-renal </a:t>
            </a:r>
            <a:r>
              <a:rPr lang="en-US" sz="2400" dirty="0" err="1"/>
              <a:t>reflekslar</a:t>
            </a:r>
            <a:r>
              <a:rPr lang="en-US" sz="2400" dirty="0"/>
              <a:t> </a:t>
            </a:r>
            <a:r>
              <a:rPr lang="en-US" sz="2400" dirty="0" err="1"/>
              <a:t>ana</a:t>
            </a:r>
            <a:r>
              <a:rPr lang="en-US" sz="2400" dirty="0"/>
              <a:t> </a:t>
            </a:r>
            <a:r>
              <a:rPr lang="en-US" sz="2400" dirty="0" err="1"/>
              <a:t>shunaqa</a:t>
            </a:r>
            <a:r>
              <a:rPr lang="en-US" sz="2400" dirty="0"/>
              <a:t> </a:t>
            </a:r>
            <a:r>
              <a:rPr lang="en-US" sz="2400" dirty="0" err="1"/>
              <a:t>bo'ladi</a:t>
            </a:r>
            <a:r>
              <a:rPr lang="en-US" sz="2400" dirty="0"/>
              <a:t>. </a:t>
            </a:r>
            <a:r>
              <a:rPr lang="en-US" sz="2400" dirty="0" err="1"/>
              <a:t>Masalan</a:t>
            </a:r>
            <a:r>
              <a:rPr lang="en-US" sz="2400" dirty="0"/>
              <a:t>, </a:t>
            </a:r>
            <a:r>
              <a:rPr lang="en-US" sz="2400" dirty="0" err="1"/>
              <a:t>emboliyada</a:t>
            </a:r>
            <a:r>
              <a:rPr lang="en-US" sz="2400" dirty="0"/>
              <a:t> </a:t>
            </a:r>
            <a:r>
              <a:rPr lang="en-US" sz="2400" dirty="0" err="1"/>
              <a:t>qon</a:t>
            </a:r>
            <a:r>
              <a:rPr lang="en-US" sz="2400" dirty="0"/>
              <a:t> </a:t>
            </a:r>
            <a:r>
              <a:rPr lang="en-US" sz="2400" dirty="0" err="1"/>
              <a:t>aylanishi</a:t>
            </a:r>
            <a:r>
              <a:rPr lang="en-US" sz="2400" dirty="0"/>
              <a:t> </a:t>
            </a:r>
            <a:r>
              <a:rPr lang="en-US" sz="2400" dirty="0" err="1"/>
              <a:t>ning</a:t>
            </a:r>
            <a:r>
              <a:rPr lang="en-US" sz="2400" dirty="0"/>
              <a:t> </a:t>
            </a:r>
            <a:r>
              <a:rPr lang="en-US" sz="2400" dirty="0" err="1"/>
              <a:t>birdan</a:t>
            </a:r>
            <a:r>
              <a:rPr lang="en-US" sz="2400" dirty="0"/>
              <a:t> </a:t>
            </a:r>
            <a:r>
              <a:rPr lang="en-US" sz="2400" dirty="0" err="1"/>
              <a:t>izdan</a:t>
            </a:r>
            <a:r>
              <a:rPr lang="en-US" sz="2400" dirty="0"/>
              <a:t> </a:t>
            </a:r>
            <a:r>
              <a:rPr lang="en-US" sz="2400" dirty="0" err="1"/>
              <a:t>chiqishi</a:t>
            </a:r>
            <a:r>
              <a:rPr lang="en-US" sz="2400" dirty="0"/>
              <a:t> </a:t>
            </a:r>
            <a:r>
              <a:rPr lang="en-US" sz="2400" dirty="0" err="1"/>
              <a:t>ikkinchi</a:t>
            </a:r>
            <a:r>
              <a:rPr lang="en-US" sz="2400" dirty="0"/>
              <a:t> </a:t>
            </a:r>
            <a:r>
              <a:rPr lang="en-US" sz="2400" dirty="0" err="1"/>
              <a:t>buyrakda</a:t>
            </a:r>
            <a:r>
              <a:rPr lang="en-US" sz="2400" dirty="0"/>
              <a:t> ham </a:t>
            </a:r>
            <a:r>
              <a:rPr lang="en-US" sz="2400" dirty="0" err="1"/>
              <a:t>xuddi</a:t>
            </a:r>
            <a:r>
              <a:rPr lang="en-US" sz="2400" dirty="0"/>
              <a:t> </a:t>
            </a:r>
            <a:r>
              <a:rPr lang="en-US" sz="2400" dirty="0" err="1"/>
              <a:t>shunday</a:t>
            </a:r>
            <a:r>
              <a:rPr lang="en-US" sz="2400" dirty="0"/>
              <a:t> </a:t>
            </a:r>
            <a:r>
              <a:rPr lang="en-US" sz="2400" dirty="0" err="1"/>
              <a:t>o'zgarishlar</a:t>
            </a:r>
            <a:r>
              <a:rPr lang="en-US" sz="2400" dirty="0"/>
              <a:t> </a:t>
            </a:r>
            <a:r>
              <a:rPr lang="en-US" sz="2400" dirty="0" err="1"/>
              <a:t>boshlanishiga</a:t>
            </a:r>
            <a:r>
              <a:rPr lang="en-US" sz="2400" dirty="0"/>
              <a:t> </a:t>
            </a:r>
            <a:r>
              <a:rPr lang="en-US" sz="2400" dirty="0" err="1"/>
              <a:t>olib</a:t>
            </a:r>
            <a:r>
              <a:rPr lang="en-US" sz="2400" dirty="0"/>
              <a:t> </a:t>
            </a:r>
            <a:r>
              <a:rPr lang="en-US" sz="2400" dirty="0" err="1"/>
              <a:t>keladi</a:t>
            </a:r>
            <a:r>
              <a:rPr lang="en-US" sz="2400" dirty="0"/>
              <a:t>. </a:t>
            </a:r>
            <a:endParaRPr lang="ru-RU" sz="2400" dirty="0"/>
          </a:p>
        </p:txBody>
      </p:sp>
    </p:spTree>
    <p:extLst>
      <p:ext uri="{BB962C8B-B14F-4D97-AF65-F5344CB8AC3E}">
        <p14:creationId xmlns:p14="http://schemas.microsoft.com/office/powerpoint/2010/main" val="94017243"/>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429</TotalTime>
  <Words>1533</Words>
  <Application>Microsoft Office PowerPoint</Application>
  <PresentationFormat>Широкоэкранный</PresentationFormat>
  <Paragraphs>36</Paragraphs>
  <Slides>14</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14</vt:i4>
      </vt:variant>
    </vt:vector>
  </HeadingPairs>
  <TitlesOfParts>
    <vt:vector size="24" baseType="lpstr">
      <vt:lpstr>Arial</vt:lpstr>
      <vt:lpstr>Calibri</vt:lpstr>
      <vt:lpstr>Google Sans</vt:lpstr>
      <vt:lpstr>inherit</vt:lpstr>
      <vt:lpstr>Inter</vt:lpstr>
      <vt:lpstr>Poppins</vt:lpstr>
      <vt:lpstr>Times New Roman</vt:lpstr>
      <vt:lpstr>Trebuchet MS</vt:lpstr>
      <vt:lpstr>Wingdings 3</vt:lpstr>
      <vt:lpstr>Грань</vt:lpstr>
      <vt:lpstr>Презентация PowerPoint</vt:lpstr>
      <vt:lpstr>               Qon ketish</vt:lpstr>
      <vt:lpstr>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43</cp:revision>
  <dcterms:created xsi:type="dcterms:W3CDTF">2025-12-02T19:51:39Z</dcterms:created>
  <dcterms:modified xsi:type="dcterms:W3CDTF">2025-12-21T20:48:48Z</dcterms:modified>
</cp:coreProperties>
</file>