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Gotham Bold" charset="1" panose="00000000000000000000"/>
      <p:regular r:id="rId22"/>
    </p:embeddedFont>
    <p:embeddedFont>
      <p:font typeface="Dynapuff Bold" charset="1" panose="000000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6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8.jpeg" Type="http://schemas.openxmlformats.org/officeDocument/2006/relationships/image"/><Relationship Id="rId4" Target="../media/image19.jpeg" Type="http://schemas.openxmlformats.org/officeDocument/2006/relationships/image"/><Relationship Id="rId5" Target="../media/image20.jpeg" Type="http://schemas.openxmlformats.org/officeDocument/2006/relationships/image"/><Relationship Id="rId6" Target="../media/image21.jpeg" Type="http://schemas.openxmlformats.org/officeDocument/2006/relationships/image"/><Relationship Id="rId7" Target="../media/image22.jpeg" Type="http://schemas.openxmlformats.org/officeDocument/2006/relationships/image"/><Relationship Id="rId8" Target="../media/image23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1.png" Type="http://schemas.openxmlformats.org/officeDocument/2006/relationships/image"/><Relationship Id="rId4" Target="../media/image12.jpeg" Type="http://schemas.openxmlformats.org/officeDocument/2006/relationships/image"/><Relationship Id="rId5" Target="../media/image13.jpeg" Type="http://schemas.openxmlformats.org/officeDocument/2006/relationships/image"/><Relationship Id="rId6" Target="../media/image14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6088" y="-9632634"/>
            <a:ext cx="10994424" cy="1099442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679724" y="-1383136"/>
            <a:ext cx="10994424" cy="109944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971800" y="207582"/>
            <a:ext cx="12344400" cy="2308417"/>
            <a:chOff x="0" y="0"/>
            <a:chExt cx="11704320" cy="21887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4320" cy="2188721"/>
            </a:xfrm>
            <a:custGeom>
              <a:avLst/>
              <a:gdLst/>
              <a:ahLst/>
              <a:cxnLst/>
              <a:rect r="r" b="b" t="t" l="l"/>
              <a:pathLst>
                <a:path h="2188721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2188721"/>
                  </a:lnTo>
                  <a:lnTo>
                    <a:pt x="0" y="218872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7061" r="0" b="-41333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1704320" cy="219824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Allergik reaktsiyalar haqida umumiy tushuncha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809210" y="2515999"/>
            <a:ext cx="7192578" cy="7228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41195" indent="-170597" lvl="1">
              <a:lnSpc>
                <a:spcPts val="3181"/>
              </a:lnSpc>
              <a:buFont typeface="Arial"/>
              <a:buChar char="•"/>
            </a:pPr>
            <a:r>
              <a:rPr lang="en-US" b="true" sz="265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Allergik reaktsiyalar – bu organizmning ma’lum bir antigen yoki allergenga nisbatan o‘ta sezuvchanlik holatidir. </a:t>
            </a:r>
          </a:p>
          <a:p>
            <a:pPr algn="l" marL="341195" indent="-170597" lvl="1">
              <a:lnSpc>
                <a:spcPts val="3181"/>
              </a:lnSpc>
              <a:buFont typeface="Arial"/>
              <a:buChar char="•"/>
            </a:pPr>
            <a:r>
              <a:rPr lang="en-US" b="true" sz="265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Allergenlar tashqi muhitdan (chang, oziq-ovqat, dori vositalari, hayvon junlari, o‘simlik changlari) yoki ichki omillar orqali organizmga tushishi mumkin. </a:t>
            </a:r>
          </a:p>
          <a:p>
            <a:pPr algn="l" marL="341195" indent="-170597" lvl="1">
              <a:lnSpc>
                <a:spcPts val="3181"/>
              </a:lnSpc>
              <a:buFont typeface="Arial"/>
              <a:buChar char="•"/>
            </a:pPr>
            <a:r>
              <a:rPr lang="en-US" b="true" sz="265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Allergiya immun tizimining noto‘g‘ri yoki ortiqcha javob reaksiyasi hisoblanadi. Normal sharoitda immun tizim organizmni himoya qiladi, ammo allergik holatlarda bu javob zararli bo‘lishi mumkin. </a:t>
            </a:r>
          </a:p>
          <a:p>
            <a:pPr algn="l" marL="341082" indent="-170541" lvl="1">
              <a:lnSpc>
                <a:spcPts val="3181"/>
              </a:lnSpc>
              <a:buFont typeface="Arial"/>
              <a:buChar char="•"/>
            </a:pPr>
            <a:r>
              <a:rPr lang="en-US" b="true" sz="265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Allergik kasalliklar keng tarqalgan bo‘lib, bronxial astma, allergik rinit, atopik dermatit, anafilaktik shok kabi ko‘rinishlarda namoyon bo‘ladi. 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1512247" y="2641022"/>
            <a:ext cx="3097091" cy="2946108"/>
          </a:xfrm>
          <a:custGeom>
            <a:avLst/>
            <a:gdLst/>
            <a:ahLst/>
            <a:cxnLst/>
            <a:rect r="r" b="b" t="t" l="l"/>
            <a:pathLst>
              <a:path h="2946108" w="3097091">
                <a:moveTo>
                  <a:pt x="0" y="0"/>
                </a:moveTo>
                <a:lnTo>
                  <a:pt x="3097092" y="0"/>
                </a:lnTo>
                <a:lnTo>
                  <a:pt x="3097092" y="2946108"/>
                </a:lnTo>
                <a:lnTo>
                  <a:pt x="0" y="2946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373874" y="5707681"/>
            <a:ext cx="5373838" cy="3580319"/>
          </a:xfrm>
          <a:custGeom>
            <a:avLst/>
            <a:gdLst/>
            <a:ahLst/>
            <a:cxnLst/>
            <a:rect r="r" b="b" t="t" l="l"/>
            <a:pathLst>
              <a:path h="3580319" w="5373838">
                <a:moveTo>
                  <a:pt x="0" y="0"/>
                </a:moveTo>
                <a:lnTo>
                  <a:pt x="5373838" y="0"/>
                </a:lnTo>
                <a:lnTo>
                  <a:pt x="5373838" y="3580319"/>
                </a:lnTo>
                <a:lnTo>
                  <a:pt x="0" y="35803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6088" y="-9632634"/>
            <a:ext cx="10994424" cy="1099442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679724" y="-1383136"/>
            <a:ext cx="10994424" cy="109944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971800" y="411962"/>
            <a:ext cx="12344400" cy="2195472"/>
            <a:chOff x="0" y="0"/>
            <a:chExt cx="11704320" cy="208163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4320" cy="2081632"/>
            </a:xfrm>
            <a:custGeom>
              <a:avLst/>
              <a:gdLst/>
              <a:ahLst/>
              <a:cxnLst/>
              <a:rect r="r" b="b" t="t" l="l"/>
              <a:pathLst>
                <a:path h="2081632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2081632"/>
                  </a:lnTo>
                  <a:lnTo>
                    <a:pt x="0" y="208163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70511" r="0" b="-4860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0"/>
              <a:ext cx="11704320" cy="208163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895"/>
                </a:lnSpc>
              </a:pPr>
              <a:r>
                <a:rPr lang="en-US" b="true" sz="4912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Teri va provokatsion sinamalar: ko‘rsatma va qarshi ko‘rsatmalar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100387" y="2628007"/>
            <a:ext cx="12087225" cy="6630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Teri sinamalari allergik rinit, bronxial astma, atopik dermatitda qo‘llaniladi.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Qarshi ko‘rsatmalar: anafilaktik shok anamnezi, og‘ir somatik kasalliklar, homiladorlikning og‘ir kechishi.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Provokatsion testlar faqat statsionar sharoitda, shoshilinch yordam vositalari mavjud bo‘lganda o‘tkaziladi.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Noto‘g‘ri o‘tkazilganda og‘ir asoratlar rivojlanishi mumkin, shuning uchun ehtiyot choralariga qat’iy rioya qilinadi.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6088" y="-9632634"/>
            <a:ext cx="10994424" cy="1099442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679724" y="-1383136"/>
            <a:ext cx="10994424" cy="109944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842854" y="0"/>
            <a:ext cx="12344400" cy="1714500"/>
            <a:chOff x="0" y="0"/>
            <a:chExt cx="11704320" cy="162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1704320" cy="16351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In vitro tekshiruv usullari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398346" y="1638002"/>
            <a:ext cx="13603654" cy="4469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23435" indent="-211718" lvl="1">
              <a:lnSpc>
                <a:spcPts val="3948"/>
              </a:lnSpc>
              <a:buFont typeface="Arial"/>
              <a:buChar char="•"/>
            </a:pPr>
            <a:r>
              <a:rPr lang="en-US" b="true" sz="329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In vitro usullar laboratoriya sharoitida amalga oshiriladi. </a:t>
            </a:r>
          </a:p>
          <a:p>
            <a:pPr algn="l" marL="423435" indent="-211718" lvl="1">
              <a:lnSpc>
                <a:spcPts val="3948"/>
              </a:lnSpc>
              <a:buFont typeface="Arial"/>
              <a:buChar char="•"/>
            </a:pPr>
            <a:r>
              <a:rPr lang="en-US" b="true" sz="329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Umumiy IgE miqdorini aniqlash allergik moyillikni ko‘rsatadi. </a:t>
            </a:r>
          </a:p>
          <a:p>
            <a:pPr algn="l" marL="423435" indent="-211718" lvl="1">
              <a:lnSpc>
                <a:spcPts val="3948"/>
              </a:lnSpc>
              <a:buFont typeface="Arial"/>
              <a:buChar char="•"/>
            </a:pPr>
            <a:r>
              <a:rPr lang="en-US" b="true" sz="329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Spetsifik IgE (ImmunoCAP) aniq allergenga sezuvchanlikni aniqlaydi. </a:t>
            </a:r>
          </a:p>
          <a:p>
            <a:pPr algn="l" marL="423435" indent="-211718" lvl="1">
              <a:lnSpc>
                <a:spcPts val="3948"/>
              </a:lnSpc>
              <a:buFont typeface="Arial"/>
              <a:buChar char="•"/>
            </a:pPr>
            <a:r>
              <a:rPr lang="en-US" b="true" sz="329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RAST testi va ELISA usullari keng qo‘llaniladi. </a:t>
            </a:r>
          </a:p>
          <a:p>
            <a:pPr algn="l" marL="423435" indent="-211718" lvl="1">
              <a:lnSpc>
                <a:spcPts val="3948"/>
              </a:lnSpc>
              <a:buFont typeface="Arial"/>
              <a:buChar char="•"/>
            </a:pPr>
            <a:r>
              <a:rPr lang="en-US" b="true" sz="329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Eozinofillar sonining oshishi ham allergik jarayonni ko‘rsatishi mumkin. </a:t>
            </a:r>
          </a:p>
          <a:p>
            <a:pPr algn="l" marL="423435" indent="-211718" lvl="1">
              <a:lnSpc>
                <a:spcPts val="3948"/>
              </a:lnSpc>
              <a:buFont typeface="Arial"/>
              <a:buChar char="•"/>
            </a:pPr>
            <a:r>
              <a:rPr lang="en-US" b="true" sz="329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Bu usullar xavfsiz bo‘lib, og‘ir allergik bemorlarda afzal hisoblanadi.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7208293" y="5721067"/>
            <a:ext cx="7765007" cy="4364559"/>
          </a:xfrm>
          <a:custGeom>
            <a:avLst/>
            <a:gdLst/>
            <a:ahLst/>
            <a:cxnLst/>
            <a:rect r="r" b="b" t="t" l="l"/>
            <a:pathLst>
              <a:path h="4364559" w="7765007">
                <a:moveTo>
                  <a:pt x="0" y="0"/>
                </a:moveTo>
                <a:lnTo>
                  <a:pt x="7765007" y="0"/>
                </a:lnTo>
                <a:lnTo>
                  <a:pt x="7765007" y="4364560"/>
                </a:lnTo>
                <a:lnTo>
                  <a:pt x="0" y="4364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6088" y="-9632634"/>
            <a:ext cx="10994424" cy="1099442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679724" y="-1383136"/>
            <a:ext cx="10994424" cy="109944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1704320" cy="16351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Klinik belgilari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100388" y="2464594"/>
            <a:ext cx="12087225" cy="6630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Allergik kasalliklarning klinik belgilari turlicha bo‘ladi.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Teri qichishishi, toshma,  shish paydo bo‘lishi mumkin.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Nafas yo‘llari zararlanganda burun bitishi, aksirish, yo‘tal va bronxospazm kuzatiladi.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Og‘ir holatlarda anafilaktik shok rivojlanib, qon bosimi keskin pasayadi va hushdan ketish yuz beradi.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Shu sababli allergik belgilarni erta aniqlash va tezkor choralar ko‘rish muhimdir.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6088" y="-9632634"/>
            <a:ext cx="10994424" cy="1099442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679724" y="-1383136"/>
            <a:ext cx="10994424" cy="109944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971800" y="411962"/>
            <a:ext cx="12344400" cy="2308417"/>
            <a:chOff x="0" y="0"/>
            <a:chExt cx="11704320" cy="21887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4320" cy="2188721"/>
            </a:xfrm>
            <a:custGeom>
              <a:avLst/>
              <a:gdLst/>
              <a:ahLst/>
              <a:cxnLst/>
              <a:rect r="r" b="b" t="t" l="l"/>
              <a:pathLst>
                <a:path h="2188721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2188721"/>
                  </a:lnTo>
                  <a:lnTo>
                    <a:pt x="0" y="218872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7061" r="0" b="-41333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1704320" cy="219824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Tez tibbiy yordam va davolash rejasi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100388" y="2980995"/>
            <a:ext cx="12087225" cy="6630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Anafilaktik shokda birinchi navbatda adrenalin yuboriladi.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Kislorod terapiyasi va infuzion terapiya amalga oshiriladi.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Antigistamin preparatlar va glyukokortikoidlar qo‘llaniladi.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Bronxospazmda beta-2 agonistlar ingalatsion yo‘l bilan beriladi.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Davolash rejasi allergenni yo‘qotish, simptomatik terapiya va profilaktik choralarni o‘z ichiga oladi.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6088" y="-9632634"/>
            <a:ext cx="10994424" cy="1099442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679724" y="-1383136"/>
            <a:ext cx="10994424" cy="109944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971800" y="411962"/>
            <a:ext cx="12344400" cy="2308417"/>
            <a:chOff x="0" y="0"/>
            <a:chExt cx="11704320" cy="21887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4320" cy="2188721"/>
            </a:xfrm>
            <a:custGeom>
              <a:avLst/>
              <a:gdLst/>
              <a:ahLst/>
              <a:cxnLst/>
              <a:rect r="r" b="b" t="t" l="l"/>
              <a:pathLst>
                <a:path h="2188721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2188721"/>
                  </a:lnTo>
                  <a:lnTo>
                    <a:pt x="0" y="218872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7061" r="0" b="-41333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1704320" cy="219824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Tekshirish rejasi va profilaktika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100388" y="2464594"/>
            <a:ext cx="12087225" cy="6630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Bemor anamnezi batafsil o‘rganiladi, allergik omillar aniqlanadi.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Laborator va instrumental tekshiruvlar o‘tkaziladi.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Allergen bilan kontaktni cheklash asosiy profilaktik chora hisoblanadi.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Immunoterapiya (ASIT) ba’zi hollarda samarali natija beradi. </a:t>
            </a:r>
          </a:p>
          <a:p>
            <a:pPr algn="l" marL="513003" indent="-256502" lvl="1">
              <a:lnSpc>
                <a:spcPts val="4783"/>
              </a:lnSpc>
              <a:buFont typeface="Arial"/>
              <a:buChar char="•"/>
            </a:pPr>
            <a:r>
              <a:rPr lang="en-US" b="true" sz="3986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To‘g‘ri tashxis va individual davolash rejasini tuzish allergik kasalliklarni nazorat qilishda muhim ahamiyatga ega.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4040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86000" y="1287284"/>
            <a:ext cx="4172296" cy="6325702"/>
          </a:xfrm>
          <a:custGeom>
            <a:avLst/>
            <a:gdLst/>
            <a:ahLst/>
            <a:cxnLst/>
            <a:rect r="r" b="b" t="t" l="l"/>
            <a:pathLst>
              <a:path h="6325702" w="4172296">
                <a:moveTo>
                  <a:pt x="0" y="0"/>
                </a:moveTo>
                <a:lnTo>
                  <a:pt x="4172296" y="0"/>
                </a:lnTo>
                <a:lnTo>
                  <a:pt x="4172296" y="6325702"/>
                </a:lnTo>
                <a:lnTo>
                  <a:pt x="0" y="63257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9148" r="0" b="-238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458296" y="1287284"/>
            <a:ext cx="4628215" cy="6415689"/>
          </a:xfrm>
          <a:custGeom>
            <a:avLst/>
            <a:gdLst/>
            <a:ahLst/>
            <a:cxnLst/>
            <a:rect r="r" b="b" t="t" l="l"/>
            <a:pathLst>
              <a:path h="6415689" w="4628215">
                <a:moveTo>
                  <a:pt x="0" y="0"/>
                </a:moveTo>
                <a:lnTo>
                  <a:pt x="4628215" y="0"/>
                </a:lnTo>
                <a:lnTo>
                  <a:pt x="4628215" y="6415689"/>
                </a:lnTo>
                <a:lnTo>
                  <a:pt x="0" y="64156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1371" r="0" b="-25027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086511" y="1287284"/>
            <a:ext cx="4915489" cy="6415689"/>
          </a:xfrm>
          <a:custGeom>
            <a:avLst/>
            <a:gdLst/>
            <a:ahLst/>
            <a:cxnLst/>
            <a:rect r="r" b="b" t="t" l="l"/>
            <a:pathLst>
              <a:path h="6415689" w="4915489">
                <a:moveTo>
                  <a:pt x="0" y="0"/>
                </a:moveTo>
                <a:lnTo>
                  <a:pt x="4915489" y="0"/>
                </a:lnTo>
                <a:lnTo>
                  <a:pt x="4915489" y="6415689"/>
                </a:lnTo>
                <a:lnTo>
                  <a:pt x="0" y="64156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9792" r="0" b="-2631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286000" y="7612986"/>
            <a:ext cx="4316033" cy="1540549"/>
          </a:xfrm>
          <a:custGeom>
            <a:avLst/>
            <a:gdLst/>
            <a:ahLst/>
            <a:cxnLst/>
            <a:rect r="r" b="b" t="t" l="l"/>
            <a:pathLst>
              <a:path h="1540549" w="4316033">
                <a:moveTo>
                  <a:pt x="0" y="0"/>
                </a:moveTo>
                <a:lnTo>
                  <a:pt x="4316033" y="0"/>
                </a:lnTo>
                <a:lnTo>
                  <a:pt x="4316033" y="1540549"/>
                </a:lnTo>
                <a:lnTo>
                  <a:pt x="0" y="15405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286000" y="9153535"/>
            <a:ext cx="4316033" cy="1133465"/>
          </a:xfrm>
          <a:custGeom>
            <a:avLst/>
            <a:gdLst/>
            <a:ahLst/>
            <a:cxnLst/>
            <a:rect r="r" b="b" t="t" l="l"/>
            <a:pathLst>
              <a:path h="1133465" w="4316033">
                <a:moveTo>
                  <a:pt x="0" y="0"/>
                </a:moveTo>
                <a:lnTo>
                  <a:pt x="4316033" y="0"/>
                </a:lnTo>
                <a:lnTo>
                  <a:pt x="4316033" y="1133465"/>
                </a:lnTo>
                <a:lnTo>
                  <a:pt x="0" y="11334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370" r="0" b="-137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602033" y="7702973"/>
            <a:ext cx="4690635" cy="2574568"/>
          </a:xfrm>
          <a:custGeom>
            <a:avLst/>
            <a:gdLst/>
            <a:ahLst/>
            <a:cxnLst/>
            <a:rect r="r" b="b" t="t" l="l"/>
            <a:pathLst>
              <a:path h="2574568" w="4690635">
                <a:moveTo>
                  <a:pt x="0" y="0"/>
                </a:moveTo>
                <a:lnTo>
                  <a:pt x="4690635" y="0"/>
                </a:lnTo>
                <a:lnTo>
                  <a:pt x="4690635" y="2574568"/>
                </a:lnTo>
                <a:lnTo>
                  <a:pt x="0" y="25745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80699" b="-6995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189589" y="7702973"/>
            <a:ext cx="4812411" cy="2584027"/>
          </a:xfrm>
          <a:custGeom>
            <a:avLst/>
            <a:gdLst/>
            <a:ahLst/>
            <a:cxnLst/>
            <a:rect r="r" b="b" t="t" l="l"/>
            <a:pathLst>
              <a:path h="2584027" w="4812411">
                <a:moveTo>
                  <a:pt x="0" y="0"/>
                </a:moveTo>
                <a:lnTo>
                  <a:pt x="4812411" y="0"/>
                </a:lnTo>
                <a:lnTo>
                  <a:pt x="4812411" y="2584027"/>
                </a:lnTo>
                <a:lnTo>
                  <a:pt x="0" y="25840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3" t="0" r="-7659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7201489" y="0"/>
            <a:ext cx="3885022" cy="1536006"/>
            <a:chOff x="0" y="0"/>
            <a:chExt cx="5180029" cy="2048008"/>
          </a:xfrm>
        </p:grpSpPr>
        <p:sp>
          <p:nvSpPr>
            <p:cNvPr name="TextBox 10" id="10"/>
            <p:cNvSpPr txBox="true"/>
            <p:nvPr/>
          </p:nvSpPr>
          <p:spPr>
            <a:xfrm rot="-78708">
              <a:off x="1017430" y="1182440"/>
              <a:ext cx="3058696" cy="8306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48"/>
                </a:lnSpc>
              </a:pPr>
              <a:r>
                <a:rPr lang="en-US" b="true" sz="1988">
                  <a:solidFill>
                    <a:srgbClr val="EEE9EE"/>
                  </a:solidFill>
                  <a:latin typeface="Dynapuff Bold"/>
                  <a:ea typeface="Dynapuff Bold"/>
                  <a:cs typeface="Dynapuff Bold"/>
                  <a:sym typeface="Dynapuff Bold"/>
                </a:rPr>
                <a:t>preparatlar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76200"/>
              <a:ext cx="5180029" cy="14453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36"/>
                </a:lnSpc>
              </a:pPr>
              <a:r>
                <a:rPr lang="en-US" b="true" sz="3157">
                  <a:solidFill>
                    <a:srgbClr val="EEE9EE"/>
                  </a:solidFill>
                  <a:latin typeface="Dynapuff Bold"/>
                  <a:ea typeface="Dynapuff Bold"/>
                  <a:cs typeface="Dynapuff Bold"/>
                  <a:sym typeface="Dynapuff Bold"/>
                </a:rPr>
                <a:t>antigistamin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86000" y="0"/>
            <a:ext cx="13709743" cy="10287000"/>
          </a:xfrm>
          <a:custGeom>
            <a:avLst/>
            <a:gdLst/>
            <a:ahLst/>
            <a:cxnLst/>
            <a:rect r="r" b="b" t="t" l="l"/>
            <a:pathLst>
              <a:path h="10287000" w="13709743">
                <a:moveTo>
                  <a:pt x="0" y="0"/>
                </a:moveTo>
                <a:lnTo>
                  <a:pt x="13709743" y="0"/>
                </a:lnTo>
                <a:lnTo>
                  <a:pt x="1370974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2" r="0" b="-22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6088" y="-9632634"/>
            <a:ext cx="10994424" cy="1099442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679724" y="-1383136"/>
            <a:ext cx="10994424" cy="109944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971800" y="411962"/>
            <a:ext cx="12344400" cy="2308417"/>
            <a:chOff x="0" y="0"/>
            <a:chExt cx="11704320" cy="21887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4320" cy="2188721"/>
            </a:xfrm>
            <a:custGeom>
              <a:avLst/>
              <a:gdLst/>
              <a:ahLst/>
              <a:cxnLst/>
              <a:rect r="r" b="b" t="t" l="l"/>
              <a:pathLst>
                <a:path h="2188721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2188721"/>
                  </a:lnTo>
                  <a:lnTo>
                    <a:pt x="0" y="218872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7061" r="0" b="-41333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1704320" cy="219824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Allergik reaktsiyalarning 4 turi (Gell va Coombs tasnifi)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100388" y="2935968"/>
            <a:ext cx="12087225" cy="6563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05625" indent="-202812" lvl="1">
              <a:lnSpc>
                <a:spcPts val="3782"/>
              </a:lnSpc>
              <a:buFont typeface="Arial"/>
              <a:buChar char="•"/>
            </a:pPr>
            <a:r>
              <a:rPr lang="en-US" b="true" sz="315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Allergik reaktsiyalar Gell va Coombs tasnifiga ko‘ra 4 turga bo‘linadi. </a:t>
            </a:r>
          </a:p>
          <a:p>
            <a:pPr algn="l" marL="405625" indent="-202812" lvl="1">
              <a:lnSpc>
                <a:spcPts val="3782"/>
              </a:lnSpc>
              <a:buFont typeface="Arial"/>
              <a:buChar char="•"/>
            </a:pPr>
            <a:r>
              <a:rPr lang="en-US" b="true" sz="315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I-tip (tezkor, anafilaktik tip) IgE ishtirokida kechadi va bir necha daqiqa ichida rivojlanadi. Misol: anafilaktik shok, bronxial astma. </a:t>
            </a:r>
          </a:p>
          <a:p>
            <a:pPr algn="l" marL="405625" indent="-202812" lvl="1">
              <a:lnSpc>
                <a:spcPts val="3782"/>
              </a:lnSpc>
              <a:buFont typeface="Arial"/>
              <a:buChar char="•"/>
            </a:pPr>
            <a:r>
              <a:rPr lang="en-US" b="true" sz="315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II-tip (sitotoksik tip) IgG yoki IgM antitanachalar hujayra yuzasidagi antigenlarga qarshi yo‘naltiriladi. Misol: gemolitik anemiya. </a:t>
            </a:r>
          </a:p>
          <a:p>
            <a:pPr algn="l" marL="405625" indent="-202812" lvl="1">
              <a:lnSpc>
                <a:spcPts val="3782"/>
              </a:lnSpc>
              <a:buFont typeface="Arial"/>
              <a:buChar char="•"/>
            </a:pPr>
            <a:r>
              <a:rPr lang="en-US" b="true" sz="315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III-tip (immun kompleks tip) antigen-antitelo komplekslari to‘qimalarda cho‘kadi va yallig‘lanishga olib keladi. Misol: zardob kasalligi. </a:t>
            </a:r>
          </a:p>
          <a:p>
            <a:pPr algn="l" marL="405625" indent="-202812" lvl="1">
              <a:lnSpc>
                <a:spcPts val="3782"/>
              </a:lnSpc>
              <a:buFont typeface="Arial"/>
              <a:buChar char="•"/>
            </a:pPr>
            <a:r>
              <a:rPr lang="en-US" b="true" sz="315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IV-tip (kechikkan tip) T-limfotsitlar ishtirokida 24–72 soatda rivojlanadi. Misol: kontakt dermatit, tuberkulin reaksiyasi.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86000" y="0"/>
            <a:ext cx="13716000" cy="7690286"/>
          </a:xfrm>
          <a:custGeom>
            <a:avLst/>
            <a:gdLst/>
            <a:ahLst/>
            <a:cxnLst/>
            <a:rect r="r" b="b" t="t" l="l"/>
            <a:pathLst>
              <a:path h="7690286" w="13716000">
                <a:moveTo>
                  <a:pt x="0" y="0"/>
                </a:moveTo>
                <a:lnTo>
                  <a:pt x="13716000" y="0"/>
                </a:lnTo>
                <a:lnTo>
                  <a:pt x="13716000" y="7690286"/>
                </a:lnTo>
                <a:lnTo>
                  <a:pt x="0" y="7690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883" r="0" b="-1688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107564" y="7690286"/>
            <a:ext cx="4439735" cy="2596714"/>
          </a:xfrm>
          <a:custGeom>
            <a:avLst/>
            <a:gdLst/>
            <a:ahLst/>
            <a:cxnLst/>
            <a:rect r="r" b="b" t="t" l="l"/>
            <a:pathLst>
              <a:path h="2596714" w="4439735">
                <a:moveTo>
                  <a:pt x="0" y="0"/>
                </a:moveTo>
                <a:lnTo>
                  <a:pt x="4439734" y="0"/>
                </a:lnTo>
                <a:lnTo>
                  <a:pt x="4439734" y="2596714"/>
                </a:lnTo>
                <a:lnTo>
                  <a:pt x="0" y="25967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8433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443577" y="7128011"/>
            <a:ext cx="5340596" cy="3158989"/>
          </a:xfrm>
          <a:custGeom>
            <a:avLst/>
            <a:gdLst/>
            <a:ahLst/>
            <a:cxnLst/>
            <a:rect r="r" b="b" t="t" l="l"/>
            <a:pathLst>
              <a:path h="3158989" w="5340596">
                <a:moveTo>
                  <a:pt x="0" y="0"/>
                </a:moveTo>
                <a:lnTo>
                  <a:pt x="5340596" y="0"/>
                </a:lnTo>
                <a:lnTo>
                  <a:pt x="5340596" y="3158989"/>
                </a:lnTo>
                <a:lnTo>
                  <a:pt x="0" y="31589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2002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86000" y="0"/>
            <a:ext cx="8280591" cy="6210443"/>
          </a:xfrm>
          <a:custGeom>
            <a:avLst/>
            <a:gdLst/>
            <a:ahLst/>
            <a:cxnLst/>
            <a:rect r="r" b="b" t="t" l="l"/>
            <a:pathLst>
              <a:path h="6210443" w="8280591">
                <a:moveTo>
                  <a:pt x="0" y="0"/>
                </a:moveTo>
                <a:lnTo>
                  <a:pt x="8280591" y="0"/>
                </a:lnTo>
                <a:lnTo>
                  <a:pt x="8280591" y="6210443"/>
                </a:lnTo>
                <a:lnTo>
                  <a:pt x="0" y="62104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147335" y="5770568"/>
            <a:ext cx="7854665" cy="4516432"/>
          </a:xfrm>
          <a:custGeom>
            <a:avLst/>
            <a:gdLst/>
            <a:ahLst/>
            <a:cxnLst/>
            <a:rect r="r" b="b" t="t" l="l"/>
            <a:pathLst>
              <a:path h="4516432" w="7854665">
                <a:moveTo>
                  <a:pt x="0" y="0"/>
                </a:moveTo>
                <a:lnTo>
                  <a:pt x="7854665" y="0"/>
                </a:lnTo>
                <a:lnTo>
                  <a:pt x="7854665" y="4516432"/>
                </a:lnTo>
                <a:lnTo>
                  <a:pt x="0" y="45164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D1D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43827" y="925582"/>
            <a:ext cx="13200345" cy="8332718"/>
          </a:xfrm>
          <a:custGeom>
            <a:avLst/>
            <a:gdLst/>
            <a:ahLst/>
            <a:cxnLst/>
            <a:rect r="r" b="b" t="t" l="l"/>
            <a:pathLst>
              <a:path h="8332718" w="13200345">
                <a:moveTo>
                  <a:pt x="0" y="0"/>
                </a:moveTo>
                <a:lnTo>
                  <a:pt x="13200346" y="0"/>
                </a:lnTo>
                <a:lnTo>
                  <a:pt x="13200346" y="8332718"/>
                </a:lnTo>
                <a:lnTo>
                  <a:pt x="0" y="83327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22346" y="0"/>
            <a:ext cx="5379654" cy="4767719"/>
          </a:xfrm>
          <a:custGeom>
            <a:avLst/>
            <a:gdLst/>
            <a:ahLst/>
            <a:cxnLst/>
            <a:rect r="r" b="b" t="t" l="l"/>
            <a:pathLst>
              <a:path h="4767719" w="5379654">
                <a:moveTo>
                  <a:pt x="0" y="0"/>
                </a:moveTo>
                <a:lnTo>
                  <a:pt x="5379654" y="0"/>
                </a:lnTo>
                <a:lnTo>
                  <a:pt x="5379654" y="4767719"/>
                </a:lnTo>
                <a:lnTo>
                  <a:pt x="0" y="47677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86000" y="0"/>
            <a:ext cx="8475944" cy="4767719"/>
          </a:xfrm>
          <a:custGeom>
            <a:avLst/>
            <a:gdLst/>
            <a:ahLst/>
            <a:cxnLst/>
            <a:rect r="r" b="b" t="t" l="l"/>
            <a:pathLst>
              <a:path h="4767719" w="8475944">
                <a:moveTo>
                  <a:pt x="0" y="0"/>
                </a:moveTo>
                <a:lnTo>
                  <a:pt x="8475944" y="0"/>
                </a:lnTo>
                <a:lnTo>
                  <a:pt x="8475944" y="4767719"/>
                </a:lnTo>
                <a:lnTo>
                  <a:pt x="0" y="47677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86000" y="7581848"/>
            <a:ext cx="4885150" cy="2705152"/>
          </a:xfrm>
          <a:custGeom>
            <a:avLst/>
            <a:gdLst/>
            <a:ahLst/>
            <a:cxnLst/>
            <a:rect r="r" b="b" t="t" l="l"/>
            <a:pathLst>
              <a:path h="2705152" w="4885150">
                <a:moveTo>
                  <a:pt x="0" y="0"/>
                </a:moveTo>
                <a:lnTo>
                  <a:pt x="4885150" y="0"/>
                </a:lnTo>
                <a:lnTo>
                  <a:pt x="4885150" y="2705152"/>
                </a:lnTo>
                <a:lnTo>
                  <a:pt x="0" y="27051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171150" y="4767719"/>
            <a:ext cx="8830850" cy="5519281"/>
          </a:xfrm>
          <a:custGeom>
            <a:avLst/>
            <a:gdLst/>
            <a:ahLst/>
            <a:cxnLst/>
            <a:rect r="r" b="b" t="t" l="l"/>
            <a:pathLst>
              <a:path h="5519281" w="8830850">
                <a:moveTo>
                  <a:pt x="0" y="0"/>
                </a:moveTo>
                <a:lnTo>
                  <a:pt x="8830850" y="0"/>
                </a:lnTo>
                <a:lnTo>
                  <a:pt x="8830850" y="5519281"/>
                </a:lnTo>
                <a:lnTo>
                  <a:pt x="0" y="55192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286000" y="4767719"/>
            <a:ext cx="4885150" cy="2906242"/>
          </a:xfrm>
          <a:custGeom>
            <a:avLst/>
            <a:gdLst/>
            <a:ahLst/>
            <a:cxnLst/>
            <a:rect r="r" b="b" t="t" l="l"/>
            <a:pathLst>
              <a:path h="2906242" w="4885150">
                <a:moveTo>
                  <a:pt x="0" y="0"/>
                </a:moveTo>
                <a:lnTo>
                  <a:pt x="4885150" y="0"/>
                </a:lnTo>
                <a:lnTo>
                  <a:pt x="4885150" y="2906242"/>
                </a:lnTo>
                <a:lnTo>
                  <a:pt x="0" y="29062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4637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6088" y="-9632634"/>
            <a:ext cx="10994424" cy="1099442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679724" y="-1383136"/>
            <a:ext cx="10994424" cy="109944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971800" y="411962"/>
            <a:ext cx="12344400" cy="2308417"/>
            <a:chOff x="0" y="0"/>
            <a:chExt cx="11704320" cy="21887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4320" cy="2188721"/>
            </a:xfrm>
            <a:custGeom>
              <a:avLst/>
              <a:gdLst/>
              <a:ahLst/>
              <a:cxnLst/>
              <a:rect r="r" b="b" t="t" l="l"/>
              <a:pathLst>
                <a:path h="2188721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2188721"/>
                  </a:lnTo>
                  <a:lnTo>
                    <a:pt x="0" y="218872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7061" r="0" b="-41333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1704320" cy="219824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Allergik reaktsiyaning patogenezi va bosqichlari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100387" y="2980134"/>
            <a:ext cx="12087225" cy="627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09921" indent="-204960" lvl="1">
              <a:lnSpc>
                <a:spcPts val="3822"/>
              </a:lnSpc>
              <a:buFont typeface="Arial"/>
              <a:buChar char="•"/>
            </a:pPr>
            <a:r>
              <a:rPr lang="en-US" b="true" sz="3185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Allergik reaktsiya 3 asosiy bosqichda kechadi: immunologik, patoximik va patofiziologik. </a:t>
            </a:r>
          </a:p>
          <a:p>
            <a:pPr algn="l" marL="409921" indent="-204960" lvl="1">
              <a:lnSpc>
                <a:spcPts val="3822"/>
              </a:lnSpc>
              <a:buFont typeface="Arial"/>
              <a:buChar char="•"/>
            </a:pPr>
            <a:r>
              <a:rPr lang="en-US" b="true" sz="3185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Immunologik bosqichda allergen organizmga kirib, immun tizim tomonidan tan olinadi va unga qarshi antitanachalar yoki sezgirlangan T-limfotsitlar hosil bo‘ladi. </a:t>
            </a:r>
          </a:p>
          <a:p>
            <a:pPr algn="l" marL="409921" indent="-204960" lvl="1">
              <a:lnSpc>
                <a:spcPts val="3822"/>
              </a:lnSpc>
              <a:buFont typeface="Arial"/>
              <a:buChar char="•"/>
            </a:pPr>
            <a:r>
              <a:rPr lang="en-US" b="true" sz="3185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Patoximik bosqichda mediatorlar ajraladi: gistamin, serotonin, bradikinin, leykotrienlar va prostaglandinlar. </a:t>
            </a:r>
          </a:p>
          <a:p>
            <a:pPr algn="l" marL="409921" indent="-204960" lvl="1">
              <a:lnSpc>
                <a:spcPts val="3822"/>
              </a:lnSpc>
              <a:buFont typeface="Arial"/>
              <a:buChar char="•"/>
            </a:pPr>
            <a:r>
              <a:rPr lang="en-US" b="true" sz="3185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Patofiziologik bosqichda mediatorlar ta’sirida klinik belgilar yuzaga chiqadi: bronxospazm, shish, qichishish, qon bosimi pasayishi. </a:t>
            </a:r>
          </a:p>
          <a:p>
            <a:pPr algn="l" marL="409921" indent="-204960" lvl="1">
              <a:lnSpc>
                <a:spcPts val="3822"/>
              </a:lnSpc>
              <a:buFont typeface="Arial"/>
              <a:buChar char="•"/>
            </a:pPr>
            <a:r>
              <a:rPr lang="en-US" b="true" sz="3185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Ushbu bosqichlar allergik kasalliklarning klinik ko‘rinishlarini tushunishda muhim ahamiyatga ega.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6088" y="-9632634"/>
            <a:ext cx="10994424" cy="1099442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679724" y="-1383136"/>
            <a:ext cx="10994424" cy="109944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971800" y="411962"/>
            <a:ext cx="12344400" cy="1714500"/>
            <a:chOff x="0" y="0"/>
            <a:chExt cx="11704320" cy="162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4320" cy="1625600"/>
            </a:xfrm>
            <a:custGeom>
              <a:avLst/>
              <a:gdLst/>
              <a:ahLst/>
              <a:cxnLst/>
              <a:rect r="r" b="b" t="t" l="l"/>
              <a:pathLst>
                <a:path h="1625600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90292" r="0" b="-90292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1704320" cy="16351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Yallig‘lanish mediatorlari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3100388" y="2464594"/>
            <a:ext cx="12087225" cy="6590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052" indent="-235026" lvl="1">
              <a:lnSpc>
                <a:spcPts val="4382"/>
              </a:lnSpc>
              <a:buFont typeface="Arial"/>
              <a:buChar char="•"/>
            </a:pPr>
            <a:r>
              <a:rPr lang="en-US" b="true" sz="3652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Allergik yallig‘lanishda asosiy mediatorlar mast hujayralar va bazofillardan ajraladi. </a:t>
            </a:r>
          </a:p>
          <a:p>
            <a:pPr algn="l" marL="470052" indent="-235026" lvl="1">
              <a:lnSpc>
                <a:spcPts val="4382"/>
              </a:lnSpc>
              <a:buFont typeface="Arial"/>
              <a:buChar char="•"/>
            </a:pPr>
            <a:r>
              <a:rPr lang="en-US" b="true" sz="3652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Gistamin tomir o‘tkazuvchanligini oshiradi, shish va qizarishga sabab bo‘ladi. </a:t>
            </a:r>
          </a:p>
          <a:p>
            <a:pPr algn="l" marL="470052" indent="-235026" lvl="1">
              <a:lnSpc>
                <a:spcPts val="4382"/>
              </a:lnSpc>
              <a:buFont typeface="Arial"/>
              <a:buChar char="•"/>
            </a:pPr>
            <a:r>
              <a:rPr lang="en-US" b="true" sz="3652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Leykotrienlar bronxlarning spazmini chaqiradi va bronxial astmada muhim rol o‘ynaydi. </a:t>
            </a:r>
          </a:p>
          <a:p>
            <a:pPr algn="l" marL="470052" indent="-235026" lvl="1">
              <a:lnSpc>
                <a:spcPts val="4382"/>
              </a:lnSpc>
              <a:buFont typeface="Arial"/>
              <a:buChar char="•"/>
            </a:pPr>
            <a:r>
              <a:rPr lang="en-US" b="true" sz="3652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Prostaglandinlar og‘riq va yallig‘lanishni kuchaytiradi. </a:t>
            </a:r>
          </a:p>
          <a:p>
            <a:pPr algn="l" marL="470052" indent="-235026" lvl="1">
              <a:lnSpc>
                <a:spcPts val="4382"/>
              </a:lnSpc>
              <a:buFont typeface="Arial"/>
              <a:buChar char="•"/>
            </a:pPr>
            <a:r>
              <a:rPr lang="en-US" b="true" sz="3652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Sitokinlar (IL-4, IL-5, IL-13) eozinofillar faollashuvini kuchaytiradi. </a:t>
            </a:r>
          </a:p>
          <a:p>
            <a:pPr algn="l" marL="470052" indent="-235026" lvl="1">
              <a:lnSpc>
                <a:spcPts val="4382"/>
              </a:lnSpc>
              <a:buFont typeface="Arial"/>
              <a:buChar char="•"/>
            </a:pPr>
            <a:r>
              <a:rPr lang="en-US" b="true" sz="3652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Mediatorlar ta’siri natijasida to‘qimalarda shish, spazm va sekretsiya ortishi kuzatiladi.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76088" y="-9632634"/>
            <a:ext cx="10994424" cy="10994424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679724" y="-1383136"/>
            <a:ext cx="10994424" cy="1099442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23305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4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971800" y="411962"/>
            <a:ext cx="12344400" cy="2308417"/>
            <a:chOff x="0" y="0"/>
            <a:chExt cx="11704320" cy="21887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704320" cy="2188721"/>
            </a:xfrm>
            <a:custGeom>
              <a:avLst/>
              <a:gdLst/>
              <a:ahLst/>
              <a:cxnLst/>
              <a:rect r="r" b="b" t="t" l="l"/>
              <a:pathLst>
                <a:path h="2188721" w="11704320">
                  <a:moveTo>
                    <a:pt x="0" y="0"/>
                  </a:moveTo>
                  <a:lnTo>
                    <a:pt x="11704320" y="0"/>
                  </a:lnTo>
                  <a:lnTo>
                    <a:pt x="11704320" y="2188721"/>
                  </a:lnTo>
                  <a:lnTo>
                    <a:pt x="0" y="218872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67061" r="0" b="-41333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1704320" cy="219824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7919"/>
                </a:lnSpc>
              </a:pPr>
              <a:r>
                <a:rPr lang="en-US" b="true" sz="6599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In vivo allergologik tekshiruv usullari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669968" y="2710854"/>
            <a:ext cx="7598618" cy="71702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2056" indent="-206028" lvl="1">
              <a:lnSpc>
                <a:spcPts val="3842"/>
              </a:lnSpc>
              <a:buFont typeface="Arial"/>
              <a:buChar char="•"/>
            </a:pPr>
            <a:r>
              <a:rPr lang="en-US" b="true" sz="320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In vivo usullar bemor organizmida to‘g‘ridan-to‘g‘ri o‘tkaziladi. </a:t>
            </a:r>
          </a:p>
          <a:p>
            <a:pPr algn="l" marL="412056" indent="-206028" lvl="1">
              <a:lnSpc>
                <a:spcPts val="3842"/>
              </a:lnSpc>
              <a:buFont typeface="Arial"/>
              <a:buChar char="•"/>
            </a:pPr>
            <a:r>
              <a:rPr lang="en-US" b="true" sz="320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Eng keng tarqalgan usul – teri sinamalari (prik-test, skarifikatsion test). </a:t>
            </a:r>
          </a:p>
          <a:p>
            <a:pPr algn="l" marL="412056" indent="-206028" lvl="1">
              <a:lnSpc>
                <a:spcPts val="3842"/>
              </a:lnSpc>
              <a:buFont typeface="Arial"/>
              <a:buChar char="•"/>
            </a:pPr>
            <a:r>
              <a:rPr lang="en-US" b="true" sz="320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Ular allergenning kichik dozasi teri ostiga yoki yuzasiga yuborilib baholanadi. </a:t>
            </a:r>
          </a:p>
          <a:p>
            <a:pPr algn="l" marL="412056" indent="-206028" lvl="1">
              <a:lnSpc>
                <a:spcPts val="3842"/>
              </a:lnSpc>
              <a:buFont typeface="Arial"/>
              <a:buChar char="•"/>
            </a:pPr>
            <a:r>
              <a:rPr lang="en-US" b="true" sz="320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Natija 15–20 daqiqada aniqlanadi. </a:t>
            </a:r>
          </a:p>
          <a:p>
            <a:pPr algn="l" marL="412056" indent="-206028" lvl="1">
              <a:lnSpc>
                <a:spcPts val="3842"/>
              </a:lnSpc>
              <a:buFont typeface="Arial"/>
              <a:buChar char="•"/>
            </a:pPr>
            <a:r>
              <a:rPr lang="en-US" b="true" sz="320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Provokatsion sinamalar (nazal, kon’yunktival, ingalyatsion) maxsus sharoitda o‘tkaziladi. </a:t>
            </a:r>
          </a:p>
          <a:p>
            <a:pPr algn="l" marL="412056" indent="-206028" lvl="1">
              <a:lnSpc>
                <a:spcPts val="3842"/>
              </a:lnSpc>
              <a:buFont typeface="Arial"/>
              <a:buChar char="•"/>
            </a:pPr>
            <a:r>
              <a:rPr lang="en-US" b="true" sz="3201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Bu usullar allergenning aniq sababini aniqlashda muhim hisoblanadi.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0695382" y="3251170"/>
            <a:ext cx="4447875" cy="5768133"/>
          </a:xfrm>
          <a:custGeom>
            <a:avLst/>
            <a:gdLst/>
            <a:ahLst/>
            <a:cxnLst/>
            <a:rect r="r" b="b" t="t" l="l"/>
            <a:pathLst>
              <a:path h="5768133" w="4447875">
                <a:moveTo>
                  <a:pt x="0" y="0"/>
                </a:moveTo>
                <a:lnTo>
                  <a:pt x="4447875" y="0"/>
                </a:lnTo>
                <a:lnTo>
                  <a:pt x="4447875" y="5768133"/>
                </a:lnTo>
                <a:lnTo>
                  <a:pt x="0" y="57681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51218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DAHC_J9ZIXg</dc:identifier>
  <dcterms:modified xsi:type="dcterms:W3CDTF">2011-08-01T06:04:30Z</dcterms:modified>
  <cp:revision>1</cp:revision>
  <dc:title>Allergik reaktsiyalar – bu organizmning ma’lum bir antigen yoki allergenga nisbatan o‘ta sezuvchanlik holatidir. Allergenlar tashqi muhitdan (chang, oziq-ovqat, dori vositalari, hayvon junlari, o‘simlik changlari) yoki ichki omillar orqali organizmga</dc:title>
</cp:coreProperties>
</file>