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4" r:id="rId8"/>
    <p:sldId id="262" r:id="rId9"/>
    <p:sldId id="263" r:id="rId10"/>
    <p:sldId id="268" r:id="rId11"/>
    <p:sldId id="265"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4/30/2026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4/30/2026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4/30/2026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4/30/2026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4/30/2026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E9C7EA-E8E7-4064-8009-7E4339BE889E}"/>
              </a:ext>
            </a:extLst>
          </p:cNvPr>
          <p:cNvSpPr>
            <a:spLocks noGrp="1"/>
          </p:cNvSpPr>
          <p:nvPr>
            <p:ph type="ctrTitle"/>
          </p:nvPr>
        </p:nvSpPr>
        <p:spPr/>
        <p:txBody>
          <a:bodyPr/>
          <a:lstStyle/>
          <a:p>
            <a:r>
              <a:rPr lang="uz-Latn-UZ" dirty="0"/>
              <a:t>Gamma nurlarining modda bilan o’zaro ta’siri.</a:t>
            </a:r>
            <a:endParaRPr lang="ru-RU" dirty="0"/>
          </a:p>
        </p:txBody>
      </p:sp>
      <p:sp>
        <p:nvSpPr>
          <p:cNvPr id="3" name="Подзаголовок 2">
            <a:extLst>
              <a:ext uri="{FF2B5EF4-FFF2-40B4-BE49-F238E27FC236}">
                <a16:creationId xmlns:a16="http://schemas.microsoft.com/office/drawing/2014/main" id="{0354CBC1-BB05-4DDA-B72B-401375743A98}"/>
              </a:ext>
            </a:extLst>
          </p:cNvPr>
          <p:cNvSpPr>
            <a:spLocks noGrp="1"/>
          </p:cNvSpPr>
          <p:nvPr>
            <p:ph type="subTitle" idx="1"/>
          </p:nvPr>
        </p:nvSpPr>
        <p:spPr>
          <a:xfrm>
            <a:off x="3515276" y="5557215"/>
            <a:ext cx="8689976" cy="1371599"/>
          </a:xfrm>
        </p:spPr>
        <p:txBody>
          <a:bodyPr/>
          <a:lstStyle/>
          <a:p>
            <a:r>
              <a:rPr lang="uz-Latn-UZ" dirty="0"/>
              <a:t>Bajaruvchilar:mustafoyeva sabrina </a:t>
            </a:r>
          </a:p>
          <a:p>
            <a:r>
              <a:rPr lang="uz-Latn-UZ" dirty="0"/>
              <a:t>                       Sattorova rayhona</a:t>
            </a:r>
            <a:endParaRPr lang="ru-RU" dirty="0"/>
          </a:p>
        </p:txBody>
      </p:sp>
    </p:spTree>
    <p:extLst>
      <p:ext uri="{BB962C8B-B14F-4D97-AF65-F5344CB8AC3E}">
        <p14:creationId xmlns:p14="http://schemas.microsoft.com/office/powerpoint/2010/main" val="3222705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id="{2123C4EF-4E98-4C53-9342-BE589F721245}"/>
                  </a:ext>
                </a:extLst>
              </p:cNvPr>
              <p:cNvSpPr>
                <a:spLocks noGrp="1"/>
              </p:cNvSpPr>
              <p:nvPr>
                <p:ph sz="quarter" idx="13"/>
              </p:nvPr>
            </p:nvSpPr>
            <p:spPr>
              <a:xfrm>
                <a:off x="1006852" y="407504"/>
                <a:ext cx="10363826" cy="6042991"/>
              </a:xfrm>
            </p:spPr>
            <p:txBody>
              <a:bodyPr>
                <a:normAutofit lnSpcReduction="10000"/>
              </a:bodyPr>
              <a:lstStyle/>
              <a:p>
                <a14:m>
                  <m:oMath xmlns:m="http://schemas.openxmlformats.org/officeDocument/2006/math">
                    <m:r>
                      <a:rPr lang="uz-Latn-UZ" i="1" smtClean="0">
                        <a:latin typeface="Cambria Math" panose="02040503050406030204" pitchFamily="18" charset="0"/>
                        <a:ea typeface="Cambria Math" panose="02040503050406030204" pitchFamily="18" charset="0"/>
                      </a:rPr>
                      <m:t>𝛾</m:t>
                    </m:r>
                  </m:oMath>
                </a14:m>
                <a:r>
                  <a:rPr lang="uz-Latn-UZ" dirty="0"/>
                  <a:t>-kvantlar dastasidan iborat ingichka monoenergetik kollimatsiyalangan nurning x qalinlikdagi bir jinsli modda qatlamida so'nish qonuni: </a:t>
                </a:r>
              </a:p>
              <a:p>
                <a:pPr marL="0" indent="0">
                  <a:buNone/>
                </a:pPr>
                <a:r>
                  <a:rPr lang="uz-Latn-UZ" b="0" dirty="0"/>
                  <a:t>                                                                           </a:t>
                </a:r>
                <a14:m>
                  <m:oMath xmlns:m="http://schemas.openxmlformats.org/officeDocument/2006/math">
                    <m:r>
                      <a:rPr lang="uz-Latn-UZ" b="0" i="1" smtClean="0">
                        <a:latin typeface="Cambria Math" panose="02040503050406030204" pitchFamily="18" charset="0"/>
                      </a:rPr>
                      <m:t>𝐼</m:t>
                    </m:r>
                    <m:d>
                      <m:dPr>
                        <m:ctrlPr>
                          <a:rPr lang="uz-Latn-UZ" b="0" i="1" smtClean="0">
                            <a:latin typeface="Cambria Math" panose="02040503050406030204" pitchFamily="18" charset="0"/>
                          </a:rPr>
                        </m:ctrlPr>
                      </m:dPr>
                      <m:e>
                        <m:r>
                          <a:rPr lang="uz-Latn-UZ" b="0" i="1" smtClean="0">
                            <a:latin typeface="Cambria Math" panose="02040503050406030204" pitchFamily="18" charset="0"/>
                          </a:rPr>
                          <m:t>𝑥</m:t>
                        </m:r>
                      </m:e>
                    </m:d>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rPr>
                          <m:t>𝐼</m:t>
                        </m:r>
                      </m:e>
                      <m:sub>
                        <m:r>
                          <a:rPr lang="uz-Latn-UZ" b="0" i="1" smtClean="0">
                            <a:latin typeface="Cambria Math" panose="02040503050406030204" pitchFamily="18" charset="0"/>
                          </a:rPr>
                          <m:t>0</m:t>
                        </m:r>
                      </m:sub>
                    </m:sSub>
                    <m:sSup>
                      <m:sSupPr>
                        <m:ctrlPr>
                          <a:rPr lang="uz-Latn-UZ" b="0" i="1" smtClean="0">
                            <a:latin typeface="Cambria Math" panose="02040503050406030204" pitchFamily="18" charset="0"/>
                          </a:rPr>
                        </m:ctrlPr>
                      </m:sSupPr>
                      <m:e>
                        <m:r>
                          <a:rPr lang="uz-Latn-UZ" b="0" i="1" smtClean="0">
                            <a:latin typeface="Cambria Math" panose="02040503050406030204" pitchFamily="18" charset="0"/>
                          </a:rPr>
                          <m:t>𝑒</m:t>
                        </m:r>
                      </m:e>
                      <m:sup>
                        <m:r>
                          <a:rPr lang="uz-Latn-UZ" b="0" i="1" smtClean="0">
                            <a:latin typeface="Cambria Math" panose="02040503050406030204" pitchFamily="18" charset="0"/>
                          </a:rPr>
                          <m:t>−</m:t>
                        </m:r>
                        <m:r>
                          <a:rPr lang="uz-Latn-UZ" b="0" i="1" smtClean="0">
                            <a:latin typeface="Cambria Math" panose="02040503050406030204" pitchFamily="18" charset="0"/>
                            <a:ea typeface="Cambria Math" panose="02040503050406030204" pitchFamily="18" charset="0"/>
                          </a:rPr>
                          <m:t>𝜇</m:t>
                        </m:r>
                        <m:r>
                          <a:rPr lang="uz-Latn-UZ" b="0" i="1" smtClean="0">
                            <a:latin typeface="Cambria Math" panose="02040503050406030204" pitchFamily="18" charset="0"/>
                            <a:ea typeface="Cambria Math" panose="02040503050406030204" pitchFamily="18" charset="0"/>
                          </a:rPr>
                          <m:t>𝑥</m:t>
                        </m:r>
                      </m:sup>
                    </m:sSup>
                  </m:oMath>
                </a14:m>
                <a:endParaRPr lang="uz-Latn-UZ" dirty="0"/>
              </a:p>
              <a:p>
                <a:pPr marL="0" indent="0">
                  <a:buNone/>
                </a:pPr>
                <a:r>
                  <a:rPr lang="uz-Latn-UZ" dirty="0"/>
                  <a:t>bunda, </a:t>
                </a:r>
                <a14:m>
                  <m:oMath xmlns:m="http://schemas.openxmlformats.org/officeDocument/2006/math">
                    <m:r>
                      <a:rPr lang="uz-Latn-UZ" i="1" smtClean="0">
                        <a:latin typeface="Cambria Math" panose="02040503050406030204" pitchFamily="18" charset="0"/>
                        <a:ea typeface="Cambria Math" panose="02040503050406030204" pitchFamily="18" charset="0"/>
                      </a:rPr>
                      <m:t>𝜇</m:t>
                    </m:r>
                  </m:oMath>
                </a14:m>
                <a:r>
                  <a:rPr lang="uz-Latn-UZ" dirty="0"/>
                  <a:t> (</a:t>
                </a:r>
                <a14:m>
                  <m:oMath xmlns:m="http://schemas.openxmlformats.org/officeDocument/2006/math">
                    <m:sSup>
                      <m:sSupPr>
                        <m:ctrlPr>
                          <a:rPr lang="uz-Latn-UZ" i="1" smtClean="0">
                            <a:latin typeface="Cambria Math" panose="02040503050406030204" pitchFamily="18" charset="0"/>
                          </a:rPr>
                        </m:ctrlPr>
                      </m:sSupPr>
                      <m:e>
                        <m:r>
                          <a:rPr lang="uz-Latn-UZ" b="0" i="1" smtClean="0">
                            <a:latin typeface="Cambria Math" panose="02040503050406030204" pitchFamily="18" charset="0"/>
                          </a:rPr>
                          <m:t>𝑠𝑚</m:t>
                        </m:r>
                      </m:e>
                      <m:sup>
                        <m:r>
                          <a:rPr lang="uz-Latn-UZ" b="0" i="1" smtClean="0">
                            <a:latin typeface="Cambria Math" panose="02040503050406030204" pitchFamily="18" charset="0"/>
                          </a:rPr>
                          <m:t>−1</m:t>
                        </m:r>
                      </m:sup>
                    </m:sSup>
                  </m:oMath>
                </a14:m>
                <a:r>
                  <a:rPr lang="uz-Latn-UZ" dirty="0"/>
                  <a:t>) muhitda </a:t>
                </a:r>
                <a14:m>
                  <m:oMath xmlns:m="http://schemas.openxmlformats.org/officeDocument/2006/math">
                    <m:r>
                      <a:rPr lang="uz-Latn-UZ" i="1" smtClean="0">
                        <a:latin typeface="Cambria Math" panose="02040503050406030204" pitchFamily="18" charset="0"/>
                        <a:ea typeface="Cambria Math" panose="02040503050406030204" pitchFamily="18" charset="0"/>
                      </a:rPr>
                      <m:t>𝛾</m:t>
                    </m:r>
                  </m:oMath>
                </a14:m>
                <a:r>
                  <a:rPr lang="uz-Latn-UZ" dirty="0"/>
                  <a:t>-kvantlarning chiziqli so'nish koeffisienti (</a:t>
                </a:r>
                <a14:m>
                  <m:oMath xmlns:m="http://schemas.openxmlformats.org/officeDocument/2006/math">
                    <m:r>
                      <a:rPr lang="uz-Latn-UZ" i="1" smtClean="0">
                        <a:latin typeface="Cambria Math" panose="02040503050406030204" pitchFamily="18" charset="0"/>
                        <a:ea typeface="Cambria Math" panose="02040503050406030204" pitchFamily="18" charset="0"/>
                      </a:rPr>
                      <m:t>𝜇</m:t>
                    </m:r>
                    <m:r>
                      <a:rPr lang="uz-Latn-UZ" b="0" i="1" smtClean="0">
                        <a:latin typeface="Cambria Math" panose="02040503050406030204" pitchFamily="18" charset="0"/>
                        <a:ea typeface="Cambria Math" panose="02040503050406030204" pitchFamily="18" charset="0"/>
                      </a:rPr>
                      <m:t>=</m:t>
                    </m:r>
                    <m:r>
                      <a:rPr lang="uz-Latn-UZ" b="0" i="1" smtClean="0">
                        <a:latin typeface="Cambria Math" panose="02040503050406030204" pitchFamily="18" charset="0"/>
                        <a:ea typeface="Cambria Math" panose="02040503050406030204" pitchFamily="18" charset="0"/>
                      </a:rPr>
                      <m:t>𝜏</m:t>
                    </m:r>
                    <m:r>
                      <a:rPr lang="uz-Latn-UZ" b="0" i="1" smtClean="0">
                        <a:latin typeface="Cambria Math" panose="02040503050406030204" pitchFamily="18" charset="0"/>
                        <a:ea typeface="Cambria Math" panose="02040503050406030204" pitchFamily="18" charset="0"/>
                      </a:rPr>
                      <m:t>+</m:t>
                    </m:r>
                    <m:sSub>
                      <m:sSubPr>
                        <m:ctrlPr>
                          <a:rPr lang="uz-Latn-UZ" b="0" i="1" smtClean="0">
                            <a:latin typeface="Cambria Math" panose="02040503050406030204" pitchFamily="18" charset="0"/>
                            <a:ea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ea typeface="Cambria Math" panose="02040503050406030204" pitchFamily="18" charset="0"/>
                          </a:rPr>
                          <m:t>𝑠𝑜𝑐h𝑖𝑙𝑖𝑠h</m:t>
                        </m:r>
                      </m:sub>
                    </m:sSub>
                    <m:r>
                      <a:rPr lang="uz-Latn-UZ" b="0" i="0" smtClean="0">
                        <a:latin typeface="Cambria Math" panose="02040503050406030204" pitchFamily="18" charset="0"/>
                        <a:ea typeface="Cambria Math" panose="02040503050406030204" pitchFamily="18" charset="0"/>
                      </a:rPr>
                      <m:t>,</m:t>
                    </m:r>
                    <m:r>
                      <a:rPr lang="el-GR" i="1">
                        <a:latin typeface="Cambria Math" panose="02040503050406030204" pitchFamily="18" charset="0"/>
                        <a:ea typeface="Cambria Math" panose="02040503050406030204" pitchFamily="18" charset="0"/>
                      </a:rPr>
                      <m:t>𝜏</m:t>
                    </m:r>
                  </m:oMath>
                </a14:m>
                <a:r>
                  <a:rPr lang="el-GR" dirty="0"/>
                  <a:t>=</a:t>
                </a:r>
                <a:r>
                  <a:rPr lang="uz-Latn-UZ" dirty="0"/>
                  <a:t>chiziqli yutilish koeffisienti)</a:t>
                </a:r>
              </a:p>
              <a:p>
                <a:pPr marL="0" indent="0">
                  <a:buNone/>
                </a:pPr>
                <a14:m>
                  <m:oMath xmlns:m="http://schemas.openxmlformats.org/officeDocument/2006/math">
                    <m:r>
                      <a:rPr lang="uz-Latn-UZ" b="0" i="1" smtClean="0">
                        <a:latin typeface="Cambria Math" panose="02040503050406030204" pitchFamily="18" charset="0"/>
                        <a:ea typeface="Cambria Math" panose="02040503050406030204" pitchFamily="18" charset="0"/>
                      </a:rPr>
                      <m:t>                                                                       </m:t>
                    </m:r>
                    <m:r>
                      <a:rPr lang="el-GR" i="1" smtClean="0">
                        <a:latin typeface="Cambria Math" panose="02040503050406030204" pitchFamily="18" charset="0"/>
                        <a:ea typeface="Cambria Math" panose="02040503050406030204" pitchFamily="18" charset="0"/>
                      </a:rPr>
                      <m:t>𝜇</m:t>
                    </m:r>
                    <m:r>
                      <a:rPr lang="uz-Latn-UZ" b="0" i="1" smtClean="0">
                        <a:latin typeface="Cambria Math" panose="02040503050406030204" pitchFamily="18" charset="0"/>
                        <a:ea typeface="Cambria Math" panose="02040503050406030204" pitchFamily="18" charset="0"/>
                      </a:rPr>
                      <m:t>=</m:t>
                    </m:r>
                    <m:sSub>
                      <m:sSubPr>
                        <m:ctrlPr>
                          <a:rPr lang="uz-Latn-UZ" b="0" i="1" smtClean="0">
                            <a:latin typeface="Cambria Math" panose="02040503050406030204" pitchFamily="18" charset="0"/>
                            <a:ea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ea typeface="Cambria Math" panose="02040503050406030204" pitchFamily="18" charset="0"/>
                          </a:rPr>
                          <m:t>𝑓</m:t>
                        </m:r>
                      </m:sub>
                    </m:sSub>
                  </m:oMath>
                </a14:m>
                <a:r>
                  <a:rPr lang="uz-Latn-UZ" dirty="0"/>
                  <a:t>+</a:t>
                </a:r>
                <a14:m>
                  <m:oMath xmlns:m="http://schemas.openxmlformats.org/officeDocument/2006/math">
                    <m:sSub>
                      <m:sSubPr>
                        <m:ctrlPr>
                          <a:rPr lang="uz-Latn-UZ" i="1" dirty="0" smtClean="0">
                            <a:latin typeface="Cambria Math" panose="02040503050406030204" pitchFamily="18" charset="0"/>
                          </a:rPr>
                        </m:ctrlPr>
                      </m:sSubPr>
                      <m:e>
                        <m:r>
                          <a:rPr lang="uz-Latn-UZ" i="1" dirty="0" smtClean="0">
                            <a:latin typeface="Cambria Math" panose="02040503050406030204" pitchFamily="18" charset="0"/>
                            <a:ea typeface="Cambria Math" panose="02040503050406030204" pitchFamily="18" charset="0"/>
                          </a:rPr>
                          <m:t>𝜇</m:t>
                        </m:r>
                      </m:e>
                      <m:sub>
                        <m:r>
                          <a:rPr lang="uz-Latn-UZ" b="0" i="1" dirty="0" smtClean="0">
                            <a:latin typeface="Cambria Math" panose="02040503050406030204" pitchFamily="18" charset="0"/>
                          </a:rPr>
                          <m:t>𝑐</m:t>
                        </m:r>
                      </m:sub>
                    </m:sSub>
                    <m:r>
                      <a:rPr lang="uz-Latn-UZ" b="0" i="1" dirty="0" smtClean="0">
                        <a:latin typeface="Cambria Math" panose="02040503050406030204" pitchFamily="18" charset="0"/>
                      </a:rPr>
                      <m:t>+</m:t>
                    </m:r>
                    <m:sSub>
                      <m:sSubPr>
                        <m:ctrlPr>
                          <a:rPr lang="uz-Latn-UZ" b="0" i="1" dirty="0" smtClean="0">
                            <a:latin typeface="Cambria Math" panose="02040503050406030204" pitchFamily="18" charset="0"/>
                          </a:rPr>
                        </m:ctrlPr>
                      </m:sSubPr>
                      <m:e>
                        <m:r>
                          <a:rPr lang="uz-Latn-UZ" b="0" i="1" dirty="0" smtClean="0">
                            <a:latin typeface="Cambria Math" panose="02040503050406030204" pitchFamily="18" charset="0"/>
                            <a:ea typeface="Cambria Math" panose="02040503050406030204" pitchFamily="18" charset="0"/>
                          </a:rPr>
                          <m:t>𝜇</m:t>
                        </m:r>
                      </m:e>
                      <m:sub>
                        <m:r>
                          <a:rPr lang="uz-Latn-UZ" b="0" i="1" dirty="0" smtClean="0">
                            <a:latin typeface="Cambria Math" panose="02040503050406030204" pitchFamily="18" charset="0"/>
                          </a:rPr>
                          <m:t>𝑗</m:t>
                        </m:r>
                      </m:sub>
                    </m:sSub>
                  </m:oMath>
                </a14:m>
                <a:endParaRPr lang="uz-Latn-UZ" dirty="0"/>
              </a:p>
              <a:p>
                <a:pPr marL="0" indent="0">
                  <a:buNone/>
                </a:pPr>
                <a:r>
                  <a:rPr lang="uz-Latn-UZ" dirty="0"/>
                  <a:t>Bunda </a:t>
                </a:r>
                <a14:m>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𝑓</m:t>
                        </m:r>
                      </m:sub>
                    </m:sSub>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𝑐</m:t>
                        </m:r>
                      </m:sub>
                    </m:sSub>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𝑗</m:t>
                        </m:r>
                      </m:sub>
                    </m:sSub>
                  </m:oMath>
                </a14:m>
                <a:r>
                  <a:rPr lang="uz-Latn-UZ" dirty="0"/>
                  <a:t>-fotoeleektrik effekt, compton effekti va elektron pozitron jufti hosil bo’lishining makroskopik kesimlari.</a:t>
                </a:r>
              </a:p>
              <a:p>
                <a:pPr marL="0" indent="0">
                  <a:buNone/>
                </a:pPr>
                <a:r>
                  <a:rPr lang="uz-Latn-UZ" dirty="0"/>
                  <a:t>Mikroskopik kesim bilan bog'liqlik:</a:t>
                </a:r>
              </a:p>
              <a:p>
                <a:pPr marL="0" indent="0">
                  <a:buNone/>
                </a:pPr>
                <a14:m>
                  <m:oMathPara xmlns:m="http://schemas.openxmlformats.org/officeDocument/2006/math">
                    <m:oMathParaPr>
                      <m:jc m:val="centerGroup"/>
                    </m:oMathParaPr>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𝑓</m:t>
                          </m:r>
                        </m:sub>
                      </m:sSub>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rPr>
                            <m:t>𝑛</m:t>
                          </m:r>
                        </m:e>
                        <m:sub>
                          <m:r>
                            <a:rPr lang="uz-Latn-UZ" b="0" i="1" smtClean="0">
                              <a:latin typeface="Cambria Math" panose="02040503050406030204" pitchFamily="18" charset="0"/>
                            </a:rPr>
                            <m:t>𝑦𝑎𝑑𝑟𝑜</m:t>
                          </m:r>
                        </m:sub>
                      </m:sSub>
                      <m:sSub>
                        <m:sSubPr>
                          <m:ctrlPr>
                            <a:rPr lang="uz-Latn-UZ" b="0" i="1" smtClean="0">
                              <a:latin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𝜎</m:t>
                          </m:r>
                        </m:e>
                        <m:sub>
                          <m:r>
                            <a:rPr lang="uz-Latn-UZ" b="0" i="1" smtClean="0">
                              <a:latin typeface="Cambria Math" panose="02040503050406030204" pitchFamily="18" charset="0"/>
                            </a:rPr>
                            <m:t>𝑓</m:t>
                          </m:r>
                        </m:sub>
                      </m:sSub>
                    </m:oMath>
                  </m:oMathPara>
                </a14:m>
                <a:endParaRPr lang="uz-Latn-UZ" dirty="0"/>
              </a:p>
              <a:p>
                <a:pPr marL="0" indent="0">
                  <a:buNone/>
                </a:pPr>
                <a14:m>
                  <m:oMathPara xmlns:m="http://schemas.openxmlformats.org/officeDocument/2006/math">
                    <m:oMathParaPr>
                      <m:jc m:val="centerGroup"/>
                    </m:oMathParaPr>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𝑐</m:t>
                          </m:r>
                        </m:sub>
                      </m:sSub>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rPr>
                            <m:t>𝑛</m:t>
                          </m:r>
                        </m:e>
                        <m:sub>
                          <m:r>
                            <a:rPr lang="uz-Latn-UZ" b="0" i="1" smtClean="0">
                              <a:latin typeface="Cambria Math" panose="02040503050406030204" pitchFamily="18" charset="0"/>
                            </a:rPr>
                            <m:t>𝑦𝑎𝑑𝑟𝑜</m:t>
                          </m:r>
                        </m:sub>
                      </m:sSub>
                      <m:sSub>
                        <m:sSubPr>
                          <m:ctrlPr>
                            <a:rPr lang="uz-Latn-UZ" b="0" i="1" smtClean="0">
                              <a:latin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𝜎</m:t>
                          </m:r>
                        </m:e>
                        <m:sub>
                          <m:r>
                            <a:rPr lang="uz-Latn-UZ" b="0" i="1" smtClean="0">
                              <a:latin typeface="Cambria Math" panose="02040503050406030204" pitchFamily="18" charset="0"/>
                            </a:rPr>
                            <m:t>𝑐</m:t>
                          </m:r>
                        </m:sub>
                      </m:sSub>
                    </m:oMath>
                  </m:oMathPara>
                </a14:m>
                <a:endParaRPr lang="uz-Latn-UZ" dirty="0"/>
              </a:p>
              <a:p>
                <a:pPr marL="0" indent="0">
                  <a:buNone/>
                </a:pPr>
                <a14:m>
                  <m:oMathPara xmlns:m="http://schemas.openxmlformats.org/officeDocument/2006/math">
                    <m:oMathParaPr>
                      <m:jc m:val="centerGroup"/>
                    </m:oMathParaPr>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𝑗</m:t>
                          </m:r>
                        </m:sub>
                      </m:sSub>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rPr>
                            <m:t>𝑛</m:t>
                          </m:r>
                        </m:e>
                        <m:sub>
                          <m:r>
                            <a:rPr lang="uz-Latn-UZ" b="0" i="1" smtClean="0">
                              <a:latin typeface="Cambria Math" panose="02040503050406030204" pitchFamily="18" charset="0"/>
                            </a:rPr>
                            <m:t>𝑦𝑎𝑑𝑟𝑜</m:t>
                          </m:r>
                        </m:sub>
                      </m:sSub>
                      <m:sSub>
                        <m:sSubPr>
                          <m:ctrlPr>
                            <a:rPr lang="uz-Latn-UZ" b="0" i="1" smtClean="0">
                              <a:latin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𝜎</m:t>
                          </m:r>
                        </m:e>
                        <m:sub>
                          <m:r>
                            <a:rPr lang="uz-Latn-UZ" b="0" i="1" smtClean="0">
                              <a:latin typeface="Cambria Math" panose="02040503050406030204" pitchFamily="18" charset="0"/>
                            </a:rPr>
                            <m:t>𝑗</m:t>
                          </m:r>
                        </m:sub>
                      </m:sSub>
                    </m:oMath>
                  </m:oMathPara>
                </a14:m>
                <a:endParaRPr lang="uz-Latn-UZ" dirty="0"/>
              </a:p>
              <a:p>
                <a:pPr marL="0" indent="0">
                  <a:buNone/>
                </a:pPr>
                <a:r>
                  <a:rPr lang="el-GR" dirty="0"/>
                  <a:t> </a:t>
                </a:r>
                <a:r>
                  <a:rPr lang="uz-Latn-UZ" dirty="0"/>
                  <a:t>bunda, </a:t>
                </a:r>
                <a14:m>
                  <m:oMath xmlns:m="http://schemas.openxmlformats.org/officeDocument/2006/math">
                    <m:sSub>
                      <m:sSubPr>
                        <m:ctrlPr>
                          <a:rPr lang="uz-Latn-UZ" i="1" smtClean="0">
                            <a:latin typeface="Cambria Math" panose="02040503050406030204" pitchFamily="18" charset="0"/>
                          </a:rPr>
                        </m:ctrlPr>
                      </m:sSubPr>
                      <m:e>
                        <m:r>
                          <a:rPr lang="uz-Latn-UZ" b="0" i="1" smtClean="0">
                            <a:latin typeface="Cambria Math" panose="02040503050406030204" pitchFamily="18" charset="0"/>
                          </a:rPr>
                          <m:t>𝑛</m:t>
                        </m:r>
                      </m:e>
                      <m:sub>
                        <m:r>
                          <a:rPr lang="uz-Latn-UZ" b="0" i="1" smtClean="0">
                            <a:latin typeface="Cambria Math" panose="02040503050406030204" pitchFamily="18" charset="0"/>
                          </a:rPr>
                          <m:t>𝑦𝑎𝑑𝑟𝑜</m:t>
                        </m:r>
                      </m:sub>
                    </m:sSub>
                  </m:oMath>
                </a14:m>
                <a:r>
                  <a:rPr lang="uz-Latn-UZ" dirty="0"/>
                  <a:t>=</a:t>
                </a:r>
                <a14:m>
                  <m:oMath xmlns:m="http://schemas.openxmlformats.org/officeDocument/2006/math">
                    <m:f>
                      <m:fPr>
                        <m:ctrlPr>
                          <a:rPr lang="uz-Latn-UZ" i="1" dirty="0">
                            <a:latin typeface="Cambria Math" panose="02040503050406030204" pitchFamily="18" charset="0"/>
                          </a:rPr>
                        </m:ctrlPr>
                      </m:fPr>
                      <m:num>
                        <m:r>
                          <a:rPr lang="uz-Latn-UZ" i="1" dirty="0">
                            <a:latin typeface="Cambria Math" panose="02040503050406030204" pitchFamily="18" charset="0"/>
                            <a:ea typeface="Cambria Math" panose="02040503050406030204" pitchFamily="18" charset="0"/>
                          </a:rPr>
                          <m:t>𝜌</m:t>
                        </m:r>
                        <m:sSub>
                          <m:sSubPr>
                            <m:ctrlPr>
                              <a:rPr lang="uz-Latn-UZ" i="1" dirty="0">
                                <a:latin typeface="Cambria Math" panose="02040503050406030204" pitchFamily="18" charset="0"/>
                                <a:ea typeface="Cambria Math" panose="02040503050406030204" pitchFamily="18" charset="0"/>
                              </a:rPr>
                            </m:ctrlPr>
                          </m:sSubPr>
                          <m:e>
                            <m:r>
                              <a:rPr lang="uz-Latn-UZ" i="1" dirty="0">
                                <a:latin typeface="Cambria Math" panose="02040503050406030204" pitchFamily="18" charset="0"/>
                                <a:ea typeface="Cambria Math" panose="02040503050406030204" pitchFamily="18" charset="0"/>
                              </a:rPr>
                              <m:t>𝑁</m:t>
                            </m:r>
                          </m:e>
                          <m:sub>
                            <m:r>
                              <a:rPr lang="uz-Latn-UZ" i="1" dirty="0">
                                <a:latin typeface="Cambria Math" panose="02040503050406030204" pitchFamily="18" charset="0"/>
                                <a:ea typeface="Cambria Math" panose="02040503050406030204" pitchFamily="18" charset="0"/>
                              </a:rPr>
                              <m:t>𝐴</m:t>
                            </m:r>
                          </m:sub>
                        </m:sSub>
                      </m:num>
                      <m:den>
                        <m:r>
                          <a:rPr lang="uz-Latn-UZ" b="0" i="1" dirty="0" smtClean="0">
                            <a:latin typeface="Cambria Math" panose="02040503050406030204" pitchFamily="18" charset="0"/>
                            <a:ea typeface="Cambria Math" panose="02040503050406030204" pitchFamily="18" charset="0"/>
                          </a:rPr>
                          <m:t>𝑀</m:t>
                        </m:r>
                      </m:den>
                    </m:f>
                    <m:r>
                      <a:rPr lang="uz-Latn-UZ" b="0" i="0" dirty="0" smtClean="0">
                        <a:latin typeface="Cambria Math" panose="02040503050406030204" pitchFamily="18" charset="0"/>
                        <a:ea typeface="Cambria Math" panose="02040503050406030204" pitchFamily="18" charset="0"/>
                      </a:rPr>
                      <m:t>−</m:t>
                    </m:r>
                  </m:oMath>
                </a14:m>
                <a:r>
                  <a:rPr lang="uz-Latn-UZ" dirty="0"/>
                  <a:t>molyar massasi M,zichligi </a:t>
                </a:r>
                <a14:m>
                  <m:oMath xmlns:m="http://schemas.openxmlformats.org/officeDocument/2006/math">
                    <m:r>
                      <a:rPr lang="uz-Latn-UZ" i="1" smtClean="0">
                        <a:latin typeface="Cambria Math" panose="02040503050406030204" pitchFamily="18" charset="0"/>
                        <a:ea typeface="Cambria Math" panose="02040503050406030204" pitchFamily="18" charset="0"/>
                      </a:rPr>
                      <m:t>𝜌</m:t>
                    </m:r>
                  </m:oMath>
                </a14:m>
                <a:r>
                  <a:rPr lang="uz-Latn-UZ" dirty="0"/>
                  <a:t> bo'lgan yadro moddasi konsentratsiyasi.</a:t>
                </a:r>
                <a:endParaRPr lang="ru-RU" dirty="0"/>
              </a:p>
            </p:txBody>
          </p:sp>
        </mc:Choice>
        <mc:Fallback>
          <p:sp>
            <p:nvSpPr>
              <p:cNvPr id="3" name="Объект 2">
                <a:extLst>
                  <a:ext uri="{FF2B5EF4-FFF2-40B4-BE49-F238E27FC236}">
                    <a16:creationId xmlns:a16="http://schemas.microsoft.com/office/drawing/2014/main" id="{2123C4EF-4E98-4C53-9342-BE589F721245}"/>
                  </a:ext>
                </a:extLst>
              </p:cNvPr>
              <p:cNvSpPr>
                <a:spLocks noGrp="1" noRot="1" noChangeAspect="1" noMove="1" noResize="1" noEditPoints="1" noAdjustHandles="1" noChangeArrowheads="1" noChangeShapeType="1" noTextEdit="1"/>
              </p:cNvSpPr>
              <p:nvPr>
                <p:ph sz="quarter" idx="13"/>
              </p:nvPr>
            </p:nvSpPr>
            <p:spPr>
              <a:xfrm>
                <a:off x="1006852" y="407504"/>
                <a:ext cx="10363826" cy="6042991"/>
              </a:xfrm>
              <a:blipFill>
                <a:blip r:embed="rId2"/>
                <a:stretch>
                  <a:fillRect l="-588" t="-404"/>
                </a:stretch>
              </a:blipFill>
            </p:spPr>
            <p:txBody>
              <a:bodyPr/>
              <a:lstStyle/>
              <a:p>
                <a:r>
                  <a:rPr lang="ru-RU">
                    <a:noFill/>
                  </a:rPr>
                  <a:t> </a:t>
                </a:r>
              </a:p>
            </p:txBody>
          </p:sp>
        </mc:Fallback>
      </mc:AlternateContent>
    </p:spTree>
    <p:extLst>
      <p:ext uri="{BB962C8B-B14F-4D97-AF65-F5344CB8AC3E}">
        <p14:creationId xmlns:p14="http://schemas.microsoft.com/office/powerpoint/2010/main" val="1959819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247713-41F8-4FF0-A33F-462ADECAD9CE}"/>
              </a:ext>
            </a:extLst>
          </p:cNvPr>
          <p:cNvSpPr>
            <a:spLocks noGrp="1"/>
          </p:cNvSpPr>
          <p:nvPr>
            <p:ph type="title"/>
          </p:nvPr>
        </p:nvSpPr>
        <p:spPr/>
        <p:txBody>
          <a:bodyPr/>
          <a:lstStyle/>
          <a:p>
            <a:r>
              <a:rPr lang="uz-Latn-UZ" dirty="0"/>
              <a:t>xulosa:</a:t>
            </a:r>
            <a:endParaRPr lang="ru-RU" dirty="0"/>
          </a:p>
        </p:txBody>
      </p:sp>
      <p:sp>
        <p:nvSpPr>
          <p:cNvPr id="3" name="Объект 2">
            <a:extLst>
              <a:ext uri="{FF2B5EF4-FFF2-40B4-BE49-F238E27FC236}">
                <a16:creationId xmlns:a16="http://schemas.microsoft.com/office/drawing/2014/main" id="{63966A98-E530-4E72-97AF-9C5871388C71}"/>
              </a:ext>
            </a:extLst>
          </p:cNvPr>
          <p:cNvSpPr>
            <a:spLocks noGrp="1"/>
          </p:cNvSpPr>
          <p:nvPr>
            <p:ph sz="quarter" idx="13"/>
          </p:nvPr>
        </p:nvSpPr>
        <p:spPr>
          <a:xfrm>
            <a:off x="913774" y="1881810"/>
            <a:ext cx="10363826" cy="3909390"/>
          </a:xfrm>
        </p:spPr>
        <p:txBody>
          <a:bodyPr/>
          <a:lstStyle/>
          <a:p>
            <a:r>
              <a:rPr lang="uz-Latn-UZ" dirty="0"/>
              <a:t>Xulosa qilib aytganda, gamma nurlar moddalar bilan o‘zaro ta’sirlashganda asosan uchta muhim jarayon — fotoeffekt, Kompton sochilishi va elektron-pozitron juftlik hosil bo‘lishi orqali energiyasini moddalarga uzatadi. Bu jarayonlar natijasida modda ionlanadi, ya’ni atom va molekulalardan elektronlar ajralib chiqadi. Gamma nurlarning o‘tuvchanligi juda yuqori bo‘lgani uchun ular moddaning ichki tuzilishigacha kirib boradi va chuqur qatlamlarga ta’sir ko‘rsatadi.</a:t>
            </a:r>
            <a:endParaRPr lang="ru-RU" dirty="0"/>
          </a:p>
        </p:txBody>
      </p:sp>
    </p:spTree>
    <p:extLst>
      <p:ext uri="{BB962C8B-B14F-4D97-AF65-F5344CB8AC3E}">
        <p14:creationId xmlns:p14="http://schemas.microsoft.com/office/powerpoint/2010/main" val="3616665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1AC070-08D8-4D65-BCFF-63FF61671DFC}"/>
              </a:ext>
            </a:extLst>
          </p:cNvPr>
          <p:cNvSpPr>
            <a:spLocks noGrp="1"/>
          </p:cNvSpPr>
          <p:nvPr>
            <p:ph type="title"/>
          </p:nvPr>
        </p:nvSpPr>
        <p:spPr/>
        <p:txBody>
          <a:bodyPr/>
          <a:lstStyle/>
          <a:p>
            <a:r>
              <a:rPr lang="uz-Latn-UZ" dirty="0"/>
              <a:t>Foydalanilgan adabiyotlar:</a:t>
            </a:r>
            <a:endParaRPr lang="ru-RU" dirty="0"/>
          </a:p>
        </p:txBody>
      </p:sp>
      <p:sp>
        <p:nvSpPr>
          <p:cNvPr id="3" name="Объект 2">
            <a:extLst>
              <a:ext uri="{FF2B5EF4-FFF2-40B4-BE49-F238E27FC236}">
                <a16:creationId xmlns:a16="http://schemas.microsoft.com/office/drawing/2014/main" id="{07F97FAA-1F73-4B2B-B43C-B58CD9F29EAF}"/>
              </a:ext>
            </a:extLst>
          </p:cNvPr>
          <p:cNvSpPr>
            <a:spLocks noGrp="1"/>
          </p:cNvSpPr>
          <p:nvPr>
            <p:ph sz="quarter" idx="13"/>
          </p:nvPr>
        </p:nvSpPr>
        <p:spPr/>
        <p:txBody>
          <a:bodyPr>
            <a:normAutofit/>
          </a:bodyPr>
          <a:lstStyle/>
          <a:p>
            <a:r>
              <a:rPr lang="uz-Latn-UZ" dirty="0"/>
              <a:t>S.polvonov, e.bozorov, z.kanakov “atom yadrosiva elementar zarralar fizikasi”  2019-yil.</a:t>
            </a:r>
          </a:p>
          <a:p>
            <a:r>
              <a:rPr lang="uz-Latn-UZ" dirty="0"/>
              <a:t>T.m.mo’minov, a.b.xoliqulov, sh.x.xushmurodov “atom yadrosi va zarralar fizikasi” 2009-yil</a:t>
            </a:r>
          </a:p>
          <a:p>
            <a:pPr marL="0" indent="0">
              <a:buNone/>
            </a:pPr>
            <a:endParaRPr lang="uz-Latn-UZ" dirty="0"/>
          </a:p>
        </p:txBody>
      </p:sp>
    </p:spTree>
    <p:extLst>
      <p:ext uri="{BB962C8B-B14F-4D97-AF65-F5344CB8AC3E}">
        <p14:creationId xmlns:p14="http://schemas.microsoft.com/office/powerpoint/2010/main" val="3892766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3E7F07-0A6B-4841-898B-6F2DB45B2C32}"/>
              </a:ext>
            </a:extLst>
          </p:cNvPr>
          <p:cNvSpPr>
            <a:spLocks noGrp="1"/>
          </p:cNvSpPr>
          <p:nvPr>
            <p:ph type="title"/>
          </p:nvPr>
        </p:nvSpPr>
        <p:spPr>
          <a:xfrm>
            <a:off x="913775" y="618517"/>
            <a:ext cx="10364451" cy="5172682"/>
          </a:xfrm>
        </p:spPr>
        <p:txBody>
          <a:bodyPr/>
          <a:lstStyle/>
          <a:p>
            <a:endParaRPr lang="ru-RU" dirty="0"/>
          </a:p>
        </p:txBody>
      </p:sp>
      <p:sp>
        <p:nvSpPr>
          <p:cNvPr id="3" name="Объект 2">
            <a:extLst>
              <a:ext uri="{FF2B5EF4-FFF2-40B4-BE49-F238E27FC236}">
                <a16:creationId xmlns:a16="http://schemas.microsoft.com/office/drawing/2014/main" id="{277CCD8E-B086-4B8D-A64F-FFA71E154232}"/>
              </a:ext>
            </a:extLst>
          </p:cNvPr>
          <p:cNvSpPr>
            <a:spLocks noGrp="1"/>
          </p:cNvSpPr>
          <p:nvPr>
            <p:ph sz="quarter" idx="13"/>
          </p:nvPr>
        </p:nvSpPr>
        <p:spPr/>
        <p:txBody>
          <a:bodyPr>
            <a:normAutofit/>
          </a:bodyPr>
          <a:lstStyle/>
          <a:p>
            <a:pPr marL="0" indent="0">
              <a:buNone/>
            </a:pPr>
            <a:r>
              <a:rPr lang="uz-Latn-UZ" sz="3200"/>
              <a:t>                   </a:t>
            </a:r>
            <a:r>
              <a:rPr lang="uz-Latn-UZ" sz="4000" dirty="0"/>
              <a:t>E’tiboringiz uchun raxmat</a:t>
            </a:r>
            <a:endParaRPr lang="ru-RU" sz="4000" dirty="0"/>
          </a:p>
        </p:txBody>
      </p:sp>
    </p:spTree>
    <p:extLst>
      <p:ext uri="{BB962C8B-B14F-4D97-AF65-F5344CB8AC3E}">
        <p14:creationId xmlns:p14="http://schemas.microsoft.com/office/powerpoint/2010/main" val="1373656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925AAF-767F-49F4-B013-3A1E1C404E93}"/>
              </a:ext>
            </a:extLst>
          </p:cNvPr>
          <p:cNvSpPr>
            <a:spLocks noGrp="1"/>
          </p:cNvSpPr>
          <p:nvPr>
            <p:ph type="title"/>
          </p:nvPr>
        </p:nvSpPr>
        <p:spPr/>
        <p:txBody>
          <a:bodyPr>
            <a:normAutofit/>
          </a:bodyPr>
          <a:lstStyle/>
          <a:p>
            <a:r>
              <a:rPr lang="uz-Latn-UZ" sz="6000" dirty="0"/>
              <a:t>reja:</a:t>
            </a:r>
            <a:endParaRPr lang="ru-RU" sz="6000" dirty="0"/>
          </a:p>
        </p:txBody>
      </p:sp>
      <p:sp>
        <p:nvSpPr>
          <p:cNvPr id="3" name="Объект 2">
            <a:extLst>
              <a:ext uri="{FF2B5EF4-FFF2-40B4-BE49-F238E27FC236}">
                <a16:creationId xmlns:a16="http://schemas.microsoft.com/office/drawing/2014/main" id="{7F64BD2C-F09D-4A7C-A3D5-532312B70092}"/>
              </a:ext>
            </a:extLst>
          </p:cNvPr>
          <p:cNvSpPr>
            <a:spLocks noGrp="1"/>
          </p:cNvSpPr>
          <p:nvPr>
            <p:ph sz="quarter" idx="13"/>
          </p:nvPr>
        </p:nvSpPr>
        <p:spPr>
          <a:xfrm>
            <a:off x="848139" y="2367092"/>
            <a:ext cx="10429461" cy="3424107"/>
          </a:xfrm>
        </p:spPr>
        <p:txBody>
          <a:bodyPr/>
          <a:lstStyle/>
          <a:p>
            <a:pPr marL="0" indent="0">
              <a:buNone/>
            </a:pPr>
            <a:r>
              <a:rPr lang="uz-Latn-UZ" dirty="0"/>
              <a:t>1.Gamma nurlari haqida umumiy tushuncha.</a:t>
            </a:r>
          </a:p>
          <a:p>
            <a:pPr marL="0" indent="0">
              <a:buNone/>
            </a:pPr>
            <a:r>
              <a:rPr lang="uz-Latn-UZ" dirty="0"/>
              <a:t>2.gamma nurlarining asosiy xossalari.</a:t>
            </a:r>
          </a:p>
          <a:p>
            <a:pPr marL="0" indent="0">
              <a:buNone/>
            </a:pPr>
            <a:r>
              <a:rPr lang="uz-Latn-UZ" dirty="0"/>
              <a:t>3.Gamma nurlarining modda bilan o’zaro ta’siri.</a:t>
            </a:r>
          </a:p>
          <a:p>
            <a:pPr marL="0" indent="0">
              <a:buNone/>
            </a:pPr>
            <a:r>
              <a:rPr lang="uz-Latn-UZ" dirty="0"/>
              <a:t>4.xulosa.</a:t>
            </a:r>
            <a:endParaRPr lang="ru-RU" dirty="0"/>
          </a:p>
        </p:txBody>
      </p:sp>
    </p:spTree>
    <p:extLst>
      <p:ext uri="{BB962C8B-B14F-4D97-AF65-F5344CB8AC3E}">
        <p14:creationId xmlns:p14="http://schemas.microsoft.com/office/powerpoint/2010/main" val="495487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41E3BF-203A-4041-8D61-C9F6019B565E}"/>
              </a:ext>
            </a:extLst>
          </p:cNvPr>
          <p:cNvSpPr>
            <a:spLocks noGrp="1"/>
          </p:cNvSpPr>
          <p:nvPr>
            <p:ph type="title"/>
          </p:nvPr>
        </p:nvSpPr>
        <p:spPr>
          <a:xfrm>
            <a:off x="979409" y="924339"/>
            <a:ext cx="10364451" cy="5009322"/>
          </a:xfrm>
        </p:spPr>
        <p:txBody>
          <a:bodyPr>
            <a:normAutofit/>
          </a:bodyPr>
          <a:lstStyle/>
          <a:p>
            <a:endParaRPr lang="ru-RU" sz="2400"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5E00DA3C-14D9-4C28-9A2A-0D0678E3AF49}"/>
                  </a:ext>
                </a:extLst>
              </p:cNvPr>
              <p:cNvSpPr>
                <a:spLocks noGrp="1"/>
              </p:cNvSpPr>
              <p:nvPr>
                <p:ph sz="quarter" idx="13"/>
              </p:nvPr>
            </p:nvSpPr>
            <p:spPr>
              <a:xfrm>
                <a:off x="913774" y="1457740"/>
                <a:ext cx="10363826" cy="4333460"/>
              </a:xfrm>
            </p:spPr>
            <p:txBody>
              <a:bodyPr/>
              <a:lstStyle/>
              <a:p>
                <a:pPr marL="0" indent="0">
                  <a:buNone/>
                </a:pPr>
                <a:r>
                  <a:rPr lang="uz-Latn-UZ" dirty="0"/>
                  <a:t>gamma nurlanishlar (</a:t>
                </a:r>
                <a14:m>
                  <m:oMath xmlns:m="http://schemas.openxmlformats.org/officeDocument/2006/math">
                    <m:r>
                      <a:rPr lang="uz-Latn-UZ" i="1" smtClean="0">
                        <a:latin typeface="Cambria Math" panose="02040503050406030204" pitchFamily="18" charset="0"/>
                        <a:ea typeface="Cambria Math" panose="02040503050406030204" pitchFamily="18" charset="0"/>
                      </a:rPr>
                      <m:t>𝛾</m:t>
                    </m:r>
                  </m:oMath>
                </a14:m>
                <a:r>
                  <a:rPr lang="uz-Latn-UZ" dirty="0"/>
                  <a:t>-nurlanishlar), bu yadroning o'z-o'zidan yuqori energetik sathdan istalgan bir pastki energetik sathga o'tganda elektromagnit nurlanishlar kvantini chiqarish hodisasidir. ma’lumki bunda yadroning a va z kattaliklari o'zgarmaydi. atom elektronlarning o'tishi natijasida hosil bo'ladigan rentgen va yorug'lik nurlari kvantlaridan farqli ravishda, yadro chiqarayotgan fotonlarning nomi </a:t>
                </a:r>
                <a14:m>
                  <m:oMath xmlns:m="http://schemas.openxmlformats.org/officeDocument/2006/math">
                    <m:r>
                      <a:rPr lang="uz-Latn-UZ" i="1" smtClean="0">
                        <a:latin typeface="Cambria Math" panose="02040503050406030204" pitchFamily="18" charset="0"/>
                        <a:ea typeface="Cambria Math" panose="02040503050406030204" pitchFamily="18" charset="0"/>
                      </a:rPr>
                      <m:t>𝛾</m:t>
                    </m:r>
                  </m:oMath>
                </a14:m>
                <a:r>
                  <a:rPr lang="uz-Latn-UZ" dirty="0"/>
                  <a:t> kvantlar deyiladi. gamma-kvantlarning nurlanishi, yadro ortiqcha energiyasini chiqarishining asosiy jarayoni hisoblanadi. bunda shunday shart bajarilishi kerakki, ushbu energiya nuklonlarning bog'lanish energiyasidan oshmasligi kerak.</a:t>
                </a:r>
                <a:endParaRPr lang="ru-RU" dirty="0"/>
              </a:p>
            </p:txBody>
          </p:sp>
        </mc:Choice>
        <mc:Fallback xmlns="">
          <p:sp>
            <p:nvSpPr>
              <p:cNvPr id="3" name="Объект 2">
                <a:extLst>
                  <a:ext uri="{FF2B5EF4-FFF2-40B4-BE49-F238E27FC236}">
                    <a16:creationId xmlns:a16="http://schemas.microsoft.com/office/drawing/2014/main" id="{5E00DA3C-14D9-4C28-9A2A-0D0678E3AF49}"/>
                  </a:ext>
                </a:extLst>
              </p:cNvPr>
              <p:cNvSpPr>
                <a:spLocks noGrp="1" noRot="1" noChangeAspect="1" noMove="1" noResize="1" noEditPoints="1" noAdjustHandles="1" noChangeArrowheads="1" noChangeShapeType="1" noTextEdit="1"/>
              </p:cNvSpPr>
              <p:nvPr>
                <p:ph sz="quarter" idx="13"/>
              </p:nvPr>
            </p:nvSpPr>
            <p:spPr>
              <a:xfrm>
                <a:off x="913774" y="1457740"/>
                <a:ext cx="10363826" cy="4333460"/>
              </a:xfrm>
              <a:blipFill>
                <a:blip r:embed="rId2"/>
                <a:stretch>
                  <a:fillRect l="-647" r="-1118"/>
                </a:stretch>
              </a:blipFill>
            </p:spPr>
            <p:txBody>
              <a:bodyPr/>
              <a:lstStyle/>
              <a:p>
                <a:r>
                  <a:rPr lang="ru-RU">
                    <a:noFill/>
                  </a:rPr>
                  <a:t> </a:t>
                </a:r>
              </a:p>
            </p:txBody>
          </p:sp>
        </mc:Fallback>
      </mc:AlternateContent>
    </p:spTree>
    <p:extLst>
      <p:ext uri="{BB962C8B-B14F-4D97-AF65-F5344CB8AC3E}">
        <p14:creationId xmlns:p14="http://schemas.microsoft.com/office/powerpoint/2010/main" val="111060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a:extLst>
                  <a:ext uri="{FF2B5EF4-FFF2-40B4-BE49-F238E27FC236}">
                    <a16:creationId xmlns:a16="http://schemas.microsoft.com/office/drawing/2014/main" id="{A2778E04-09E5-4D13-93C7-040237D86D89}"/>
                  </a:ext>
                </a:extLst>
              </p:cNvPr>
              <p:cNvSpPr>
                <a:spLocks noGrp="1"/>
              </p:cNvSpPr>
              <p:nvPr>
                <p:ph type="title"/>
              </p:nvPr>
            </p:nvSpPr>
            <p:spPr/>
            <p:txBody>
              <a:bodyPr>
                <a:normAutofit fontScale="90000"/>
              </a:bodyPr>
              <a:lstStyle/>
              <a:p>
                <a:pP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br>
                  <a:rPr lang="uz-Latn-UZ" dirty="0"/>
                </a:br>
                <a14:m>
                  <m:oMathPara xmlns:m="http://schemas.openxmlformats.org/officeDocument/2006/math">
                    <m:oMathParaPr>
                      <m:jc m:val="centerGroup"/>
                    </m:oMathParaPr>
                    <m:oMath xmlns:m="http://schemas.openxmlformats.org/officeDocument/2006/math">
                      <m:r>
                        <a:rPr lang="uz-Latn-UZ" b="0" i="1" smtClean="0">
                          <a:latin typeface="Cambria Math" panose="02040503050406030204" pitchFamily="18" charset="0"/>
                          <a:ea typeface="Cambria Math" panose="02040503050406030204" pitchFamily="18" charset="0"/>
                        </a:rPr>
                        <m:t>.</m:t>
                      </m:r>
                    </m:oMath>
                  </m:oMathPara>
                </a14:m>
                <a:endParaRPr lang="ru-RU" dirty="0"/>
              </a:p>
            </p:txBody>
          </p:sp>
        </mc:Choice>
        <mc:Fallback xmlns="">
          <p:sp>
            <p:nvSpPr>
              <p:cNvPr id="2" name="Заголовок 1">
                <a:extLst>
                  <a:ext uri="{FF2B5EF4-FFF2-40B4-BE49-F238E27FC236}">
                    <a16:creationId xmlns:a16="http://schemas.microsoft.com/office/drawing/2014/main" id="{A2778E04-09E5-4D13-93C7-040237D86D89}"/>
                  </a:ext>
                </a:extLst>
              </p:cNvPr>
              <p:cNvSpPr>
                <a:spLocks noGrp="1" noRot="1" noChangeAspect="1" noMove="1" noResize="1" noEditPoints="1" noAdjustHandles="1" noChangeArrowheads="1" noChangeShapeType="1" noTextEdit="1"/>
              </p:cNvSpPr>
              <p:nvPr>
                <p:ph type="title"/>
              </p:nvPr>
            </p:nvSpPr>
            <p:spPr>
              <a:blipFill>
                <a:blip r:embed="rId2"/>
                <a:stretch>
                  <a:fillRect b="-150000"/>
                </a:stretch>
              </a:blipFill>
            </p:spPr>
            <p:txBody>
              <a:bodyPr/>
              <a:lstStyle/>
              <a:p>
                <a:r>
                  <a:rPr lang="ru-RU">
                    <a:noFill/>
                  </a:rPr>
                  <a:t> </a:t>
                </a:r>
              </a:p>
            </p:txBody>
          </p:sp>
        </mc:Fallback>
      </mc:AlternateContent>
      <p:pic>
        <p:nvPicPr>
          <p:cNvPr id="4" name="Объект 3">
            <a:extLst>
              <a:ext uri="{FF2B5EF4-FFF2-40B4-BE49-F238E27FC236}">
                <a16:creationId xmlns:a16="http://schemas.microsoft.com/office/drawing/2014/main" id="{0508C7CD-2277-4FF9-8214-A99300E1EBF6}"/>
              </a:ext>
            </a:extLst>
          </p:cNvPr>
          <p:cNvPicPr>
            <a:picLocks noGrp="1" noChangeAspect="1"/>
          </p:cNvPicPr>
          <p:nvPr>
            <p:ph sz="quarter" idx="13"/>
          </p:nvPr>
        </p:nvPicPr>
        <p:blipFill>
          <a:blip r:embed="rId3"/>
          <a:stretch>
            <a:fillRect/>
          </a:stretch>
        </p:blipFill>
        <p:spPr>
          <a:xfrm>
            <a:off x="3526819" y="1210993"/>
            <a:ext cx="5138362" cy="3432314"/>
          </a:xfrm>
          <a:prstGeom prst="rect">
            <a:avLst/>
          </a:prstGeom>
        </p:spPr>
      </p:pic>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7B7DF3E3-F40C-46C9-BA55-0E5525EB7A9B}"/>
                  </a:ext>
                </a:extLst>
              </p:cNvPr>
              <p:cNvSpPr/>
              <p:nvPr/>
            </p:nvSpPr>
            <p:spPr>
              <a:xfrm>
                <a:off x="3352800" y="4943395"/>
                <a:ext cx="7292679" cy="584775"/>
              </a:xfrm>
              <a:prstGeom prst="rect">
                <a:avLst/>
              </a:prstGeom>
            </p:spPr>
            <p:txBody>
              <a:bodyPr wrap="square">
                <a:spAutoFit/>
              </a:bodyPr>
              <a:lstStyle/>
              <a:p>
                <a:r>
                  <a:rPr lang="uz-Latn-UZ" sz="3200" dirty="0"/>
                  <a:t>1-rasm. </a:t>
                </a:r>
                <a14:m>
                  <m:oMath xmlns:m="http://schemas.openxmlformats.org/officeDocument/2006/math">
                    <m:r>
                      <a:rPr lang="uz-Latn-UZ" sz="3200" i="1">
                        <a:latin typeface="Cambria Math" panose="02040503050406030204" pitchFamily="18" charset="0"/>
                        <a:ea typeface="Cambria Math" panose="02040503050406030204" pitchFamily="18" charset="0"/>
                      </a:rPr>
                      <m:t>𝛾</m:t>
                    </m:r>
                    <m:r>
                      <a:rPr lang="uz-Latn-UZ" sz="3200" i="1">
                        <a:latin typeface="Cambria Math" panose="02040503050406030204" pitchFamily="18" charset="0"/>
                        <a:ea typeface="Cambria Math" panose="02040503050406030204" pitchFamily="18" charset="0"/>
                      </a:rPr>
                      <m:t>−</m:t>
                    </m:r>
                    <m:sSup>
                      <m:sSupPr>
                        <m:ctrlPr>
                          <a:rPr lang="uz-Latn-UZ" sz="3200" i="1">
                            <a:latin typeface="Cambria Math" panose="02040503050406030204" pitchFamily="18" charset="0"/>
                            <a:ea typeface="Cambria Math" panose="02040503050406030204" pitchFamily="18" charset="0"/>
                          </a:rPr>
                        </m:ctrlPr>
                      </m:sSupPr>
                      <m:e>
                        <m:r>
                          <a:rPr lang="uz-Latn-UZ" sz="3200" i="1">
                            <a:latin typeface="Cambria Math" panose="02040503050406030204" pitchFamily="18" charset="0"/>
                            <a:ea typeface="Cambria Math" panose="02040503050406030204" pitchFamily="18" charset="0"/>
                          </a:rPr>
                          <m:t>𝑂</m:t>
                        </m:r>
                      </m:e>
                      <m:sup>
                        <m:r>
                          <a:rPr lang="uz-Latn-UZ" sz="3200" i="1">
                            <a:latin typeface="Cambria Math" panose="02040503050406030204" pitchFamily="18" charset="0"/>
                            <a:ea typeface="Cambria Math" panose="02040503050406030204" pitchFamily="18" charset="0"/>
                          </a:rPr>
                          <m:t>′</m:t>
                        </m:r>
                      </m:sup>
                    </m:sSup>
                    <m:r>
                      <a:rPr lang="uz-Latn-UZ" sz="3200" i="1">
                        <a:latin typeface="Cambria Math" panose="02040503050406030204" pitchFamily="18" charset="0"/>
                        <a:ea typeface="Cambria Math" panose="02040503050406030204" pitchFamily="18" charset="0"/>
                      </a:rPr>
                      <m:t>𝑡𝑖𝑠</m:t>
                    </m:r>
                    <m:r>
                      <a:rPr lang="uz-Latn-UZ" sz="3200" i="1">
                        <a:latin typeface="Cambria Math" panose="02040503050406030204" pitchFamily="18" charset="0"/>
                        <a:ea typeface="Cambria Math" panose="02040503050406030204" pitchFamily="18" charset="0"/>
                      </a:rPr>
                      <m:t>h</m:t>
                    </m:r>
                    <m:r>
                      <a:rPr lang="uz-Latn-UZ" sz="3200" i="1">
                        <a:latin typeface="Cambria Math" panose="02040503050406030204" pitchFamily="18" charset="0"/>
                        <a:ea typeface="Cambria Math" panose="02040503050406030204" pitchFamily="18" charset="0"/>
                      </a:rPr>
                      <m:t>𝑙𝑎𝑟</m:t>
                    </m:r>
                    <m:r>
                      <a:rPr lang="uz-Latn-UZ" sz="3200" i="1">
                        <a:latin typeface="Cambria Math" panose="02040503050406030204" pitchFamily="18" charset="0"/>
                        <a:ea typeface="Cambria Math" panose="02040503050406030204" pitchFamily="18" charset="0"/>
                      </a:rPr>
                      <m:t> </m:t>
                    </m:r>
                    <m:r>
                      <a:rPr lang="uz-Latn-UZ" sz="3200" i="1">
                        <a:latin typeface="Cambria Math" panose="02040503050406030204" pitchFamily="18" charset="0"/>
                        <a:ea typeface="Cambria Math" panose="02040503050406030204" pitchFamily="18" charset="0"/>
                      </a:rPr>
                      <m:t>𝑠𝑥𝑒𝑚𝑎𝑠𝑖</m:t>
                    </m:r>
                  </m:oMath>
                </a14:m>
                <a:endParaRPr lang="ru-RU" sz="3200" dirty="0"/>
              </a:p>
            </p:txBody>
          </p:sp>
        </mc:Choice>
        <mc:Fallback xmlns="">
          <p:sp>
            <p:nvSpPr>
              <p:cNvPr id="5" name="Прямоугольник 4">
                <a:extLst>
                  <a:ext uri="{FF2B5EF4-FFF2-40B4-BE49-F238E27FC236}">
                    <a16:creationId xmlns:a16="http://schemas.microsoft.com/office/drawing/2014/main" id="{7B7DF3E3-F40C-46C9-BA55-0E5525EB7A9B}"/>
                  </a:ext>
                </a:extLst>
              </p:cNvPr>
              <p:cNvSpPr>
                <a:spLocks noRot="1" noChangeAspect="1" noMove="1" noResize="1" noEditPoints="1" noAdjustHandles="1" noChangeArrowheads="1" noChangeShapeType="1" noTextEdit="1"/>
              </p:cNvSpPr>
              <p:nvPr/>
            </p:nvSpPr>
            <p:spPr>
              <a:xfrm>
                <a:off x="3352800" y="4943395"/>
                <a:ext cx="7292679" cy="584775"/>
              </a:xfrm>
              <a:prstGeom prst="rect">
                <a:avLst/>
              </a:prstGeom>
              <a:blipFill>
                <a:blip r:embed="rId4"/>
                <a:stretch>
                  <a:fillRect l="-2090" t="-12500" b="-34375"/>
                </a:stretch>
              </a:blipFill>
            </p:spPr>
            <p:txBody>
              <a:bodyPr/>
              <a:lstStyle/>
              <a:p>
                <a:r>
                  <a:rPr lang="ru-RU">
                    <a:noFill/>
                  </a:rPr>
                  <a:t> </a:t>
                </a:r>
              </a:p>
            </p:txBody>
          </p:sp>
        </mc:Fallback>
      </mc:AlternateContent>
    </p:spTree>
    <p:extLst>
      <p:ext uri="{BB962C8B-B14F-4D97-AF65-F5344CB8AC3E}">
        <p14:creationId xmlns:p14="http://schemas.microsoft.com/office/powerpoint/2010/main" val="2204902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5392A8-4C7A-4EB3-BF3E-967B229EA83E}"/>
              </a:ext>
            </a:extLst>
          </p:cNvPr>
          <p:cNvSpPr>
            <a:spLocks noGrp="1"/>
          </p:cNvSpPr>
          <p:nvPr>
            <p:ph type="title"/>
          </p:nvPr>
        </p:nvSpPr>
        <p:spPr/>
        <p:txBody>
          <a:bodyPr/>
          <a:lstStyle/>
          <a:p>
            <a:endParaRPr lang="ru-RU"/>
          </a:p>
        </p:txBody>
      </p:sp>
      <mc:AlternateContent xmlns:mc="http://schemas.openxmlformats.org/markup-compatibility/2006" xmlns:a14="http://schemas.microsoft.com/office/drawing/2010/main">
        <mc:Choice Requires="a14">
          <p:sp>
            <p:nvSpPr>
              <p:cNvPr id="6" name="Объект 5">
                <a:extLst>
                  <a:ext uri="{FF2B5EF4-FFF2-40B4-BE49-F238E27FC236}">
                    <a16:creationId xmlns:a16="http://schemas.microsoft.com/office/drawing/2014/main" id="{F146BD6C-E7C7-452D-A057-E148E7658F0B}"/>
                  </a:ext>
                </a:extLst>
              </p:cNvPr>
              <p:cNvSpPr>
                <a:spLocks noGrp="1"/>
              </p:cNvSpPr>
              <p:nvPr>
                <p:ph sz="quarter" idx="13"/>
              </p:nvPr>
            </p:nvSpPr>
            <p:spPr>
              <a:xfrm>
                <a:off x="913774" y="618517"/>
                <a:ext cx="10363826" cy="5954561"/>
              </a:xfrm>
            </p:spPr>
            <p:txBody>
              <a:bodyPr>
                <a:normAutofit/>
              </a:bodyPr>
              <a:lstStyle/>
              <a:p>
                <a:pPr marL="0" indent="0">
                  <a:buNone/>
                </a:pPr>
                <a:r>
                  <a:rPr lang="uz-Latn-UZ" dirty="0"/>
                  <a:t>Gamma-kvantlari chiqishi bilan sodir bo’ladigan o’tishlarga radiatsion o’tishlar deyiladi. Radiatsion o’tishlar bir karrali,ya’ni yadro birdaniga asosiy holatga o’tadi.(1-rasmda </a:t>
                </a:r>
                <a14:m>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𝛾</m:t>
                        </m:r>
                      </m:e>
                      <m:sub>
                        <m:r>
                          <a:rPr lang="uz-Latn-UZ" b="0" i="1" smtClean="0">
                            <a:latin typeface="Cambria Math" panose="02040503050406030204" pitchFamily="18" charset="0"/>
                          </a:rPr>
                          <m:t>20</m:t>
                        </m:r>
                      </m:sub>
                    </m:sSub>
                  </m:oMath>
                </a14:m>
                <a:r>
                  <a:rPr lang="uz-Latn-UZ" dirty="0"/>
                  <a:t> o’tish, yoki kaskad o’tish ,ya’ni bunda ketma-ket  o’tishlar sodir bo’ladi, natijada yadrodan bir nechta </a:t>
                </a:r>
                <a14:m>
                  <m:oMath xmlns:m="http://schemas.openxmlformats.org/officeDocument/2006/math">
                    <m:r>
                      <a:rPr lang="uz-Latn-UZ" i="1" smtClean="0">
                        <a:latin typeface="Cambria Math" panose="02040503050406030204" pitchFamily="18" charset="0"/>
                        <a:ea typeface="Cambria Math" panose="02040503050406030204" pitchFamily="18" charset="0"/>
                      </a:rPr>
                      <m:t>𝛾</m:t>
                    </m:r>
                  </m:oMath>
                </a14:m>
                <a:r>
                  <a:rPr lang="uz-Latn-UZ" dirty="0"/>
                  <a:t> kvantlar chiqib ketadi (1-rasmda  </a:t>
                </a:r>
                <a14:m>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𝛾</m:t>
                        </m:r>
                      </m:e>
                      <m:sub>
                        <m:r>
                          <a:rPr lang="uz-Latn-UZ" b="0" i="1" smtClean="0">
                            <a:latin typeface="Cambria Math" panose="02040503050406030204" pitchFamily="18" charset="0"/>
                          </a:rPr>
                          <m:t>21</m:t>
                        </m:r>
                      </m:sub>
                    </m:sSub>
                  </m:oMath>
                </a14:m>
                <a:r>
                  <a:rPr lang="uz-Latn-UZ" dirty="0"/>
                  <a:t> va</a:t>
                </a:r>
                <a14:m>
                  <m:oMath xmlns:m="http://schemas.openxmlformats.org/officeDocument/2006/math">
                    <m:sSub>
                      <m:sSubPr>
                        <m:ctrlPr>
                          <a:rPr lang="uz-Latn-UZ" i="1" dirty="0" smtClean="0">
                            <a:latin typeface="Cambria Math" panose="02040503050406030204" pitchFamily="18" charset="0"/>
                          </a:rPr>
                        </m:ctrlPr>
                      </m:sSubPr>
                      <m:e>
                        <m:r>
                          <a:rPr lang="uz-Latn-UZ" b="0" i="1" dirty="0" smtClean="0">
                            <a:latin typeface="Cambria Math" panose="02040503050406030204" pitchFamily="18" charset="0"/>
                          </a:rPr>
                          <m:t>  </m:t>
                        </m:r>
                        <m:r>
                          <a:rPr lang="uz-Latn-UZ" i="1" dirty="0" smtClean="0">
                            <a:latin typeface="Cambria Math" panose="02040503050406030204" pitchFamily="18" charset="0"/>
                            <a:ea typeface="Cambria Math" panose="02040503050406030204" pitchFamily="18" charset="0"/>
                          </a:rPr>
                          <m:t>𝛾</m:t>
                        </m:r>
                      </m:e>
                      <m:sub>
                        <m:r>
                          <a:rPr lang="uz-Latn-UZ" b="0" i="1" dirty="0" smtClean="0">
                            <a:latin typeface="Cambria Math" panose="02040503050406030204" pitchFamily="18" charset="0"/>
                          </a:rPr>
                          <m:t>10</m:t>
                        </m:r>
                        <m:r>
                          <a:rPr lang="uz-Latn-UZ" b="0" i="1" dirty="0" smtClean="0">
                            <a:latin typeface="Cambria Math" panose="02040503050406030204" pitchFamily="18" charset="0"/>
                          </a:rPr>
                          <m:t> </m:t>
                        </m:r>
                      </m:sub>
                    </m:sSub>
                  </m:oMath>
                </a14:m>
                <a:r>
                  <a:rPr lang="uz-Latn-UZ" dirty="0"/>
                  <a:t>o’tishlardir.)</a:t>
                </a:r>
              </a:p>
              <a:p>
                <a:pPr marL="0" indent="0">
                  <a:buNone/>
                </a:pPr>
                <a:r>
                  <a:rPr lang="uz-Latn-UZ" dirty="0"/>
                  <a:t>Gamma-kvant energiyasi, radiatsion o'tish bo'layotgan energetik sathlar energiyalar farqi orqali aniqlaniladi:</a:t>
                </a:r>
              </a:p>
              <a:p>
                <a:pPr marL="0" indent="0">
                  <a:buNone/>
                </a:pPr>
                <a:r>
                  <a:rPr lang="uz-Latn-UZ" dirty="0"/>
                  <a:t>                                                   </a:t>
                </a:r>
                <a14:m>
                  <m:oMath xmlns:m="http://schemas.openxmlformats.org/officeDocument/2006/math">
                    <m:r>
                      <a:rPr lang="uz-Latn-UZ" b="0" i="1" smtClean="0">
                        <a:latin typeface="Cambria Math" panose="02040503050406030204" pitchFamily="18" charset="0"/>
                      </a:rPr>
                      <m:t>𝐸</m:t>
                    </m:r>
                    <m:r>
                      <a:rPr lang="uz-Latn-UZ" b="0" i="1" smtClean="0">
                        <a:latin typeface="Cambria Math" panose="02040503050406030204" pitchFamily="18" charset="0"/>
                      </a:rPr>
                      <m:t>=</m:t>
                    </m:r>
                    <m:r>
                      <a:rPr lang="uz-Latn-UZ" b="0" i="1" smtClean="0">
                        <a:latin typeface="Cambria Math" panose="02040503050406030204" pitchFamily="18" charset="0"/>
                      </a:rPr>
                      <m:t>h</m:t>
                    </m:r>
                    <m:r>
                      <a:rPr lang="uz-Latn-UZ" b="0" i="1" smtClean="0">
                        <a:latin typeface="Cambria Math" panose="02040503050406030204" pitchFamily="18" charset="0"/>
                      </a:rPr>
                      <m:t>𝑣</m:t>
                    </m:r>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rPr>
                          <m:t>𝐸</m:t>
                        </m:r>
                      </m:e>
                      <m:sub>
                        <m:r>
                          <a:rPr lang="uz-Latn-UZ" b="0" i="1" smtClean="0">
                            <a:latin typeface="Cambria Math" panose="02040503050406030204" pitchFamily="18" charset="0"/>
                          </a:rPr>
                          <m:t>1</m:t>
                        </m:r>
                      </m:sub>
                    </m:sSub>
                  </m:oMath>
                </a14:m>
                <a:r>
                  <a:rPr lang="uz-Latn-UZ" dirty="0"/>
                  <a:t>-</a:t>
                </a:r>
                <a14:m>
                  <m:oMath xmlns:m="http://schemas.openxmlformats.org/officeDocument/2006/math">
                    <m:sSub>
                      <m:sSubPr>
                        <m:ctrlPr>
                          <a:rPr lang="uz-Latn-UZ" i="1" dirty="0" smtClean="0">
                            <a:latin typeface="Cambria Math" panose="02040503050406030204" pitchFamily="18" charset="0"/>
                          </a:rPr>
                        </m:ctrlPr>
                      </m:sSubPr>
                      <m:e>
                        <m:r>
                          <a:rPr lang="uz-Latn-UZ" b="0" i="1" dirty="0" smtClean="0">
                            <a:latin typeface="Cambria Math" panose="02040503050406030204" pitchFamily="18" charset="0"/>
                          </a:rPr>
                          <m:t>𝐸</m:t>
                        </m:r>
                      </m:e>
                      <m:sub>
                        <m:r>
                          <a:rPr lang="uz-Latn-UZ" b="0" i="1" dirty="0" smtClean="0">
                            <a:latin typeface="Cambria Math" panose="02040503050406030204" pitchFamily="18" charset="0"/>
                          </a:rPr>
                          <m:t>2</m:t>
                        </m:r>
                      </m:sub>
                    </m:sSub>
                  </m:oMath>
                </a14:m>
                <a:endParaRPr lang="en-US" dirty="0"/>
              </a:p>
              <a:p>
                <a:pPr marL="0" indent="0">
                  <a:buNone/>
                </a:pPr>
                <a:r>
                  <a:rPr lang="uz-Latn-UZ" dirty="0"/>
                  <a:t>Gamma-nurlar radioaktiv parchalanishning ikkinchi darajali maxsuli hisoblanadi. Alfa yoki beta-</a:t>
                </a:r>
                <a:r>
                  <a:rPr lang="en-US" dirty="0"/>
                  <a:t>p</a:t>
                </a:r>
                <a:r>
                  <a:rPr lang="uz-Latn-UZ" dirty="0"/>
                  <a:t>archalanishlar natijasida radioaktiv element o'zgaradi. Ko'picha bunday o'zgarishdan vujudga keladiga yadrolar qo'zg'algan holatda bo'ladi. Bu uning energiyasi normal holdagisiga nisbatan ko'proq ekanligidan dalolat beradi. Mazkur ortiqcha energiya gamma nurlar shaklida chiqib ketadi. Bunga misol qilib Na</a:t>
                </a:r>
                <a:r>
                  <a:rPr lang="en-US" dirty="0"/>
                  <a:t>-24</a:t>
                </a:r>
                <a:r>
                  <a:rPr lang="uz-Latn-UZ" dirty="0"/>
                  <a:t> yadrosining parchalanishi keltirilgan. Natriy-24 beta parchalanishi natijasida Mg</a:t>
                </a:r>
                <a:r>
                  <a:rPr lang="en-US" dirty="0"/>
                  <a:t>-24</a:t>
                </a:r>
                <a:r>
                  <a:rPr lang="uz-Latn-UZ" dirty="0"/>
                  <a:t> yadrosi hosil boʻladi (</a:t>
                </a:r>
                <a:r>
                  <a:rPr lang="en-US" dirty="0"/>
                  <a:t>2</a:t>
                </a:r>
                <a:r>
                  <a:rPr lang="uz-Latn-UZ" dirty="0"/>
                  <a:t>-rasm).</a:t>
                </a:r>
              </a:p>
            </p:txBody>
          </p:sp>
        </mc:Choice>
        <mc:Fallback xmlns="">
          <p:sp>
            <p:nvSpPr>
              <p:cNvPr id="6" name="Объект 5">
                <a:extLst>
                  <a:ext uri="{FF2B5EF4-FFF2-40B4-BE49-F238E27FC236}">
                    <a16:creationId xmlns:a16="http://schemas.microsoft.com/office/drawing/2014/main" id="{F146BD6C-E7C7-452D-A057-E148E7658F0B}"/>
                  </a:ext>
                </a:extLst>
              </p:cNvPr>
              <p:cNvSpPr>
                <a:spLocks noGrp="1" noRot="1" noChangeAspect="1" noMove="1" noResize="1" noEditPoints="1" noAdjustHandles="1" noChangeArrowheads="1" noChangeShapeType="1" noTextEdit="1"/>
              </p:cNvSpPr>
              <p:nvPr>
                <p:ph sz="quarter" idx="13"/>
              </p:nvPr>
            </p:nvSpPr>
            <p:spPr>
              <a:xfrm>
                <a:off x="913774" y="618517"/>
                <a:ext cx="10363826" cy="5954561"/>
              </a:xfrm>
              <a:blipFill>
                <a:blip r:embed="rId2"/>
                <a:stretch>
                  <a:fillRect l="-647" r="-1235" b="-1535"/>
                </a:stretch>
              </a:blipFill>
            </p:spPr>
            <p:txBody>
              <a:bodyPr/>
              <a:lstStyle/>
              <a:p>
                <a:r>
                  <a:rPr lang="ru-RU">
                    <a:noFill/>
                  </a:rPr>
                  <a:t> </a:t>
                </a:r>
              </a:p>
            </p:txBody>
          </p:sp>
        </mc:Fallback>
      </mc:AlternateContent>
    </p:spTree>
    <p:extLst>
      <p:ext uri="{BB962C8B-B14F-4D97-AF65-F5344CB8AC3E}">
        <p14:creationId xmlns:p14="http://schemas.microsoft.com/office/powerpoint/2010/main" val="4132132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D60136C-A2DB-4706-925D-4EA9612C5614}"/>
              </a:ext>
            </a:extLst>
          </p:cNvPr>
          <p:cNvPicPr>
            <a:picLocks noChangeAspect="1"/>
          </p:cNvPicPr>
          <p:nvPr/>
        </p:nvPicPr>
        <p:blipFill>
          <a:blip r:embed="rId2"/>
          <a:stretch>
            <a:fillRect/>
          </a:stretch>
        </p:blipFill>
        <p:spPr>
          <a:xfrm>
            <a:off x="1664246" y="510351"/>
            <a:ext cx="8515620" cy="4366449"/>
          </a:xfrm>
          <a:prstGeom prst="rect">
            <a:avLst/>
          </a:prstGeom>
        </p:spPr>
      </p:pic>
      <mc:AlternateContent xmlns:mc="http://schemas.openxmlformats.org/markup-compatibility/2006" xmlns:a14="http://schemas.microsoft.com/office/drawing/2010/main">
        <mc:Choice Requires="a14">
          <p:sp>
            <p:nvSpPr>
              <p:cNvPr id="2" name="Заголовок 1">
                <a:extLst>
                  <a:ext uri="{FF2B5EF4-FFF2-40B4-BE49-F238E27FC236}">
                    <a16:creationId xmlns:a16="http://schemas.microsoft.com/office/drawing/2014/main" id="{6F6560B3-C2AE-4D82-AD61-A0123293BDD5}"/>
                  </a:ext>
                </a:extLst>
              </p:cNvPr>
              <p:cNvSpPr>
                <a:spLocks noGrp="1"/>
              </p:cNvSpPr>
              <p:nvPr>
                <p:ph type="title"/>
              </p:nvPr>
            </p:nvSpPr>
            <p:spPr>
              <a:xfrm>
                <a:off x="913774" y="3313043"/>
                <a:ext cx="10006017" cy="3034606"/>
              </a:xfrm>
            </p:spPr>
            <p:txBody>
              <a:bodyPr>
                <a:normAutofit/>
              </a:bodyPr>
              <a:lstStyle/>
              <a:p>
                <a:r>
                  <a:rPr lang="en-US" sz="2400" dirty="0"/>
                  <a:t>2-rasm.na-24 </a:t>
                </a:r>
                <a:r>
                  <a:rPr lang="en-US" sz="2400" dirty="0" err="1"/>
                  <a:t>yadroning</a:t>
                </a:r>
                <a:r>
                  <a:rPr lang="en-US" sz="2400" dirty="0"/>
                  <a:t> </a:t>
                </a:r>
                <a14:m>
                  <m:oMath xmlns:m="http://schemas.openxmlformats.org/officeDocument/2006/math">
                    <m:r>
                      <a:rPr lang="en-US" sz="2400" i="1" smtClean="0">
                        <a:latin typeface="Cambria Math" panose="02040503050406030204" pitchFamily="18" charset="0"/>
                        <a:ea typeface="Cambria Math" panose="02040503050406030204" pitchFamily="18" charset="0"/>
                      </a:rPr>
                      <m:t>𝛽</m:t>
                    </m:r>
                  </m:oMath>
                </a14:m>
                <a:r>
                  <a:rPr lang="en-US" sz="2400" dirty="0"/>
                  <a:t>-</a:t>
                </a:r>
                <a:r>
                  <a:rPr lang="en-US" sz="2400" dirty="0" err="1"/>
                  <a:t>parchalanishda</a:t>
                </a:r>
                <a:r>
                  <a:rPr lang="en-US" sz="2400" dirty="0"/>
                  <a:t> </a:t>
                </a:r>
                <a:r>
                  <a:rPr lang="en-US" sz="2400" dirty="0" err="1"/>
                  <a:t>hosil</a:t>
                </a:r>
                <a:r>
                  <a:rPr lang="en-US" sz="2400" dirty="0"/>
                  <a:t> </a:t>
                </a:r>
                <a:r>
                  <a:rPr lang="en-US" sz="2400" dirty="0" err="1"/>
                  <a:t>bo’ladigan</a:t>
                </a:r>
                <a:r>
                  <a:rPr lang="en-US" sz="2400" dirty="0"/>
                  <a:t> </a:t>
                </a:r>
                <a14:m>
                  <m:oMath xmlns:m="http://schemas.openxmlformats.org/officeDocument/2006/math">
                    <m:r>
                      <a:rPr lang="en-US" sz="2400" i="1" smtClean="0">
                        <a:latin typeface="Cambria Math" panose="02040503050406030204" pitchFamily="18" charset="0"/>
                        <a:ea typeface="Cambria Math" panose="02040503050406030204" pitchFamily="18" charset="0"/>
                      </a:rPr>
                      <m:t>𝛾</m:t>
                    </m:r>
                    <m:r>
                      <a:rPr lang="en-US" sz="2400" b="0" i="1" smtClean="0">
                        <a:latin typeface="Cambria Math" panose="02040503050406030204" pitchFamily="18" charset="0"/>
                        <a:ea typeface="Cambria Math" panose="02040503050406030204" pitchFamily="18" charset="0"/>
                      </a:rPr>
                      <m:t> </m:t>
                    </m:r>
                  </m:oMath>
                </a14:m>
                <a:br>
                  <a:rPr lang="en-US" sz="2400" b="0" dirty="0">
                    <a:ea typeface="Cambria Math" panose="02040503050406030204" pitchFamily="18" charset="0"/>
                  </a:rPr>
                </a:br>
                <a:r>
                  <a:rPr lang="en-US" sz="2400" b="0" dirty="0" err="1">
                    <a:ea typeface="Cambria Math" panose="02040503050406030204" pitchFamily="18" charset="0"/>
                  </a:rPr>
                  <a:t>nurlanish</a:t>
                </a:r>
                <a:r>
                  <a:rPr lang="en-US" sz="2400" b="0" dirty="0">
                    <a:ea typeface="Cambria Math" panose="02040503050406030204" pitchFamily="18" charset="0"/>
                  </a:rPr>
                  <a:t>.</a:t>
                </a:r>
                <a:endParaRPr lang="ru-RU" sz="2400" dirty="0"/>
              </a:p>
            </p:txBody>
          </p:sp>
        </mc:Choice>
        <mc:Fallback xmlns="">
          <p:sp>
            <p:nvSpPr>
              <p:cNvPr id="2" name="Заголовок 1">
                <a:extLst>
                  <a:ext uri="{FF2B5EF4-FFF2-40B4-BE49-F238E27FC236}">
                    <a16:creationId xmlns:a16="http://schemas.microsoft.com/office/drawing/2014/main" id="{6F6560B3-C2AE-4D82-AD61-A0123293BDD5}"/>
                  </a:ext>
                </a:extLst>
              </p:cNvPr>
              <p:cNvSpPr>
                <a:spLocks noGrp="1" noRot="1" noChangeAspect="1" noMove="1" noResize="1" noEditPoints="1" noAdjustHandles="1" noChangeArrowheads="1" noChangeShapeType="1" noTextEdit="1"/>
              </p:cNvSpPr>
              <p:nvPr>
                <p:ph type="title"/>
              </p:nvPr>
            </p:nvSpPr>
            <p:spPr>
              <a:xfrm>
                <a:off x="913774" y="3313043"/>
                <a:ext cx="10006017" cy="3034606"/>
              </a:xfrm>
              <a:blipFill>
                <a:blip r:embed="rId3"/>
                <a:stretch>
                  <a:fillRect b="-4618"/>
                </a:stretch>
              </a:blipFill>
            </p:spPr>
            <p:txBody>
              <a:bodyPr/>
              <a:lstStyle/>
              <a:p>
                <a:r>
                  <a:rPr lang="ru-RU">
                    <a:noFill/>
                  </a:rPr>
                  <a:t> </a:t>
                </a:r>
              </a:p>
            </p:txBody>
          </p:sp>
        </mc:Fallback>
      </mc:AlternateContent>
      <p:sp>
        <p:nvSpPr>
          <p:cNvPr id="3" name="Текст 2">
            <a:extLst>
              <a:ext uri="{FF2B5EF4-FFF2-40B4-BE49-F238E27FC236}">
                <a16:creationId xmlns:a16="http://schemas.microsoft.com/office/drawing/2014/main" id="{29748285-A6AE-4BC6-B86F-D5BFCAE3C360}"/>
              </a:ext>
            </a:extLst>
          </p:cNvPr>
          <p:cNvSpPr>
            <a:spLocks noGrp="1"/>
          </p:cNvSpPr>
          <p:nvPr>
            <p:ph type="body" idx="1"/>
          </p:nvPr>
        </p:nvSpPr>
        <p:spPr>
          <a:xfrm flipV="1">
            <a:off x="913774" y="5025640"/>
            <a:ext cx="10351752" cy="1547438"/>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ru-RU" dirty="0"/>
          </a:p>
        </p:txBody>
      </p:sp>
    </p:spTree>
    <p:extLst>
      <p:ext uri="{BB962C8B-B14F-4D97-AF65-F5344CB8AC3E}">
        <p14:creationId xmlns:p14="http://schemas.microsoft.com/office/powerpoint/2010/main" val="4044148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496291-36C5-43A2-BE53-600D50C97058}"/>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458A5780-9DE9-4DB3-A281-58951D50BB15}"/>
              </a:ext>
            </a:extLst>
          </p:cNvPr>
          <p:cNvSpPr>
            <a:spLocks noGrp="1"/>
          </p:cNvSpPr>
          <p:nvPr>
            <p:ph sz="quarter" idx="13"/>
          </p:nvPr>
        </p:nvSpPr>
        <p:spPr>
          <a:xfrm>
            <a:off x="914399" y="1066801"/>
            <a:ext cx="10363826" cy="5172682"/>
          </a:xfrm>
        </p:spPr>
        <p:txBody>
          <a:bodyPr/>
          <a:lstStyle/>
          <a:p>
            <a:pPr marL="0" indent="0">
              <a:buNone/>
            </a:pPr>
            <a:r>
              <a:rPr lang="uz-Latn-UZ" dirty="0"/>
              <a:t>1.Gamma nurlarning asosiy xossalaridan biri — ularning katta o‘tuvchanlik qobiliyatidir. Ular oddiy materiallardan, masalan, qog‘oz yoki kiyimdan deyarli to‘siqsiz o‘tadi. Hatto metall plastinkalar ham ularni to‘liq ushlab qola olmaydi. Faqat qalin qo‘rg‘oshin yoki beton kabi zich moddalar gamma nurlarni samarali to‘sishi mumkin. Shu sababli gamma nurlar bilan ishlashda maxsus himoya vositalari talab etiladi.</a:t>
            </a:r>
          </a:p>
          <a:p>
            <a:pPr marL="0" indent="0">
              <a:buNone/>
            </a:pPr>
            <a:r>
              <a:rPr lang="uz-Latn-UZ" dirty="0"/>
              <a:t>2.Gamma nurlarning yana bir muhim xususiyati — ularning ionlashtiruvchi ta’sirga ega ekanligidir. Ular modda orqali o‘tganda atomlardan elektronlarni ajratib chiqaradi va ionlashuv jarayonini yuzaga keltiradi. Bu esa tirik organizmlar uchun xavfli bo‘lishi mumkin, chunki hujayralarga zarar yetkazadi va biologik o‘zgarishlarga olib keladi.</a:t>
            </a:r>
            <a:endParaRPr lang="ru-RU" dirty="0"/>
          </a:p>
        </p:txBody>
      </p:sp>
    </p:spTree>
    <p:extLst>
      <p:ext uri="{BB962C8B-B14F-4D97-AF65-F5344CB8AC3E}">
        <p14:creationId xmlns:p14="http://schemas.microsoft.com/office/powerpoint/2010/main" val="3047432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612A80-5153-4A8A-8FEC-1E6F365CE279}"/>
              </a:ext>
            </a:extLst>
          </p:cNvPr>
          <p:cNvSpPr>
            <a:spLocks noGrp="1"/>
          </p:cNvSpPr>
          <p:nvPr>
            <p:ph type="title"/>
          </p:nvPr>
        </p:nvSpPr>
        <p:spPr/>
        <p:txBody>
          <a:bodyPr/>
          <a:lstStyle/>
          <a:p>
            <a:endParaRPr lang="ru-RU"/>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3F09F08F-C981-4991-828C-2AE5DD95620F}"/>
                  </a:ext>
                </a:extLst>
              </p:cNvPr>
              <p:cNvSpPr>
                <a:spLocks noGrp="1"/>
              </p:cNvSpPr>
              <p:nvPr>
                <p:ph sz="quarter" idx="13"/>
              </p:nvPr>
            </p:nvSpPr>
            <p:spPr>
              <a:xfrm>
                <a:off x="913774" y="618517"/>
                <a:ext cx="10363826" cy="5875048"/>
              </a:xfrm>
            </p:spPr>
            <p:txBody>
              <a:bodyPr>
                <a:normAutofit/>
              </a:bodyPr>
              <a:lstStyle/>
              <a:p>
                <a:pPr marL="0" indent="0">
                  <a:buNone/>
                </a:pPr>
                <a:r>
                  <a:rPr lang="uz-Latn-UZ" dirty="0"/>
                  <a:t>Gamma-kvant zaryadga ega bo'lmagani uchun muhit atomlarini bevosita ionizatsiya qila olmaydi. Gamma-kvantlar dastasi modda orqali o'tganda ularning soni yoki intensivligi eksponensial qonun boʻyicha kamayadi, ya’ni:</a:t>
                </a:r>
              </a:p>
              <a:p>
                <a:pPr marL="0" indent="0">
                  <a:buNone/>
                </a:pPr>
                <a14:m>
                  <m:oMathPara xmlns:m="http://schemas.openxmlformats.org/officeDocument/2006/math">
                    <m:oMathParaPr>
                      <m:jc m:val="centerGroup"/>
                    </m:oMathParaPr>
                    <m:oMath xmlns:m="http://schemas.openxmlformats.org/officeDocument/2006/math">
                      <m:r>
                        <a:rPr lang="uz-Latn-UZ" b="0" i="1" smtClean="0">
                          <a:latin typeface="Cambria Math" panose="02040503050406030204" pitchFamily="18" charset="0"/>
                        </a:rPr>
                        <m:t>𝑁</m:t>
                      </m:r>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rPr>
                            <m:t>𝑁</m:t>
                          </m:r>
                        </m:e>
                        <m:sub>
                          <m:r>
                            <a:rPr lang="uz-Latn-UZ" b="0" i="1" smtClean="0">
                              <a:latin typeface="Cambria Math" panose="02040503050406030204" pitchFamily="18" charset="0"/>
                            </a:rPr>
                            <m:t>0</m:t>
                          </m:r>
                        </m:sub>
                      </m:sSub>
                      <m:sSup>
                        <m:sSupPr>
                          <m:ctrlPr>
                            <a:rPr lang="uz-Latn-UZ" b="0" i="1" smtClean="0">
                              <a:latin typeface="Cambria Math" panose="02040503050406030204" pitchFamily="18" charset="0"/>
                            </a:rPr>
                          </m:ctrlPr>
                        </m:sSupPr>
                        <m:e>
                          <m:r>
                            <a:rPr lang="uz-Latn-UZ" b="0" i="1" smtClean="0">
                              <a:latin typeface="Cambria Math" panose="02040503050406030204" pitchFamily="18" charset="0"/>
                            </a:rPr>
                            <m:t>𝑒</m:t>
                          </m:r>
                        </m:e>
                        <m:sup>
                          <m:r>
                            <a:rPr lang="uz-Latn-UZ" b="0" i="1" smtClean="0">
                              <a:latin typeface="Cambria Math" panose="02040503050406030204" pitchFamily="18" charset="0"/>
                            </a:rPr>
                            <m:t>−</m:t>
                          </m:r>
                          <m:r>
                            <a:rPr lang="uz-Latn-UZ" b="0" i="1" smtClean="0">
                              <a:latin typeface="Cambria Math" panose="02040503050406030204" pitchFamily="18" charset="0"/>
                              <a:ea typeface="Cambria Math" panose="02040503050406030204" pitchFamily="18" charset="0"/>
                            </a:rPr>
                            <m:t>𝜇</m:t>
                          </m:r>
                          <m:r>
                            <a:rPr lang="uz-Latn-UZ" b="0" i="1" smtClean="0">
                              <a:latin typeface="Cambria Math" panose="02040503050406030204" pitchFamily="18" charset="0"/>
                              <a:ea typeface="Cambria Math" panose="02040503050406030204" pitchFamily="18" charset="0"/>
                            </a:rPr>
                            <m:t>𝑥</m:t>
                          </m:r>
                        </m:sup>
                      </m:sSup>
                    </m:oMath>
                  </m:oMathPara>
                </a14:m>
                <a:endParaRPr lang="uz-Latn-UZ" dirty="0"/>
              </a:p>
              <a:p>
                <a:pPr marL="0" indent="0">
                  <a:buNone/>
                </a:pPr>
                <a:r>
                  <a:rPr lang="uz-Latn-UZ" dirty="0"/>
                  <a:t>Yoki                                                         </a:t>
                </a:r>
                <a14:m>
                  <m:oMath xmlns:m="http://schemas.openxmlformats.org/officeDocument/2006/math">
                    <m:r>
                      <a:rPr lang="uz-Latn-UZ" b="0" i="1" smtClean="0">
                        <a:latin typeface="Cambria Math" panose="02040503050406030204" pitchFamily="18" charset="0"/>
                      </a:rPr>
                      <m:t>𝐼</m:t>
                    </m:r>
                    <m:r>
                      <a:rPr lang="uz-Latn-UZ" b="0" i="1" smtClean="0">
                        <a:latin typeface="Cambria Math" panose="02040503050406030204" pitchFamily="18" charset="0"/>
                      </a:rPr>
                      <m:t>=</m:t>
                    </m:r>
                    <m:sSub>
                      <m:sSubPr>
                        <m:ctrlPr>
                          <a:rPr lang="uz-Latn-UZ" b="0" i="1" smtClean="0">
                            <a:latin typeface="Cambria Math" panose="02040503050406030204" pitchFamily="18" charset="0"/>
                          </a:rPr>
                        </m:ctrlPr>
                      </m:sSubPr>
                      <m:e>
                        <m:r>
                          <a:rPr lang="uz-Latn-UZ" b="0" i="1" smtClean="0">
                            <a:latin typeface="Cambria Math" panose="02040503050406030204" pitchFamily="18" charset="0"/>
                          </a:rPr>
                          <m:t>𝐼</m:t>
                        </m:r>
                      </m:e>
                      <m:sub>
                        <m:r>
                          <a:rPr lang="uz-Latn-UZ" b="0" i="1" smtClean="0">
                            <a:latin typeface="Cambria Math" panose="02040503050406030204" pitchFamily="18" charset="0"/>
                          </a:rPr>
                          <m:t>0</m:t>
                        </m:r>
                      </m:sub>
                    </m:sSub>
                    <m:sSup>
                      <m:sSupPr>
                        <m:ctrlPr>
                          <a:rPr lang="uz-Latn-UZ" b="0" i="1" smtClean="0">
                            <a:latin typeface="Cambria Math" panose="02040503050406030204" pitchFamily="18" charset="0"/>
                          </a:rPr>
                        </m:ctrlPr>
                      </m:sSupPr>
                      <m:e>
                        <m:r>
                          <a:rPr lang="uz-Latn-UZ" b="0" i="1" smtClean="0">
                            <a:latin typeface="Cambria Math" panose="02040503050406030204" pitchFamily="18" charset="0"/>
                          </a:rPr>
                          <m:t>𝑒</m:t>
                        </m:r>
                      </m:e>
                      <m:sup>
                        <m:r>
                          <a:rPr lang="uz-Latn-UZ" b="0" i="1" smtClean="0">
                            <a:latin typeface="Cambria Math" panose="02040503050406030204" pitchFamily="18" charset="0"/>
                          </a:rPr>
                          <m:t>−</m:t>
                        </m:r>
                        <m:r>
                          <a:rPr lang="uz-Latn-UZ" b="0" i="1" smtClean="0">
                            <a:latin typeface="Cambria Math" panose="02040503050406030204" pitchFamily="18" charset="0"/>
                            <a:ea typeface="Cambria Math" panose="02040503050406030204" pitchFamily="18" charset="0"/>
                          </a:rPr>
                          <m:t>𝜇</m:t>
                        </m:r>
                        <m:r>
                          <a:rPr lang="uz-Latn-UZ" b="0" i="1" smtClean="0">
                            <a:latin typeface="Cambria Math" panose="02040503050406030204" pitchFamily="18" charset="0"/>
                            <a:ea typeface="Cambria Math" panose="02040503050406030204" pitchFamily="18" charset="0"/>
                          </a:rPr>
                          <m:t>𝑥</m:t>
                        </m:r>
                      </m:sup>
                    </m:sSup>
                  </m:oMath>
                </a14:m>
                <a:endParaRPr lang="uz-Latn-UZ" dirty="0"/>
              </a:p>
              <a:p>
                <a:pPr marL="0" indent="0">
                  <a:buNone/>
                </a:pPr>
                <a:r>
                  <a:rPr lang="uz-Latn-UZ" dirty="0"/>
                  <a:t>Bu yerda, </a:t>
                </a:r>
                <a14:m>
                  <m:oMath xmlns:m="http://schemas.openxmlformats.org/officeDocument/2006/math">
                    <m:sSub>
                      <m:sSubPr>
                        <m:ctrlPr>
                          <a:rPr lang="uz-Latn-UZ" i="1" smtClean="0">
                            <a:latin typeface="Cambria Math" panose="02040503050406030204" pitchFamily="18" charset="0"/>
                          </a:rPr>
                        </m:ctrlPr>
                      </m:sSubPr>
                      <m:e>
                        <m:r>
                          <a:rPr lang="uz-Latn-UZ" b="0" i="1" smtClean="0">
                            <a:latin typeface="Cambria Math" panose="02040503050406030204" pitchFamily="18" charset="0"/>
                          </a:rPr>
                          <m:t>𝑁</m:t>
                        </m:r>
                      </m:e>
                      <m:sub>
                        <m:r>
                          <a:rPr lang="uz-Latn-UZ" b="0" i="1" smtClean="0">
                            <a:latin typeface="Cambria Math" panose="02040503050406030204" pitchFamily="18" charset="0"/>
                          </a:rPr>
                          <m:t>0</m:t>
                        </m:r>
                      </m:sub>
                    </m:sSub>
                  </m:oMath>
                </a14:m>
                <a:r>
                  <a:rPr lang="uz-Latn-UZ" dirty="0"/>
                  <a:t>,</a:t>
                </a:r>
                <a14:m>
                  <m:oMath xmlns:m="http://schemas.openxmlformats.org/officeDocument/2006/math">
                    <m:sSub>
                      <m:sSubPr>
                        <m:ctrlPr>
                          <a:rPr lang="uz-Latn-UZ" i="1" dirty="0" smtClean="0">
                            <a:latin typeface="Cambria Math" panose="02040503050406030204" pitchFamily="18" charset="0"/>
                          </a:rPr>
                        </m:ctrlPr>
                      </m:sSubPr>
                      <m:e>
                        <m:r>
                          <a:rPr lang="uz-Latn-UZ" b="0" i="1" dirty="0" smtClean="0">
                            <a:latin typeface="Cambria Math" panose="02040503050406030204" pitchFamily="18" charset="0"/>
                          </a:rPr>
                          <m:t>𝐼</m:t>
                        </m:r>
                      </m:e>
                      <m:sub>
                        <m:r>
                          <a:rPr lang="uz-Latn-UZ" b="0" i="1" dirty="0" smtClean="0">
                            <a:latin typeface="Cambria Math" panose="02040503050406030204" pitchFamily="18" charset="0"/>
                          </a:rPr>
                          <m:t>0</m:t>
                        </m:r>
                      </m:sub>
                    </m:sSub>
                  </m:oMath>
                </a14:m>
                <a:r>
                  <a:rPr lang="uz-Latn-UZ" dirty="0"/>
                  <a:t>-qalinligi x bo’lgan modda qatlamiga kelib tushayotgan </a:t>
                </a:r>
                <a14:m>
                  <m:oMath xmlns:m="http://schemas.openxmlformats.org/officeDocument/2006/math">
                    <m:r>
                      <a:rPr lang="uz-Latn-UZ" i="1" smtClean="0">
                        <a:latin typeface="Cambria Math" panose="02040503050406030204" pitchFamily="18" charset="0"/>
                        <a:ea typeface="Cambria Math" panose="02040503050406030204" pitchFamily="18" charset="0"/>
                      </a:rPr>
                      <m:t>𝛾</m:t>
                    </m:r>
                    <m:r>
                      <a:rPr lang="uz-Latn-UZ" b="0" i="1" smtClean="0">
                        <a:latin typeface="Cambria Math" panose="02040503050406030204" pitchFamily="18" charset="0"/>
                        <a:ea typeface="Cambria Math" panose="02040503050406030204" pitchFamily="18" charset="0"/>
                      </a:rPr>
                      <m:t>−</m:t>
                    </m:r>
                  </m:oMath>
                </a14:m>
                <a:r>
                  <a:rPr lang="uz-Latn-UZ" dirty="0"/>
                  <a:t>kvantlar soni yoki intensivligi ;</a:t>
                </a:r>
              </a:p>
              <a:p>
                <a:pPr marL="0" indent="0">
                  <a:buNone/>
                </a:pPr>
                <a14:m>
                  <m:oMath xmlns:m="http://schemas.openxmlformats.org/officeDocument/2006/math">
                    <m:r>
                      <a:rPr lang="uz-Latn-UZ" b="0" i="1" smtClean="0">
                        <a:latin typeface="Cambria Math" panose="02040503050406030204" pitchFamily="18" charset="0"/>
                      </a:rPr>
                      <m:t>𝑁</m:t>
                    </m:r>
                    <m:r>
                      <a:rPr lang="uz-Latn-UZ" b="0" i="1" smtClean="0">
                        <a:latin typeface="Cambria Math" panose="02040503050406030204" pitchFamily="18" charset="0"/>
                      </a:rPr>
                      <m:t>,</m:t>
                    </m:r>
                    <m:r>
                      <a:rPr lang="uz-Latn-UZ" b="0" i="1" smtClean="0">
                        <a:latin typeface="Cambria Math" panose="02040503050406030204" pitchFamily="18" charset="0"/>
                      </a:rPr>
                      <m:t>𝐼</m:t>
                    </m:r>
                    <m:r>
                      <a:rPr lang="uz-Latn-UZ" b="0" i="0" smtClean="0">
                        <a:latin typeface="Cambria Math" panose="02040503050406030204" pitchFamily="18" charset="0"/>
                      </a:rPr>
                      <m:t> </m:t>
                    </m:r>
                  </m:oMath>
                </a14:m>
                <a:r>
                  <a:rPr lang="uz-Latn-UZ" dirty="0"/>
                  <a:t>ushbu qatlamdan o’tgan </a:t>
                </a:r>
                <a14:m>
                  <m:oMath xmlns:m="http://schemas.openxmlformats.org/officeDocument/2006/math">
                    <m:r>
                      <a:rPr lang="uz-Latn-UZ" i="1" smtClean="0">
                        <a:latin typeface="Cambria Math" panose="02040503050406030204" pitchFamily="18" charset="0"/>
                        <a:ea typeface="Cambria Math" panose="02040503050406030204" pitchFamily="18" charset="0"/>
                      </a:rPr>
                      <m:t>𝛾</m:t>
                    </m:r>
                  </m:oMath>
                </a14:m>
                <a:r>
                  <a:rPr lang="uz-Latn-UZ" dirty="0"/>
                  <a:t>-kvantlar soni yoki intensivligi;</a:t>
                </a:r>
              </a:p>
              <a:p>
                <a:pPr marL="0" indent="0">
                  <a:buNone/>
                </a:pPr>
                <a14:m>
                  <m:oMath xmlns:m="http://schemas.openxmlformats.org/officeDocument/2006/math">
                    <m:r>
                      <a:rPr lang="ru-RU" i="1" smtClean="0">
                        <a:latin typeface="Cambria Math" panose="02040503050406030204" pitchFamily="18" charset="0"/>
                        <a:ea typeface="Cambria Math" panose="02040503050406030204" pitchFamily="18" charset="0"/>
                      </a:rPr>
                      <m:t>𝜇</m:t>
                    </m:r>
                  </m:oMath>
                </a14:m>
                <a:r>
                  <a:rPr lang="uz-Latn-UZ" dirty="0"/>
                  <a:t>-yutulish koeffitsiyenti,</a:t>
                </a:r>
              </a:p>
              <a:p>
                <a:pPr marL="0" indent="0">
                  <a:buNone/>
                </a:pPr>
                <a:r>
                  <a:rPr lang="uz-Latn-UZ" dirty="0"/>
                  <a:t>Yutilish koeffitsiyentidan tashqari, </a:t>
                </a:r>
                <a14:m>
                  <m:oMath xmlns:m="http://schemas.openxmlformats.org/officeDocument/2006/math">
                    <m:r>
                      <a:rPr lang="uz-Latn-UZ" i="1" smtClean="0">
                        <a:latin typeface="Cambria Math" panose="02040503050406030204" pitchFamily="18" charset="0"/>
                        <a:ea typeface="Cambria Math" panose="02040503050406030204" pitchFamily="18" charset="0"/>
                      </a:rPr>
                      <m:t>𝜇</m:t>
                    </m:r>
                  </m:oMath>
                </a14:m>
                <a:r>
                  <a:rPr lang="uz-Latn-UZ" dirty="0"/>
                  <a:t> / </a:t>
                </a:r>
                <a14:m>
                  <m:oMath xmlns:m="http://schemas.openxmlformats.org/officeDocument/2006/math">
                    <m:r>
                      <a:rPr lang="uz-Latn-UZ" i="1" smtClean="0">
                        <a:latin typeface="Cambria Math" panose="02040503050406030204" pitchFamily="18" charset="0"/>
                        <a:ea typeface="Cambria Math" panose="02040503050406030204" pitchFamily="18" charset="0"/>
                      </a:rPr>
                      <m:t>𝜌</m:t>
                    </m:r>
                  </m:oMath>
                </a14:m>
                <a:r>
                  <a:rPr lang="uz-Latn-UZ" dirty="0"/>
                  <a:t> ga teng bo'lgan massaviy yutilish koeffitsiyenti tushuncha ham qo'llaniladi. Bu yerda modda zichligi </a:t>
                </a:r>
                <a14:m>
                  <m:oMath xmlns:m="http://schemas.openxmlformats.org/officeDocument/2006/math">
                    <m:r>
                      <a:rPr lang="uz-Latn-UZ" i="1" smtClean="0">
                        <a:latin typeface="Cambria Math" panose="02040503050406030204" pitchFamily="18" charset="0"/>
                        <a:ea typeface="Cambria Math" panose="02040503050406030204" pitchFamily="18" charset="0"/>
                      </a:rPr>
                      <m:t>𝜌</m:t>
                    </m:r>
                  </m:oMath>
                </a14:m>
                <a:r>
                  <a:rPr lang="uz-Latn-UZ" dirty="0"/>
                  <a:t>-modda zichligi.</a:t>
                </a:r>
              </a:p>
              <a:p>
                <a:pPr marL="0" indent="0">
                  <a:buNone/>
                </a:pPr>
                <a:endParaRPr lang="uz-Latn-UZ" dirty="0"/>
              </a:p>
              <a:p>
                <a:pPr marL="0" indent="0">
                  <a:buNone/>
                </a:pPr>
                <a:endParaRPr lang="ru-RU" dirty="0"/>
              </a:p>
            </p:txBody>
          </p:sp>
        </mc:Choice>
        <mc:Fallback xmlns="">
          <p:sp>
            <p:nvSpPr>
              <p:cNvPr id="3" name="Объект 2">
                <a:extLst>
                  <a:ext uri="{FF2B5EF4-FFF2-40B4-BE49-F238E27FC236}">
                    <a16:creationId xmlns:a16="http://schemas.microsoft.com/office/drawing/2014/main" id="{3F09F08F-C981-4991-828C-2AE5DD95620F}"/>
                  </a:ext>
                </a:extLst>
              </p:cNvPr>
              <p:cNvSpPr>
                <a:spLocks noGrp="1" noRot="1" noChangeAspect="1" noMove="1" noResize="1" noEditPoints="1" noAdjustHandles="1" noChangeArrowheads="1" noChangeShapeType="1" noTextEdit="1"/>
              </p:cNvSpPr>
              <p:nvPr>
                <p:ph sz="quarter" idx="13"/>
              </p:nvPr>
            </p:nvSpPr>
            <p:spPr>
              <a:xfrm>
                <a:off x="913774" y="618517"/>
                <a:ext cx="10363826" cy="5875048"/>
              </a:xfrm>
              <a:blipFill>
                <a:blip r:embed="rId2"/>
                <a:stretch>
                  <a:fillRect l="-647"/>
                </a:stretch>
              </a:blipFill>
            </p:spPr>
            <p:txBody>
              <a:bodyPr/>
              <a:lstStyle/>
              <a:p>
                <a:r>
                  <a:rPr lang="ru-RU">
                    <a:noFill/>
                  </a:rPr>
                  <a:t> </a:t>
                </a:r>
              </a:p>
            </p:txBody>
          </p:sp>
        </mc:Fallback>
      </mc:AlternateContent>
    </p:spTree>
    <p:extLst>
      <p:ext uri="{BB962C8B-B14F-4D97-AF65-F5344CB8AC3E}">
        <p14:creationId xmlns:p14="http://schemas.microsoft.com/office/powerpoint/2010/main" val="66916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2D3324-2C13-4A57-A461-EE5CCECC0B98}"/>
              </a:ext>
            </a:extLst>
          </p:cNvPr>
          <p:cNvSpPr>
            <a:spLocks noGrp="1"/>
          </p:cNvSpPr>
          <p:nvPr>
            <p:ph type="title"/>
          </p:nvPr>
        </p:nvSpPr>
        <p:spPr/>
        <p:txBody>
          <a:bodyPr/>
          <a:lstStyle/>
          <a:p>
            <a:endParaRPr lang="ru-RU"/>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C23926E9-AFD4-4AB3-839E-4E7CDF64BEF6}"/>
                  </a:ext>
                </a:extLst>
              </p:cNvPr>
              <p:cNvSpPr>
                <a:spLocks noGrp="1"/>
              </p:cNvSpPr>
              <p:nvPr>
                <p:ph sz="quarter" idx="13"/>
              </p:nvPr>
            </p:nvSpPr>
            <p:spPr>
              <a:xfrm>
                <a:off x="913774" y="618517"/>
                <a:ext cx="10363826" cy="5172683"/>
              </a:xfrm>
            </p:spPr>
            <p:txBody>
              <a:bodyPr>
                <a:normAutofit/>
              </a:bodyPr>
              <a:lstStyle/>
              <a:p>
                <a:pPr marL="0" indent="0">
                  <a:buNone/>
                </a:pPr>
                <a:r>
                  <a:rPr lang="uz-Latn-UZ" dirty="0"/>
                  <a:t> Agar </a:t>
                </a:r>
                <a14:m>
                  <m:oMath xmlns:m="http://schemas.openxmlformats.org/officeDocument/2006/math">
                    <m:r>
                      <a:rPr lang="uz-Latn-UZ" i="1" smtClean="0">
                        <a:latin typeface="Cambria Math" panose="02040503050406030204" pitchFamily="18" charset="0"/>
                        <a:ea typeface="Cambria Math" panose="02040503050406030204" pitchFamily="18" charset="0"/>
                      </a:rPr>
                      <m:t>𝛾</m:t>
                    </m:r>
                  </m:oMath>
                </a14:m>
                <a:r>
                  <a:rPr lang="uz-Latn-UZ" dirty="0"/>
                  <a:t>-kvantlar yutilish bir necha har xil jarayonlar hisobiga bo'lsa, u holda har bir jarayonning mos holda o'z </a:t>
                </a:r>
                <a14:m>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𝑖</m:t>
                        </m:r>
                      </m:sub>
                    </m:sSub>
                  </m:oMath>
                </a14:m>
                <a:r>
                  <a:rPr lang="uz-Latn-UZ" dirty="0"/>
                  <a:t>yutilish koeffitsiyentlari bo'ladi. Yuqorida keltirilgan yutilish koeffitsiyenti hamma </a:t>
                </a:r>
                <a14:m>
                  <m:oMath xmlns:m="http://schemas.openxmlformats.org/officeDocument/2006/math">
                    <m:sSub>
                      <m:sSubPr>
                        <m:ctrlPr>
                          <a:rPr lang="uz-Latn-UZ" i="1" smtClean="0">
                            <a:latin typeface="Cambria Math" panose="02040503050406030204" pitchFamily="18" charset="0"/>
                          </a:rPr>
                        </m:ctrlPr>
                      </m:sSubPr>
                      <m:e>
                        <m:r>
                          <a:rPr lang="uz-Latn-UZ"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rPr>
                          <m:t>𝑖</m:t>
                        </m:r>
                      </m:sub>
                    </m:sSub>
                  </m:oMath>
                </a14:m>
                <a:r>
                  <a:rPr lang="uz-Latn-UZ" dirty="0"/>
                  <a:t>koeffitsiyentlar yig'indisiga teng bo'ladi:</a:t>
                </a:r>
              </a:p>
              <a:p>
                <a:pPr marL="0" indent="0">
                  <a:buNone/>
                </a:pPr>
                <a14:m>
                  <m:oMathPara xmlns:m="http://schemas.openxmlformats.org/officeDocument/2006/math">
                    <m:oMathParaPr>
                      <m:jc m:val="centerGroup"/>
                    </m:oMathParaPr>
                    <m:oMath xmlns:m="http://schemas.openxmlformats.org/officeDocument/2006/math">
                      <m:r>
                        <a:rPr lang="ru-RU" i="1" smtClean="0">
                          <a:latin typeface="Cambria Math" panose="02040503050406030204" pitchFamily="18" charset="0"/>
                          <a:ea typeface="Cambria Math" panose="02040503050406030204" pitchFamily="18" charset="0"/>
                        </a:rPr>
                        <m:t>𝜇</m:t>
                      </m:r>
                      <m:r>
                        <a:rPr lang="uz-Latn-UZ" b="0" i="1" smtClean="0">
                          <a:latin typeface="Cambria Math" panose="02040503050406030204" pitchFamily="18" charset="0"/>
                          <a:ea typeface="Cambria Math" panose="02040503050406030204" pitchFamily="18" charset="0"/>
                        </a:rPr>
                        <m:t>=</m:t>
                      </m:r>
                      <m:nary>
                        <m:naryPr>
                          <m:chr m:val="∑"/>
                          <m:supHide m:val="on"/>
                          <m:ctrlPr>
                            <a:rPr lang="uz-Latn-UZ" b="0" i="1" smtClean="0">
                              <a:latin typeface="Cambria Math" panose="02040503050406030204" pitchFamily="18" charset="0"/>
                              <a:ea typeface="Cambria Math" panose="02040503050406030204" pitchFamily="18" charset="0"/>
                            </a:rPr>
                          </m:ctrlPr>
                        </m:naryPr>
                        <m:sub>
                          <m:r>
                            <m:rPr>
                              <m:brk m:alnAt="7"/>
                            </m:rPr>
                            <a:rPr lang="uz-Latn-UZ" b="0" i="1" smtClean="0">
                              <a:latin typeface="Cambria Math" panose="02040503050406030204" pitchFamily="18" charset="0"/>
                              <a:ea typeface="Cambria Math" panose="02040503050406030204" pitchFamily="18" charset="0"/>
                            </a:rPr>
                            <m:t>𝑖</m:t>
                          </m:r>
                        </m:sub>
                        <m:sup/>
                        <m:e>
                          <m:sSub>
                            <m:sSubPr>
                              <m:ctrlPr>
                                <a:rPr lang="uz-Latn-UZ" b="0" i="1" smtClean="0">
                                  <a:latin typeface="Cambria Math" panose="02040503050406030204" pitchFamily="18" charset="0"/>
                                  <a:ea typeface="Cambria Math" panose="02040503050406030204" pitchFamily="18" charset="0"/>
                                </a:rPr>
                              </m:ctrlPr>
                            </m:sSubPr>
                            <m:e>
                              <m:r>
                                <a:rPr lang="uz-Latn-UZ" b="0" i="1" smtClean="0">
                                  <a:latin typeface="Cambria Math" panose="02040503050406030204" pitchFamily="18" charset="0"/>
                                  <a:ea typeface="Cambria Math" panose="02040503050406030204" pitchFamily="18" charset="0"/>
                                </a:rPr>
                                <m:t>𝜇</m:t>
                              </m:r>
                            </m:e>
                            <m:sub>
                              <m:r>
                                <a:rPr lang="uz-Latn-UZ" b="0" i="1" smtClean="0">
                                  <a:latin typeface="Cambria Math" panose="02040503050406030204" pitchFamily="18" charset="0"/>
                                  <a:ea typeface="Cambria Math" panose="02040503050406030204" pitchFamily="18" charset="0"/>
                                </a:rPr>
                                <m:t>𝑖</m:t>
                              </m:r>
                            </m:sub>
                          </m:sSub>
                        </m:e>
                      </m:nary>
                    </m:oMath>
                  </m:oMathPara>
                </a14:m>
                <a:endParaRPr lang="uz-Latn-UZ" dirty="0"/>
              </a:p>
              <a:p>
                <a:pPr marL="0" indent="0">
                  <a:buNone/>
                </a:pPr>
                <a:r>
                  <a:rPr lang="uz-Latn-UZ" dirty="0"/>
                  <a:t>Fotoyadro reaksiyalarini hisobga olmaganda y-kvantlarning modda orqali o'tganda quyidagi jarayonlar yuz beradi:</a:t>
                </a:r>
              </a:p>
              <a:p>
                <a:pPr marL="0" indent="0">
                  <a:buNone/>
                </a:pPr>
                <a:r>
                  <a:rPr lang="uz-Latn-UZ" dirty="0"/>
                  <a:t>1. Fotoeffekt.</a:t>
                </a:r>
              </a:p>
              <a:p>
                <a:pPr marL="0" indent="0">
                  <a:buNone/>
                </a:pPr>
                <a:r>
                  <a:rPr lang="uz-Latn-UZ" dirty="0"/>
                  <a:t>2. Kompton effekti.</a:t>
                </a:r>
              </a:p>
              <a:p>
                <a:pPr marL="0" indent="0">
                  <a:buNone/>
                </a:pPr>
                <a:r>
                  <a:rPr lang="uz-Latn-UZ" dirty="0"/>
                  <a:t>3. Elektron-pozitron juftining hosil bo'lishi.</a:t>
                </a:r>
                <a:endParaRPr lang="ru-RU" dirty="0"/>
              </a:p>
            </p:txBody>
          </p:sp>
        </mc:Choice>
        <mc:Fallback xmlns="">
          <p:sp>
            <p:nvSpPr>
              <p:cNvPr id="3" name="Объект 2">
                <a:extLst>
                  <a:ext uri="{FF2B5EF4-FFF2-40B4-BE49-F238E27FC236}">
                    <a16:creationId xmlns:a16="http://schemas.microsoft.com/office/drawing/2014/main" id="{C23926E9-AFD4-4AB3-839E-4E7CDF64BEF6}"/>
                  </a:ext>
                </a:extLst>
              </p:cNvPr>
              <p:cNvSpPr>
                <a:spLocks noGrp="1" noRot="1" noChangeAspect="1" noMove="1" noResize="1" noEditPoints="1" noAdjustHandles="1" noChangeArrowheads="1" noChangeShapeType="1" noTextEdit="1"/>
              </p:cNvSpPr>
              <p:nvPr>
                <p:ph sz="quarter" idx="13"/>
              </p:nvPr>
            </p:nvSpPr>
            <p:spPr>
              <a:xfrm>
                <a:off x="913774" y="618517"/>
                <a:ext cx="10363826" cy="5172683"/>
              </a:xfrm>
              <a:blipFill>
                <a:blip r:embed="rId2"/>
                <a:stretch>
                  <a:fillRect l="-647" r="-706"/>
                </a:stretch>
              </a:blipFill>
            </p:spPr>
            <p:txBody>
              <a:bodyPr/>
              <a:lstStyle/>
              <a:p>
                <a:r>
                  <a:rPr lang="ru-RU">
                    <a:noFill/>
                  </a:rPr>
                  <a:t> </a:t>
                </a:r>
              </a:p>
            </p:txBody>
          </p:sp>
        </mc:Fallback>
      </mc:AlternateContent>
    </p:spTree>
    <p:extLst>
      <p:ext uri="{BB962C8B-B14F-4D97-AF65-F5344CB8AC3E}">
        <p14:creationId xmlns:p14="http://schemas.microsoft.com/office/powerpoint/2010/main" val="2904619779"/>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353</TotalTime>
  <Words>850</Words>
  <Application>Microsoft Office PowerPoint</Application>
  <PresentationFormat>Широкоэкранный</PresentationFormat>
  <Paragraphs>52</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Cambria Math</vt:lpstr>
      <vt:lpstr>Tw Cen MT</vt:lpstr>
      <vt:lpstr>Капля</vt:lpstr>
      <vt:lpstr>Gamma nurlarining modda bilan o’zaro ta’siri.</vt:lpstr>
      <vt:lpstr>reja:</vt:lpstr>
      <vt:lpstr>Презентация PowerPoint</vt:lpstr>
      <vt:lpstr>              .</vt:lpstr>
      <vt:lpstr>Презентация PowerPoint</vt:lpstr>
      <vt:lpstr>2-rasm.na-24 yadroning β-parchalanishda hosil bo’ladigan γ  nurlanish.</vt:lpstr>
      <vt:lpstr>Презентация PowerPoint</vt:lpstr>
      <vt:lpstr>Презентация PowerPoint</vt:lpstr>
      <vt:lpstr>Презентация PowerPoint</vt:lpstr>
      <vt:lpstr>Презентация PowerPoint</vt:lpstr>
      <vt:lpstr>xulosa:</vt:lpstr>
      <vt:lpstr>Foydalanilgan adabiyotlar:</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Gamma nurlarining modda bilan o’zaro ta’siri.</dc:title>
  <dc:creator>Пользователь</dc:creator>
  <cp:lastModifiedBy>Пользователь</cp:lastModifiedBy>
  <cp:revision>4</cp:revision>
  <dcterms:created xsi:type="dcterms:W3CDTF">2026-04-01T17:26:17Z</dcterms:created>
  <dcterms:modified xsi:type="dcterms:W3CDTF">2026-04-30T07:50:24Z</dcterms:modified>
</cp:coreProperties>
</file>