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6" r:id="rId9"/>
    <p:sldId id="272" r:id="rId10"/>
    <p:sldId id="267" r:id="rId11"/>
    <p:sldId id="268" r:id="rId12"/>
    <p:sldId id="273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e.google/vsFsSkbIW3Pnmy4cQ" TargetMode="External"/><Relationship Id="rId2" Type="http://schemas.openxmlformats.org/officeDocument/2006/relationships/hyperlink" Target="https://share.google/Q8TNJaTmYNHBLuGOn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C383AD-3B27-A1FF-0062-ED707E246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8332" y="2847193"/>
            <a:ext cx="9448800" cy="1825096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kompton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pozitron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juftligining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bo’lishi,gamma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yutilish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koeffisiyenti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74BB11-236E-C9DE-63ED-6A38180594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18315" y="5927929"/>
            <a:ext cx="3968885" cy="6858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Qabul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qildi:Xoshimjonov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Xurshidbek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Topshirdi:Xushvaqtova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Marjona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558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813625-BD5C-5D6D-6096-3C69847C7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6612" y="744918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Gamma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yutilish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koeffisiyenti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19A6D97-55C9-9434-723D-0292ECC176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8873" y="1669267"/>
                <a:ext cx="10820400" cy="4024125"/>
              </a:xfrm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Monoxromatik gamma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oqimining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sekundda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yuzadan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o'tayotgan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intensivligi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𝐼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𝑑𝑥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qalinlikdan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o'tganda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kamayishi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bo'lsin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O'z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navbatida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𝑑𝐼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kamayishi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oqim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qatlam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qalinligiga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bog’liq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Agar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muhit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jinsli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bo’lsa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doimiy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bo’ladi.yuqori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dagi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ifodani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integrallab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olamiz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lang="en-US" b="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19A6D97-55C9-9434-723D-0292ECC176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8873" y="1669267"/>
                <a:ext cx="10820400" cy="4024125"/>
              </a:xfrm>
              <a:blipFill>
                <a:blip r:embed="rId2"/>
                <a:stretch>
                  <a:fillRect l="-732" t="-1818" r="-12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643301-4D7D-23B5-D891-4B2C971E0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7285" y="2391557"/>
            <a:ext cx="5226490" cy="432345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0C6DAF-00BD-C57C-B715-596892087E98}"/>
                  </a:ext>
                </a:extLst>
              </p:cNvPr>
              <p:cNvSpPr txBox="1"/>
              <p:nvPr/>
            </p:nvSpPr>
            <p:spPr>
              <a:xfrm>
                <a:off x="-94845" y="2645342"/>
                <a:ext cx="6094378" cy="4801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𝑑𝐼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𝜇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𝐼𝑑𝑥</m:t>
                      </m:r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0C6DAF-00BD-C57C-B715-596892087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4845" y="2645342"/>
                <a:ext cx="6094378" cy="480131"/>
              </a:xfrm>
              <a:prstGeom prst="rect">
                <a:avLst/>
              </a:prstGeom>
              <a:blipFill>
                <a:blip r:embed="rId4"/>
                <a:stretch>
                  <a:fillRect b="-189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9FA236F-8BAE-B90E-98D3-87D76187184E}"/>
                  </a:ext>
                </a:extLst>
              </p:cNvPr>
              <p:cNvSpPr txBox="1"/>
              <p:nvPr/>
            </p:nvSpPr>
            <p:spPr>
              <a:xfrm>
                <a:off x="-231032" y="4101548"/>
                <a:ext cx="61430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ru-RU" sz="28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9FA236F-8BAE-B90E-98D3-87D7618718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31032" y="4101548"/>
                <a:ext cx="614301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2072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6C46032-863D-51AF-AA3E-EC1F5A1A74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7706" y="1669267"/>
                <a:ext cx="10820400" cy="402412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ru-RU" sz="24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400" b="1" i="1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boshlang'ich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intensivlik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2400" b="1" i="1"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x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qalinlikdagi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muhitdan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o'tgandan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so'nggi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intensivlik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yutilish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yoki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kuchsizlanish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koeffitsienti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Ifodada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darajasidagi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oʻlchamsiz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bo'lib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gamma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oqimi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muhit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qatlamlaridan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o’tib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boradigan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intensivliklari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eksponensial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kamayib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boradi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Muhit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qalinligini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turlicha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ifodalash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mumkin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shunga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ko'ra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u ham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turlicha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ataladi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µ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sm¹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uzunlik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birligiga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to'g'ri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kelsa-chiziqli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zichlik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birligiga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to'g'ri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kelsa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</m:num>
                      <m:den>
                        <m:r>
                          <a:rPr lang="uz-Latn-UZ" sz="2400" b="1" i="1">
                            <a:latin typeface="Cambria Math" panose="02040503050406030204" pitchFamily="18" charset="0"/>
                          </a:rPr>
                          <m:t>𝒓</m:t>
                        </m:r>
                      </m:den>
                    </m:f>
                    <m:r>
                      <a:rPr lang="uz-Latn-UZ" sz="2400" b="1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type m:val="skw"/>
                        <m:ctrlPr>
                          <a:rPr lang="uz-Latn-UZ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2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400" b="1" i="1">
                                <a:latin typeface="Cambria Math" panose="02040503050406030204" pitchFamily="18" charset="0"/>
                              </a:rPr>
                              <m:t>𝒔𝒎</m:t>
                            </m:r>
                          </m:e>
                          <m:sup>
                            <m:r>
                              <a:rPr lang="uz-Latn-UZ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uz-Latn-UZ" sz="2400" b="1" i="1">
                            <a:latin typeface="Cambria Math" panose="02040503050406030204" pitchFamily="18" charset="0"/>
                          </a:rPr>
                          <m:t>𝒈</m:t>
                        </m:r>
                      </m:den>
                    </m:f>
                    <m:r>
                      <a:rPr lang="uz-Latn-UZ" sz="2400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massaviy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yutilish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koeffitsienti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deyiladi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sz="2400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6C46032-863D-51AF-AA3E-EC1F5A1A74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7706" y="1669267"/>
                <a:ext cx="10820400" cy="4024125"/>
              </a:xfrm>
              <a:blipFill>
                <a:blip r:embed="rId2"/>
                <a:stretch>
                  <a:fillRect l="-8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6034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F46E26B-5CC1-AF8D-FE81-1A0AB2B87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koeffitsienti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gamma-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kvantlarning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xarakterlaydi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ko'rilayotgan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bog'langan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Gamma-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kompton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elektron-pozitron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kompton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gamma-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to'qnashishida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elektron-pozitron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gamma-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kvantning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ro'y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energiyalarda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462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7235DD-BB54-5549-16B5-F1BBD78CE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xulosa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96CAD-27C4-96DE-CA84-499A2D0D9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Kompton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elektron-pozitron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juftligi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gamma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koeffisiyenti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tabiatini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chuqur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anglashga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qiluvchi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hodisalardir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bog‘liqligi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fizikaning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yagona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konsepsiyasini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shakllantiradi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827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459D2A-EF79-172D-8959-418158040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75266"/>
            <a:ext cx="8610600" cy="1293028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5F4A2E-BD00-C651-D78A-AE7C9AAF8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T.M.Mo‘minov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A.B.Xoliqulov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Sh.X.Xushmurodov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“Atom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faylauflari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jamiyati,2009.102-103;221-226.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S.Polvonov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E.Bozorov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Z.Kanonov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“Atom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nashriyoti,2019. 97-101.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https://share.google/Q8TNJaTmYNHBLuGOn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https://share.google/vsFsSkbIW3Pnmy4cQ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3165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034D73-8715-5951-EA8D-FECC5A3AF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2680721"/>
            <a:ext cx="8610600" cy="1293028"/>
          </a:xfrm>
        </p:spPr>
        <p:txBody>
          <a:bodyPr>
            <a:noAutofit/>
          </a:bodyPr>
          <a:lstStyle/>
          <a:p>
            <a:pPr algn="ctr"/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Rahmat!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DDFFFF-D7A7-01D7-A799-3B0021761574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 flipV="1">
            <a:off x="11506199" y="6218685"/>
            <a:ext cx="400455" cy="9456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0045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9C32B-2FA8-E399-6AF8-90FF843DA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1049" y="454490"/>
            <a:ext cx="1889598" cy="1293028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Reja: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98184A-0633-FD6D-A179-0475146C6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Kompton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pozitron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juftligining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Gamma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yutilish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koeffisiyenti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Xulosa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2369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F92617-F312-E153-28E5-BBDB10739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1302" y="151530"/>
            <a:ext cx="6194898" cy="1293028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BC1E4BA-630A-6A0B-D992-53463F98E4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52727" y="1836582"/>
                <a:ext cx="5410201" cy="3184836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buNone/>
                </a:pPr>
                <a:r>
                  <a:rPr lang="en-US" sz="7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Gamma-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muhit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atomlaridagi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bog'langan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ta'sirlashganda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unga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o'zining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hamma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energiyasini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berib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yutilishi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elektronni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urib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chiqarsa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jarayonga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deb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ataladi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Erkin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elektronlarda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hodisasi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berishi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mumkin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emas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chunki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holda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impuls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saqlanish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qonunlari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9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bajarilmaydi</a:t>
                </a:r>
                <a:r>
                  <a:rPr lang="en-US" sz="9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7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ts val="378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9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𝐸</m:t>
                          </m:r>
                        </m:e>
                        <m:sub>
                          <m: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𝑘𝑣</m:t>
                          </m:r>
                        </m:sub>
                      </m:sSub>
                      <m:r>
                        <a:rPr lang="en-US" sz="9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=</m:t>
                      </m:r>
                      <m:sSub>
                        <m:sSubPr>
                          <m:ctrlP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𝐴</m:t>
                          </m:r>
                        </m:e>
                        <m:sub>
                          <m: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𝑐h</m:t>
                          </m:r>
                        </m:sub>
                      </m:sSub>
                      <m:r>
                        <a:rPr lang="en-US" sz="9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+</m:t>
                      </m:r>
                      <m:sSub>
                        <m:sSubPr>
                          <m:ctrlP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𝐸</m:t>
                          </m:r>
                        </m:e>
                        <m:sub>
                          <m: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9600" dirty="0">
                  <a:solidFill>
                    <a:schemeClr val="tx1"/>
                  </a:solidFill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  <a:p>
                <a:pPr algn="ctr">
                  <a:lnSpc>
                    <a:spcPts val="3780"/>
                  </a:lnSpc>
                </a:pPr>
                <a:endParaRPr lang="en-US" sz="9600" dirty="0">
                  <a:solidFill>
                    <a:schemeClr val="tx1"/>
                  </a:solidFill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  <a:p>
                <a:pPr marL="0" indent="0" algn="ctr">
                  <a:lnSpc>
                    <a:spcPts val="378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h𝑣</m:t>
                      </m:r>
                      <m:r>
                        <a:rPr lang="en-US" sz="9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=</m:t>
                      </m:r>
                      <m:sSub>
                        <m:sSubPr>
                          <m:ctrlP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𝐴</m:t>
                          </m:r>
                        </m:e>
                        <m:sub>
                          <m: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𝑐h</m:t>
                          </m:r>
                        </m:sub>
                      </m:sSub>
                      <m:r>
                        <a:rPr lang="en-US" sz="9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+</m:t>
                      </m:r>
                      <m:f>
                        <m:fPr>
                          <m:ctrlP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fPr>
                        <m:num>
                          <m: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</m:ctrlPr>
                            </m:sSupPr>
                            <m:e>
                              <m:r>
                                <a:rPr lang="en-US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9600" dirty="0">
                  <a:solidFill>
                    <a:srgbClr val="403E3E"/>
                  </a:solidFill>
                  <a:latin typeface="Times New Roman" panose="02020603050405020304" pitchFamily="18" charset="0"/>
                  <a:ea typeface="Open Sans"/>
                  <a:cs typeface="Times New Roman" panose="02020603050405020304" pitchFamily="18" charset="0"/>
                  <a:sym typeface="Open Sans"/>
                </a:endParaRPr>
              </a:p>
              <a:p>
                <a:pPr marL="0" indent="0">
                  <a:buNone/>
                </a:pPr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BC1E4BA-630A-6A0B-D992-53463F98E4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2727" y="1836582"/>
                <a:ext cx="5410201" cy="3184836"/>
              </a:xfrm>
              <a:blipFill>
                <a:blip r:embed="rId2"/>
                <a:stretch>
                  <a:fillRect l="-1689" t="-4589" r="-788" b="-386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4385CA-83B9-9B9C-A96C-3BE8E6F31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808" y="1270663"/>
            <a:ext cx="4645555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71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FA0CF-3E07-8EAB-4CD2-E54360C60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2604" y="355810"/>
            <a:ext cx="8610600" cy="753142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qonuni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C6018D-3C36-F2DF-D86E-B61150FAD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62647" y="1485031"/>
            <a:ext cx="12363855" cy="1943969"/>
          </a:xfrm>
        </p:spPr>
        <p:txBody>
          <a:bodyPr>
            <a:normAutofit fontScale="25000" lnSpcReduction="20000"/>
          </a:bodyPr>
          <a:lstStyle/>
          <a:p>
            <a:pPr marL="457200" lvl="1" indent="0">
              <a:buNone/>
            </a:pP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1.YORUG'LIK KATOD SIRTIDAN VAQT BIRLIGIDA URIB CHIQARGAN ELEKTRONLAR SONI KATOD SIRTIGA TUSHAYOTGAN YORUG'LIK INTENSIVLIGIGA TO'G'RI PROPRSIONAL.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2.KATOD SIRTIDAN CHIQAYOTGAN ELEKTRONLAR KINETIK ENERGIYASI YORUG’LIK CHASTOTASIGA CHIZIQLI BOG’LIQ.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8000" b="1" spc="-75" dirty="0">
                <a:latin typeface="Times New Roman" panose="02020603050405020304" pitchFamily="18" charset="0"/>
                <a:ea typeface="Inter"/>
                <a:cs typeface="Times New Roman" panose="02020603050405020304" pitchFamily="18" charset="0"/>
                <a:sym typeface="Inter"/>
              </a:rPr>
              <a:t>FOTOKATOD MATERIALI UCHUN BIROR CHEGARAVIY CHASTOTA MAVJUDKI U CHASTOTADAN PAST CHASTOTALARDA FOTOEFFEKT KUZATILMAYDI. USHBU CHEGARAVIY CHASTOTA FOTOEFFEKT QIZIL CHEGARASI DEYILADI</a:t>
            </a:r>
          </a:p>
          <a:p>
            <a:pPr marL="457200" lvl="1" indent="0">
              <a:buNone/>
            </a:pP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4.FOTOEFFEKT HODISASI BIR ONDA SODIR BO’LADI.</a:t>
            </a:r>
          </a:p>
          <a:p>
            <a:pPr marL="0" indent="0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  <a:p>
            <a:pPr marL="457200" lvl="1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041432-B3EA-D2C2-D00F-29526CEEE5DB}"/>
              </a:ext>
            </a:extLst>
          </p:cNvPr>
          <p:cNvSpPr txBox="1"/>
          <p:nvPr/>
        </p:nvSpPr>
        <p:spPr>
          <a:xfrm>
            <a:off x="90792" y="3427539"/>
            <a:ext cx="657265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    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ehtimolligi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bog'lanish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yaqin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qiymatlarda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Foton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bog'lanish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o'xshab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ehtimolyati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bog'lanish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Turli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qobiqdagi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bog'lanish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ehtimoli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ya'ni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fotoeffekt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2030C2E-C6ED-96C1-C870-05FA57CB7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9961" y="3427539"/>
            <a:ext cx="5521247" cy="307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940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E97665-A735-B3BE-7F25-D94B045F5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425" y="0"/>
            <a:ext cx="8610600" cy="1293028"/>
          </a:xfrm>
        </p:spPr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Kompton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6921E54-7936-A68E-586F-E8413B1A80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0625" y="1669856"/>
                <a:ext cx="10820400" cy="4024125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Gamma-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muhitdan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o'tishda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fotoelektronlar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chiqarishdan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tashqari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atom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to'qnashib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natijada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elektronni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chiqarib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qism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impulsini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elektronga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berishi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gamma-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o'z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yo'nalishini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o'zgartirib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sochilishi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mumkin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Gamma-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fotonlarning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bunday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elektronlardan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yo'nalishini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o'zgartirib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sochilishiga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kompton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sochilish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deb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ataladi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Foton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tinch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holatdagi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erkin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elastik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to'qnashuvi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tufayli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vujudga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kelgan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to'lqin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uzunligining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o'zgarishini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aniqlash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uchun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impulsning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saqlanish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qonunlarini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quyidagicha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yozish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mumkin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>
                  <a:buNone/>
                </a:pP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ts val="3219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𝑬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𝒇</m:t>
                          </m:r>
                        </m:sub>
                      </m:sSub>
                      <m:r>
                        <a:rPr lang="en-US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𝑬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𝒆</m:t>
                          </m:r>
                        </m:sub>
                      </m:sSub>
                      <m:r>
                        <a:rPr lang="en-US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=</m:t>
                      </m:r>
                      <m:sSubSup>
                        <m:sSubSup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𝑬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𝒇</m:t>
                          </m:r>
                        </m:sub>
                        <m:sup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′</m:t>
                          </m:r>
                        </m:sup>
                      </m:sSubSup>
                      <m:r>
                        <a:rPr lang="en-US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+</m:t>
                      </m:r>
                      <m:sSubSup>
                        <m:sSubSup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𝑬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𝒆</m:t>
                          </m:r>
                        </m:sub>
                        <m:sup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sz="2400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Open Sans"/>
                  <a:cs typeface="Open Sans"/>
                  <a:sym typeface="Open Sans"/>
                </a:endParaRPr>
              </a:p>
              <a:p>
                <a:pPr marL="0" indent="0" algn="ctr">
                  <a:lnSpc>
                    <a:spcPts val="3219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𝑷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𝒇</m:t>
                          </m:r>
                        </m:sub>
                      </m:sSub>
                      <m:r>
                        <a:rPr lang="en-US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=</m:t>
                      </m:r>
                      <m:sSubSup>
                        <m:sSubSup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𝑷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𝒇</m:t>
                          </m:r>
                        </m:sub>
                        <m:sup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′</m:t>
                          </m:r>
                        </m:sup>
                      </m:sSubSup>
                      <m:r>
                        <a:rPr lang="en-US" sz="2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+</m:t>
                      </m:r>
                      <m:sSubSup>
                        <m:sSubSup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𝑷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𝒆</m:t>
                          </m:r>
                        </m:sub>
                        <m:sup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Yuqoridagi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tenglamalar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sistemasini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yechish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orqali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to’qnashuvdan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oldingi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keyingi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to’lqin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uzunliklarini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faqrqini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topish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mumkin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𝜟𝝀</m:t>
                      </m:r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  <a:sym typeface="Open Sans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𝟐</m:t>
                          </m:r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𝒉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𝒐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  <m:t>𝒄</m:t>
                          </m:r>
                        </m:den>
                      </m:f>
                      <m:func>
                        <m:func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  <a:sym typeface="Open Sans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f>
                            <m:fPr>
                              <m:ctrlP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𝜽</m:t>
                              </m:r>
                            </m:num>
                            <m:den>
                              <m:r>
                                <a:rPr lang="en-US" sz="2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Open Sans"/>
                                  <a:cs typeface="Open Sans"/>
                                  <a:sym typeface="Open Sans"/>
                                </a:rPr>
                                <m:t>𝟐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6921E54-7936-A68E-586F-E8413B1A80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0625" y="1669856"/>
                <a:ext cx="10820400" cy="4024125"/>
              </a:xfrm>
              <a:blipFill>
                <a:blip r:embed="rId2"/>
                <a:stretch>
                  <a:fillRect l="-563" t="-2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8683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12689B-9686-F3D5-D577-BFA544C02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5375284"/>
            <a:ext cx="8610600" cy="1293028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Kompton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tajribasi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qurilmasi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82604FB-2647-3FE1-E400-0FE9C6CCD1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4723" y="586350"/>
            <a:ext cx="9622554" cy="478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78F963-EE73-3848-10A6-885380DF8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394722"/>
            <a:ext cx="8610600" cy="1293028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Elektron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pozitron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juftligining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bo’lishi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760A726-8647-D523-F59D-23B8F0C8D0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0" y="1766543"/>
                <a:ext cx="5705272" cy="402412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pozitron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yadroning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maydonida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beradi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vaqtida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yadroga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tepki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ko'rinishida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beriladi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Elektron-pozitronning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tinch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holatdagi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massasiga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to'g'ri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keluvchi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1,02 MeV.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Shuning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uchun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gamma-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1,02 MeV dan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katta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bo'lgandagina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elektron-pozitron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bo'lishi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mumkin.Elektron-pozitron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bo'lishida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yadro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olgan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tepki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kichik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bo'lgani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uchun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boshlab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elektron-pozitron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bo'lishi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mumkin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760A726-8647-D523-F59D-23B8F0C8D0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766543"/>
                <a:ext cx="5705272" cy="4024125"/>
              </a:xfrm>
              <a:blipFill>
                <a:blip r:embed="rId2"/>
                <a:stretch>
                  <a:fillRect l="-1711" t="-3030" r="-856" b="-1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40C738-78B3-7CC8-B052-1C0BF86EB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198" y="1940669"/>
            <a:ext cx="5121614" cy="477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87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1A9C7-953F-C3D6-19AF-D46856106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2895600" y="340468"/>
            <a:ext cx="8610600" cy="1167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3BEA0D6-2E8D-01D1-CFB3-A2A84164F4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41443" y="1659538"/>
                <a:ext cx="10820400" cy="402412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maydonida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ham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elektron-pozitron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bo'lishi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mumkin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Lekin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katta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tepki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oladi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Shuning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uchun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ham,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maydonida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gamma-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=2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2,04 MeV dan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katta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bo'lgandagina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elektron-pozitron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bo'ladi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Bo'shliqda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elektron-pozitron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bo'lmaydi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aks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impulsning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saqlanish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qonuni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buziladi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Elektron-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pozitron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ikki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yoki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ikki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to'qnashishida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ham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bo'lishi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mumkin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Birinchi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to'qnashuvchi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fotonlar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energiyalarining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yig'indisi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 + E2&gt;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ikkinchi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holda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harakatdagi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elektronning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to'la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E„ &gt;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7 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bo'lishi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shart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ts val="2799"/>
                  </a:lnSpc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𝒋𝒖𝒇𝒕</m:t>
                          </m:r>
                        </m:sub>
                      </m:sSub>
                      <m:r>
                        <a:rPr lang="en-US" sz="24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𝒁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𝟏𝟑𝟕</m:t>
                          </m:r>
                        </m:den>
                      </m:f>
                      <m:sSubSup>
                        <m:sSubSup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2400" b="1" i="1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𝟐𝟖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func>
                        <m:func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f>
                            <m:f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𝒄</m:t>
                                  </m:r>
                                </m:e>
                                <m:sup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𝟐𝟏𝟖</m:t>
                              </m:r>
                            </m:num>
                            <m:den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𝟐𝟕</m:t>
                              </m:r>
                            </m:den>
                          </m:f>
                        </m:e>
                      </m:func>
                      <m:r>
                        <a:rPr lang="en-US" sz="24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/>
              </a:p>
              <a:p>
                <a:pPr algn="ctr">
                  <a:lnSpc>
                    <a:spcPts val="2799"/>
                  </a:lnSpc>
                  <a:spcBef>
                    <a:spcPct val="0"/>
                  </a:spcBef>
                </a:pPr>
                <a:endParaRPr lang="en-US" sz="2400" dirty="0"/>
              </a:p>
              <a:p>
                <a:pPr marL="0" indent="0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3BEA0D6-2E8D-01D1-CFB3-A2A84164F4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1443" y="1659538"/>
                <a:ext cx="10820400" cy="4024125"/>
              </a:xfrm>
              <a:blipFill>
                <a:blip r:embed="rId2"/>
                <a:stretch>
                  <a:fillRect l="-845" t="-2121" r="-282" b="-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3227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5D2B22-43DB-5315-82FA-DE4B46F09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5375283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ELEKTRON POZITRON JUFTINING EFFEKTIV KESIMINI GAMMA KVANT ENERGIYASIGA BOG’LANISHI.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2CF3E21-964E-7079-724F-7D7C86E14C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61" y="754231"/>
            <a:ext cx="7735678" cy="402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297447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{DE2FD274-10F9-4F02-BD18-A11E46C06A9E}TF49310879-45c6-4d72-870a-c20bc0dca33226a4735b-72ede3746b71</Template>
  <TotalTime>153</TotalTime>
  <Words>898</Words>
  <Application>Microsoft Office PowerPoint</Application>
  <PresentationFormat>Широкоэкранный</PresentationFormat>
  <Paragraphs>67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Cambria Math</vt:lpstr>
      <vt:lpstr>Century Gothic</vt:lpstr>
      <vt:lpstr>Times New Roman</vt:lpstr>
      <vt:lpstr>След самолета</vt:lpstr>
      <vt:lpstr>Fotoeffekt, kompton effekt, elektron pozitron juftligining hosil bo’lishi,gamma nurlarning muhitda yutilish koeffisiyenti.</vt:lpstr>
      <vt:lpstr>Reja:</vt:lpstr>
      <vt:lpstr>Fotoeffekt hodisasi.</vt:lpstr>
      <vt:lpstr>Fotoeffekt qonuni.</vt:lpstr>
      <vt:lpstr>Kompton effekti.</vt:lpstr>
      <vt:lpstr>Kompton effekti tajribasi qurilmasi.</vt:lpstr>
      <vt:lpstr>Elektron pozitron juftligining hosil bo’lishi.</vt:lpstr>
      <vt:lpstr>Презентация PowerPoint</vt:lpstr>
      <vt:lpstr>ELEKTRON POZITRON JUFTINING EFFEKTIV KESIMINI GAMMA KVANT ENERGIYASIGA BOG’LANISHI. </vt:lpstr>
      <vt:lpstr>Gamma nurlarning muhitda yutilish koeffisiyenti.  </vt:lpstr>
      <vt:lpstr>Презентация PowerPoint</vt:lpstr>
      <vt:lpstr>Презентация PowerPoint</vt:lpstr>
      <vt:lpstr>xulosa</vt:lpstr>
      <vt:lpstr>Foydalanilgan adabiyotlar.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davlatova_s@outlook.com</dc:creator>
  <cp:lastModifiedBy>davlatova_s@outlook.com</cp:lastModifiedBy>
  <cp:revision>2</cp:revision>
  <dcterms:created xsi:type="dcterms:W3CDTF">2026-04-18T17:17:08Z</dcterms:created>
  <dcterms:modified xsi:type="dcterms:W3CDTF">2026-04-19T07:00:10Z</dcterms:modified>
</cp:coreProperties>
</file>