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03" r:id="rId1"/>
  </p:sldMasterIdLst>
  <p:sldIdLst>
    <p:sldId id="256" r:id="rId2"/>
    <p:sldId id="259" r:id="rId3"/>
    <p:sldId id="260" r:id="rId4"/>
    <p:sldId id="261" r:id="rId5"/>
    <p:sldId id="262" r:id="rId6"/>
    <p:sldId id="263" r:id="rId7"/>
    <p:sldId id="264" r:id="rId8"/>
    <p:sldId id="265" r:id="rId9"/>
    <p:sldId id="266" r:id="rId10"/>
    <p:sldId id="267" r:id="rId11"/>
    <p:sldId id="268" r:id="rId12"/>
    <p:sldId id="269" r:id="rId13"/>
    <p:sldId id="270" r:id="rId14"/>
    <p:sldId id="271" r:id="rId15"/>
    <p:sldId id="272" r:id="rId16"/>
    <p:sldId id="274" r:id="rId17"/>
    <p:sldId id="273" r:id="rId18"/>
    <p:sldId id="275" r:id="rId19"/>
    <p:sldId id="276"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991" autoAdjust="0"/>
    <p:restoredTop sz="94660"/>
  </p:normalViewPr>
  <p:slideViewPr>
    <p:cSldViewPr snapToGrid="0">
      <p:cViewPr varScale="1">
        <p:scale>
          <a:sx n="85" d="100"/>
          <a:sy n="85" d="100"/>
        </p:scale>
        <p:origin x="456" y="53"/>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p:cNvSpPr>
            <a:spLocks noGrp="1"/>
          </p:cNvSpPr>
          <p:nvPr>
            <p:ph type="dt" sz="half" idx="10"/>
          </p:nvPr>
        </p:nvSpPr>
        <p:spPr/>
        <p:txBody>
          <a:bodyPr/>
          <a:lstStyle/>
          <a:p>
            <a:fld id="{5923F103-BC34-4FE4-A40E-EDDEECFDA5D0}" type="datetimeFigureOut">
              <a:rPr lang="en-US" smtClean="0"/>
              <a:pPr/>
              <a:t>10/29/2023</a:t>
            </a:fld>
            <a:endParaRPr lang="en-US" dirty="0"/>
          </a:p>
        </p:txBody>
      </p:sp>
      <p:sp>
        <p:nvSpPr>
          <p:cNvPr id="5" name="Нижний колонтитул 4"/>
          <p:cNvSpPr>
            <a:spLocks noGrp="1"/>
          </p:cNvSpPr>
          <p:nvPr>
            <p:ph type="ftr" sz="quarter" idx="11"/>
          </p:nvPr>
        </p:nvSpPr>
        <p:spPr/>
        <p:txBody>
          <a:bodyPr/>
          <a:lstStyle/>
          <a:p>
            <a:r>
              <a:rPr lang="en-US"/>
              <a:t>
              </a:t>
            </a:r>
            <a:endParaRPr lang="en-US" dirty="0"/>
          </a:p>
        </p:txBody>
      </p:sp>
      <p:sp>
        <p:nvSpPr>
          <p:cNvPr id="6" name="Номер слайда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2608507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53086D93-FCAC-47E0-A2EE-787E62CA814C}" type="datetimeFigureOut">
              <a:rPr lang="en-US" smtClean="0"/>
              <a:t>10/29/2023</a:t>
            </a:fld>
            <a:endParaRPr lang="en-US" dirty="0"/>
          </a:p>
        </p:txBody>
      </p:sp>
      <p:sp>
        <p:nvSpPr>
          <p:cNvPr id="5" name="Нижний колонтитул 4"/>
          <p:cNvSpPr>
            <a:spLocks noGrp="1"/>
          </p:cNvSpPr>
          <p:nvPr>
            <p:ph type="ftr" sz="quarter" idx="11"/>
          </p:nvPr>
        </p:nvSpPr>
        <p:spPr/>
        <p:txBody>
          <a:bodyPr/>
          <a:lstStyle/>
          <a:p>
            <a:r>
              <a:rPr lang="en-US"/>
              <a:t>
              </a:t>
            </a:r>
            <a:endParaRPr lang="en-US" dirty="0"/>
          </a:p>
        </p:txBody>
      </p:sp>
      <p:sp>
        <p:nvSpPr>
          <p:cNvPr id="6" name="Номер слайда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6877949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CDA879A6-0FD0-4734-A311-86BFCA472E6E}" type="datetimeFigureOut">
              <a:rPr lang="en-US" smtClean="0"/>
              <a:t>10/29/2023</a:t>
            </a:fld>
            <a:endParaRPr lang="en-US" dirty="0"/>
          </a:p>
        </p:txBody>
      </p:sp>
      <p:sp>
        <p:nvSpPr>
          <p:cNvPr id="5" name="Нижний колонтитул 4"/>
          <p:cNvSpPr>
            <a:spLocks noGrp="1"/>
          </p:cNvSpPr>
          <p:nvPr>
            <p:ph type="ftr" sz="quarter" idx="11"/>
          </p:nvPr>
        </p:nvSpPr>
        <p:spPr/>
        <p:txBody>
          <a:bodyPr/>
          <a:lstStyle/>
          <a:p>
            <a:r>
              <a:rPr lang="en-US"/>
              <a:t>
              </a:t>
            </a:r>
            <a:endParaRPr lang="en-US" dirty="0"/>
          </a:p>
        </p:txBody>
      </p:sp>
      <p:sp>
        <p:nvSpPr>
          <p:cNvPr id="6" name="Номер слайда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5753718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19C9CA7B-DFD4-44B5-8C60-D14B8CD1FB59}" type="datetimeFigureOut">
              <a:rPr lang="en-US" smtClean="0"/>
              <a:t>10/29/2023</a:t>
            </a:fld>
            <a:endParaRPr lang="en-US" dirty="0"/>
          </a:p>
        </p:txBody>
      </p:sp>
      <p:sp>
        <p:nvSpPr>
          <p:cNvPr id="5" name="Нижний колонтитул 4"/>
          <p:cNvSpPr>
            <a:spLocks noGrp="1"/>
          </p:cNvSpPr>
          <p:nvPr>
            <p:ph type="ftr" sz="quarter" idx="11"/>
          </p:nvPr>
        </p:nvSpPr>
        <p:spPr/>
        <p:txBody>
          <a:bodyPr/>
          <a:lstStyle/>
          <a:p>
            <a:r>
              <a:rPr lang="en-US"/>
              <a:t>
              </a:t>
            </a:r>
            <a:endParaRPr lang="en-US" dirty="0"/>
          </a:p>
        </p:txBody>
      </p:sp>
      <p:sp>
        <p:nvSpPr>
          <p:cNvPr id="6" name="Номер слайда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3865077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F34E6425-0181-43F2-84FC-787E803FD2F8}" type="datetimeFigureOut">
              <a:rPr lang="en-US" smtClean="0"/>
              <a:t>10/29/2023</a:t>
            </a:fld>
            <a:endParaRPr lang="en-US" dirty="0"/>
          </a:p>
        </p:txBody>
      </p:sp>
      <p:sp>
        <p:nvSpPr>
          <p:cNvPr id="5" name="Нижний колонтитул 4"/>
          <p:cNvSpPr>
            <a:spLocks noGrp="1"/>
          </p:cNvSpPr>
          <p:nvPr>
            <p:ph type="ftr" sz="quarter" idx="11"/>
          </p:nvPr>
        </p:nvSpPr>
        <p:spPr/>
        <p:txBody>
          <a:bodyPr/>
          <a:lstStyle/>
          <a:p>
            <a:r>
              <a:rPr lang="en-US"/>
              <a:t>
              </a:t>
            </a:r>
            <a:endParaRPr lang="en-US" dirty="0"/>
          </a:p>
        </p:txBody>
      </p:sp>
      <p:sp>
        <p:nvSpPr>
          <p:cNvPr id="6" name="Номер слайда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054854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3BDB8791-F1B0-41E7-B7FD-A781E65C4266}" type="datetimeFigureOut">
              <a:rPr lang="en-US" smtClean="0"/>
              <a:t>10/29/2023</a:t>
            </a:fld>
            <a:endParaRPr lang="en-US" dirty="0"/>
          </a:p>
        </p:txBody>
      </p:sp>
      <p:sp>
        <p:nvSpPr>
          <p:cNvPr id="6" name="Нижний колонтитул 5"/>
          <p:cNvSpPr>
            <a:spLocks noGrp="1"/>
          </p:cNvSpPr>
          <p:nvPr>
            <p:ph type="ftr" sz="quarter" idx="11"/>
          </p:nvPr>
        </p:nvSpPr>
        <p:spPr/>
        <p:txBody>
          <a:bodyPr/>
          <a:lstStyle/>
          <a:p>
            <a:r>
              <a:rPr lang="en-US"/>
              <a:t>
              </a:t>
            </a:r>
            <a:endParaRPr lang="en-US" dirty="0"/>
          </a:p>
        </p:txBody>
      </p:sp>
      <p:sp>
        <p:nvSpPr>
          <p:cNvPr id="7" name="Номер слайда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137158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5FDD63B2-E120-4ED8-B27B-C685F510A5FE}" type="datetimeFigureOut">
              <a:rPr lang="en-US" smtClean="0"/>
              <a:t>10/29/2023</a:t>
            </a:fld>
            <a:endParaRPr lang="en-US" dirty="0"/>
          </a:p>
        </p:txBody>
      </p:sp>
      <p:sp>
        <p:nvSpPr>
          <p:cNvPr id="8" name="Нижний колонтитул 7"/>
          <p:cNvSpPr>
            <a:spLocks noGrp="1"/>
          </p:cNvSpPr>
          <p:nvPr>
            <p:ph type="ftr" sz="quarter" idx="11"/>
          </p:nvPr>
        </p:nvSpPr>
        <p:spPr/>
        <p:txBody>
          <a:bodyPr/>
          <a:lstStyle/>
          <a:p>
            <a:r>
              <a:rPr lang="en-US"/>
              <a:t>
              </a:t>
            </a:r>
            <a:endParaRPr lang="en-US" dirty="0"/>
          </a:p>
        </p:txBody>
      </p:sp>
      <p:sp>
        <p:nvSpPr>
          <p:cNvPr id="9" name="Номер слайда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7876741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7AA18ACC-A947-437B-A130-35BD54FDF1E9}" type="datetimeFigureOut">
              <a:rPr lang="en-US" smtClean="0"/>
              <a:t>10/29/2023</a:t>
            </a:fld>
            <a:endParaRPr lang="en-US" dirty="0"/>
          </a:p>
        </p:txBody>
      </p:sp>
      <p:sp>
        <p:nvSpPr>
          <p:cNvPr id="4" name="Нижний колонтитул 3"/>
          <p:cNvSpPr>
            <a:spLocks noGrp="1"/>
          </p:cNvSpPr>
          <p:nvPr>
            <p:ph type="ftr" sz="quarter" idx="11"/>
          </p:nvPr>
        </p:nvSpPr>
        <p:spPr/>
        <p:txBody>
          <a:bodyPr/>
          <a:lstStyle/>
          <a:p>
            <a:r>
              <a:rPr lang="en-US"/>
              <a:t>
              </a:t>
            </a:r>
            <a:endParaRPr lang="en-US" dirty="0"/>
          </a:p>
        </p:txBody>
      </p:sp>
      <p:sp>
        <p:nvSpPr>
          <p:cNvPr id="5" name="Номер слайда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7627354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7C8D7E02-BCB8-4D50-A234-369438C08659}" type="datetimeFigureOut">
              <a:rPr lang="en-US" smtClean="0"/>
              <a:t>10/29/2023</a:t>
            </a:fld>
            <a:endParaRPr lang="en-US" dirty="0"/>
          </a:p>
        </p:txBody>
      </p:sp>
      <p:sp>
        <p:nvSpPr>
          <p:cNvPr id="3" name="Нижний колонтитул 2"/>
          <p:cNvSpPr>
            <a:spLocks noGrp="1"/>
          </p:cNvSpPr>
          <p:nvPr>
            <p:ph type="ftr" sz="quarter" idx="11"/>
          </p:nvPr>
        </p:nvSpPr>
        <p:spPr/>
        <p:txBody>
          <a:bodyPr/>
          <a:lstStyle/>
          <a:p>
            <a:r>
              <a:rPr lang="en-US"/>
              <a:t>
              </a:t>
            </a:r>
            <a:endParaRPr lang="en-US" dirty="0"/>
          </a:p>
        </p:txBody>
      </p:sp>
      <p:sp>
        <p:nvSpPr>
          <p:cNvPr id="4" name="Номер слайда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142726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76E86A4C-8E40-4F87-A4F0-01A0687C5742}" type="datetimeFigureOut">
              <a:rPr lang="en-US" smtClean="0"/>
              <a:t>10/29/2023</a:t>
            </a:fld>
            <a:endParaRPr lang="en-US" dirty="0"/>
          </a:p>
        </p:txBody>
      </p:sp>
      <p:sp>
        <p:nvSpPr>
          <p:cNvPr id="6" name="Нижний колонтитул 5"/>
          <p:cNvSpPr>
            <a:spLocks noGrp="1"/>
          </p:cNvSpPr>
          <p:nvPr>
            <p:ph type="ftr" sz="quarter" idx="11"/>
          </p:nvPr>
        </p:nvSpPr>
        <p:spPr/>
        <p:txBody>
          <a:bodyPr/>
          <a:lstStyle/>
          <a:p>
            <a:r>
              <a:rPr lang="en-US"/>
              <a:t>
              </a:t>
            </a:r>
            <a:endParaRPr lang="en-US" dirty="0"/>
          </a:p>
        </p:txBody>
      </p:sp>
      <p:sp>
        <p:nvSpPr>
          <p:cNvPr id="7" name="Номер слайда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5189996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35E72C73-2D91-4E12-BA25-F0AA0C03599B}" type="datetimeFigureOut">
              <a:rPr lang="en-US" smtClean="0"/>
              <a:t>10/29/2023</a:t>
            </a:fld>
            <a:endParaRPr lang="en-US" dirty="0"/>
          </a:p>
        </p:txBody>
      </p:sp>
      <p:sp>
        <p:nvSpPr>
          <p:cNvPr id="6" name="Нижний колонтитул 5"/>
          <p:cNvSpPr>
            <a:spLocks noGrp="1"/>
          </p:cNvSpPr>
          <p:nvPr>
            <p:ph type="ftr" sz="quarter" idx="11"/>
          </p:nvPr>
        </p:nvSpPr>
        <p:spPr/>
        <p:txBody>
          <a:bodyPr/>
          <a:lstStyle/>
          <a:p>
            <a:r>
              <a:rPr lang="en-US"/>
              <a:t>
              </a:t>
            </a:r>
            <a:endParaRPr lang="en-US" dirty="0"/>
          </a:p>
        </p:txBody>
      </p:sp>
      <p:sp>
        <p:nvSpPr>
          <p:cNvPr id="7" name="Номер слайда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49510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BE451C3-0FF4-47C4-B829-773ADF60F88C}" type="datetimeFigureOut">
              <a:rPr lang="en-US" smtClean="0"/>
              <a:t>10/29/2023</a:t>
            </a:fld>
            <a:endParaRPr lang="en-US" dirty="0"/>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
              </a:t>
            </a:r>
            <a:endParaRPr lang="en-US" dirty="0"/>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94384614"/>
      </p:ext>
    </p:extLst>
  </p:cSld>
  <p:clrMap bg1="lt1" tx1="dk1" bg2="lt2" tx2="dk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 id="2147483709" r:id="rId6"/>
    <p:sldLayoutId id="2147483710" r:id="rId7"/>
    <p:sldLayoutId id="2147483711" r:id="rId8"/>
    <p:sldLayoutId id="2147483712" r:id="rId9"/>
    <p:sldLayoutId id="2147483713" r:id="rId10"/>
    <p:sldLayoutId id="2147483714"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154954" y="942535"/>
            <a:ext cx="10255995" cy="1913207"/>
          </a:xfrm>
        </p:spPr>
        <p:txBody>
          <a:bodyPr/>
          <a:lstStyle/>
          <a:p>
            <a:pPr algn="ctr"/>
            <a:r>
              <a:rPr lang="ru-RU" sz="3200" b="1" dirty="0" err="1">
                <a:latin typeface="Times New Roman" panose="02020603050405020304" pitchFamily="18" charset="0"/>
                <a:cs typeface="Times New Roman" panose="02020603050405020304" pitchFamily="18" charset="0"/>
              </a:rPr>
              <a:t>Muloqot</a:t>
            </a:r>
            <a:r>
              <a:rPr lang="ru-RU" sz="3200" b="1" dirty="0">
                <a:latin typeface="Times New Roman" panose="02020603050405020304" pitchFamily="18" charset="0"/>
                <a:cs typeface="Times New Roman" panose="02020603050405020304" pitchFamily="18" charset="0"/>
              </a:rPr>
              <a:t> </a:t>
            </a:r>
            <a:r>
              <a:rPr lang="ru-RU" sz="3200" b="1" dirty="0" err="1">
                <a:latin typeface="Times New Roman" panose="02020603050405020304" pitchFamily="18" charset="0"/>
                <a:cs typeface="Times New Roman" panose="02020603050405020304" pitchFamily="18" charset="0"/>
              </a:rPr>
              <a:t>va</a:t>
            </a:r>
            <a:r>
              <a:rPr lang="ru-RU" sz="3200" b="1" dirty="0">
                <a:latin typeface="Times New Roman" panose="02020603050405020304" pitchFamily="18" charset="0"/>
                <a:cs typeface="Times New Roman" panose="02020603050405020304" pitchFamily="18" charset="0"/>
              </a:rPr>
              <a:t> </a:t>
            </a:r>
            <a:r>
              <a:rPr lang="ru-RU" sz="3200" b="1" dirty="0" err="1">
                <a:latin typeface="Times New Roman" panose="02020603050405020304" pitchFamily="18" charset="0"/>
                <a:cs typeface="Times New Roman" panose="02020603050405020304" pitchFamily="18" charset="0"/>
              </a:rPr>
              <a:t>shaxslararo</a:t>
            </a:r>
            <a:r>
              <a:rPr lang="ru-RU" sz="3200" b="1" dirty="0">
                <a:latin typeface="Times New Roman" panose="02020603050405020304" pitchFamily="18" charset="0"/>
                <a:cs typeface="Times New Roman" panose="02020603050405020304" pitchFamily="18" charset="0"/>
              </a:rPr>
              <a:t> </a:t>
            </a:r>
            <a:r>
              <a:rPr lang="ru-RU" sz="3200" b="1" dirty="0" err="1">
                <a:latin typeface="Times New Roman" panose="02020603050405020304" pitchFamily="18" charset="0"/>
                <a:cs typeface="Times New Roman" panose="02020603050405020304" pitchFamily="18" charset="0"/>
              </a:rPr>
              <a:t>munosabatlar</a:t>
            </a:r>
            <a:r>
              <a:rPr lang="ru-RU" sz="3200" b="1" dirty="0">
                <a:latin typeface="Times New Roman" panose="02020603050405020304" pitchFamily="18" charset="0"/>
                <a:cs typeface="Times New Roman" panose="02020603050405020304" pitchFamily="18" charset="0"/>
              </a:rPr>
              <a:t> </a:t>
            </a:r>
            <a:r>
              <a:rPr lang="ru-RU" sz="3200" b="1" dirty="0" err="1">
                <a:latin typeface="Times New Roman" panose="02020603050405020304" pitchFamily="18" charset="0"/>
                <a:cs typeface="Times New Roman" panose="02020603050405020304" pitchFamily="18" charset="0"/>
              </a:rPr>
              <a:t>psixologiyasi</a:t>
            </a:r>
            <a:br>
              <a:rPr lang="uz-Cyrl-UZ" sz="3200" b="1" dirty="0">
                <a:latin typeface="Times New Roman" panose="02020603050405020304" pitchFamily="18" charset="0"/>
                <a:cs typeface="Times New Roman" panose="02020603050405020304" pitchFamily="18" charset="0"/>
              </a:rPr>
            </a:br>
            <a:endParaRPr lang="ru-RU" sz="3200" dirty="0">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a:xfrm>
            <a:off x="633046" y="2546252"/>
            <a:ext cx="10944665" cy="3573194"/>
          </a:xfrm>
        </p:spPr>
        <p:txBody>
          <a:bodyPr>
            <a:normAutofit/>
          </a:bodyPr>
          <a:lstStyle/>
          <a:p>
            <a:r>
              <a:rPr lang="uz-Cyrl-UZ" sz="2400" b="1" dirty="0">
                <a:latin typeface="Times New Roman" panose="02020603050405020304" pitchFamily="18" charset="0"/>
                <a:cs typeface="Times New Roman" panose="02020603050405020304" pitchFamily="18" charset="0"/>
              </a:rPr>
              <a:t>Reja :</a:t>
            </a:r>
            <a:endParaRPr lang="ru-RU" sz="2400" dirty="0">
              <a:latin typeface="Times New Roman" panose="02020603050405020304" pitchFamily="18" charset="0"/>
              <a:cs typeface="Times New Roman" panose="02020603050405020304" pitchFamily="18" charset="0"/>
            </a:endParaRPr>
          </a:p>
          <a:p>
            <a:r>
              <a:rPr lang="uz-Cyrl-UZ" sz="2400" b="1" dirty="0">
                <a:latin typeface="Times New Roman" panose="02020603050405020304" pitchFamily="18" charset="0"/>
                <a:cs typeface="Times New Roman" panose="02020603050405020304" pitchFamily="18" charset="0"/>
              </a:rPr>
              <a:t>  </a:t>
            </a:r>
            <a:endParaRPr lang="ru-RU" sz="2400" dirty="0">
              <a:latin typeface="Times New Roman" panose="02020603050405020304" pitchFamily="18" charset="0"/>
              <a:cs typeface="Times New Roman" panose="02020603050405020304" pitchFamily="18" charset="0"/>
            </a:endParaRPr>
          </a:p>
          <a:p>
            <a:pPr lvl="0"/>
            <a:r>
              <a:rPr lang="ru-RU" sz="2400" dirty="0" err="1">
                <a:latin typeface="Times New Roman" panose="02020603050405020304" pitchFamily="18" charset="0"/>
                <a:cs typeface="Times New Roman" panose="02020603050405020304" pitchFamily="18" charset="0"/>
              </a:rPr>
              <a:t>Muloqot</a:t>
            </a:r>
            <a:r>
              <a:rPr lang="uz-Cyrl-UZ" sz="2400" dirty="0">
                <a:latin typeface="Times New Roman" panose="02020603050405020304" pitchFamily="18" charset="0"/>
                <a:cs typeface="Times New Roman" panose="02020603050405020304" pitchFamily="18" charset="0"/>
              </a:rPr>
              <a:t> shaxslararo munosabatning asosi</a:t>
            </a:r>
            <a:endParaRPr lang="ru-RU" sz="2400" dirty="0">
              <a:latin typeface="Times New Roman" panose="02020603050405020304" pitchFamily="18" charset="0"/>
              <a:cs typeface="Times New Roman" panose="02020603050405020304" pitchFamily="18" charset="0"/>
            </a:endParaRPr>
          </a:p>
          <a:p>
            <a:pPr lvl="0"/>
            <a:r>
              <a:rPr lang="uz-Cyrl-UZ" sz="2400" dirty="0">
                <a:latin typeface="Times New Roman" panose="02020603050405020304" pitchFamily="18" charset="0"/>
                <a:cs typeface="Times New Roman" panose="02020603050405020304" pitchFamily="18" charset="0"/>
              </a:rPr>
              <a:t>Muloqot turlari </a:t>
            </a:r>
            <a:endParaRPr lang="ru-RU" sz="2400" dirty="0">
              <a:latin typeface="Times New Roman" panose="02020603050405020304" pitchFamily="18" charset="0"/>
              <a:cs typeface="Times New Roman" panose="02020603050405020304" pitchFamily="18" charset="0"/>
            </a:endParaRPr>
          </a:p>
          <a:p>
            <a:pPr lvl="0"/>
            <a:r>
              <a:rPr lang="uz-Cyrl-UZ" sz="2400" dirty="0">
                <a:latin typeface="Times New Roman" panose="02020603050405020304" pitchFamily="18" charset="0"/>
                <a:cs typeface="Times New Roman" panose="02020603050405020304" pitchFamily="18" charset="0"/>
              </a:rPr>
              <a:t>Muloqot strategiyasi. </a:t>
            </a:r>
            <a:endParaRPr lang="ru-RU" sz="2400" dirty="0">
              <a:latin typeface="Times New Roman" panose="02020603050405020304" pitchFamily="18" charset="0"/>
              <a:cs typeface="Times New Roman" panose="02020603050405020304" pitchFamily="18" charset="0"/>
            </a:endParaRPr>
          </a:p>
          <a:p>
            <a:pPr lvl="0"/>
            <a:r>
              <a:rPr lang="uz-Cyrl-UZ" sz="2400" dirty="0">
                <a:latin typeface="Times New Roman" panose="02020603050405020304" pitchFamily="18" charset="0"/>
                <a:cs typeface="Times New Roman" panose="02020603050405020304" pitchFamily="18" charset="0"/>
              </a:rPr>
              <a:t>Muloqot jarayonida insonlarning o'zaro ta'siri. </a:t>
            </a:r>
            <a:endParaRPr lang="ru-RU" sz="2400" dirty="0">
              <a:latin typeface="Times New Roman" panose="02020603050405020304" pitchFamily="18" charset="0"/>
              <a:cs typeface="Times New Roman" panose="02020603050405020304" pitchFamily="18" charset="0"/>
            </a:endParaRPr>
          </a:p>
          <a:p>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799604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5249" y="973668"/>
            <a:ext cx="10958733" cy="706964"/>
          </a:xfrm>
        </p:spPr>
        <p:txBody>
          <a:bodyPr>
            <a:normAutofit/>
          </a:bodyPr>
          <a:lstStyle/>
          <a:p>
            <a:pPr algn="ctr"/>
            <a:r>
              <a:rPr lang="uz-Cyrl-UZ" dirty="0"/>
              <a:t>O'qituvchi va o'quvchi o'rtasidagi muloqot</a:t>
            </a:r>
            <a:endParaRPr lang="ru-RU" dirty="0"/>
          </a:p>
        </p:txBody>
      </p:sp>
      <p:sp>
        <p:nvSpPr>
          <p:cNvPr id="3" name="Объект 2"/>
          <p:cNvSpPr>
            <a:spLocks noGrp="1"/>
          </p:cNvSpPr>
          <p:nvPr>
            <p:ph idx="1"/>
          </p:nvPr>
        </p:nvSpPr>
        <p:spPr>
          <a:xfrm>
            <a:off x="436098" y="2603499"/>
            <a:ext cx="11197884" cy="4022383"/>
          </a:xfrm>
        </p:spPr>
        <p:txBody>
          <a:bodyPr>
            <a:normAutofit/>
          </a:bodyPr>
          <a:lstStyle/>
          <a:p>
            <a:endParaRPr lang="en-US" sz="3200" dirty="0">
              <a:latin typeface="Times New Roman" panose="02020603050405020304" pitchFamily="18" charset="0"/>
              <a:cs typeface="Times New Roman" panose="02020603050405020304" pitchFamily="18" charset="0"/>
            </a:endParaRPr>
          </a:p>
          <a:p>
            <a:r>
              <a:rPr lang="uz-Cyrl-UZ" sz="3200" dirty="0">
                <a:latin typeface="Times New Roman" panose="02020603050405020304" pitchFamily="18" charset="0"/>
                <a:cs typeface="Times New Roman" panose="02020603050405020304" pitchFamily="18" charset="0"/>
              </a:rPr>
              <a:t>O'qituvchi va o'quvchi o'rtasidagi muloqot bo'lishi uchun o'qituvchida etarli darajada qobiliyatga ega bo'lishi kerak, hamda o'z-o'ziga doimo quyidagi savollarni berishi va unga javob berishga harakat qilishi kerak</a:t>
            </a:r>
            <a:endParaRPr lang="ru-RU"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095216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6948" y="365760"/>
            <a:ext cx="11760590" cy="1477107"/>
          </a:xfrm>
        </p:spPr>
        <p:txBody>
          <a:bodyPr/>
          <a:lstStyle/>
          <a:p>
            <a:pPr algn="ctr"/>
            <a:r>
              <a:rPr lang="uz-Cyrl-UZ" b="1" i="1" dirty="0"/>
              <a:t> Nimaga o'rgatish</a:t>
            </a:r>
            <a:r>
              <a:rPr lang="uz-Cyrl-UZ" dirty="0"/>
              <a:t>, kimni o'rgatish, qanday o'rgatish kerak</a:t>
            </a:r>
            <a:endParaRPr lang="ru-RU" dirty="0"/>
          </a:p>
        </p:txBody>
      </p:sp>
      <p:sp>
        <p:nvSpPr>
          <p:cNvPr id="3" name="Объект 2"/>
          <p:cNvSpPr>
            <a:spLocks noGrp="1"/>
          </p:cNvSpPr>
          <p:nvPr>
            <p:ph idx="1"/>
          </p:nvPr>
        </p:nvSpPr>
        <p:spPr>
          <a:xfrm>
            <a:off x="492369" y="2377440"/>
            <a:ext cx="11282289" cy="4318782"/>
          </a:xfrm>
        </p:spPr>
        <p:txBody>
          <a:bodyPr/>
          <a:lstStyle/>
          <a:p>
            <a:pPr marL="0" indent="0">
              <a:buNone/>
            </a:pPr>
            <a:r>
              <a:rPr lang="uz-Cyrl-UZ" dirty="0"/>
              <a:t> </a:t>
            </a:r>
            <a:endParaRPr lang="ru-RU" dirty="0"/>
          </a:p>
          <a:p>
            <a:r>
              <a:rPr lang="uz-Cyrl-UZ" sz="2800" dirty="0">
                <a:latin typeface="Times New Roman" panose="02020603050405020304" pitchFamily="18" charset="0"/>
                <a:cs typeface="Times New Roman" panose="02020603050405020304" pitchFamily="18" charset="0"/>
              </a:rPr>
              <a:t> ilm-fandagi yangiliklarni anglash, ya'ni fan terminlar tushunish, o'quv predmetini to'liq o'zlashtirish;</a:t>
            </a:r>
            <a:endParaRPr lang="ru-RU" sz="2800" dirty="0">
              <a:latin typeface="Times New Roman" panose="02020603050405020304" pitchFamily="18" charset="0"/>
              <a:cs typeface="Times New Roman" panose="02020603050405020304" pitchFamily="18" charset="0"/>
            </a:endParaRPr>
          </a:p>
          <a:p>
            <a:r>
              <a:rPr lang="uz-Cyrl-UZ" sz="2800" dirty="0">
                <a:latin typeface="Times New Roman" panose="02020603050405020304" pitchFamily="18" charset="0"/>
                <a:cs typeface="Times New Roman" panose="02020603050405020304" pitchFamily="18" charset="0"/>
              </a:rPr>
              <a:t> malaka, ko'nikma va qobiliyatni shakllantirish;</a:t>
            </a:r>
            <a:endParaRPr lang="ru-RU" sz="2800" dirty="0">
              <a:latin typeface="Times New Roman" panose="02020603050405020304" pitchFamily="18" charset="0"/>
              <a:cs typeface="Times New Roman" panose="02020603050405020304" pitchFamily="18" charset="0"/>
            </a:endParaRPr>
          </a:p>
          <a:p>
            <a:r>
              <a:rPr lang="uz-Cyrl-UZ" sz="2800" dirty="0">
                <a:latin typeface="Times New Roman" panose="02020603050405020304" pitchFamily="18" charset="0"/>
                <a:cs typeface="Times New Roman" panose="02020603050405020304" pitchFamily="18" charset="0"/>
              </a:rPr>
              <a:t> o'quv predmetlari o'rtasidagi bog'liqlikni amalga oshirish;</a:t>
            </a:r>
            <a:endParaRPr lang="ru-RU" sz="2800" dirty="0">
              <a:latin typeface="Times New Roman" panose="02020603050405020304" pitchFamily="18" charset="0"/>
              <a:cs typeface="Times New Roman" panose="02020603050405020304" pitchFamily="18" charset="0"/>
            </a:endParaRPr>
          </a:p>
          <a:p>
            <a:r>
              <a:rPr lang="uz-Cyrl-UZ" sz="2800" dirty="0">
                <a:latin typeface="Times New Roman" panose="02020603050405020304" pitchFamily="18" charset="0"/>
                <a:cs typeface="Times New Roman" panose="02020603050405020304" pitchFamily="18" charset="0"/>
              </a:rPr>
              <a:t> o'quv mazmunini tushunarli tizim asosida qurish.</a:t>
            </a:r>
            <a:endParaRPr lang="ru-RU" sz="2800" dirty="0">
              <a:latin typeface="Times New Roman" panose="02020603050405020304" pitchFamily="18" charset="0"/>
              <a:cs typeface="Times New Roman" panose="02020603050405020304" pitchFamily="18" charset="0"/>
            </a:endParaRPr>
          </a:p>
          <a:p>
            <a:endParaRPr lang="ru-RU" sz="2800"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33728727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79828" y="534572"/>
            <a:ext cx="11352627" cy="1146060"/>
          </a:xfrm>
        </p:spPr>
        <p:txBody>
          <a:bodyPr>
            <a:normAutofit fontScale="90000"/>
          </a:bodyPr>
          <a:lstStyle/>
          <a:p>
            <a:pPr algn="ctr"/>
            <a:br>
              <a:rPr lang="uz-Cyrl-UZ" b="1" i="1" dirty="0"/>
            </a:br>
            <a:r>
              <a:rPr lang="uz-Cyrl-UZ" b="1" i="1" dirty="0"/>
              <a:t>Kimni o'rgatish</a:t>
            </a:r>
            <a:r>
              <a:rPr lang="uz-Cyrl-UZ" dirty="0"/>
              <a:t>:</a:t>
            </a:r>
            <a:br>
              <a:rPr lang="ru-RU" dirty="0"/>
            </a:br>
            <a:r>
              <a:rPr lang="uz-Cyrl-UZ" dirty="0"/>
              <a:t> </a:t>
            </a:r>
            <a:br>
              <a:rPr lang="ru-RU" dirty="0"/>
            </a:br>
            <a:endParaRPr lang="ru-RU" dirty="0"/>
          </a:p>
        </p:txBody>
      </p:sp>
      <p:sp>
        <p:nvSpPr>
          <p:cNvPr id="3" name="Объект 2"/>
          <p:cNvSpPr>
            <a:spLocks noGrp="1"/>
          </p:cNvSpPr>
          <p:nvPr>
            <p:ph idx="1"/>
          </p:nvPr>
        </p:nvSpPr>
        <p:spPr>
          <a:xfrm>
            <a:off x="379828" y="2166425"/>
            <a:ext cx="11690252" cy="4318781"/>
          </a:xfrm>
        </p:spPr>
        <p:txBody>
          <a:bodyPr>
            <a:normAutofit/>
          </a:bodyPr>
          <a:lstStyle/>
          <a:p>
            <a:r>
              <a:rPr lang="uz-Cyrl-UZ" sz="2400" dirty="0">
                <a:latin typeface="Times New Roman" panose="02020603050405020304" pitchFamily="18" charset="0"/>
                <a:cs typeface="Times New Roman" panose="02020603050405020304" pitchFamily="18" charset="0"/>
              </a:rPr>
              <a:t> o'quvchilarni ba'zi psixik xususiyatlarini (eslab qolish, nutqi, fikrlash.) hamda ularni qay darajada o'qimishli, tarbiyali ekanliklarini aniqlash; </a:t>
            </a:r>
            <a:endParaRPr lang="ru-RU" sz="2400" dirty="0">
              <a:latin typeface="Times New Roman" panose="02020603050405020304" pitchFamily="18" charset="0"/>
              <a:cs typeface="Times New Roman" panose="02020603050405020304" pitchFamily="18" charset="0"/>
            </a:endParaRPr>
          </a:p>
          <a:p>
            <a:r>
              <a:rPr lang="uz-Cyrl-UZ" sz="2400" dirty="0">
                <a:latin typeface="Times New Roman" panose="02020603050405020304" pitchFamily="18" charset="0"/>
                <a:cs typeface="Times New Roman" panose="02020603050405020304" pitchFamily="18" charset="0"/>
              </a:rPr>
              <a:t> o'quvchilarning bir darajadan ikkinchisiga o'tishdagi qiyinchiliklarini oldindan aniqlash; </a:t>
            </a:r>
            <a:endParaRPr lang="ru-RU" sz="2400" dirty="0">
              <a:latin typeface="Times New Roman" panose="02020603050405020304" pitchFamily="18" charset="0"/>
              <a:cs typeface="Times New Roman" panose="02020603050405020304" pitchFamily="18" charset="0"/>
            </a:endParaRPr>
          </a:p>
          <a:p>
            <a:r>
              <a:rPr lang="uz-Cyrl-UZ" sz="2400" dirty="0">
                <a:latin typeface="Times New Roman" panose="02020603050405020304" pitchFamily="18" charset="0"/>
                <a:cs typeface="Times New Roman" panose="02020603050405020304" pitchFamily="18" charset="0"/>
              </a:rPr>
              <a:t> o'quv-tarbiya jarayonini tashkil etishda bolalarning dalillari, fikrlarini hisobga olish; </a:t>
            </a:r>
            <a:endParaRPr lang="ru-RU" sz="2400" dirty="0">
              <a:latin typeface="Times New Roman" panose="02020603050405020304" pitchFamily="18" charset="0"/>
              <a:cs typeface="Times New Roman" panose="02020603050405020304" pitchFamily="18" charset="0"/>
            </a:endParaRPr>
          </a:p>
          <a:p>
            <a:r>
              <a:rPr lang="uz-Cyrl-UZ" sz="2400" dirty="0">
                <a:latin typeface="Times New Roman" panose="02020603050405020304" pitchFamily="18" charset="0"/>
                <a:cs typeface="Times New Roman" panose="02020603050405020304" pitchFamily="18" charset="0"/>
              </a:rPr>
              <a:t> o'quvchilardagi turli psixik o'zgarishlar va rivojlanishini hisobga olib o'z pedagogik mexnatini tashkil etish; </a:t>
            </a:r>
            <a:endParaRPr lang="ru-RU" sz="2400" dirty="0">
              <a:latin typeface="Times New Roman" panose="02020603050405020304" pitchFamily="18" charset="0"/>
              <a:cs typeface="Times New Roman" panose="02020603050405020304" pitchFamily="18" charset="0"/>
            </a:endParaRPr>
          </a:p>
          <a:p>
            <a:r>
              <a:rPr lang="uz-Cyrl-UZ" sz="2400" dirty="0">
                <a:latin typeface="Times New Roman" panose="02020603050405020304" pitchFamily="18" charset="0"/>
                <a:cs typeface="Times New Roman" panose="02020603050405020304" pitchFamily="18" charset="0"/>
              </a:rPr>
              <a:t> iqtidorli o'quvchilar bilan ham ishlash, yakka holdagi ishni tashkil etish.</a:t>
            </a:r>
            <a:endParaRPr lang="ru-RU" sz="2400" dirty="0">
              <a:latin typeface="Times New Roman" panose="02020603050405020304" pitchFamily="18" charset="0"/>
              <a:cs typeface="Times New Roman" panose="02020603050405020304" pitchFamily="18" charset="0"/>
            </a:endParaRPr>
          </a:p>
          <a:p>
            <a:endParaRPr lang="ru-RU" sz="2400"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35158211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54954" y="973668"/>
            <a:ext cx="10310215" cy="706964"/>
          </a:xfrm>
        </p:spPr>
        <p:txBody>
          <a:bodyPr/>
          <a:lstStyle/>
          <a:p>
            <a:pPr algn="ctr"/>
            <a:r>
              <a:rPr lang="uz-Cyrl-UZ" b="1" i="1" dirty="0"/>
              <a:t> Qanday o'rgatish</a:t>
            </a:r>
            <a:endParaRPr lang="ru-RU" dirty="0"/>
          </a:p>
        </p:txBody>
      </p:sp>
      <p:sp>
        <p:nvSpPr>
          <p:cNvPr id="3" name="Объект 2"/>
          <p:cNvSpPr>
            <a:spLocks noGrp="1"/>
          </p:cNvSpPr>
          <p:nvPr>
            <p:ph idx="1"/>
          </p:nvPr>
        </p:nvSpPr>
        <p:spPr>
          <a:xfrm>
            <a:off x="618978" y="2603500"/>
            <a:ext cx="10958733" cy="3416300"/>
          </a:xfrm>
        </p:spPr>
        <p:txBody>
          <a:bodyPr/>
          <a:lstStyle/>
          <a:p>
            <a:pPr marL="0" indent="0">
              <a:buNone/>
            </a:pPr>
            <a:endParaRPr lang="ru-RU" dirty="0"/>
          </a:p>
          <a:p>
            <a:endParaRPr lang="ru-RU" dirty="0"/>
          </a:p>
          <a:p>
            <a:r>
              <a:rPr lang="uz-Cyrl-UZ" sz="3200" dirty="0">
                <a:latin typeface="Times New Roman" panose="02020603050405020304" pitchFamily="18" charset="0"/>
                <a:cs typeface="Times New Roman" panose="02020603050405020304" pitchFamily="18" charset="0"/>
              </a:rPr>
              <a:t>ish jarayonida ishlatiladigan kuch va ketadigan vaqtni hisobga olgan holda o'qitish va tarbiyalashning turli usullarini ishlatish</a:t>
            </a:r>
            <a:endParaRPr lang="ru-RU"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428192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92370" y="759655"/>
            <a:ext cx="11268222" cy="1103857"/>
          </a:xfrm>
        </p:spPr>
        <p:txBody>
          <a:bodyPr>
            <a:normAutofit fontScale="90000"/>
          </a:bodyPr>
          <a:lstStyle/>
          <a:p>
            <a:pPr algn="ctr"/>
            <a:br>
              <a:rPr lang="uz-Cyrl-UZ" sz="3200" b="1" dirty="0">
                <a:latin typeface="Times New Roman" panose="02020603050405020304" pitchFamily="18" charset="0"/>
                <a:cs typeface="Times New Roman" panose="02020603050405020304" pitchFamily="18" charset="0"/>
              </a:rPr>
            </a:br>
            <a:r>
              <a:rPr lang="uz-Cyrl-UZ" sz="3200" b="1" dirty="0">
                <a:latin typeface="Times New Roman" panose="02020603050405020304" pitchFamily="18" charset="0"/>
                <a:cs typeface="Times New Roman" panose="02020603050405020304" pitchFamily="18" charset="0"/>
              </a:rPr>
              <a:t>Muloqot jarayonida insonlarning o'zaro ta'siri qonunlari</a:t>
            </a:r>
            <a:r>
              <a:rPr lang="uz-Cyrl-UZ" b="1" dirty="0"/>
              <a:t>.</a:t>
            </a:r>
            <a:br>
              <a:rPr lang="ru-RU" dirty="0"/>
            </a:br>
            <a:endParaRPr lang="ru-RU" dirty="0"/>
          </a:p>
        </p:txBody>
      </p:sp>
      <p:sp>
        <p:nvSpPr>
          <p:cNvPr id="3" name="Объект 2"/>
          <p:cNvSpPr>
            <a:spLocks noGrp="1"/>
          </p:cNvSpPr>
          <p:nvPr>
            <p:ph idx="1"/>
          </p:nvPr>
        </p:nvSpPr>
        <p:spPr>
          <a:xfrm>
            <a:off x="492370" y="2350281"/>
            <a:ext cx="11268222" cy="4289669"/>
          </a:xfrm>
        </p:spPr>
        <p:txBody>
          <a:bodyPr/>
          <a:lstStyle/>
          <a:p>
            <a:pPr marL="0" indent="0">
              <a:buNone/>
            </a:pPr>
            <a:r>
              <a:rPr lang="uz-Cyrl-UZ" b="1" dirty="0"/>
              <a:t>  munosabatlarni boshqarish uslublari.</a:t>
            </a:r>
            <a:endParaRPr lang="ru-RU" dirty="0"/>
          </a:p>
          <a:p>
            <a:r>
              <a:rPr lang="uz-Cyrl-UZ" b="1" dirty="0"/>
              <a:t> </a:t>
            </a:r>
            <a:r>
              <a:rPr lang="uz-Cyrl-UZ" dirty="0"/>
              <a:t> </a:t>
            </a:r>
            <a:r>
              <a:rPr lang="uz-Cyrl-UZ" sz="2400" dirty="0">
                <a:latin typeface="Times New Roman" panose="02020603050405020304" pitchFamily="18" charset="0"/>
                <a:cs typeface="Times New Roman" panose="02020603050405020304" pitchFamily="18" charset="0"/>
              </a:rPr>
              <a:t>Pedagog o'quv tarbiya ishi jarayonida o'quvchilar bilan aloqa bog'larkan, ulardan o'qituvchi rolining o'zi taqoza etadigan darajada izzat-Ikrom kutadi.</a:t>
            </a:r>
          </a:p>
          <a:p>
            <a:r>
              <a:rPr lang="uz-Cyrl-UZ" sz="2400" dirty="0">
                <a:latin typeface="Times New Roman" panose="02020603050405020304" pitchFamily="18" charset="0"/>
                <a:cs typeface="Times New Roman" panose="02020603050405020304" pitchFamily="18" charset="0"/>
              </a:rPr>
              <a:t> Pedagoglar bilan o'quvchilarning o'zaro munosabatlari havosiz bo'shliqda ro'y bermaydi.</a:t>
            </a:r>
          </a:p>
          <a:p>
            <a:r>
              <a:rPr lang="uz-Cyrl-UZ" sz="2400" dirty="0">
                <a:latin typeface="Times New Roman" panose="02020603050405020304" pitchFamily="18" charset="0"/>
                <a:cs typeface="Times New Roman" panose="02020603050405020304" pitchFamily="18" charset="0"/>
              </a:rPr>
              <a:t> O'quvchiga nisbatan talabchanlikni ular bilan uyg'un tarzda yo'lga qo'ya biladigan pedagog tarbiyaning maqsadlarini ro'yobga chiqarish uchun eng qulay pedagogik muhitni yarata oladi.</a:t>
            </a:r>
            <a:endParaRPr lang="ru-RU" sz="2400" dirty="0">
              <a:latin typeface="Times New Roman" panose="02020603050405020304" pitchFamily="18" charset="0"/>
              <a:cs typeface="Times New Roman" panose="02020603050405020304" pitchFamily="18" charset="0"/>
            </a:endParaRPr>
          </a:p>
          <a:p>
            <a:pPr marL="0" indent="0">
              <a:buNone/>
            </a:pPr>
            <a:r>
              <a:rPr lang="uz-Cyrl-UZ" sz="2400" dirty="0">
                <a:latin typeface="Times New Roman" panose="02020603050405020304" pitchFamily="18" charset="0"/>
                <a:cs typeface="Times New Roman" panose="02020603050405020304" pitchFamily="18" charset="0"/>
              </a:rPr>
              <a:t>  </a:t>
            </a:r>
            <a:endParaRPr lang="ru-RU" sz="2400"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37102442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0044" y="804856"/>
            <a:ext cx="11140208" cy="706964"/>
          </a:xfrm>
        </p:spPr>
        <p:txBody>
          <a:bodyPr>
            <a:normAutofit fontScale="90000"/>
          </a:bodyPr>
          <a:lstStyle/>
          <a:p>
            <a:br>
              <a:rPr lang="uz-Cyrl-UZ" b="1" i="1" dirty="0"/>
            </a:br>
            <a:r>
              <a:rPr lang="uz-Cyrl-UZ" b="1" i="1" dirty="0"/>
              <a:t>Munosabatlarni boshqarish uslublari:</a:t>
            </a:r>
            <a:br>
              <a:rPr lang="ru-RU" sz="4000" dirty="0"/>
            </a:br>
            <a:r>
              <a:rPr lang="uz-Cyrl-UZ" b="1" i="1" dirty="0"/>
              <a:t> </a:t>
            </a:r>
            <a:br>
              <a:rPr lang="ru-RU" sz="4000" dirty="0"/>
            </a:br>
            <a:endParaRPr lang="ru-RU" dirty="0"/>
          </a:p>
        </p:txBody>
      </p:sp>
      <p:sp>
        <p:nvSpPr>
          <p:cNvPr id="3" name="Объект 2"/>
          <p:cNvSpPr>
            <a:spLocks noGrp="1"/>
          </p:cNvSpPr>
          <p:nvPr>
            <p:ph idx="1"/>
          </p:nvPr>
        </p:nvSpPr>
        <p:spPr>
          <a:xfrm>
            <a:off x="2138289" y="2603500"/>
            <a:ext cx="8595360" cy="3797300"/>
          </a:xfrm>
        </p:spPr>
        <p:txBody>
          <a:bodyPr>
            <a:normAutofit/>
          </a:bodyPr>
          <a:lstStyle/>
          <a:p>
            <a:pPr>
              <a:buFont typeface="Wingdings" panose="05000000000000000000" pitchFamily="2" charset="2"/>
              <a:buChar char="q"/>
            </a:pP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Avtoritar</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uslub</a:t>
            </a:r>
            <a:r>
              <a:rPr lang="ru-RU" sz="3600" dirty="0">
                <a:latin typeface="Times New Roman" panose="02020603050405020304" pitchFamily="18" charset="0"/>
                <a:cs typeface="Times New Roman" panose="02020603050405020304" pitchFamily="18" charset="0"/>
              </a:rPr>
              <a:t>.</a:t>
            </a:r>
          </a:p>
          <a:p>
            <a:pPr>
              <a:buFont typeface="Wingdings" panose="05000000000000000000" pitchFamily="2" charset="2"/>
              <a:buChar char="q"/>
            </a:pPr>
            <a:r>
              <a:rPr lang="uz-Cyrl-UZ"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Demokratik</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uslub</a:t>
            </a:r>
            <a:r>
              <a:rPr lang="ru-RU" sz="3600" dirty="0">
                <a:latin typeface="Times New Roman" panose="02020603050405020304" pitchFamily="18" charset="0"/>
                <a:cs typeface="Times New Roman" panose="02020603050405020304" pitchFamily="18" charset="0"/>
              </a:rPr>
              <a:t>.</a:t>
            </a:r>
          </a:p>
          <a:p>
            <a:pPr>
              <a:buFont typeface="Wingdings" panose="05000000000000000000" pitchFamily="2" charset="2"/>
              <a:buChar char="q"/>
            </a:pPr>
            <a:r>
              <a:rPr lang="uz-Cyrl-UZ" sz="3600" dirty="0">
                <a:latin typeface="Times New Roman" panose="02020603050405020304" pitchFamily="18" charset="0"/>
                <a:cs typeface="Times New Roman" panose="02020603050405020304" pitchFamily="18" charset="0"/>
              </a:rPr>
              <a:t> </a:t>
            </a:r>
            <a:r>
              <a:rPr lang="ru-RU" sz="3600" dirty="0">
                <a:latin typeface="Times New Roman" panose="02020603050405020304" pitchFamily="18" charset="0"/>
                <a:cs typeface="Times New Roman" panose="02020603050405020304" pitchFamily="18" charset="0"/>
              </a:rPr>
              <a:t>Liberal </a:t>
            </a:r>
            <a:r>
              <a:rPr lang="ru-RU" sz="3600" dirty="0" err="1">
                <a:latin typeface="Times New Roman" panose="02020603050405020304" pitchFamily="18" charset="0"/>
                <a:cs typeface="Times New Roman" panose="02020603050405020304" pitchFamily="18" charset="0"/>
              </a:rPr>
              <a:t>uslub</a:t>
            </a:r>
            <a:r>
              <a:rPr lang="ru-RU" sz="3600" dirty="0">
                <a:latin typeface="Times New Roman" panose="02020603050405020304" pitchFamily="18" charset="0"/>
                <a:cs typeface="Times New Roman" panose="02020603050405020304" pitchFamily="18" charset="0"/>
              </a:rPr>
              <a:t>.</a:t>
            </a:r>
          </a:p>
          <a:p>
            <a:endParaRPr lang="ru-RU"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611485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7114" y="478302"/>
            <a:ext cx="11000935" cy="1202330"/>
          </a:xfrm>
        </p:spPr>
        <p:txBody>
          <a:bodyPr>
            <a:normAutofit fontScale="90000"/>
          </a:bodyPr>
          <a:lstStyle/>
          <a:p>
            <a:pPr algn="ctr"/>
            <a:r>
              <a:rPr lang="ru-RU"/>
              <a:t>1. </a:t>
            </a:r>
            <a:r>
              <a:rPr lang="ru-RU" i="1" dirty="0" err="1"/>
              <a:t>Avtoritar</a:t>
            </a:r>
            <a:r>
              <a:rPr lang="ru-RU" i="1" dirty="0"/>
              <a:t> </a:t>
            </a:r>
            <a:r>
              <a:rPr lang="ru-RU" i="1" dirty="0" err="1"/>
              <a:t>uslub</a:t>
            </a:r>
            <a:r>
              <a:rPr lang="ru-RU" dirty="0"/>
              <a:t>:</a:t>
            </a:r>
            <a:br>
              <a:rPr lang="ru-RU" dirty="0"/>
            </a:br>
            <a:endParaRPr lang="ru-RU" dirty="0"/>
          </a:p>
        </p:txBody>
      </p:sp>
      <p:sp>
        <p:nvSpPr>
          <p:cNvPr id="3" name="Объект 2"/>
          <p:cNvSpPr>
            <a:spLocks noGrp="1"/>
          </p:cNvSpPr>
          <p:nvPr>
            <p:ph idx="1"/>
          </p:nvPr>
        </p:nvSpPr>
        <p:spPr>
          <a:xfrm>
            <a:off x="436098" y="1969477"/>
            <a:ext cx="11394831" cy="4684541"/>
          </a:xfrm>
        </p:spPr>
        <p:txBody>
          <a:bodyPr>
            <a:noAutofit/>
          </a:bodyPr>
          <a:lstStyle/>
          <a:p>
            <a:endParaRPr lang="ru-RU" sz="2800" dirty="0">
              <a:latin typeface="Times New Roman" panose="02020603050405020304" pitchFamily="18" charset="0"/>
              <a:cs typeface="Times New Roman" panose="02020603050405020304" pitchFamily="18" charset="0"/>
            </a:endParaRPr>
          </a:p>
          <a:p>
            <a:r>
              <a:rPr lang="ru-RU" sz="2800" dirty="0" err="1">
                <a:latin typeface="Times New Roman" panose="02020603050405020304" pitchFamily="18" charset="0"/>
                <a:cs typeface="Times New Roman" panose="02020603050405020304" pitchFamily="18" charset="0"/>
              </a:rPr>
              <a:t>o'zi</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yakka</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holda</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guruh</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faoliyatini</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yo'nalishini</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belgilaydi</a:t>
            </a:r>
            <a:r>
              <a:rPr lang="ru-RU" sz="2800" dirty="0">
                <a:latin typeface="Times New Roman" panose="02020603050405020304" pitchFamily="18" charset="0"/>
                <a:cs typeface="Times New Roman" panose="02020603050405020304" pitchFamily="18" charset="0"/>
              </a:rPr>
              <a:t>.</a:t>
            </a:r>
          </a:p>
          <a:p>
            <a:pPr lvl="0"/>
            <a:r>
              <a:rPr lang="ru-RU" sz="2800" dirty="0" err="1">
                <a:latin typeface="Times New Roman" panose="02020603050405020304" pitchFamily="18" charset="0"/>
                <a:cs typeface="Times New Roman" panose="02020603050405020304" pitchFamily="18" charset="0"/>
              </a:rPr>
              <a:t>o'zi</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ko'rsatma</a:t>
            </a:r>
            <a:r>
              <a:rPr lang="ru-RU" sz="2800" dirty="0">
                <a:latin typeface="Times New Roman" panose="02020603050405020304" pitchFamily="18" charset="0"/>
                <a:cs typeface="Times New Roman" panose="02020603050405020304" pitchFamily="18" charset="0"/>
              </a:rPr>
              <a:t> – </a:t>
            </a:r>
            <a:r>
              <a:rPr lang="ru-RU" sz="2800" dirty="0" err="1">
                <a:latin typeface="Times New Roman" panose="02020603050405020304" pitchFamily="18" charset="0"/>
                <a:cs typeface="Times New Roman" panose="02020603050405020304" pitchFamily="18" charset="0"/>
              </a:rPr>
              <a:t>buyruq</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beradi</a:t>
            </a:r>
            <a:r>
              <a:rPr lang="ru-RU" sz="2800" dirty="0">
                <a:latin typeface="Times New Roman" panose="02020603050405020304" pitchFamily="18" charset="0"/>
                <a:cs typeface="Times New Roman" panose="02020603050405020304" pitchFamily="18" charset="0"/>
              </a:rPr>
              <a:t>.</a:t>
            </a:r>
          </a:p>
          <a:p>
            <a:pPr lvl="0"/>
            <a:r>
              <a:rPr lang="ru-RU" sz="2800" dirty="0" err="1">
                <a:latin typeface="Times New Roman" panose="02020603050405020304" pitchFamily="18" charset="0"/>
                <a:cs typeface="Times New Roman" panose="02020603050405020304" pitchFamily="18" charset="0"/>
              </a:rPr>
              <a:t>javobgarlikni</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o'z</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bo'yniga</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oladi</a:t>
            </a:r>
            <a:r>
              <a:rPr lang="ru-RU" sz="2800" dirty="0">
                <a:latin typeface="Times New Roman" panose="02020603050405020304" pitchFamily="18" charset="0"/>
                <a:cs typeface="Times New Roman" panose="02020603050405020304" pitchFamily="18" charset="0"/>
              </a:rPr>
              <a:t>.</a:t>
            </a:r>
          </a:p>
          <a:p>
            <a:pPr lvl="0"/>
            <a:r>
              <a:rPr lang="ru-RU" sz="2800" dirty="0" err="1">
                <a:latin typeface="Times New Roman" panose="02020603050405020304" pitchFamily="18" charset="0"/>
                <a:cs typeface="Times New Roman" panose="02020603050405020304" pitchFamily="18" charset="0"/>
              </a:rPr>
              <a:t>So'zsiz</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bo'ysunishni</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da'vo</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etadi</a:t>
            </a:r>
            <a:r>
              <a:rPr lang="ru-RU" sz="2800" dirty="0">
                <a:latin typeface="Times New Roman" panose="02020603050405020304" pitchFamily="18" charset="0"/>
                <a:cs typeface="Times New Roman" panose="02020603050405020304" pitchFamily="18" charset="0"/>
              </a:rPr>
              <a:t>.</a:t>
            </a:r>
          </a:p>
          <a:p>
            <a:pPr lvl="0"/>
            <a:r>
              <a:rPr lang="ru-RU" sz="2800" dirty="0" err="1">
                <a:latin typeface="Times New Roman" panose="02020603050405020304" pitchFamily="18" charset="0"/>
                <a:cs typeface="Times New Roman" panose="02020603050405020304" pitchFamily="18" charset="0"/>
              </a:rPr>
              <a:t>qattiq</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intizomni</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talab</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etadi</a:t>
            </a:r>
            <a:r>
              <a:rPr lang="ru-RU" sz="2800" dirty="0">
                <a:latin typeface="Times New Roman" panose="02020603050405020304" pitchFamily="18" charset="0"/>
                <a:cs typeface="Times New Roman" panose="02020603050405020304" pitchFamily="18" charset="0"/>
              </a:rPr>
              <a:t>.</a:t>
            </a:r>
          </a:p>
          <a:p>
            <a:pPr lvl="0"/>
            <a:r>
              <a:rPr lang="ru-RU" sz="2800" dirty="0" err="1">
                <a:latin typeface="Times New Roman" panose="02020603050405020304" pitchFamily="18" charset="0"/>
                <a:cs typeface="Times New Roman" panose="02020603050405020304" pitchFamily="18" charset="0"/>
              </a:rPr>
              <a:t>Aytilgan</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narsani</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to'liq</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bajarilishini</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talab</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etadi</a:t>
            </a:r>
            <a:r>
              <a:rPr lang="ru-RU" sz="2800" dirty="0">
                <a:latin typeface="Times New Roman" panose="02020603050405020304" pitchFamily="18" charset="0"/>
                <a:cs typeface="Times New Roman" panose="02020603050405020304" pitchFamily="18" charset="0"/>
              </a:rPr>
              <a:t>.</a:t>
            </a:r>
          </a:p>
          <a:p>
            <a:pPr lvl="0"/>
            <a:endParaRPr lang="ru-RU"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92910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7114" y="478302"/>
            <a:ext cx="11000935" cy="1202330"/>
          </a:xfrm>
        </p:spPr>
        <p:txBody>
          <a:bodyPr>
            <a:normAutofit fontScale="90000"/>
          </a:bodyPr>
          <a:lstStyle/>
          <a:p>
            <a:pPr algn="ctr"/>
            <a:r>
              <a:rPr lang="ru-RU" dirty="0"/>
              <a:t>. </a:t>
            </a:r>
            <a:r>
              <a:rPr lang="ru-RU" i="1" dirty="0" err="1"/>
              <a:t>Avtoritar</a:t>
            </a:r>
            <a:r>
              <a:rPr lang="ru-RU" i="1" dirty="0"/>
              <a:t> </a:t>
            </a:r>
            <a:r>
              <a:rPr lang="ru-RU" i="1" dirty="0" err="1"/>
              <a:t>uslub</a:t>
            </a:r>
            <a:r>
              <a:rPr lang="ru-RU" dirty="0"/>
              <a:t>:</a:t>
            </a:r>
            <a:br>
              <a:rPr lang="ru-RU" dirty="0"/>
            </a:br>
            <a:endParaRPr lang="ru-RU" dirty="0"/>
          </a:p>
        </p:txBody>
      </p:sp>
      <p:sp>
        <p:nvSpPr>
          <p:cNvPr id="3" name="Объект 2"/>
          <p:cNvSpPr>
            <a:spLocks noGrp="1"/>
          </p:cNvSpPr>
          <p:nvPr>
            <p:ph idx="1"/>
          </p:nvPr>
        </p:nvSpPr>
        <p:spPr>
          <a:xfrm>
            <a:off x="436098" y="1969477"/>
            <a:ext cx="11394831" cy="4684541"/>
          </a:xfrm>
        </p:spPr>
        <p:txBody>
          <a:bodyPr>
            <a:noAutofit/>
          </a:bodyPr>
          <a:lstStyle/>
          <a:p>
            <a:pPr marL="0" indent="0">
              <a:buNone/>
            </a:pPr>
            <a:r>
              <a:rPr lang="ru-RU" dirty="0">
                <a:latin typeface="Times New Roman" panose="02020603050405020304" pitchFamily="18" charset="0"/>
                <a:cs typeface="Times New Roman" panose="02020603050405020304" pitchFamily="18" charset="0"/>
              </a:rPr>
              <a:t>.</a:t>
            </a:r>
          </a:p>
          <a:p>
            <a:pPr lvl="0"/>
            <a:r>
              <a:rPr lang="ru-RU" sz="2400" dirty="0" err="1">
                <a:latin typeface="Times New Roman" panose="02020603050405020304" pitchFamily="18" charset="0"/>
                <a:cs typeface="Times New Roman" panose="02020603050405020304" pitchFamily="18" charset="0"/>
              </a:rPr>
              <a:t>Gap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qaytarganni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gap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o'rgatganni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yoqtirmaydi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Aytgan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tashakkuri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ham</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buyrukqa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chiqadi</a:t>
            </a:r>
            <a:r>
              <a:rPr lang="ru-RU" sz="2400" dirty="0">
                <a:latin typeface="Times New Roman" panose="02020603050405020304" pitchFamily="18" charset="0"/>
                <a:cs typeface="Times New Roman" panose="02020603050405020304" pitchFamily="18" charset="0"/>
              </a:rPr>
              <a:t>.</a:t>
            </a:r>
            <a:r>
              <a:rPr lang="uz-Cyrl-UZ" sz="2400" dirty="0">
                <a:latin typeface="Times New Roman" panose="02020603050405020304" pitchFamily="18" charset="0"/>
                <a:cs typeface="Times New Roman" panose="02020603050405020304" pitchFamily="18" charset="0"/>
              </a:rPr>
              <a:t>So'zlari qattiq va qo'pol. Biroq bir masalani tushuntirmaydi, lekin talab etadi.</a:t>
            </a:r>
            <a:endParaRPr lang="ru-RU" sz="2400" dirty="0">
              <a:latin typeface="Times New Roman" panose="02020603050405020304" pitchFamily="18" charset="0"/>
              <a:cs typeface="Times New Roman" panose="02020603050405020304" pitchFamily="18" charset="0"/>
            </a:endParaRPr>
          </a:p>
          <a:p>
            <a:r>
              <a:rPr lang="uz-Cyrl-UZ" sz="2400" dirty="0">
                <a:latin typeface="Times New Roman" panose="02020603050405020304" pitchFamily="18" charset="0"/>
                <a:cs typeface="Times New Roman" panose="02020603050405020304" pitchFamily="18" charset="0"/>
              </a:rPr>
              <a:t>Muloqotga kirishishning asosiy shakllari, buyruq ko'rsatma berish, qo'llanma bilan ishlash, xayfsan e'lon qilish.</a:t>
            </a:r>
            <a:endParaRPr lang="ru-RU" sz="2400" dirty="0">
              <a:latin typeface="Times New Roman" panose="02020603050405020304" pitchFamily="18" charset="0"/>
              <a:cs typeface="Times New Roman" panose="02020603050405020304" pitchFamily="18" charset="0"/>
            </a:endParaRPr>
          </a:p>
          <a:p>
            <a:pPr lvl="0"/>
            <a:r>
              <a:rPr lang="uz-Cyrl-UZ" sz="2400" dirty="0">
                <a:latin typeface="Times New Roman" panose="02020603050405020304" pitchFamily="18" charset="0"/>
                <a:cs typeface="Times New Roman" panose="02020603050405020304" pitchFamily="18" charset="0"/>
              </a:rPr>
              <a:t>Muomalada qo'pol, dag'al. Do'q-po'pisali majbur etish, qo'rqitish, cho'chish orqali kirishadi.</a:t>
            </a:r>
            <a:endParaRPr lang="ru-RU" sz="2400" dirty="0">
              <a:latin typeface="Times New Roman" panose="02020603050405020304" pitchFamily="18" charset="0"/>
              <a:cs typeface="Times New Roman" panose="02020603050405020304" pitchFamily="18" charset="0"/>
            </a:endParaRPr>
          </a:p>
          <a:p>
            <a:pPr lvl="0"/>
            <a:r>
              <a:rPr lang="ru-RU" sz="2400" dirty="0" err="1">
                <a:latin typeface="Times New Roman" panose="02020603050405020304" pitchFamily="18" charset="0"/>
                <a:cs typeface="Times New Roman" panose="02020603050405020304" pitchFamily="18" charset="0"/>
              </a:rPr>
              <a:t>Avtoritar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uslubning</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ijodiy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tomoni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favqulodda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vaziyatlarda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qo'l</a:t>
            </a:r>
            <a:r>
              <a:rPr lang="uz-Cyrl-UZ" sz="2400" dirty="0">
                <a:latin typeface="Times New Roman" panose="02020603050405020304" pitchFamily="18" charset="0"/>
                <a:cs typeface="Times New Roman" panose="02020603050405020304" pitchFamily="18" charset="0"/>
              </a:rPr>
              <a:t> kelishi.</a:t>
            </a:r>
            <a:r>
              <a:rPr lang="ru-RU" sz="2400" dirty="0">
                <a:latin typeface="Times New Roman" panose="02020603050405020304" pitchFamily="18" charset="0"/>
                <a:cs typeface="Times New Roman" panose="02020603050405020304" pitchFamily="18" charset="0"/>
              </a:rPr>
              <a:t>.</a:t>
            </a:r>
          </a:p>
          <a:p>
            <a:r>
              <a:rPr lang="ru-RU" sz="2400" dirty="0" err="1">
                <a:latin typeface="Times New Roman" panose="02020603050405020304" pitchFamily="18" charset="0"/>
                <a:cs typeface="Times New Roman" panose="02020603050405020304" pitchFamily="18" charset="0"/>
              </a:rPr>
              <a:t>Munosabatni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bu</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uslubda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boshqarishi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atrofdagilar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uchun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qiyin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yoki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og'ir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ahvol</a:t>
            </a:r>
            <a:r>
              <a:rPr lang="ru-RU" sz="24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27750023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a:t>2. </a:t>
            </a:r>
            <a:r>
              <a:rPr lang="ru-RU" i="1" dirty="0" err="1"/>
              <a:t>Demokratik</a:t>
            </a:r>
            <a:r>
              <a:rPr lang="ru-RU" i="1" dirty="0"/>
              <a:t> </a:t>
            </a:r>
            <a:r>
              <a:rPr lang="ru-RU" i="1" dirty="0" err="1"/>
              <a:t>uslub</a:t>
            </a:r>
            <a:endParaRPr lang="ru-RU" dirty="0"/>
          </a:p>
        </p:txBody>
      </p:sp>
      <p:sp>
        <p:nvSpPr>
          <p:cNvPr id="3" name="Объект 2"/>
          <p:cNvSpPr>
            <a:spLocks noGrp="1"/>
          </p:cNvSpPr>
          <p:nvPr>
            <p:ph idx="1"/>
          </p:nvPr>
        </p:nvSpPr>
        <p:spPr>
          <a:xfrm>
            <a:off x="422031" y="2264897"/>
            <a:ext cx="11394831" cy="4473527"/>
          </a:xfrm>
        </p:spPr>
        <p:txBody>
          <a:bodyPr>
            <a:normAutofit/>
          </a:bodyPr>
          <a:lstStyle/>
          <a:p>
            <a:pPr marL="0" indent="0">
              <a:buNone/>
            </a:pPr>
            <a:endParaRPr lang="ru-RU" dirty="0"/>
          </a:p>
          <a:p>
            <a:pPr lvl="0"/>
            <a:r>
              <a:rPr lang="ru-RU" sz="2800" dirty="0">
                <a:latin typeface="Times New Roman" panose="02020603050405020304" pitchFamily="18" charset="0"/>
                <a:cs typeface="Times New Roman" panose="02020603050405020304" pitchFamily="18" charset="0"/>
              </a:rPr>
              <a:t>kollektiv </a:t>
            </a:r>
            <a:r>
              <a:rPr lang="ru-RU" sz="2800" dirty="0" err="1">
                <a:latin typeface="Times New Roman" panose="02020603050405020304" pitchFamily="18" charset="0"/>
                <a:cs typeface="Times New Roman" panose="02020603050405020304" pitchFamily="18" charset="0"/>
              </a:rPr>
              <a:t>fikriga</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tayanib</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ish</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olib</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boradi</a:t>
            </a:r>
            <a:r>
              <a:rPr lang="ru-RU" sz="2800" dirty="0">
                <a:latin typeface="Times New Roman" panose="02020603050405020304" pitchFamily="18" charset="0"/>
                <a:cs typeface="Times New Roman" panose="02020603050405020304" pitchFamily="18" charset="0"/>
              </a:rPr>
              <a:t>.</a:t>
            </a:r>
          </a:p>
          <a:p>
            <a:pPr lvl="0"/>
            <a:r>
              <a:rPr lang="ru-RU" sz="2800" dirty="0">
                <a:latin typeface="Times New Roman" panose="02020603050405020304" pitchFamily="18" charset="0"/>
                <a:cs typeface="Times New Roman" panose="02020603050405020304" pitchFamily="18" charset="0"/>
              </a:rPr>
              <a:t>kollektiv </a:t>
            </a:r>
            <a:r>
              <a:rPr lang="ru-RU" sz="2800" dirty="0" err="1">
                <a:latin typeface="Times New Roman" panose="02020603050405020304" pitchFamily="18" charset="0"/>
                <a:cs typeface="Times New Roman" panose="02020603050405020304" pitchFamily="18" charset="0"/>
              </a:rPr>
              <a:t>fikrini</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tashabbusini</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ma'qullaydi</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rivojlatiradi</a:t>
            </a:r>
            <a:endParaRPr lang="ru-RU" sz="2800" dirty="0">
              <a:latin typeface="Times New Roman" panose="02020603050405020304" pitchFamily="18" charset="0"/>
              <a:cs typeface="Times New Roman" panose="02020603050405020304" pitchFamily="18" charset="0"/>
            </a:endParaRPr>
          </a:p>
          <a:p>
            <a:pPr lvl="0"/>
            <a:r>
              <a:rPr lang="ru-RU" sz="2800" dirty="0" err="1">
                <a:latin typeface="Times New Roman" panose="02020603050405020304" pitchFamily="18" charset="0"/>
                <a:cs typeface="Times New Roman" panose="02020603050405020304" pitchFamily="18" charset="0"/>
              </a:rPr>
              <a:t>boshqalar</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fikriga</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hurmat</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bilan</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qaraydi</a:t>
            </a:r>
            <a:r>
              <a:rPr lang="ru-RU" sz="2800" dirty="0">
                <a:latin typeface="Times New Roman" panose="02020603050405020304" pitchFamily="18" charset="0"/>
                <a:cs typeface="Times New Roman" panose="02020603050405020304" pitchFamily="18" charset="0"/>
              </a:rPr>
              <a:t>.</a:t>
            </a:r>
          </a:p>
          <a:p>
            <a:pPr lvl="0"/>
            <a:r>
              <a:rPr lang="ru-RU" sz="2800" dirty="0" err="1">
                <a:latin typeface="Times New Roman" panose="02020603050405020304" pitchFamily="18" charset="0"/>
                <a:cs typeface="Times New Roman" panose="02020603050405020304" pitchFamily="18" charset="0"/>
              </a:rPr>
              <a:t>boshqalar</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fikrini</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o'ziniki</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qilib</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oladi</a:t>
            </a:r>
            <a:r>
              <a:rPr lang="ru-RU" sz="2800" dirty="0">
                <a:latin typeface="Times New Roman" panose="02020603050405020304" pitchFamily="18" charset="0"/>
                <a:cs typeface="Times New Roman" panose="02020603050405020304" pitchFamily="18" charset="0"/>
              </a:rPr>
              <a:t>.</a:t>
            </a:r>
          </a:p>
          <a:p>
            <a:r>
              <a:rPr lang="ru-RU" sz="2800" dirty="0" err="1">
                <a:latin typeface="Times New Roman" panose="02020603050405020304" pitchFamily="18" charset="0"/>
                <a:cs typeface="Times New Roman" panose="02020603050405020304" pitchFamily="18" charset="0"/>
              </a:rPr>
              <a:t>muloqotga</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kirishishning</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asosiy</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shakllari</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iltimos</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maslahat</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berish</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samimiy</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muomala</a:t>
            </a:r>
            <a:endParaRPr lang="ru-RU"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287149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76776" y="492369"/>
            <a:ext cx="11085342" cy="1188263"/>
          </a:xfrm>
        </p:spPr>
        <p:txBody>
          <a:bodyPr>
            <a:normAutofit fontScale="90000"/>
          </a:bodyPr>
          <a:lstStyle/>
          <a:p>
            <a:pPr algn="ctr"/>
            <a:r>
              <a:rPr lang="ru-RU" dirty="0"/>
              <a:t>3. </a:t>
            </a:r>
            <a:r>
              <a:rPr lang="ru-RU" i="1" dirty="0"/>
              <a:t>Liberal </a:t>
            </a:r>
            <a:r>
              <a:rPr lang="ru-RU" i="1" dirty="0" err="1"/>
              <a:t>uslub</a:t>
            </a:r>
            <a:r>
              <a:rPr lang="ru-RU" dirty="0"/>
              <a:t>.</a:t>
            </a:r>
            <a:br>
              <a:rPr lang="ru-RU" dirty="0"/>
            </a:br>
            <a:endParaRPr lang="ru-RU" dirty="0"/>
          </a:p>
        </p:txBody>
      </p:sp>
      <p:sp>
        <p:nvSpPr>
          <p:cNvPr id="3" name="Объект 2"/>
          <p:cNvSpPr>
            <a:spLocks noGrp="1"/>
          </p:cNvSpPr>
          <p:nvPr>
            <p:ph idx="1"/>
          </p:nvPr>
        </p:nvSpPr>
        <p:spPr>
          <a:xfrm>
            <a:off x="576776" y="2603500"/>
            <a:ext cx="11268221" cy="3909842"/>
          </a:xfrm>
        </p:spPr>
        <p:txBody>
          <a:bodyPr>
            <a:normAutofit/>
          </a:bodyPr>
          <a:lstStyle/>
          <a:p>
            <a:pPr lvl="0"/>
            <a:endParaRPr lang="ru-RU" sz="2800" dirty="0">
              <a:latin typeface="Times New Roman" panose="02020603050405020304" pitchFamily="18" charset="0"/>
              <a:cs typeface="Times New Roman" panose="02020603050405020304" pitchFamily="18" charset="0"/>
            </a:endParaRPr>
          </a:p>
          <a:p>
            <a:pPr lvl="0"/>
            <a:r>
              <a:rPr lang="ru-RU" sz="2800" dirty="0" err="1">
                <a:latin typeface="Times New Roman" panose="02020603050405020304" pitchFamily="18" charset="0"/>
                <a:cs typeface="Times New Roman" panose="02020603050405020304" pitchFamily="18" charset="0"/>
              </a:rPr>
              <a:t>tashabbussiz</a:t>
            </a:r>
            <a:r>
              <a:rPr lang="ru-RU" sz="2800" dirty="0">
                <a:latin typeface="Times New Roman" panose="02020603050405020304" pitchFamily="18" charset="0"/>
                <a:cs typeface="Times New Roman" panose="02020603050405020304" pitchFamily="18" charset="0"/>
              </a:rPr>
              <a:t> kollektiv </a:t>
            </a:r>
            <a:r>
              <a:rPr lang="ru-RU" sz="2800" dirty="0" err="1">
                <a:latin typeface="Times New Roman" panose="02020603050405020304" pitchFamily="18" charset="0"/>
                <a:cs typeface="Times New Roman" panose="02020603050405020304" pitchFamily="18" charset="0"/>
              </a:rPr>
              <a:t>ishiga</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aralashmaydi</a:t>
            </a:r>
            <a:r>
              <a:rPr lang="ru-RU" sz="2800" dirty="0">
                <a:latin typeface="Times New Roman" panose="02020603050405020304" pitchFamily="18" charset="0"/>
                <a:cs typeface="Times New Roman" panose="02020603050405020304" pitchFamily="18" charset="0"/>
              </a:rPr>
              <a:t>. </a:t>
            </a:r>
          </a:p>
          <a:p>
            <a:pPr lvl="0"/>
            <a:r>
              <a:rPr lang="ru-RU" sz="2800" dirty="0" err="1">
                <a:latin typeface="Times New Roman" panose="02020603050405020304" pitchFamily="18" charset="0"/>
                <a:cs typeface="Times New Roman" panose="02020603050405020304" pitchFamily="18" charset="0"/>
              </a:rPr>
              <a:t>hamma</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masalalarni</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yuzaki</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qarab</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chiqadi</a:t>
            </a:r>
            <a:r>
              <a:rPr lang="ru-RU" sz="2800" dirty="0">
                <a:latin typeface="Times New Roman" panose="02020603050405020304" pitchFamily="18" charset="0"/>
                <a:cs typeface="Times New Roman" panose="02020603050405020304" pitchFamily="18" charset="0"/>
              </a:rPr>
              <a:t>. </a:t>
            </a:r>
          </a:p>
          <a:p>
            <a:pPr lvl="0"/>
            <a:r>
              <a:rPr lang="ru-RU" sz="2800" dirty="0" err="1">
                <a:latin typeface="Times New Roman" panose="02020603050405020304" pitchFamily="18" charset="0"/>
                <a:cs typeface="Times New Roman" panose="02020603050405020304" pitchFamily="18" charset="0"/>
              </a:rPr>
              <a:t>o'zining</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fikri</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yo'q</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javobgarlikdan</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o'zini</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chetlatadi</a:t>
            </a:r>
            <a:r>
              <a:rPr lang="ru-RU" sz="2800" dirty="0">
                <a:latin typeface="Times New Roman" panose="02020603050405020304" pitchFamily="18" charset="0"/>
                <a:cs typeface="Times New Roman" panose="02020603050405020304" pitchFamily="18" charset="0"/>
              </a:rPr>
              <a:t>. </a:t>
            </a:r>
          </a:p>
          <a:p>
            <a:pPr lvl="0"/>
            <a:r>
              <a:rPr lang="ru-RU" sz="2800" dirty="0" err="1">
                <a:latin typeface="Times New Roman" panose="02020603050405020304" pitchFamily="18" charset="0"/>
                <a:cs typeface="Times New Roman" panose="02020603050405020304" pitchFamily="18" charset="0"/>
              </a:rPr>
              <a:t>ish</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natijasi</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bilan</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qiziqmaydi</a:t>
            </a:r>
            <a:r>
              <a:rPr lang="ru-RU" sz="2800" dirty="0">
                <a:latin typeface="Times New Roman" panose="02020603050405020304" pitchFamily="18" charset="0"/>
                <a:cs typeface="Times New Roman" panose="02020603050405020304" pitchFamily="18" charset="0"/>
              </a:rPr>
              <a:t>.</a:t>
            </a:r>
          </a:p>
          <a:p>
            <a:pPr lvl="0"/>
            <a:r>
              <a:rPr lang="ru-RU" sz="2800" dirty="0" err="1">
                <a:latin typeface="Times New Roman" panose="02020603050405020304" pitchFamily="18" charset="0"/>
                <a:cs typeface="Times New Roman" panose="02020603050405020304" pitchFamily="18" charset="0"/>
              </a:rPr>
              <a:t>bolalarga</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e'tiborsizlik</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beg'am</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qaraydi</a:t>
            </a:r>
            <a:r>
              <a:rPr lang="ru-RU" sz="2800" dirty="0">
                <a:latin typeface="Times New Roman" panose="02020603050405020304" pitchFamily="18" charset="0"/>
                <a:cs typeface="Times New Roman" panose="02020603050405020304" pitchFamily="18" charset="0"/>
              </a:rPr>
              <a:t>.</a:t>
            </a:r>
          </a:p>
          <a:p>
            <a:pPr lvl="0"/>
            <a:r>
              <a:rPr lang="ru-RU" sz="2800" dirty="0" err="1">
                <a:latin typeface="Times New Roman" panose="02020603050405020304" pitchFamily="18" charset="0"/>
                <a:cs typeface="Times New Roman" panose="02020603050405020304" pitchFamily="18" charset="0"/>
              </a:rPr>
              <a:t>o'z</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ishiga</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sovuqqon</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bo'lib</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qaraydi</a:t>
            </a:r>
            <a:r>
              <a:rPr lang="ru-RU" sz="2800" dirty="0">
                <a:latin typeface="Times New Roman" panose="02020603050405020304" pitchFamily="18" charset="0"/>
                <a:cs typeface="Times New Roman" panose="02020603050405020304" pitchFamily="18" charset="0"/>
              </a:rPr>
              <a:t>.</a:t>
            </a:r>
          </a:p>
          <a:p>
            <a:endParaRPr lang="ru-RU"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158950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err="1"/>
              <a:t>Mulo</a:t>
            </a:r>
            <a:r>
              <a:rPr lang="uz-Cyrl-UZ" dirty="0"/>
              <a:t>q</a:t>
            </a:r>
            <a:r>
              <a:rPr lang="ru-RU" dirty="0"/>
              <a:t>ot </a:t>
            </a:r>
            <a:r>
              <a:rPr lang="ru-RU" dirty="0" err="1"/>
              <a:t>o'zi</a:t>
            </a:r>
            <a:r>
              <a:rPr lang="ru-RU" dirty="0"/>
              <a:t> </a:t>
            </a:r>
            <a:r>
              <a:rPr lang="ru-RU" dirty="0" err="1"/>
              <a:t>nima</a:t>
            </a:r>
            <a:r>
              <a:rPr lang="en-US" dirty="0"/>
              <a:t>?</a:t>
            </a:r>
            <a:endParaRPr lang="ru-RU" dirty="0"/>
          </a:p>
        </p:txBody>
      </p:sp>
      <p:sp>
        <p:nvSpPr>
          <p:cNvPr id="3" name="Объект 2"/>
          <p:cNvSpPr>
            <a:spLocks noGrp="1"/>
          </p:cNvSpPr>
          <p:nvPr>
            <p:ph idx="1"/>
          </p:nvPr>
        </p:nvSpPr>
        <p:spPr/>
        <p:txBody>
          <a:bodyPr/>
          <a:lstStyle/>
          <a:p>
            <a:r>
              <a:rPr lang="uz-Cyrl-UZ" sz="2800" b="1" dirty="0">
                <a:latin typeface="Times New Roman" panose="02020603050405020304" pitchFamily="18" charset="0"/>
                <a:cs typeface="Times New Roman" panose="02020603050405020304" pitchFamily="18" charset="0"/>
              </a:rPr>
              <a:t> Muloqot-</a:t>
            </a:r>
            <a:r>
              <a:rPr lang="uz-Cyrl-UZ" sz="2800" dirty="0">
                <a:latin typeface="Times New Roman" panose="02020603050405020304" pitchFamily="18" charset="0"/>
                <a:cs typeface="Times New Roman" panose="02020603050405020304" pitchFamily="18" charset="0"/>
              </a:rPr>
              <a:t> odamlarning birgalikdagi faoliyatlari ehtiyojlaridan kelib chiqadigan turli faolliklari mobaynida bir-birlari bilan o'zaro munosabatlarga kirishish jarayonidir. Ya'ni, har bir shaxsning jamiyatda bajaradigan faoliyatlari (mehnat, o'qish, o'yin, ijod qilish va boshqalar) o'zaro munosabat va o'zaro ta'sir shakllarini o'z ichiga oladi</a:t>
            </a:r>
            <a:r>
              <a:rPr lang="uz-Cyrl-UZ" dirty="0"/>
              <a:t>. </a:t>
            </a:r>
            <a:endParaRPr lang="ru-RU" dirty="0"/>
          </a:p>
        </p:txBody>
      </p:sp>
    </p:spTree>
    <p:extLst>
      <p:ext uri="{BB962C8B-B14F-4D97-AF65-F5344CB8AC3E}">
        <p14:creationId xmlns:p14="http://schemas.microsoft.com/office/powerpoint/2010/main" val="36040243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54954" y="973668"/>
            <a:ext cx="10296148" cy="706964"/>
          </a:xfrm>
        </p:spPr>
        <p:txBody>
          <a:bodyPr>
            <a:normAutofit/>
          </a:bodyPr>
          <a:lstStyle/>
          <a:p>
            <a:pPr algn="ctr"/>
            <a:r>
              <a:rPr lang="uz-Cyrl-UZ" dirty="0"/>
              <a:t>"Muloqot shunchalik ko'p qirrali jarayon</a:t>
            </a:r>
            <a:endParaRPr lang="ru-RU" dirty="0"/>
          </a:p>
        </p:txBody>
      </p:sp>
      <p:sp>
        <p:nvSpPr>
          <p:cNvPr id="3" name="Объект 2"/>
          <p:cNvSpPr>
            <a:spLocks noGrp="1"/>
          </p:cNvSpPr>
          <p:nvPr>
            <p:ph idx="1"/>
          </p:nvPr>
        </p:nvSpPr>
        <p:spPr>
          <a:xfrm>
            <a:off x="590844" y="2603500"/>
            <a:ext cx="11437034" cy="3416300"/>
          </a:xfrm>
        </p:spPr>
        <p:txBody>
          <a:bodyPr>
            <a:normAutofit/>
          </a:bodyPr>
          <a:lstStyle/>
          <a:p>
            <a:pPr lvl="0"/>
            <a:r>
              <a:rPr lang="ru-RU"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ins</a:t>
            </a:r>
            <a:r>
              <a:rPr lang="ru-RU" sz="2800" dirty="0">
                <a:latin typeface="Times New Roman" panose="02020603050405020304" pitchFamily="18" charset="0"/>
                <a:cs typeface="Times New Roman" panose="02020603050405020304" pitchFamily="18" charset="0"/>
              </a:rPr>
              <a:t>on</a:t>
            </a:r>
            <a:r>
              <a:rPr lang="en-US" sz="2800" dirty="0" err="1">
                <a:latin typeface="Times New Roman" panose="02020603050405020304" pitchFamily="18" charset="0"/>
                <a:cs typeface="Times New Roman" panose="02020603050405020304" pitchFamily="18" charset="0"/>
              </a:rPr>
              <a:t>larning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o'zaro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ta'sir</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jarayoni</a:t>
            </a:r>
            <a:r>
              <a:rPr lang="en-US" sz="2800" dirty="0">
                <a:latin typeface="Times New Roman" panose="02020603050405020304" pitchFamily="18" charset="0"/>
                <a:cs typeface="Times New Roman" panose="02020603050405020304" pitchFamily="18" charset="0"/>
              </a:rPr>
              <a:t>;</a:t>
            </a:r>
            <a:endParaRPr lang="ru-RU" sz="2800" dirty="0">
              <a:latin typeface="Times New Roman" panose="02020603050405020304" pitchFamily="18" charset="0"/>
              <a:cs typeface="Times New Roman" panose="02020603050405020304" pitchFamily="18" charset="0"/>
            </a:endParaRPr>
          </a:p>
          <a:p>
            <a:pPr lvl="0"/>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insonlar</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o'rtasidagi</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axborot</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almashinuvi</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jarayoni</a:t>
            </a:r>
            <a:r>
              <a:rPr lang="ru-RU" sz="2800" dirty="0">
                <a:latin typeface="Times New Roman" panose="02020603050405020304" pitchFamily="18" charset="0"/>
                <a:cs typeface="Times New Roman" panose="02020603050405020304" pitchFamily="18" charset="0"/>
              </a:rPr>
              <a:t>;</a:t>
            </a:r>
          </a:p>
          <a:p>
            <a:pPr lvl="0"/>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bir</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shaxsning</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boshqa</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shaxsga</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munosabati</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jarayoni</a:t>
            </a:r>
            <a:r>
              <a:rPr lang="ru-RU" sz="2800" dirty="0">
                <a:latin typeface="Times New Roman" panose="02020603050405020304" pitchFamily="18" charset="0"/>
                <a:cs typeface="Times New Roman" panose="02020603050405020304" pitchFamily="18" charset="0"/>
              </a:rPr>
              <a:t>;</a:t>
            </a:r>
          </a:p>
          <a:p>
            <a:pPr lvl="0"/>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bir</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kishining</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boshqalarga</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ta'sir</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ko'rsatish</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jarayoni</a:t>
            </a:r>
            <a:r>
              <a:rPr lang="ru-RU" sz="2800" dirty="0">
                <a:latin typeface="Times New Roman" panose="02020603050405020304" pitchFamily="18" charset="0"/>
                <a:cs typeface="Times New Roman" panose="02020603050405020304" pitchFamily="18" charset="0"/>
              </a:rPr>
              <a:t>;</a:t>
            </a:r>
          </a:p>
          <a:p>
            <a:pPr lvl="0"/>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bir-birlariga</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hamdardlik</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bildirish</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imkoniyati</a:t>
            </a:r>
            <a:r>
              <a:rPr lang="ru-RU" sz="2800" dirty="0">
                <a:latin typeface="Times New Roman" panose="02020603050405020304" pitchFamily="18" charset="0"/>
                <a:cs typeface="Times New Roman" panose="02020603050405020304" pitchFamily="18" charset="0"/>
              </a:rPr>
              <a:t>;</a:t>
            </a:r>
          </a:p>
          <a:p>
            <a:pPr lvl="0"/>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shaxslarning</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bir-birlarini</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tushunishi</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jarayoni</a:t>
            </a:r>
            <a:r>
              <a:rPr lang="ru-RU" sz="2800" dirty="0">
                <a:latin typeface="Times New Roman" panose="02020603050405020304" pitchFamily="18" charset="0"/>
                <a:cs typeface="Times New Roman" panose="02020603050405020304" pitchFamily="18" charset="0"/>
              </a:rPr>
              <a:t>".</a:t>
            </a:r>
          </a:p>
          <a:p>
            <a:endParaRPr lang="ru-RU"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122174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57" y="436098"/>
            <a:ext cx="11760591" cy="1294228"/>
          </a:xfrm>
        </p:spPr>
        <p:txBody>
          <a:bodyPr>
            <a:normAutofit fontScale="90000"/>
          </a:bodyPr>
          <a:lstStyle/>
          <a:p>
            <a:pPr algn="ctr"/>
            <a:r>
              <a:rPr lang="uz-Cyrl-UZ" dirty="0"/>
              <a:t>Muloqotning hayotimizdagi shakl va ko'rinishlari</a:t>
            </a:r>
            <a:endParaRPr lang="ru-RU" dirty="0"/>
          </a:p>
        </p:txBody>
      </p:sp>
      <p:sp>
        <p:nvSpPr>
          <p:cNvPr id="3" name="Объект 2"/>
          <p:cNvSpPr>
            <a:spLocks noGrp="1"/>
          </p:cNvSpPr>
          <p:nvPr>
            <p:ph idx="1"/>
          </p:nvPr>
        </p:nvSpPr>
        <p:spPr>
          <a:xfrm>
            <a:off x="98474" y="2110154"/>
            <a:ext cx="12093526" cy="4529797"/>
          </a:xfrm>
        </p:spPr>
        <p:txBody>
          <a:bodyPr>
            <a:noAutofit/>
          </a:bodyPr>
          <a:lstStyle/>
          <a:p>
            <a:r>
              <a:rPr lang="uz-Cyrl-UZ" sz="2400" b="1" dirty="0">
                <a:latin typeface="Times New Roman" panose="02020603050405020304" pitchFamily="18" charset="0"/>
                <a:cs typeface="Times New Roman" panose="02020603050405020304" pitchFamily="18" charset="0"/>
              </a:rPr>
              <a:t>rasmiy muloqot</a:t>
            </a:r>
            <a:r>
              <a:rPr lang="uz-Cyrl-UZ" sz="2400" dirty="0">
                <a:latin typeface="Times New Roman" panose="02020603050405020304" pitchFamily="18" charset="0"/>
                <a:cs typeface="Times New Roman" panose="02020603050405020304" pitchFamily="18" charset="0"/>
              </a:rPr>
              <a:t> odamlarning jamiyatda bajaradigan rasmiy vazifalari va xulq-atvor normalaridan kelib chiqsa, masalan, rahbarning o'z qo'l ostida ishlayotgan xodimlar bilan muloqoti, professorning talaba bilan muloqoti </a:t>
            </a:r>
          </a:p>
          <a:p>
            <a:r>
              <a:rPr lang="uz-Cyrl-UZ" sz="2400" b="1" dirty="0">
                <a:latin typeface="Times New Roman" panose="02020603050405020304" pitchFamily="18" charset="0"/>
                <a:cs typeface="Times New Roman" panose="02020603050405020304" pitchFamily="18" charset="0"/>
              </a:rPr>
              <a:t>norasmiy muloqot</a:t>
            </a:r>
            <a:r>
              <a:rPr lang="uz-Cyrl-UZ" sz="2400" dirty="0">
                <a:latin typeface="Times New Roman" panose="02020603050405020304" pitchFamily="18" charset="0"/>
                <a:cs typeface="Times New Roman" panose="02020603050405020304" pitchFamily="18" charset="0"/>
              </a:rPr>
              <a:t> — bu odamning shaxsiy munosabatlariga tayanadi va uning mazmuni o'sha suhbatdoshlarnnng fikr-o'ylari, niyat-maqsadlari va emosional munosabatlari bilan belgilanadi. </a:t>
            </a:r>
            <a:endParaRPr lang="ru-RU" sz="2400" dirty="0">
              <a:latin typeface="Times New Roman" panose="02020603050405020304" pitchFamily="18" charset="0"/>
              <a:cs typeface="Times New Roman" panose="02020603050405020304" pitchFamily="18" charset="0"/>
            </a:endParaRPr>
          </a:p>
          <a:p>
            <a:r>
              <a:rPr lang="uz-Cyrl-UZ" sz="2400" b="1" dirty="0">
                <a:latin typeface="Times New Roman" panose="02020603050405020304" pitchFamily="18" charset="0"/>
                <a:cs typeface="Times New Roman" panose="02020603050405020304" pitchFamily="18" charset="0"/>
              </a:rPr>
              <a:t>norasmiy muloqot</a:t>
            </a:r>
            <a:r>
              <a:rPr lang="uz-Cyrl-UZ" sz="2400" dirty="0">
                <a:latin typeface="Times New Roman" panose="02020603050405020304" pitchFamily="18" charset="0"/>
                <a:cs typeface="Times New Roman" panose="02020603050405020304" pitchFamily="18" charset="0"/>
              </a:rPr>
              <a:t> doimo odamlarning hayotida ko'proq vaqtini oladi va bunda ular charchamaydilar. Lekin shuni ta'kidlash kerakki, odamda ana shunday muloqotga ham qobiliyatlar kerak, ya'ni uning qanchalik sergapligi, ochiq ko'ngilligi, suhbatlashish yo'llarini bilish, til topishish qobiliyati, o'zgalarni tushunishi va boshqa shaxsiy sifatlari kundalik muloqotning samarasiga bevosita ta'sir ko'rsatadi</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754813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1354" y="506437"/>
            <a:ext cx="11591778" cy="1322363"/>
          </a:xfrm>
        </p:spPr>
        <p:txBody>
          <a:bodyPr>
            <a:normAutofit fontScale="90000"/>
          </a:bodyPr>
          <a:lstStyle/>
          <a:p>
            <a:pPr algn="ctr"/>
            <a:br>
              <a:rPr lang="uz-Cyrl-UZ" b="1" i="1" dirty="0"/>
            </a:br>
            <a:r>
              <a:rPr lang="uz-Cyrl-UZ" b="1" i="1" dirty="0"/>
              <a:t>Muloqot mazmuni va yo'nalishiga ko'ra, uning</a:t>
            </a:r>
            <a:r>
              <a:rPr lang="uz-Cyrl-UZ" dirty="0"/>
              <a:t>:</a:t>
            </a:r>
            <a:br>
              <a:rPr lang="ru-RU" dirty="0"/>
            </a:br>
            <a:r>
              <a:rPr lang="uz-Cyrl-UZ" dirty="0"/>
              <a:t> </a:t>
            </a:r>
            <a:br>
              <a:rPr lang="ru-RU" dirty="0"/>
            </a:br>
            <a:endParaRPr lang="ru-RU" dirty="0"/>
          </a:p>
        </p:txBody>
      </p:sp>
      <p:sp>
        <p:nvSpPr>
          <p:cNvPr id="3" name="Объект 2"/>
          <p:cNvSpPr>
            <a:spLocks noGrp="1"/>
          </p:cNvSpPr>
          <p:nvPr>
            <p:ph idx="1"/>
          </p:nvPr>
        </p:nvSpPr>
        <p:spPr>
          <a:xfrm>
            <a:off x="168812" y="2053883"/>
            <a:ext cx="12023188" cy="4684542"/>
          </a:xfrm>
        </p:spPr>
        <p:txBody>
          <a:bodyPr>
            <a:noAutofit/>
          </a:bodyPr>
          <a:lstStyle/>
          <a:p>
            <a:pPr lvl="0" fontAlgn="base" hangingPunct="0"/>
            <a:r>
              <a:rPr lang="uz-Cyrl-UZ" sz="2800" i="1" dirty="0">
                <a:latin typeface="Times New Roman" panose="02020603050405020304" pitchFamily="18" charset="0"/>
                <a:cs typeface="Times New Roman" panose="02020603050405020304" pitchFamily="18" charset="0"/>
              </a:rPr>
              <a:t>ijtimoiy yo'naltirilgan</a:t>
            </a:r>
            <a:r>
              <a:rPr lang="uz-Cyrl-UZ" sz="2800" dirty="0">
                <a:latin typeface="Times New Roman" panose="02020603050405020304" pitchFamily="18" charset="0"/>
                <a:cs typeface="Times New Roman" panose="02020603050405020304" pitchFamily="18" charset="0"/>
              </a:rPr>
              <a:t> (keng jamoatchilikka qaratilgan va jamiyat manfaatlaridan kelib chiqadigan muloqot);</a:t>
            </a:r>
            <a:endParaRPr lang="ru-RU" sz="2800" dirty="0">
              <a:latin typeface="Times New Roman" panose="02020603050405020304" pitchFamily="18" charset="0"/>
              <a:cs typeface="Times New Roman" panose="02020603050405020304" pitchFamily="18" charset="0"/>
            </a:endParaRPr>
          </a:p>
          <a:p>
            <a:pPr lvl="0" fontAlgn="base" hangingPunct="0"/>
            <a:r>
              <a:rPr lang="uz-Cyrl-UZ" sz="2800" i="1" dirty="0">
                <a:latin typeface="Times New Roman" panose="02020603050405020304" pitchFamily="18" charset="0"/>
                <a:cs typeface="Times New Roman" panose="02020603050405020304" pitchFamily="18" charset="0"/>
              </a:rPr>
              <a:t>guruhdagi predmetga yo'naltirilgan</a:t>
            </a:r>
            <a:r>
              <a:rPr lang="uz-Cyrl-UZ" sz="2800" dirty="0">
                <a:latin typeface="Times New Roman" panose="02020603050405020304" pitchFamily="18" charset="0"/>
                <a:cs typeface="Times New Roman" panose="02020603050405020304" pitchFamily="18" charset="0"/>
              </a:rPr>
              <a:t> (o'zaro hamkorlikdagi faoliyatni amalga oshirish mobaynidagi muloqot — mehnat, ta'lim jarayonidagi yoki konkret topshiriqni bajarish jarayonida guruh a'zolarining muloqoti);</a:t>
            </a:r>
            <a:endParaRPr lang="ru-RU" sz="2800" dirty="0">
              <a:latin typeface="Times New Roman" panose="02020603050405020304" pitchFamily="18" charset="0"/>
              <a:cs typeface="Times New Roman" panose="02020603050405020304" pitchFamily="18" charset="0"/>
            </a:endParaRPr>
          </a:p>
          <a:p>
            <a:pPr lvl="0" fontAlgn="base" hangingPunct="0"/>
            <a:r>
              <a:rPr lang="uz-Cyrl-UZ" sz="2800" i="1" dirty="0">
                <a:latin typeface="Times New Roman" panose="02020603050405020304" pitchFamily="18" charset="0"/>
                <a:cs typeface="Times New Roman" panose="02020603050405020304" pitchFamily="18" charset="0"/>
              </a:rPr>
              <a:t>shaxsiy muloqot</a:t>
            </a:r>
            <a:r>
              <a:rPr lang="uz-Cyrl-UZ" sz="2800" dirty="0">
                <a:latin typeface="Times New Roman" panose="02020603050405020304" pitchFamily="18" charset="0"/>
                <a:cs typeface="Times New Roman" panose="02020603050405020304" pitchFamily="18" charset="0"/>
              </a:rPr>
              <a:t> (bir shaxsning boshqa shaxs bilan o'z muammolarini ochish maqsadida o'rnatgan munosabatlari); pedagogik muloqot (pedagogik jarayonda ishtirok etuvchilar o'rtasida amalga oshiriladigan murakkab o'zaro ta'sir jarayoni) turlari farqlanadi.</a:t>
            </a:r>
            <a:endParaRPr lang="ru-RU" sz="2800" dirty="0">
              <a:latin typeface="Times New Roman" panose="02020603050405020304" pitchFamily="18" charset="0"/>
              <a:cs typeface="Times New Roman" panose="02020603050405020304" pitchFamily="18" charset="0"/>
            </a:endParaRPr>
          </a:p>
          <a:p>
            <a:endParaRPr lang="ru-RU"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424563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9151" y="506437"/>
            <a:ext cx="11648049" cy="1350498"/>
          </a:xfrm>
        </p:spPr>
        <p:txBody>
          <a:bodyPr>
            <a:normAutofit fontScale="90000"/>
          </a:bodyPr>
          <a:lstStyle/>
          <a:p>
            <a:pPr algn="ctr" fontAlgn="base" hangingPunct="0"/>
            <a:r>
              <a:rPr lang="uz-Cyrl-UZ" b="1" dirty="0"/>
              <a:t>)  </a:t>
            </a:r>
            <a:br>
              <a:rPr lang="uz-Cyrl-UZ" b="1" dirty="0"/>
            </a:br>
            <a:r>
              <a:rPr lang="uz-Cyrl-UZ" b="1" dirty="0"/>
              <a:t>muloqotning psixologik tizimi va vazifalari</a:t>
            </a:r>
            <a:br>
              <a:rPr lang="ru-RU" dirty="0"/>
            </a:br>
            <a:r>
              <a:rPr lang="uz-Cyrl-UZ" b="1" dirty="0"/>
              <a:t> </a:t>
            </a:r>
            <a:br>
              <a:rPr lang="ru-RU" dirty="0"/>
            </a:br>
            <a:endParaRPr lang="ru-RU" dirty="0"/>
          </a:p>
        </p:txBody>
      </p:sp>
      <p:sp>
        <p:nvSpPr>
          <p:cNvPr id="3" name="Объект 2"/>
          <p:cNvSpPr>
            <a:spLocks noGrp="1"/>
          </p:cNvSpPr>
          <p:nvPr>
            <p:ph idx="1"/>
          </p:nvPr>
        </p:nvSpPr>
        <p:spPr>
          <a:xfrm>
            <a:off x="239151" y="2461846"/>
            <a:ext cx="11648049" cy="4234376"/>
          </a:xfrm>
        </p:spPr>
        <p:txBody>
          <a:bodyPr>
            <a:normAutofit/>
          </a:bodyPr>
          <a:lstStyle/>
          <a:p>
            <a:pPr marL="0" indent="0">
              <a:buNone/>
            </a:pPr>
            <a:r>
              <a:rPr lang="uz-Cyrl-UZ" sz="2800" dirty="0">
                <a:latin typeface="Times New Roman" panose="02020603050405020304" pitchFamily="18" charset="0"/>
                <a:cs typeface="Times New Roman" panose="02020603050405020304" pitchFamily="18" charset="0"/>
              </a:rPr>
              <a:t>     G.M. Andreeva muloqotning quyidagi psixologik tuzilishini taklif etadi:</a:t>
            </a:r>
            <a:endParaRPr lang="ru-RU" sz="2800" dirty="0">
              <a:latin typeface="Times New Roman" panose="02020603050405020304" pitchFamily="18" charset="0"/>
              <a:cs typeface="Times New Roman" panose="02020603050405020304" pitchFamily="18" charset="0"/>
            </a:endParaRPr>
          </a:p>
          <a:p>
            <a:r>
              <a:rPr lang="uz-Cyrl-UZ" sz="2800" dirty="0">
                <a:latin typeface="Times New Roman" panose="02020603050405020304" pitchFamily="18" charset="0"/>
                <a:cs typeface="Times New Roman" panose="02020603050405020304" pitchFamily="18" charset="0"/>
              </a:rPr>
              <a:t>      1. </a:t>
            </a:r>
            <a:r>
              <a:rPr lang="uz-Cyrl-UZ" sz="2800" i="1" dirty="0">
                <a:latin typeface="Times New Roman" panose="02020603050405020304" pitchFamily="18" charset="0"/>
                <a:cs typeface="Times New Roman" panose="02020603050405020304" pitchFamily="18" charset="0"/>
              </a:rPr>
              <a:t>Muloqotning kommunikativ</a:t>
            </a:r>
            <a:r>
              <a:rPr lang="uz-Cyrl-UZ" sz="2800" dirty="0">
                <a:latin typeface="Times New Roman" panose="02020603050405020304" pitchFamily="18" charset="0"/>
                <a:cs typeface="Times New Roman" panose="02020603050405020304" pitchFamily="18" charset="0"/>
              </a:rPr>
              <a:t> tomoni (ya'ni muloqotga kirishuvchilar o'rtasidagi ma'lumotlar almashinuvi jarayoni).</a:t>
            </a:r>
            <a:endParaRPr lang="ru-RU" sz="2800" dirty="0">
              <a:latin typeface="Times New Roman" panose="02020603050405020304" pitchFamily="18" charset="0"/>
              <a:cs typeface="Times New Roman" panose="02020603050405020304" pitchFamily="18" charset="0"/>
            </a:endParaRPr>
          </a:p>
          <a:p>
            <a:r>
              <a:rPr lang="uz-Cyrl-UZ" sz="2800" dirty="0">
                <a:latin typeface="Times New Roman" panose="02020603050405020304" pitchFamily="18" charset="0"/>
                <a:cs typeface="Times New Roman" panose="02020603050405020304" pitchFamily="18" charset="0"/>
              </a:rPr>
              <a:t>      2. </a:t>
            </a:r>
            <a:r>
              <a:rPr lang="uz-Cyrl-UZ" sz="2800" i="1" dirty="0">
                <a:latin typeface="Times New Roman" panose="02020603050405020304" pitchFamily="18" charset="0"/>
                <a:cs typeface="Times New Roman" panose="02020603050405020304" pitchFamily="18" charset="0"/>
              </a:rPr>
              <a:t>Muloqotning interaktiv</a:t>
            </a:r>
            <a:r>
              <a:rPr lang="uz-Cyrl-UZ" sz="2800" dirty="0">
                <a:latin typeface="Times New Roman" panose="02020603050405020304" pitchFamily="18" charset="0"/>
                <a:cs typeface="Times New Roman" panose="02020603050405020304" pitchFamily="18" charset="0"/>
              </a:rPr>
              <a:t> tomoni (ya'ni muloqotga kirishuvchi tomonlarning xulq-atvorlariga ta'sir jarayoni).</a:t>
            </a:r>
            <a:endParaRPr lang="ru-RU" sz="2800" dirty="0">
              <a:latin typeface="Times New Roman" panose="02020603050405020304" pitchFamily="18" charset="0"/>
              <a:cs typeface="Times New Roman" panose="02020603050405020304" pitchFamily="18" charset="0"/>
            </a:endParaRPr>
          </a:p>
          <a:p>
            <a:r>
              <a:rPr lang="uz-Cyrl-UZ" sz="2800" dirty="0">
                <a:latin typeface="Times New Roman" panose="02020603050405020304" pitchFamily="18" charset="0"/>
                <a:cs typeface="Times New Roman" panose="02020603050405020304" pitchFamily="18" charset="0"/>
              </a:rPr>
              <a:t>      3. </a:t>
            </a:r>
            <a:r>
              <a:rPr lang="uz-Cyrl-UZ" sz="2800" i="1" dirty="0">
                <a:latin typeface="Times New Roman" panose="02020603050405020304" pitchFamily="18" charset="0"/>
                <a:cs typeface="Times New Roman" panose="02020603050405020304" pitchFamily="18" charset="0"/>
              </a:rPr>
              <a:t>Muloqotning perseptiv</a:t>
            </a:r>
            <a:r>
              <a:rPr lang="uz-Cyrl-UZ" sz="2800" dirty="0">
                <a:latin typeface="Times New Roman" panose="02020603050405020304" pitchFamily="18" charset="0"/>
                <a:cs typeface="Times New Roman" panose="02020603050405020304" pitchFamily="18" charset="0"/>
              </a:rPr>
              <a:t> tomoni (ya'ni muloqotga kirishuvchi tomonlarning bir-birlarini idrok etishlari va tushunishlari bilan bog'lik bo'lgan murakkab psixologik jarayon).</a:t>
            </a:r>
            <a:endParaRPr lang="ru-RU" sz="2800" dirty="0">
              <a:latin typeface="Times New Roman" panose="02020603050405020304" pitchFamily="18" charset="0"/>
              <a:cs typeface="Times New Roman" panose="02020603050405020304" pitchFamily="18" charset="0"/>
            </a:endParaRPr>
          </a:p>
          <a:p>
            <a:endParaRPr lang="ru-RU" sz="2800"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6595718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err="1"/>
              <a:t>Mulo</a:t>
            </a:r>
            <a:r>
              <a:rPr lang="uz-Cyrl-UZ" dirty="0"/>
              <a:t>q</a:t>
            </a:r>
            <a:r>
              <a:rPr lang="ru-RU" dirty="0"/>
              <a:t>ot </a:t>
            </a:r>
            <a:r>
              <a:rPr lang="ru-RU" dirty="0" err="1"/>
              <a:t>funktsiyalari</a:t>
            </a:r>
            <a:endParaRPr lang="ru-RU" dirty="0"/>
          </a:p>
        </p:txBody>
      </p:sp>
      <p:sp>
        <p:nvSpPr>
          <p:cNvPr id="3" name="Объект 2"/>
          <p:cNvSpPr>
            <a:spLocks noGrp="1"/>
          </p:cNvSpPr>
          <p:nvPr>
            <p:ph idx="1"/>
          </p:nvPr>
        </p:nvSpPr>
        <p:spPr>
          <a:xfrm>
            <a:off x="407964" y="2321169"/>
            <a:ext cx="11394830" cy="4360985"/>
          </a:xfrm>
        </p:spPr>
        <p:txBody>
          <a:bodyPr/>
          <a:lstStyle/>
          <a:p>
            <a:endParaRPr lang="ru-RU" sz="3200" dirty="0">
              <a:latin typeface="Times New Roman" panose="02020603050405020304" pitchFamily="18" charset="0"/>
              <a:cs typeface="Times New Roman" panose="02020603050405020304" pitchFamily="18" charset="0"/>
            </a:endParaRPr>
          </a:p>
          <a:p>
            <a:pPr marL="0" indent="0" algn="ctr">
              <a:buNone/>
            </a:pP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Masalan</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taniqli</a:t>
            </a:r>
            <a:r>
              <a:rPr lang="ru-RU" sz="3200" dirty="0">
                <a:latin typeface="Times New Roman" panose="02020603050405020304" pitchFamily="18" charset="0"/>
                <a:cs typeface="Times New Roman" panose="02020603050405020304" pitchFamily="18" charset="0"/>
              </a:rPr>
              <a:t> rus </a:t>
            </a:r>
            <a:r>
              <a:rPr lang="ru-RU" sz="3200" dirty="0" err="1">
                <a:latin typeface="Times New Roman" panose="02020603050405020304" pitchFamily="18" charset="0"/>
                <a:cs typeface="Times New Roman" panose="02020603050405020304" pitchFamily="18" charset="0"/>
              </a:rPr>
              <a:t>olimi</a:t>
            </a:r>
            <a:r>
              <a:rPr lang="ru-RU" sz="3200" dirty="0">
                <a:latin typeface="Times New Roman" panose="02020603050405020304" pitchFamily="18" charset="0"/>
                <a:cs typeface="Times New Roman" panose="02020603050405020304" pitchFamily="18" charset="0"/>
              </a:rPr>
              <a:t> B.F. Lomov </a:t>
            </a:r>
            <a:r>
              <a:rPr lang="ru-RU" sz="3200" dirty="0" err="1">
                <a:latin typeface="Times New Roman" panose="02020603050405020304" pitchFamily="18" charset="0"/>
                <a:cs typeface="Times New Roman" panose="02020603050405020304" pitchFamily="18" charset="0"/>
              </a:rPr>
              <a:t>muloqotning</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funktsiyalariga</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quyidagilarni</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kiritadi</a:t>
            </a:r>
            <a:r>
              <a:rPr lang="ru-RU" sz="3200" dirty="0">
                <a:latin typeface="Times New Roman" panose="02020603050405020304" pitchFamily="18" charset="0"/>
                <a:cs typeface="Times New Roman" panose="02020603050405020304" pitchFamily="18" charset="0"/>
              </a:rPr>
              <a:t>:</a:t>
            </a:r>
          </a:p>
          <a:p>
            <a:r>
              <a:rPr lang="ru-RU" sz="3200" dirty="0">
                <a:latin typeface="Times New Roman" panose="02020603050405020304" pitchFamily="18" charset="0"/>
                <a:cs typeface="Times New Roman" panose="02020603050405020304" pitchFamily="18" charset="0"/>
              </a:rPr>
              <a:t> </a:t>
            </a:r>
            <a:r>
              <a:rPr lang="uz-Cyrl-UZ" sz="3200" dirty="0">
                <a:latin typeface="Times New Roman" panose="02020603050405020304" pitchFamily="18" charset="0"/>
                <a:cs typeface="Times New Roman" panose="02020603050405020304" pitchFamily="18" charset="0"/>
              </a:rPr>
              <a:t>   </a:t>
            </a:r>
            <a:r>
              <a:rPr lang="ru-RU" sz="3200" dirty="0">
                <a:latin typeface="Times New Roman" panose="02020603050405020304" pitchFamily="18" charset="0"/>
                <a:cs typeface="Times New Roman" panose="02020603050405020304" pitchFamily="18" charset="0"/>
              </a:rPr>
              <a:t>a) </a:t>
            </a:r>
            <a:r>
              <a:rPr lang="ru-RU" sz="3200" dirty="0" err="1">
                <a:latin typeface="Times New Roman" panose="02020603050405020304" pitchFamily="18" charset="0"/>
                <a:cs typeface="Times New Roman" panose="02020603050405020304" pitchFamily="18" charset="0"/>
              </a:rPr>
              <a:t>ma'lumotlar</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almashinuvi</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funktsiyasi</a:t>
            </a:r>
            <a:r>
              <a:rPr lang="ru-RU" sz="3200" dirty="0">
                <a:latin typeface="Times New Roman" panose="02020603050405020304" pitchFamily="18" charset="0"/>
                <a:cs typeface="Times New Roman" panose="02020603050405020304" pitchFamily="18" charset="0"/>
              </a:rPr>
              <a:t>;</a:t>
            </a:r>
          </a:p>
          <a:p>
            <a:r>
              <a:rPr lang="uz-Cyrl-UZ" sz="3200" dirty="0">
                <a:latin typeface="Times New Roman" panose="02020603050405020304" pitchFamily="18" charset="0"/>
                <a:cs typeface="Times New Roman" panose="02020603050405020304" pitchFamily="18" charset="0"/>
              </a:rPr>
              <a:t>   </a:t>
            </a:r>
            <a:r>
              <a:rPr lang="ru-RU" sz="3200" dirty="0">
                <a:latin typeface="Times New Roman" panose="02020603050405020304" pitchFamily="18" charset="0"/>
                <a:cs typeface="Times New Roman" panose="02020603050405020304" pitchFamily="18" charset="0"/>
              </a:rPr>
              <a:t> b) </a:t>
            </a:r>
            <a:r>
              <a:rPr lang="ru-RU" sz="3200" dirty="0" err="1">
                <a:latin typeface="Times New Roman" panose="02020603050405020304" pitchFamily="18" charset="0"/>
                <a:cs typeface="Times New Roman" panose="02020603050405020304" pitchFamily="18" charset="0"/>
              </a:rPr>
              <a:t>xulq-atvorni</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boshqaruv</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funktsiyasi</a:t>
            </a:r>
            <a:r>
              <a:rPr lang="ru-RU" sz="3200" dirty="0">
                <a:latin typeface="Times New Roman" panose="02020603050405020304" pitchFamily="18" charset="0"/>
                <a:cs typeface="Times New Roman" panose="02020603050405020304" pitchFamily="18" charset="0"/>
              </a:rPr>
              <a:t>; </a:t>
            </a:r>
          </a:p>
          <a:p>
            <a:r>
              <a:rPr lang="uz-Cyrl-UZ" sz="3200" dirty="0">
                <a:latin typeface="Times New Roman" panose="02020603050405020304" pitchFamily="18" charset="0"/>
                <a:cs typeface="Times New Roman" panose="02020603050405020304" pitchFamily="18" charset="0"/>
              </a:rPr>
              <a:t>   </a:t>
            </a:r>
            <a:r>
              <a:rPr lang="ru-RU" sz="3200" dirty="0">
                <a:latin typeface="Times New Roman" panose="02020603050405020304" pitchFamily="18" charset="0"/>
                <a:cs typeface="Times New Roman" panose="02020603050405020304" pitchFamily="18" charset="0"/>
              </a:rPr>
              <a:t> v) </a:t>
            </a:r>
            <a:r>
              <a:rPr lang="ru-RU" sz="3200" dirty="0" err="1">
                <a:latin typeface="Times New Roman" panose="02020603050405020304" pitchFamily="18" charset="0"/>
                <a:cs typeface="Times New Roman" panose="02020603050405020304" pitchFamily="18" charset="0"/>
              </a:rPr>
              <a:t>hissiyotlar</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almashinuvi</a:t>
            </a:r>
            <a:r>
              <a:rPr lang="ru-RU" sz="3200" dirty="0">
                <a:latin typeface="Times New Roman" panose="02020603050405020304" pitchFamily="18" charset="0"/>
                <a:cs typeface="Times New Roman" panose="02020603050405020304" pitchFamily="18" charset="0"/>
              </a:rPr>
              <a:t>.</a:t>
            </a:r>
          </a:p>
          <a:p>
            <a:endParaRPr lang="ru-RU" sz="3200"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14853056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4572" y="576775"/>
            <a:ext cx="11183816" cy="1266093"/>
          </a:xfrm>
        </p:spPr>
        <p:txBody>
          <a:bodyPr>
            <a:normAutofit fontScale="90000"/>
          </a:bodyPr>
          <a:lstStyle/>
          <a:p>
            <a:pPr algn="ctr"/>
            <a:br>
              <a:rPr lang="uz-Cyrl-UZ" b="1" dirty="0"/>
            </a:br>
            <a:br>
              <a:rPr lang="uz-Cyrl-UZ" b="1" dirty="0"/>
            </a:br>
            <a:r>
              <a:rPr lang="uz-Cyrl-UZ" b="1" dirty="0"/>
              <a:t>o'qituvchi va o'quvchi o'rtasidagi muloqot</a:t>
            </a:r>
            <a:br>
              <a:rPr lang="ru-RU" dirty="0"/>
            </a:br>
            <a:r>
              <a:rPr lang="uz-Cyrl-UZ" dirty="0"/>
              <a:t> </a:t>
            </a:r>
            <a:br>
              <a:rPr lang="ru-RU" dirty="0"/>
            </a:br>
            <a:endParaRPr lang="ru-RU" dirty="0"/>
          </a:p>
        </p:txBody>
      </p:sp>
      <p:sp>
        <p:nvSpPr>
          <p:cNvPr id="3" name="Объект 2"/>
          <p:cNvSpPr>
            <a:spLocks noGrp="1"/>
          </p:cNvSpPr>
          <p:nvPr>
            <p:ph idx="1"/>
          </p:nvPr>
        </p:nvSpPr>
        <p:spPr>
          <a:xfrm>
            <a:off x="436098" y="2433711"/>
            <a:ext cx="11282290" cy="4093697"/>
          </a:xfrm>
        </p:spPr>
        <p:txBody>
          <a:bodyPr>
            <a:normAutofit/>
          </a:bodyPr>
          <a:lstStyle/>
          <a:p>
            <a:r>
              <a:rPr lang="uz-Cyrl-UZ" sz="2400" dirty="0">
                <a:latin typeface="Times New Roman" panose="02020603050405020304" pitchFamily="18" charset="0"/>
                <a:cs typeface="Times New Roman" panose="02020603050405020304" pitchFamily="18" charset="0"/>
              </a:rPr>
              <a:t>Izlanishlarning ko'rsatishiga pedagogning o'quvchilarga nisbatan bo'lgan ijobiy munosabati, ularga tiniq, bosiq tonda murojaat qilishi o'quvchilarda erkinlikni his qilishda yordam beradi. </a:t>
            </a:r>
          </a:p>
          <a:p>
            <a:r>
              <a:rPr lang="uz-Cyrl-UZ" sz="2400" dirty="0">
                <a:latin typeface="Times New Roman" panose="02020603050405020304" pitchFamily="18" charset="0"/>
                <a:cs typeface="Times New Roman" panose="02020603050405020304" pitchFamily="18" charset="0"/>
              </a:rPr>
              <a:t>O'quvchilarga  noto'g'ri munosabatda bo'lish ularda ishonchsizlik kam gap bo'lishiga, o'quvchilarda laganbardolik kabi yomon fazilatlar shakllanishiga olib keladi</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746857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4912" y="973668"/>
            <a:ext cx="10705514" cy="706964"/>
          </a:xfrm>
        </p:spPr>
        <p:txBody>
          <a:bodyPr/>
          <a:lstStyle/>
          <a:p>
            <a:pPr algn="ctr"/>
            <a:r>
              <a:rPr lang="uz-Cyrl-UZ" dirty="0"/>
              <a:t>Muloqotning ma'nosi nima</a:t>
            </a:r>
            <a:r>
              <a:rPr lang="en-US" dirty="0"/>
              <a:t>?</a:t>
            </a:r>
            <a:endParaRPr lang="ru-RU" dirty="0"/>
          </a:p>
        </p:txBody>
      </p:sp>
      <p:sp>
        <p:nvSpPr>
          <p:cNvPr id="3" name="Объект 2"/>
          <p:cNvSpPr>
            <a:spLocks noGrp="1"/>
          </p:cNvSpPr>
          <p:nvPr>
            <p:ph idx="1"/>
          </p:nvPr>
        </p:nvSpPr>
        <p:spPr/>
        <p:txBody>
          <a:bodyPr>
            <a:normAutofit/>
          </a:bodyPr>
          <a:lstStyle/>
          <a:p>
            <a:r>
              <a:rPr lang="uz-Cyrl-UZ" sz="2800" b="1" dirty="0">
                <a:latin typeface="Times New Roman" panose="02020603050405020304" pitchFamily="18" charset="0"/>
                <a:cs typeface="Times New Roman" panose="02020603050405020304" pitchFamily="18" charset="0"/>
              </a:rPr>
              <a:t>Muloqot – yunoncha so'z, so'zlashuv, suhbatlashuv, shaxslararo suhbat va fikr olishuv, og'zaki nutq shakli ikki yoki undan ortiq shaxslarni so'zlashuvidir</a:t>
            </a:r>
            <a:r>
              <a:rPr lang="uz-Cyrl-UZ" sz="2800" dirty="0">
                <a:latin typeface="Times New Roman" panose="02020603050405020304" pitchFamily="18" charset="0"/>
                <a:cs typeface="Times New Roman" panose="02020603050405020304" pitchFamily="18" charset="0"/>
              </a:rPr>
              <a:t>.</a:t>
            </a:r>
            <a:endParaRPr lang="ru-RU" sz="2800" dirty="0">
              <a:latin typeface="Times New Roman" panose="02020603050405020304" pitchFamily="18" charset="0"/>
              <a:cs typeface="Times New Roman" panose="02020603050405020304" pitchFamily="18" charset="0"/>
            </a:endParaRPr>
          </a:p>
          <a:p>
            <a:endParaRPr lang="ru-RU"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40533310"/>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139</TotalTime>
  <Words>1001</Words>
  <Application>Microsoft Office PowerPoint</Application>
  <PresentationFormat>Широкоэкранный</PresentationFormat>
  <Paragraphs>99</Paragraphs>
  <Slides>19</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19</vt:i4>
      </vt:variant>
    </vt:vector>
  </HeadingPairs>
  <TitlesOfParts>
    <vt:vector size="25" baseType="lpstr">
      <vt:lpstr>Arial</vt:lpstr>
      <vt:lpstr>Calibri</vt:lpstr>
      <vt:lpstr>Calibri Light</vt:lpstr>
      <vt:lpstr>Times New Roman</vt:lpstr>
      <vt:lpstr>Wingdings</vt:lpstr>
      <vt:lpstr>Тема Office</vt:lpstr>
      <vt:lpstr>Muloqot va shaxslararo munosabatlar psixologiyasi </vt:lpstr>
      <vt:lpstr>Muloqot o'zi nima?</vt:lpstr>
      <vt:lpstr>"Muloqot shunchalik ko'p qirrali jarayon</vt:lpstr>
      <vt:lpstr>Muloqotning hayotimizdagi shakl va ko'rinishlari</vt:lpstr>
      <vt:lpstr> Muloqot mazmuni va yo'nalishiga ko'ra, uning:   </vt:lpstr>
      <vt:lpstr>)   muloqotning psixologik tizimi va vazifalari   </vt:lpstr>
      <vt:lpstr>Muloqot funktsiyalari</vt:lpstr>
      <vt:lpstr>  o'qituvchi va o'quvchi o'rtasidagi muloqot   </vt:lpstr>
      <vt:lpstr>Muloqotning ma'nosi nima?</vt:lpstr>
      <vt:lpstr>O'qituvchi va o'quvchi o'rtasidagi muloqot</vt:lpstr>
      <vt:lpstr> Nimaga o'rgatish, kimni o'rgatish, qanday o'rgatish kerak</vt:lpstr>
      <vt:lpstr> Kimni o'rgatish:   </vt:lpstr>
      <vt:lpstr> Qanday o'rgatish</vt:lpstr>
      <vt:lpstr> Muloqot jarayonida insonlarning o'zaro ta'siri qonunlari. </vt:lpstr>
      <vt:lpstr> Munosabatlarni boshqarish uslublari:   </vt:lpstr>
      <vt:lpstr>1. Avtoritar uslub: </vt:lpstr>
      <vt:lpstr>. Avtoritar uslub: </vt:lpstr>
      <vt:lpstr>2. Demokratik uslub</vt:lpstr>
      <vt:lpstr>3. Liberal uslub.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Yandex.Translate</dc:creator>
  <dc:description>Translated with Yandex.Translate</dc:description>
  <cp:lastModifiedBy>Vepa Kurbanklichev</cp:lastModifiedBy>
  <cp:revision>18</cp:revision>
  <dcterms:created xsi:type="dcterms:W3CDTF">2017-02-13T04:30:32Z</dcterms:created>
  <dcterms:modified xsi:type="dcterms:W3CDTF">2023-10-29T18:42:50Z</dcterms:modified>
</cp:coreProperties>
</file>