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74" r:id="rId3"/>
    <p:sldId id="257" r:id="rId4"/>
    <p:sldId id="275" r:id="rId5"/>
    <p:sldId id="276" r:id="rId6"/>
    <p:sldId id="272" r:id="rId7"/>
    <p:sldId id="259" r:id="rId8"/>
    <p:sldId id="261" r:id="rId9"/>
    <p:sldId id="273" r:id="rId10"/>
    <p:sldId id="262" r:id="rId11"/>
    <p:sldId id="264" r:id="rId12"/>
    <p:sldId id="26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88" d="100"/>
          <a:sy n="88" d="100"/>
        </p:scale>
        <p:origin x="35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EABF7-31D0-4885-9412-14E10D57A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Mavzu:Kampyuter</a:t>
            </a:r>
            <a:r>
              <a:rPr lang="en-US" dirty="0"/>
              <a:t> </a:t>
            </a:r>
            <a:r>
              <a:rPr lang="en-US" dirty="0" err="1"/>
              <a:t>tarmoqlarining</a:t>
            </a:r>
            <a:r>
              <a:rPr lang="en-US" dirty="0"/>
              <a:t>                               ISO </a:t>
            </a:r>
            <a:r>
              <a:rPr lang="en-US" dirty="0" err="1"/>
              <a:t>va</a:t>
            </a:r>
            <a:r>
              <a:rPr lang="en-US" dirty="0"/>
              <a:t> OSI </a:t>
            </a:r>
            <a:r>
              <a:rPr lang="en-US" dirty="0" err="1"/>
              <a:t>modellari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AF6AEA-BC1D-4175-ABFA-329C717EB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                                           </a:t>
            </a:r>
            <a:r>
              <a:rPr lang="en-US" sz="2400" dirty="0" err="1"/>
              <a:t>Reja</a:t>
            </a:r>
            <a:r>
              <a:rPr lang="en-US" sz="2400" dirty="0"/>
              <a:t>:</a:t>
            </a:r>
          </a:p>
          <a:p>
            <a:r>
              <a:rPr lang="en-US" sz="2400" dirty="0"/>
              <a:t>1. </a:t>
            </a:r>
            <a:r>
              <a:rPr lang="en-US" sz="2400" dirty="0" err="1"/>
              <a:t>Kampyuter</a:t>
            </a:r>
            <a:r>
              <a:rPr lang="en-US" sz="2400" dirty="0"/>
              <a:t> </a:t>
            </a:r>
            <a:r>
              <a:rPr lang="en-US" sz="2400" dirty="0" err="1"/>
              <a:t>tarmoqlari</a:t>
            </a:r>
            <a:endParaRPr lang="en-US" sz="2400" dirty="0"/>
          </a:p>
          <a:p>
            <a:r>
              <a:rPr lang="en-US" sz="2400" dirty="0"/>
              <a:t>2. ISO </a:t>
            </a:r>
            <a:r>
              <a:rPr lang="en-US" sz="2400" dirty="0" err="1"/>
              <a:t>va</a:t>
            </a:r>
            <a:r>
              <a:rPr lang="en-US" sz="2400" dirty="0"/>
              <a:t> OSI </a:t>
            </a:r>
            <a:r>
              <a:rPr lang="en-US" sz="2400" dirty="0" err="1"/>
              <a:t>modellari</a:t>
            </a:r>
            <a:r>
              <a:rPr lang="en-US" sz="2400" dirty="0"/>
              <a:t> </a:t>
            </a:r>
            <a:r>
              <a:rPr lang="en-US" sz="2400" dirty="0" err="1"/>
              <a:t>haqida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/>
              <a:t>ma’lumot</a:t>
            </a:r>
            <a:endParaRPr lang="en-US" sz="2400" dirty="0"/>
          </a:p>
          <a:p>
            <a:r>
              <a:rPr lang="en-US" sz="2400" dirty="0"/>
              <a:t>3. OSI </a:t>
            </a:r>
            <a:r>
              <a:rPr lang="en-US" sz="2400" dirty="0" err="1"/>
              <a:t>modellarining</a:t>
            </a:r>
            <a:r>
              <a:rPr lang="en-US" sz="2400" dirty="0"/>
              <a:t> </a:t>
            </a:r>
            <a:r>
              <a:rPr lang="en-US" sz="2400" dirty="0" err="1"/>
              <a:t>qatlamlari</a:t>
            </a:r>
            <a:r>
              <a:rPr lang="en-US" sz="2400" dirty="0"/>
              <a:t> </a:t>
            </a:r>
            <a:r>
              <a:rPr lang="en-US" sz="2400" dirty="0" err="1"/>
              <a:t>haqida</a:t>
            </a:r>
            <a:endParaRPr lang="en-US" sz="2400" dirty="0"/>
          </a:p>
          <a:p>
            <a:r>
              <a:rPr lang="en-US" sz="2400" dirty="0"/>
              <a:t>4. ISO </a:t>
            </a:r>
            <a:r>
              <a:rPr lang="en-US" sz="2400" dirty="0" err="1"/>
              <a:t>modeli</a:t>
            </a:r>
            <a:r>
              <a:rPr lang="en-US" sz="2400" dirty="0"/>
              <a:t> </a:t>
            </a:r>
            <a:r>
              <a:rPr lang="en-US" sz="2400" dirty="0" err="1"/>
              <a:t>haqida</a:t>
            </a:r>
            <a:r>
              <a:rPr lang="en-US" sz="2400" dirty="0"/>
              <a:t> </a:t>
            </a:r>
            <a:r>
              <a:rPr lang="en-US" sz="2400" dirty="0" err="1"/>
              <a:t>asosiy</a:t>
            </a:r>
            <a:r>
              <a:rPr lang="en-US" sz="2400" dirty="0"/>
              <a:t> </a:t>
            </a:r>
            <a:r>
              <a:rPr lang="en-US" sz="2400" dirty="0" err="1"/>
              <a:t>ma’lumot</a:t>
            </a:r>
            <a:endParaRPr lang="en-US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50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:randomBar dir="vert"/>
      </p:transition>
    </mc:Choice>
    <mc:Fallback xmlns="">
      <p:transition spd="slow" advClick="0" advTm="4000">
        <p:randomBar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xborot texnologiyalari - Информатика - Презентации - 7 класс">
            <a:extLst>
              <a:ext uri="{FF2B5EF4-FFF2-40B4-BE49-F238E27FC236}">
                <a16:creationId xmlns:a16="http://schemas.microsoft.com/office/drawing/2014/main" id="{79D00CBE-0874-4393-8BC9-8E00E99451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76" y="65314"/>
            <a:ext cx="10879493" cy="679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0935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4000">
        <p15:prstTrans prst="prestige"/>
      </p:transition>
    </mc:Choice>
    <mc:Fallback xmlns="">
      <p:transition spd="slow" advClick="0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EAFDD95-6736-43E6-B339-A7808ECA4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506" y="111966"/>
            <a:ext cx="10980039" cy="3796459"/>
          </a:xfrm>
        </p:spPr>
        <p:txBody>
          <a:bodyPr>
            <a:normAutofit fontScale="92500"/>
          </a:bodyPr>
          <a:lstStyle/>
          <a:p>
            <a:r>
              <a:rPr lang="en-US" sz="3000" b="1" dirty="0" err="1"/>
              <a:t>Tarmoq</a:t>
            </a:r>
            <a:r>
              <a:rPr lang="en-US" sz="3000" dirty="0"/>
              <a:t> – </a:t>
            </a:r>
            <a:r>
              <a:rPr lang="en-US" sz="3000" dirty="0" err="1"/>
              <a:t>bu</a:t>
            </a:r>
            <a:r>
              <a:rPr lang="en-US" sz="3000" dirty="0"/>
              <a:t> </a:t>
            </a:r>
            <a:r>
              <a:rPr lang="en-US" sz="3000" dirty="0" err="1"/>
              <a:t>kompyuterlardan</a:t>
            </a:r>
            <a:r>
              <a:rPr lang="en-US" sz="3000" dirty="0"/>
              <a:t> </a:t>
            </a:r>
            <a:r>
              <a:rPr lang="en-US" sz="3000" dirty="0" err="1"/>
              <a:t>tashkil</a:t>
            </a:r>
            <a:r>
              <a:rPr lang="en-US" sz="3000" dirty="0"/>
              <a:t> </a:t>
            </a:r>
            <a:r>
              <a:rPr lang="en-US" sz="3000" dirty="0" err="1"/>
              <a:t>topgan</a:t>
            </a:r>
            <a:r>
              <a:rPr lang="en-US" sz="3000" dirty="0"/>
              <a:t> </a:t>
            </a:r>
            <a:r>
              <a:rPr lang="en-US" sz="3000" dirty="0" err="1"/>
              <a:t>yaxlit</a:t>
            </a:r>
            <a:r>
              <a:rPr lang="en-US" sz="3000" dirty="0"/>
              <a:t> </a:t>
            </a:r>
            <a:r>
              <a:rPr lang="en-US" sz="3000" dirty="0" err="1"/>
              <a:t>bir</a:t>
            </a:r>
            <a:r>
              <a:rPr lang="en-US" sz="3000" dirty="0"/>
              <a:t> </a:t>
            </a:r>
            <a:r>
              <a:rPr lang="en-US" sz="3000" dirty="0" err="1"/>
              <a:t>tizim</a:t>
            </a:r>
            <a:endParaRPr lang="en-US" sz="3000" dirty="0"/>
          </a:p>
          <a:p>
            <a:r>
              <a:rPr lang="en-US" sz="3000" dirty="0" err="1"/>
              <a:t>bo’lib</a:t>
            </a:r>
            <a:r>
              <a:rPr lang="en-US" sz="3000" dirty="0"/>
              <a:t>, </a:t>
            </a:r>
            <a:r>
              <a:rPr lang="en-US" sz="3000" dirty="0" err="1"/>
              <a:t>ular</a:t>
            </a:r>
            <a:r>
              <a:rPr lang="en-US" sz="3000" dirty="0"/>
              <a:t>(</a:t>
            </a:r>
            <a:r>
              <a:rPr lang="en-US" sz="3000" dirty="0" err="1"/>
              <a:t>kompyuterlar</a:t>
            </a:r>
            <a:r>
              <a:rPr lang="en-US" sz="3000" dirty="0"/>
              <a:t>) </a:t>
            </a:r>
            <a:r>
              <a:rPr lang="en-US" sz="3000" dirty="0" err="1"/>
              <a:t>o’rtasida</a:t>
            </a:r>
            <a:r>
              <a:rPr lang="en-US" sz="3000" dirty="0"/>
              <a:t> </a:t>
            </a:r>
            <a:r>
              <a:rPr lang="en-US" sz="3000" dirty="0" err="1"/>
              <a:t>axborot</a:t>
            </a:r>
            <a:r>
              <a:rPr lang="en-US" sz="3000" dirty="0"/>
              <a:t> </a:t>
            </a:r>
            <a:r>
              <a:rPr lang="en-US" sz="3000" dirty="0" err="1"/>
              <a:t>almashish</a:t>
            </a:r>
            <a:r>
              <a:rPr lang="en-US" sz="3000" dirty="0"/>
              <a:t> </a:t>
            </a:r>
            <a:r>
              <a:rPr lang="en-US" sz="3000" dirty="0" err="1"/>
              <a:t>imkonini</a:t>
            </a:r>
            <a:r>
              <a:rPr lang="en-US" sz="3000" dirty="0"/>
              <a:t> </a:t>
            </a:r>
            <a:r>
              <a:rPr lang="en-US" sz="3000" dirty="0" err="1"/>
              <a:t>ta’minlaydi</a:t>
            </a:r>
            <a:r>
              <a:rPr lang="en-US" sz="3000" dirty="0"/>
              <a:t>.</a:t>
            </a:r>
          </a:p>
          <a:p>
            <a:pPr marL="0" indent="0">
              <a:buNone/>
            </a:pPr>
            <a:r>
              <a:rPr lang="en-US" sz="3000" dirty="0"/>
              <a:t>     </a:t>
            </a:r>
            <a:r>
              <a:rPr lang="en-US" sz="3000" dirty="0" err="1"/>
              <a:t>Kompyuter</a:t>
            </a:r>
            <a:r>
              <a:rPr lang="en-US" sz="3000" dirty="0"/>
              <a:t> </a:t>
            </a:r>
            <a:r>
              <a:rPr lang="en-US" sz="3000" dirty="0" err="1"/>
              <a:t>tarmoqlari</a:t>
            </a:r>
            <a:r>
              <a:rPr lang="en-US" sz="3000" dirty="0"/>
              <a:t> – </a:t>
            </a:r>
            <a:r>
              <a:rPr lang="en-US" sz="3000" dirty="0" err="1"/>
              <a:t>ikki</a:t>
            </a:r>
            <a:r>
              <a:rPr lang="en-US" sz="3000" dirty="0"/>
              <a:t> </a:t>
            </a:r>
            <a:r>
              <a:rPr lang="en-US" sz="3000" dirty="0" err="1"/>
              <a:t>yoki</a:t>
            </a:r>
            <a:r>
              <a:rPr lang="en-US" sz="3000" dirty="0"/>
              <a:t> </a:t>
            </a:r>
            <a:r>
              <a:rPr lang="en-US" sz="3000" dirty="0" err="1"/>
              <a:t>undan</a:t>
            </a:r>
            <a:r>
              <a:rPr lang="en-US" sz="3000" dirty="0"/>
              <a:t> </a:t>
            </a:r>
            <a:r>
              <a:rPr lang="en-US" sz="3000" dirty="0" err="1"/>
              <a:t>ortiq</a:t>
            </a:r>
            <a:r>
              <a:rPr lang="en-US" sz="3000" dirty="0"/>
              <a:t> </a:t>
            </a:r>
            <a:r>
              <a:rPr lang="en-US" sz="3000" dirty="0" err="1"/>
              <a:t>qurilmalar</a:t>
            </a:r>
            <a:r>
              <a:rPr lang="en-US" sz="3000" dirty="0"/>
              <a:t>       </a:t>
            </a:r>
            <a:r>
              <a:rPr lang="en-US" sz="3000" dirty="0" err="1"/>
              <a:t>o’rtasida</a:t>
            </a:r>
            <a:r>
              <a:rPr lang="en-US" sz="3000" dirty="0"/>
              <a:t> </a:t>
            </a:r>
            <a:r>
              <a:rPr lang="en-US" sz="3000" dirty="0" err="1"/>
              <a:t>ma’lumot</a:t>
            </a:r>
            <a:r>
              <a:rPr lang="en-US" sz="3000" dirty="0"/>
              <a:t> </a:t>
            </a:r>
            <a:r>
              <a:rPr lang="en-US" sz="3000" dirty="0" err="1"/>
              <a:t>almashish</a:t>
            </a:r>
            <a:r>
              <a:rPr lang="en-US" sz="3000" dirty="0"/>
              <a:t> </a:t>
            </a:r>
            <a:r>
              <a:rPr lang="en-US" sz="3000" dirty="0" err="1"/>
              <a:t>uchun</a:t>
            </a:r>
            <a:r>
              <a:rPr lang="en-US" sz="3000" dirty="0"/>
              <a:t> </a:t>
            </a:r>
            <a:r>
              <a:rPr lang="en-US" sz="3000" dirty="0" err="1"/>
              <a:t>kerak</a:t>
            </a:r>
            <a:r>
              <a:rPr lang="en-US" sz="3000" dirty="0"/>
              <a:t>.</a:t>
            </a:r>
          </a:p>
          <a:p>
            <a:endParaRPr lang="en-US" sz="3000" dirty="0"/>
          </a:p>
          <a:p>
            <a:r>
              <a:rPr lang="en-US" sz="3000" dirty="0"/>
              <a:t>.</a:t>
            </a:r>
            <a:endParaRPr lang="ru-RU" sz="3000" dirty="0"/>
          </a:p>
          <a:p>
            <a:endParaRPr lang="ru-RU" dirty="0"/>
          </a:p>
        </p:txBody>
      </p:sp>
      <p:sp>
        <p:nvSpPr>
          <p:cNvPr id="5" name="AutoShape 2" descr="https://cwgsecurity.uz/wp-content/uploads/2024/01/7167d2542772cc2d04d5a.jpg">
            <a:extLst>
              <a:ext uri="{FF2B5EF4-FFF2-40B4-BE49-F238E27FC236}">
                <a16:creationId xmlns:a16="http://schemas.microsoft.com/office/drawing/2014/main" id="{7240A308-7953-4685-AC21-F883490BD3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000" y="-2536825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6" name="Picture 4" descr="TARMOQ (СЕТЬ) nima? Tarmoq turlari va qurilmalari. Tarmoq hosil qilish  usullari.">
            <a:extLst>
              <a:ext uri="{FF2B5EF4-FFF2-40B4-BE49-F238E27FC236}">
                <a16:creationId xmlns:a16="http://schemas.microsoft.com/office/drawing/2014/main" id="{F8FF10FE-1A87-41C8-98C4-BA44CEAE9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35" y="2584580"/>
            <a:ext cx="10832842" cy="427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5251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3000">
        <p15:prstTrans prst="fracture"/>
      </p:transition>
    </mc:Choice>
    <mc:Fallback xmlns=""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E8F169A-60AE-4E37-BA57-24507FBD2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739" y="354563"/>
            <a:ext cx="11000791" cy="636347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1970 – </a:t>
            </a:r>
            <a:r>
              <a:rPr lang="en-US" sz="2400" dirty="0" err="1"/>
              <a:t>yildan</a:t>
            </a:r>
            <a:r>
              <a:rPr lang="en-US" sz="2400" dirty="0"/>
              <a:t> </a:t>
            </a:r>
            <a:r>
              <a:rPr lang="en-US" sz="2400" dirty="0" err="1"/>
              <a:t>boshlab</a:t>
            </a:r>
            <a:r>
              <a:rPr lang="en-US" sz="2400" dirty="0"/>
              <a:t> har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rivojlangan</a:t>
            </a:r>
            <a:r>
              <a:rPr lang="en-US" sz="2400" dirty="0"/>
              <a:t> </a:t>
            </a:r>
            <a:r>
              <a:rPr lang="en-US" sz="2400" dirty="0" err="1"/>
              <a:t>davlatlar</a:t>
            </a:r>
            <a:r>
              <a:rPr lang="en-US" sz="2400" dirty="0"/>
              <a:t> </a:t>
            </a:r>
            <a:r>
              <a:rPr lang="en-US" sz="2400" dirty="0" err="1"/>
              <a:t>oʻz</a:t>
            </a:r>
            <a:r>
              <a:rPr lang="en-US" sz="2400" dirty="0"/>
              <a:t> </a:t>
            </a:r>
            <a:r>
              <a:rPr lang="en-US" sz="2400" dirty="0" err="1"/>
              <a:t>tarmoqlarini</a:t>
            </a:r>
            <a:r>
              <a:rPr lang="en-US" sz="2400" dirty="0"/>
              <a:t> </a:t>
            </a:r>
            <a:r>
              <a:rPr lang="en-US" sz="2400" dirty="0" err="1"/>
              <a:t>yarata</a:t>
            </a:r>
            <a:r>
              <a:rPr lang="en-US" sz="2400" dirty="0"/>
              <a:t> </a:t>
            </a:r>
            <a:r>
              <a:rPr lang="en-US" sz="2400" dirty="0" err="1"/>
              <a:t>boshlagan</a:t>
            </a:r>
            <a:r>
              <a:rPr lang="en-US" sz="2400" dirty="0"/>
              <a:t>. </a:t>
            </a:r>
            <a:r>
              <a:rPr lang="en-US" sz="2400" dirty="0" err="1"/>
              <a:t>Buyuk</a:t>
            </a:r>
            <a:r>
              <a:rPr lang="en-US" sz="2400" dirty="0"/>
              <a:t> </a:t>
            </a:r>
            <a:r>
              <a:rPr lang="en-US" sz="2400" dirty="0" err="1"/>
              <a:t>britaniya</a:t>
            </a:r>
            <a:r>
              <a:rPr lang="en-US" sz="2400" dirty="0"/>
              <a:t> NPL </a:t>
            </a:r>
            <a:r>
              <a:rPr lang="en-US" sz="2400" dirty="0" err="1"/>
              <a:t>tarmogʻini</a:t>
            </a:r>
            <a:r>
              <a:rPr lang="en-US" sz="2400" dirty="0"/>
              <a:t>, </a:t>
            </a:r>
            <a:r>
              <a:rPr lang="en-US" sz="2400" dirty="0" err="1"/>
              <a:t>Qoʻshma</a:t>
            </a:r>
            <a:r>
              <a:rPr lang="en-US" sz="2400" dirty="0"/>
              <a:t> </a:t>
            </a:r>
            <a:r>
              <a:rPr lang="en-US" sz="2400" dirty="0" err="1"/>
              <a:t>shtatlar</a:t>
            </a:r>
            <a:r>
              <a:rPr lang="en-US" sz="2400" dirty="0"/>
              <a:t> ARPANET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Fransiya</a:t>
            </a:r>
            <a:r>
              <a:rPr lang="en-US" sz="2400" dirty="0"/>
              <a:t> CYCLADES </a:t>
            </a:r>
            <a:r>
              <a:rPr lang="en-US" sz="2400" dirty="0" err="1"/>
              <a:t>tarmoqlarini</a:t>
            </a:r>
            <a:r>
              <a:rPr lang="en-US" sz="2400" dirty="0"/>
              <a:t> </a:t>
            </a:r>
            <a:r>
              <a:rPr lang="en-US" sz="2400" dirty="0" err="1"/>
              <a:t>yaratish</a:t>
            </a:r>
            <a:r>
              <a:rPr lang="en-US" sz="2400" dirty="0"/>
              <a:t> </a:t>
            </a:r>
            <a:r>
              <a:rPr lang="en-US" sz="2400" dirty="0" err="1"/>
              <a:t>boʻyicha</a:t>
            </a:r>
            <a:r>
              <a:rPr lang="en-US" sz="2400" dirty="0"/>
              <a:t> ham </a:t>
            </a:r>
            <a:r>
              <a:rPr lang="en-US" sz="2400" dirty="0" err="1"/>
              <a:t>hukumat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ham IBM </a:t>
            </a:r>
            <a:r>
              <a:rPr lang="en-US" sz="2400" dirty="0" err="1"/>
              <a:t>kompaniyasining</a:t>
            </a:r>
            <a:r>
              <a:rPr lang="en-US" sz="2400" dirty="0"/>
              <a:t> </a:t>
            </a:r>
            <a:r>
              <a:rPr lang="en-US" sz="2400" dirty="0" err="1"/>
              <a:t>Tizimlarning</a:t>
            </a:r>
            <a:r>
              <a:rPr lang="en-US" sz="2400" dirty="0"/>
              <a:t> </a:t>
            </a:r>
            <a:r>
              <a:rPr lang="en-US" sz="2400" dirty="0" err="1"/>
              <a:t>tarmoq</a:t>
            </a:r>
            <a:r>
              <a:rPr lang="en-US" sz="2400" dirty="0"/>
              <a:t> </a:t>
            </a:r>
            <a:r>
              <a:rPr lang="en-US" sz="2400" dirty="0" err="1"/>
              <a:t>arxitekturasi</a:t>
            </a:r>
            <a:r>
              <a:rPr lang="en-US" sz="2400" dirty="0"/>
              <a:t> (Systems Network Architecture) </a:t>
            </a:r>
            <a:r>
              <a:rPr lang="en-US" sz="2400" dirty="0" err="1"/>
              <a:t>va</a:t>
            </a:r>
            <a:r>
              <a:rPr lang="en-US" sz="2400" dirty="0"/>
              <a:t> DEC (Digital Equipment Corporation) </a:t>
            </a:r>
            <a:r>
              <a:rPr lang="en-US" sz="2400" dirty="0" err="1"/>
              <a:t>tashkilotining</a:t>
            </a:r>
            <a:r>
              <a:rPr lang="en-US" sz="2400" dirty="0"/>
              <a:t> </a:t>
            </a:r>
            <a:r>
              <a:rPr lang="en-US" sz="2400" dirty="0" err="1"/>
              <a:t>DECnetm</a:t>
            </a:r>
            <a:r>
              <a:rPr lang="en-US" sz="2400" dirty="0"/>
              <a:t> </a:t>
            </a:r>
            <a:r>
              <a:rPr lang="en-US" sz="2400" dirty="0" err="1"/>
              <a:t>kabi</a:t>
            </a:r>
            <a:r>
              <a:rPr lang="en-US" sz="2400" dirty="0"/>
              <a:t> </a:t>
            </a:r>
            <a:r>
              <a:rPr lang="en-US" sz="2400" dirty="0" err="1"/>
              <a:t>xususiy</a:t>
            </a:r>
            <a:r>
              <a:rPr lang="en-US" sz="2400" dirty="0"/>
              <a:t> </a:t>
            </a:r>
            <a:r>
              <a:rPr lang="en-US" sz="2400" dirty="0" err="1"/>
              <a:t>tashkilotlar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</a:t>
            </a:r>
            <a:r>
              <a:rPr lang="en-US" sz="2400" dirty="0" err="1"/>
              <a:t>moliyalashtirish</a:t>
            </a:r>
            <a:r>
              <a:rPr lang="en-US" sz="2400" dirty="0"/>
              <a:t> </a:t>
            </a:r>
            <a:r>
              <a:rPr lang="en-US" sz="2400" dirty="0" err="1"/>
              <a:t>jarayoni</a:t>
            </a:r>
            <a:r>
              <a:rPr lang="en-US" sz="2400" dirty="0"/>
              <a:t> </a:t>
            </a:r>
            <a:r>
              <a:rPr lang="en-US" sz="2400" dirty="0" err="1"/>
              <a:t>boshlandi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 err="1"/>
              <a:t>Keyinchalik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standartlashtirish</a:t>
            </a:r>
            <a:r>
              <a:rPr lang="en-US" sz="2400" dirty="0"/>
              <a:t> </a:t>
            </a:r>
            <a:r>
              <a:rPr lang="en-US" sz="2400" dirty="0" err="1"/>
              <a:t>tashkiloti</a:t>
            </a:r>
            <a:r>
              <a:rPr lang="en-US" sz="2400" dirty="0"/>
              <a:t> (ISO) 1977 </a:t>
            </a:r>
            <a:r>
              <a:rPr lang="en-US" sz="2400" dirty="0" err="1"/>
              <a:t>yildan</a:t>
            </a:r>
            <a:r>
              <a:rPr lang="en-US" sz="2400" dirty="0"/>
              <a:t> </a:t>
            </a:r>
            <a:r>
              <a:rPr lang="en-US" sz="2400" dirty="0" err="1"/>
              <a:t>boshlab</a:t>
            </a:r>
            <a:r>
              <a:rPr lang="en-US" sz="2400" dirty="0"/>
              <a:t> </a:t>
            </a:r>
            <a:r>
              <a:rPr lang="en-US" sz="2400" dirty="0" err="1"/>
              <a:t>tarmoqning</a:t>
            </a:r>
            <a:r>
              <a:rPr lang="en-US" sz="2400" dirty="0"/>
              <a:t> </a:t>
            </a:r>
            <a:r>
              <a:rPr lang="en-US" sz="2400" dirty="0" err="1"/>
              <a:t>umumiy</a:t>
            </a:r>
            <a:r>
              <a:rPr lang="en-US" sz="2400" dirty="0"/>
              <a:t>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usullarini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dasturini</a:t>
            </a:r>
            <a:r>
              <a:rPr lang="en-US" sz="2400" dirty="0"/>
              <a:t> </a:t>
            </a:r>
            <a:r>
              <a:rPr lang="en-US" sz="2400" dirty="0" err="1"/>
              <a:t>amalga</a:t>
            </a:r>
            <a:r>
              <a:rPr lang="en-US" sz="2400" dirty="0"/>
              <a:t> </a:t>
            </a:r>
            <a:r>
              <a:rPr lang="en-US" sz="2400" dirty="0" err="1"/>
              <a:t>oshirdi</a:t>
            </a:r>
            <a:r>
              <a:rPr lang="en-US" sz="2400" dirty="0"/>
              <a:t>.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telegraf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telefon</a:t>
            </a:r>
            <a:r>
              <a:rPr lang="en-US" sz="2400" dirty="0"/>
              <a:t> </a:t>
            </a:r>
            <a:r>
              <a:rPr lang="en-US" sz="2400" dirty="0" err="1"/>
              <a:t>boʻyicha</a:t>
            </a:r>
            <a:r>
              <a:rPr lang="en-US" sz="2400" dirty="0"/>
              <a:t> </a:t>
            </a:r>
            <a:r>
              <a:rPr lang="en-US" sz="2400" dirty="0" err="1"/>
              <a:t>maslahat</a:t>
            </a:r>
            <a:r>
              <a:rPr lang="en-US" sz="2400" dirty="0"/>
              <a:t> </a:t>
            </a:r>
            <a:r>
              <a:rPr lang="en-US" sz="2400" dirty="0" err="1"/>
              <a:t>qoʻmitasida</a:t>
            </a:r>
            <a:r>
              <a:rPr lang="en-US" sz="2400" dirty="0"/>
              <a:t> (CCITT) ham shunga </a:t>
            </a:r>
            <a:r>
              <a:rPr lang="en-US" sz="2400" dirty="0" err="1"/>
              <a:t>oʻxshash</a:t>
            </a:r>
            <a:r>
              <a:rPr lang="en-US" sz="2400" dirty="0"/>
              <a:t> </a:t>
            </a:r>
            <a:r>
              <a:rPr lang="en-US" sz="2400" dirty="0" err="1"/>
              <a:t>jarayon</a:t>
            </a:r>
            <a:r>
              <a:rPr lang="en-US" sz="2400" dirty="0"/>
              <a:t> </a:t>
            </a:r>
            <a:r>
              <a:rPr lang="en-US" sz="2400" dirty="0" err="1"/>
              <a:t>amalga</a:t>
            </a:r>
            <a:r>
              <a:rPr lang="en-US" sz="2400" dirty="0"/>
              <a:t> </a:t>
            </a:r>
            <a:r>
              <a:rPr lang="en-US" sz="2400" dirty="0" err="1"/>
              <a:t>oshirildi</a:t>
            </a:r>
            <a:r>
              <a:rPr lang="en-US" sz="2400" dirty="0"/>
              <a:t>. </a:t>
            </a:r>
            <a:r>
              <a:rPr lang="en-US" sz="2400" dirty="0" err="1"/>
              <a:t>Ikkala</a:t>
            </a:r>
            <a:r>
              <a:rPr lang="en-US" sz="2400" dirty="0"/>
              <a:t>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tashkilot</a:t>
            </a:r>
            <a:r>
              <a:rPr lang="en-US" sz="2400" dirty="0"/>
              <a:t> ham </a:t>
            </a:r>
            <a:r>
              <a:rPr lang="en-US" sz="2400" dirty="0" err="1"/>
              <a:t>oʻxshash</a:t>
            </a:r>
            <a:r>
              <a:rPr lang="en-US" sz="2400" dirty="0"/>
              <a:t> </a:t>
            </a:r>
            <a:r>
              <a:rPr lang="en-US" sz="2400" dirty="0" err="1"/>
              <a:t>tarmoq</a:t>
            </a:r>
            <a:r>
              <a:rPr lang="en-US" sz="2400" dirty="0"/>
              <a:t> </a:t>
            </a:r>
            <a:r>
              <a:rPr lang="en-US" sz="2400" dirty="0" err="1"/>
              <a:t>modellarini</a:t>
            </a:r>
            <a:r>
              <a:rPr lang="en-US" sz="2400" dirty="0"/>
              <a:t> </a:t>
            </a:r>
            <a:r>
              <a:rPr lang="en-US" sz="2400" dirty="0" err="1"/>
              <a:t>aniqlaydigan</a:t>
            </a:r>
            <a:r>
              <a:rPr lang="en-US" sz="2400" dirty="0"/>
              <a:t> </a:t>
            </a:r>
            <a:r>
              <a:rPr lang="en-US" sz="2400" dirty="0" err="1"/>
              <a:t>hujjatlarni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chiqdi</a:t>
            </a:r>
            <a:r>
              <a:rPr lang="en-US" sz="2400" dirty="0"/>
              <a:t>. OSI </a:t>
            </a:r>
            <a:r>
              <a:rPr lang="en-US" sz="2400" dirty="0" err="1"/>
              <a:t>modeli</a:t>
            </a:r>
            <a:r>
              <a:rPr lang="en-US" sz="2400" dirty="0"/>
              <a:t> </a:t>
            </a:r>
            <a:r>
              <a:rPr lang="en-US" sz="2400" dirty="0" err="1"/>
              <a:t>birinchi</a:t>
            </a:r>
            <a:r>
              <a:rPr lang="en-US" sz="2400" dirty="0"/>
              <a:t> </a:t>
            </a:r>
            <a:r>
              <a:rPr lang="en-US" sz="2400" dirty="0" err="1"/>
              <a:t>marta</a:t>
            </a:r>
            <a:r>
              <a:rPr lang="en-US" sz="2400" dirty="0"/>
              <a:t> 1978 </a:t>
            </a:r>
            <a:r>
              <a:rPr lang="en-US" sz="2400" dirty="0" err="1"/>
              <a:t>yil</a:t>
            </a:r>
            <a:r>
              <a:rPr lang="en-US" sz="2400" dirty="0"/>
              <a:t> </a:t>
            </a:r>
            <a:r>
              <a:rPr lang="en-US" sz="2400" dirty="0" err="1"/>
              <a:t>fevral</a:t>
            </a:r>
            <a:r>
              <a:rPr lang="en-US" sz="2400" dirty="0"/>
              <a:t> </a:t>
            </a:r>
            <a:r>
              <a:rPr lang="en-US" sz="2400" dirty="0" err="1"/>
              <a:t>oyida</a:t>
            </a:r>
            <a:r>
              <a:rPr lang="en-US" sz="2400" dirty="0"/>
              <a:t> </a:t>
            </a:r>
            <a:r>
              <a:rPr lang="en-US" sz="2400" dirty="0" err="1"/>
              <a:t>Vashingtonda</a:t>
            </a:r>
            <a:r>
              <a:rPr lang="en-US" sz="2400" dirty="0"/>
              <a:t>, DC </a:t>
            </a:r>
            <a:r>
              <a:rPr lang="en-US" sz="2400" dirty="0" err="1"/>
              <a:t>shahrida</a:t>
            </a:r>
            <a:r>
              <a:rPr lang="en-US" sz="2400" dirty="0"/>
              <a:t> </a:t>
            </a:r>
            <a:r>
              <a:rPr lang="en-US" sz="2400" dirty="0" err="1"/>
              <a:t>frantsiyalik</a:t>
            </a:r>
            <a:r>
              <a:rPr lang="en-US" sz="2400" dirty="0"/>
              <a:t> Hubert Zimmermann </a:t>
            </a:r>
            <a:r>
              <a:rPr lang="en-US" sz="2400" dirty="0" err="1"/>
              <a:t>tomonidan</a:t>
            </a:r>
            <a:r>
              <a:rPr lang="en-US" sz="2400" dirty="0"/>
              <a:t> </a:t>
            </a:r>
            <a:r>
              <a:rPr lang="en-US" sz="2400" dirty="0" err="1"/>
              <a:t>aniqlangan</a:t>
            </a:r>
            <a:r>
              <a:rPr lang="en-US" sz="2400" dirty="0"/>
              <a:t>. Ammo </a:t>
            </a:r>
            <a:r>
              <a:rPr lang="en-US" sz="2400" dirty="0" err="1"/>
              <a:t>standart</a:t>
            </a:r>
            <a:r>
              <a:rPr lang="en-US" sz="2400" dirty="0"/>
              <a:t> </a:t>
            </a:r>
            <a:r>
              <a:rPr lang="en-US" sz="2400" dirty="0" err="1"/>
              <a:t>loyihasi</a:t>
            </a:r>
            <a:r>
              <a:rPr lang="en-US" sz="2400" dirty="0"/>
              <a:t> ISO </a:t>
            </a:r>
            <a:r>
              <a:rPr lang="en-US" sz="2400" dirty="0" err="1"/>
              <a:t>tomonidan</a:t>
            </a:r>
            <a:r>
              <a:rPr lang="en-US" sz="2400" dirty="0"/>
              <a:t> 1980 </a:t>
            </a:r>
            <a:r>
              <a:rPr lang="en-US" sz="2400" dirty="0" err="1"/>
              <a:t>yilda</a:t>
            </a:r>
            <a:r>
              <a:rPr lang="en-US" sz="2400" dirty="0"/>
              <a:t> </a:t>
            </a:r>
            <a:r>
              <a:rPr lang="en-US" sz="2400" dirty="0" err="1"/>
              <a:t>nashr</a:t>
            </a:r>
            <a:r>
              <a:rPr lang="en-US" sz="2400" dirty="0"/>
              <a:t> </a:t>
            </a:r>
            <a:r>
              <a:rPr lang="en-US" sz="2400" dirty="0" err="1"/>
              <a:t>etilgan</a:t>
            </a:r>
            <a:r>
              <a:rPr lang="en-US" sz="2400" dirty="0"/>
              <a:t>. </a:t>
            </a:r>
            <a:r>
              <a:rPr lang="en-US" sz="2400" dirty="0" err="1"/>
              <a:t>Oʻsha</a:t>
            </a:r>
            <a:r>
              <a:rPr lang="en-US" sz="2400" dirty="0"/>
              <a:t> </a:t>
            </a:r>
            <a:r>
              <a:rPr lang="en-US" sz="2400" dirty="0" err="1"/>
              <a:t>vaqtlarda</a:t>
            </a:r>
            <a:r>
              <a:rPr lang="en-US" sz="2400" dirty="0"/>
              <a:t> </a:t>
            </a:r>
            <a:r>
              <a:rPr lang="en-US" sz="2400" dirty="0" err="1"/>
              <a:t>tarmoqlarni</a:t>
            </a:r>
            <a:r>
              <a:rPr lang="en-US" sz="2400" dirty="0"/>
              <a:t> </a:t>
            </a:r>
            <a:r>
              <a:rPr lang="en-US" sz="2400" dirty="0" err="1"/>
              <a:t>loyihalash</a:t>
            </a:r>
            <a:r>
              <a:rPr lang="en-US" sz="2400" dirty="0"/>
              <a:t> </a:t>
            </a:r>
            <a:r>
              <a:rPr lang="en-US" sz="2400" dirty="0" err="1"/>
              <a:t>boʻyicha</a:t>
            </a:r>
            <a:r>
              <a:rPr lang="en-US" sz="2400" dirty="0"/>
              <a:t> </a:t>
            </a:r>
            <a:r>
              <a:rPr lang="en-US" sz="2400" dirty="0" err="1"/>
              <a:t>etolon</a:t>
            </a:r>
            <a:r>
              <a:rPr lang="en-US" sz="2400" dirty="0"/>
              <a:t> </a:t>
            </a:r>
            <a:r>
              <a:rPr lang="en-US" sz="2400" dirty="0" err="1"/>
              <a:t>modelni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chiqish</a:t>
            </a:r>
            <a:r>
              <a:rPr lang="en-US" sz="2400" dirty="0"/>
              <a:t> </a:t>
            </a:r>
            <a:r>
              <a:rPr lang="en-US" sz="2400" dirty="0" err="1"/>
              <a:t>jarayoni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nechta</a:t>
            </a:r>
            <a:r>
              <a:rPr lang="en-US" sz="2400" dirty="0"/>
              <a:t> </a:t>
            </a:r>
            <a:r>
              <a:rPr lang="en-US" sz="2400" dirty="0" err="1"/>
              <a:t>tashkilotlar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vaqt</a:t>
            </a:r>
            <a:r>
              <a:rPr lang="en-US" sz="2400" dirty="0"/>
              <a:t> </a:t>
            </a:r>
            <a:r>
              <a:rPr lang="en-US" sz="2400" dirty="0" err="1"/>
              <a:t>amalga</a:t>
            </a:r>
            <a:r>
              <a:rPr lang="en-US" sz="2400" dirty="0"/>
              <a:t> </a:t>
            </a:r>
            <a:r>
              <a:rPr lang="en-US" sz="2400" dirty="0" err="1"/>
              <a:t>oshirilgan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5258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4000">
        <p15:prstTrans prst="crush"/>
      </p:transition>
    </mc:Choice>
    <mc:Fallback xmlns="">
      <p:transition spd="slow" advClick="0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3615261-B4BD-4E5F-8CAD-69099E9B1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55575"/>
            <a:ext cx="10178322" cy="4424017"/>
          </a:xfrm>
        </p:spPr>
        <p:txBody>
          <a:bodyPr>
            <a:normAutofit/>
          </a:bodyPr>
          <a:lstStyle/>
          <a:p>
            <a:r>
              <a:rPr lang="en-US" sz="2400" dirty="0"/>
              <a:t>1983 </a:t>
            </a:r>
            <a:r>
              <a:rPr lang="en-US" sz="2400" dirty="0" err="1"/>
              <a:t>yilda</a:t>
            </a:r>
            <a:r>
              <a:rPr lang="en-US" sz="2400" dirty="0"/>
              <a:t> CCITT </a:t>
            </a:r>
            <a:r>
              <a:rPr lang="en-US" sz="2400" dirty="0" err="1"/>
              <a:t>va</a:t>
            </a:r>
            <a:r>
              <a:rPr lang="en-US" sz="2400" dirty="0"/>
              <a:t> ISO </a:t>
            </a:r>
            <a:r>
              <a:rPr lang="en-US" sz="2400" dirty="0" err="1"/>
              <a:t>hujjatlari</a:t>
            </a:r>
            <a:r>
              <a:rPr lang="en-US" sz="2400" dirty="0"/>
              <a:t> </a:t>
            </a:r>
            <a:r>
              <a:rPr lang="en-US" sz="2400" dirty="0" err="1"/>
              <a:t>oʻzaro</a:t>
            </a:r>
            <a:r>
              <a:rPr lang="en-US" sz="2400" dirty="0"/>
              <a:t> </a:t>
            </a:r>
            <a:r>
              <a:rPr lang="en-US" sz="2400" dirty="0" err="1"/>
              <a:t>birlashtirilib</a:t>
            </a:r>
            <a:r>
              <a:rPr lang="en-US" sz="2400" dirty="0"/>
              <a:t>, </a:t>
            </a:r>
            <a:r>
              <a:rPr lang="en-US" sz="2400" dirty="0" err="1"/>
              <a:t>Ochiq</a:t>
            </a:r>
            <a:r>
              <a:rPr lang="en-US" sz="2400" dirty="0"/>
              <a:t> </a:t>
            </a:r>
            <a:r>
              <a:rPr lang="en-US" sz="2400" dirty="0" err="1"/>
              <a:t>tizimlarning</a:t>
            </a:r>
            <a:r>
              <a:rPr lang="en-US" sz="2400" dirty="0"/>
              <a:t> </a:t>
            </a:r>
            <a:r>
              <a:rPr lang="en-US" sz="2400" dirty="0" err="1"/>
              <a:t>oʻzaro</a:t>
            </a:r>
            <a:r>
              <a:rPr lang="en-US" sz="2400" dirty="0"/>
              <a:t> </a:t>
            </a:r>
            <a:r>
              <a:rPr lang="en-US" sz="2400" dirty="0" err="1"/>
              <a:t>aloqasi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etolon</a:t>
            </a:r>
            <a:r>
              <a:rPr lang="en-US" sz="2400" dirty="0"/>
              <a:t> model </a:t>
            </a:r>
            <a:r>
              <a:rPr lang="en-US" sz="2400" dirty="0" err="1"/>
              <a:t>dastlabgi</a:t>
            </a:r>
            <a:r>
              <a:rPr lang="en-US" sz="2400" dirty="0"/>
              <a:t> </a:t>
            </a:r>
            <a:r>
              <a:rPr lang="en-US" sz="2400" dirty="0" err="1"/>
              <a:t>koʻrinishi</a:t>
            </a:r>
            <a:r>
              <a:rPr lang="en-US" sz="2400" dirty="0"/>
              <a:t> </a:t>
            </a:r>
            <a:r>
              <a:rPr lang="en-US" sz="2400" dirty="0" err="1"/>
              <a:t>yaratildi</a:t>
            </a:r>
            <a:r>
              <a:rPr lang="en-US" sz="2400" dirty="0"/>
              <a:t>, </a:t>
            </a:r>
            <a:r>
              <a:rPr lang="en-US" sz="2400" dirty="0" err="1"/>
              <a:t>odatda</a:t>
            </a:r>
            <a:r>
              <a:rPr lang="en-US" sz="2400" dirty="0"/>
              <a:t> </a:t>
            </a:r>
            <a:r>
              <a:rPr lang="en-US" sz="2400" dirty="0" err="1"/>
              <a:t>Ochiq</a:t>
            </a:r>
            <a:r>
              <a:rPr lang="en-US" sz="2400" dirty="0"/>
              <a:t> </a:t>
            </a:r>
            <a:r>
              <a:rPr lang="en-US" sz="2400" dirty="0" err="1"/>
              <a:t>tizimlarning</a:t>
            </a:r>
            <a:r>
              <a:rPr lang="en-US" sz="2400" dirty="0"/>
              <a:t> </a:t>
            </a:r>
            <a:r>
              <a:rPr lang="en-US" sz="2400" dirty="0" err="1"/>
              <a:t>oʻzaro</a:t>
            </a:r>
            <a:r>
              <a:rPr lang="en-US" sz="2400" dirty="0"/>
              <a:t> </a:t>
            </a:r>
            <a:r>
              <a:rPr lang="en-US" sz="2400" dirty="0" err="1"/>
              <a:t>aloqasi</a:t>
            </a:r>
            <a:r>
              <a:rPr lang="en-US" sz="2400" dirty="0"/>
              <a:t> </a:t>
            </a:r>
            <a:r>
              <a:rPr lang="en-US" sz="2400" dirty="0" err="1"/>
              <a:t>etolon</a:t>
            </a:r>
            <a:r>
              <a:rPr lang="en-US" sz="2400" dirty="0"/>
              <a:t> model, OSI </a:t>
            </a:r>
            <a:r>
              <a:rPr lang="en-US" sz="2400" dirty="0" err="1"/>
              <a:t>etolon</a:t>
            </a:r>
            <a:r>
              <a:rPr lang="en-US" sz="2400" dirty="0"/>
              <a:t> </a:t>
            </a:r>
            <a:r>
              <a:rPr lang="en-US" sz="2400" dirty="0" err="1"/>
              <a:t>modeli</a:t>
            </a:r>
            <a:r>
              <a:rPr lang="en-US" sz="2400" dirty="0"/>
              <a:t> </a:t>
            </a:r>
            <a:r>
              <a:rPr lang="en-US" sz="2400" dirty="0" err="1"/>
              <a:t>yoki</a:t>
            </a:r>
            <a:r>
              <a:rPr lang="en-US" sz="2400" dirty="0"/>
              <a:t> </a:t>
            </a:r>
            <a:r>
              <a:rPr lang="en-US" sz="2400" dirty="0" err="1"/>
              <a:t>oddiygina</a:t>
            </a:r>
            <a:r>
              <a:rPr lang="en-US" sz="2400" dirty="0"/>
              <a:t> </a:t>
            </a:r>
            <a:r>
              <a:rPr lang="en-US" sz="2400" dirty="0" err="1"/>
              <a:t>qilib</a:t>
            </a:r>
            <a:r>
              <a:rPr lang="en-US" sz="2400" dirty="0"/>
              <a:t> OSI </a:t>
            </a:r>
            <a:r>
              <a:rPr lang="en-US" sz="2400" dirty="0" err="1"/>
              <a:t>modeli</a:t>
            </a:r>
            <a:r>
              <a:rPr lang="en-US" sz="2400" dirty="0"/>
              <a:t> deb </a:t>
            </a:r>
            <a:r>
              <a:rPr lang="en-US" sz="2400" dirty="0" err="1"/>
              <a:t>nomlandi</a:t>
            </a:r>
            <a:r>
              <a:rPr lang="en-US" sz="2400" dirty="0"/>
              <a:t>. 1984 </a:t>
            </a:r>
            <a:r>
              <a:rPr lang="en-US" sz="2400" dirty="0" err="1"/>
              <a:t>yilda</a:t>
            </a:r>
            <a:r>
              <a:rPr lang="en-US" sz="2400" dirty="0"/>
              <a:t> ISO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tashkiloti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ISO 7498 </a:t>
            </a:r>
            <a:r>
              <a:rPr lang="en-US" sz="2400" dirty="0" err="1"/>
              <a:t>hamda</a:t>
            </a:r>
            <a:r>
              <a:rPr lang="en-US" sz="2400" dirty="0"/>
              <a:t> CCITT </a:t>
            </a:r>
            <a:r>
              <a:rPr lang="en-US" sz="2400" dirty="0" err="1"/>
              <a:t>xalqaro</a:t>
            </a:r>
            <a:r>
              <a:rPr lang="en-US" sz="2400" dirty="0"/>
              <a:t> </a:t>
            </a:r>
            <a:r>
              <a:rPr lang="en-US" sz="2400" dirty="0" err="1"/>
              <a:t>tashkiloti</a:t>
            </a:r>
            <a:r>
              <a:rPr lang="en-US" sz="2400" dirty="0"/>
              <a:t> </a:t>
            </a:r>
            <a:r>
              <a:rPr lang="en-US" sz="2400" dirty="0" err="1"/>
              <a:t>tomonidan</a:t>
            </a:r>
            <a:r>
              <a:rPr lang="en-US" sz="2400" dirty="0"/>
              <a:t> X.200 </a:t>
            </a:r>
            <a:r>
              <a:rPr lang="en-US" sz="2400" dirty="0" err="1"/>
              <a:t>standartlari</a:t>
            </a:r>
            <a:r>
              <a:rPr lang="en-US" sz="2400" dirty="0"/>
              <a:t> </a:t>
            </a:r>
            <a:r>
              <a:rPr lang="en-US" sz="2400" dirty="0" err="1"/>
              <a:t>koʻrinishida</a:t>
            </a:r>
            <a:r>
              <a:rPr lang="en-US" sz="2400" dirty="0"/>
              <a:t> OSI </a:t>
            </a:r>
            <a:r>
              <a:rPr lang="en-US" sz="2400" dirty="0" err="1"/>
              <a:t>etolon</a:t>
            </a:r>
            <a:r>
              <a:rPr lang="en-US" sz="2400" dirty="0"/>
              <a:t> </a:t>
            </a:r>
            <a:r>
              <a:rPr lang="en-US" sz="2400" dirty="0" err="1"/>
              <a:t>modeli</a:t>
            </a:r>
            <a:r>
              <a:rPr lang="en-US" sz="2400" dirty="0"/>
              <a:t> Uzbek Scholar Journal Volume- 27, April - 2024 www.uzbekscholar.com 53 | P a g e </a:t>
            </a:r>
            <a:r>
              <a:rPr lang="en-US" sz="2400" dirty="0" err="1"/>
              <a:t>haqida</a:t>
            </a:r>
            <a:r>
              <a:rPr lang="en-US" sz="2400" dirty="0"/>
              <a:t> </a:t>
            </a:r>
            <a:r>
              <a:rPr lang="en-US" sz="2400" dirty="0" err="1"/>
              <a:t>ma’lumotlar</a:t>
            </a:r>
            <a:r>
              <a:rPr lang="en-US" sz="2400" dirty="0"/>
              <a:t> </a:t>
            </a:r>
            <a:r>
              <a:rPr lang="en-US" sz="2400" dirty="0" err="1"/>
              <a:t>nashr</a:t>
            </a:r>
            <a:r>
              <a:rPr lang="en-US" sz="2400" dirty="0"/>
              <a:t> </a:t>
            </a:r>
            <a:r>
              <a:rPr lang="en-US" sz="2400" dirty="0" err="1"/>
              <a:t>etildi</a:t>
            </a:r>
            <a:r>
              <a:rPr lang="en-US" sz="2400" dirty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003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Click="0" advTm="4000">
        <p:dissolve/>
      </p:transition>
    </mc:Choice>
    <mc:Fallback xmlns="">
      <p:transition spd="slow" advClick="0" advTm="4000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7B86DC9-D543-4F3F-B39C-89E5390EE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053" y="177282"/>
            <a:ext cx="10860833" cy="6615403"/>
          </a:xfrm>
        </p:spPr>
        <p:txBody>
          <a:bodyPr>
            <a:noAutofit/>
          </a:bodyPr>
          <a:lstStyle/>
          <a:p>
            <a:pPr fontAlgn="base"/>
            <a:r>
              <a:rPr lang="en-US" sz="2400" b="1" dirty="0"/>
              <a:t>OSI (Open Systems Interconnection)</a:t>
            </a:r>
            <a:r>
              <a:rPr lang="en-US" sz="2400" dirty="0"/>
              <a:t> – </a:t>
            </a:r>
            <a:r>
              <a:rPr lang="en-US" sz="2400" dirty="0" err="1"/>
              <a:t>modeli</a:t>
            </a:r>
            <a:r>
              <a:rPr lang="en-US" sz="2400" dirty="0"/>
              <a:t>, </a:t>
            </a:r>
            <a:r>
              <a:rPr lang="en-US" sz="2400" dirty="0" err="1"/>
              <a:t>tarmoq</a:t>
            </a:r>
            <a:r>
              <a:rPr lang="en-US" sz="2400" dirty="0"/>
              <a:t> </a:t>
            </a:r>
            <a:r>
              <a:rPr lang="en-US" sz="2400" dirty="0" err="1"/>
              <a:t>kommunikatsiyasi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tizimlarining</a:t>
            </a:r>
            <a:r>
              <a:rPr lang="en-US" sz="2400" dirty="0"/>
              <a:t> </a:t>
            </a:r>
            <a:r>
              <a:rPr lang="en-US" sz="2400" dirty="0" err="1"/>
              <a:t>qurilishi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ishlab</a:t>
            </a:r>
            <a:r>
              <a:rPr lang="en-US" sz="2400" dirty="0"/>
              <a:t> </a:t>
            </a:r>
            <a:r>
              <a:rPr lang="en-US" sz="2400" dirty="0" err="1"/>
              <a:t>chiqarilishini</a:t>
            </a:r>
            <a:r>
              <a:rPr lang="en-US" sz="2400" dirty="0"/>
              <a:t> </a:t>
            </a:r>
            <a:r>
              <a:rPr lang="en-US" sz="2400" dirty="0" err="1"/>
              <a:t>tushuntiruvchi</a:t>
            </a:r>
            <a:r>
              <a:rPr lang="en-US" sz="2400" dirty="0"/>
              <a:t> </a:t>
            </a:r>
            <a:r>
              <a:rPr lang="en-US" sz="2400" dirty="0" err="1"/>
              <a:t>standart</a:t>
            </a:r>
            <a:r>
              <a:rPr lang="en-US" sz="2400" dirty="0"/>
              <a:t> </a:t>
            </a:r>
            <a:r>
              <a:rPr lang="en-US" sz="2400" dirty="0" err="1"/>
              <a:t>yaratish</a:t>
            </a:r>
            <a:r>
              <a:rPr lang="en-US" sz="2400" dirty="0"/>
              <a:t> </a:t>
            </a:r>
            <a:r>
              <a:rPr lang="en-US" sz="2400" dirty="0" err="1"/>
              <a:t>modelidir</a:t>
            </a:r>
            <a:r>
              <a:rPr lang="en-US" sz="2400" dirty="0"/>
              <a:t>. </a:t>
            </a:r>
            <a:r>
              <a:rPr lang="en-US" sz="2400" dirty="0" err="1"/>
              <a:t>Uning</a:t>
            </a:r>
            <a:r>
              <a:rPr lang="en-US" sz="2400" dirty="0"/>
              <a:t> </a:t>
            </a:r>
            <a:r>
              <a:rPr lang="en-US" sz="2400" dirty="0" err="1"/>
              <a:t>asosiy</a:t>
            </a:r>
            <a:r>
              <a:rPr lang="en-US" sz="2400" dirty="0"/>
              <a:t> </a:t>
            </a:r>
            <a:r>
              <a:rPr lang="en-US" sz="2400" dirty="0" err="1"/>
              <a:t>maqsadi</a:t>
            </a:r>
            <a:r>
              <a:rPr lang="en-US" sz="2400" dirty="0"/>
              <a:t>, </a:t>
            </a:r>
            <a:r>
              <a:rPr lang="en-US" sz="2400" dirty="0" err="1"/>
              <a:t>turli</a:t>
            </a:r>
            <a:r>
              <a:rPr lang="en-US" sz="2400" dirty="0"/>
              <a:t> </a:t>
            </a:r>
            <a:r>
              <a:rPr lang="en-US" sz="2400" dirty="0" err="1"/>
              <a:t>tarmoq</a:t>
            </a:r>
            <a:r>
              <a:rPr lang="en-US" sz="2400" dirty="0"/>
              <a:t> </a:t>
            </a:r>
            <a:r>
              <a:rPr lang="en-US" sz="2400" dirty="0" err="1"/>
              <a:t>protokollari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tizimlarining</a:t>
            </a:r>
            <a:r>
              <a:rPr lang="en-US" sz="2400" dirty="0"/>
              <a:t> </a:t>
            </a:r>
            <a:r>
              <a:rPr lang="en-US" sz="2400" dirty="0" err="1"/>
              <a:t>tariflashini</a:t>
            </a:r>
            <a:r>
              <a:rPr lang="en-US" sz="2400" dirty="0"/>
              <a:t>, </a:t>
            </a:r>
            <a:r>
              <a:rPr lang="en-US" sz="2400" dirty="0" err="1"/>
              <a:t>ta’rifi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ulanishini</a:t>
            </a:r>
            <a:r>
              <a:rPr lang="en-US" sz="2400" dirty="0"/>
              <a:t> </a:t>
            </a:r>
            <a:r>
              <a:rPr lang="en-US" sz="2400" dirty="0" err="1"/>
              <a:t>tashkil</a:t>
            </a:r>
            <a:r>
              <a:rPr lang="en-US" sz="2400" dirty="0"/>
              <a:t> </a:t>
            </a:r>
            <a:r>
              <a:rPr lang="en-US" sz="2400" dirty="0" err="1"/>
              <a:t>qilishdir</a:t>
            </a:r>
            <a:r>
              <a:rPr lang="en-US" sz="2400" dirty="0"/>
              <a:t>.</a:t>
            </a:r>
            <a:endParaRPr lang="ru-RU" sz="2400" dirty="0"/>
          </a:p>
          <a:p>
            <a:pPr marL="0" indent="0" fontAlgn="base">
              <a:buNone/>
            </a:pPr>
            <a:r>
              <a:rPr lang="en-US" sz="2400" b="1" dirty="0"/>
              <a:t>OSI</a:t>
            </a:r>
            <a:r>
              <a:rPr lang="en-US" sz="2400" dirty="0"/>
              <a:t> </a:t>
            </a:r>
            <a:r>
              <a:rPr lang="en-US" sz="2400" dirty="0" err="1"/>
              <a:t>modeli</a:t>
            </a:r>
            <a:r>
              <a:rPr lang="en-US" sz="2400" dirty="0"/>
              <a:t> </a:t>
            </a:r>
            <a:r>
              <a:rPr lang="en-US" sz="2400" dirty="0" err="1"/>
              <a:t>bir-biriga</a:t>
            </a:r>
            <a:r>
              <a:rPr lang="en-US" sz="2400" dirty="0"/>
              <a:t> </a:t>
            </a:r>
            <a:r>
              <a:rPr lang="en-US" sz="2400" dirty="0" err="1"/>
              <a:t>bog’liq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bir-birini</a:t>
            </a:r>
            <a:r>
              <a:rPr lang="en-US" sz="2400" dirty="0"/>
              <a:t> </a:t>
            </a:r>
            <a:r>
              <a:rPr lang="en-US" sz="2400" dirty="0" err="1"/>
              <a:t>to’liqlaydigan</a:t>
            </a:r>
            <a:r>
              <a:rPr lang="en-US" sz="2400" dirty="0"/>
              <a:t> 7 ta </a:t>
            </a:r>
            <a:r>
              <a:rPr lang="en-US" sz="2400" dirty="0" err="1"/>
              <a:t>qatlamdan</a:t>
            </a:r>
            <a:r>
              <a:rPr lang="en-US" sz="2400" dirty="0"/>
              <a:t> </a:t>
            </a:r>
            <a:r>
              <a:rPr lang="en-US" sz="2400" dirty="0" err="1"/>
              <a:t>iboratdir</a:t>
            </a:r>
            <a:r>
              <a:rPr lang="en-US" sz="2400" dirty="0"/>
              <a:t>. Har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qatlam</a:t>
            </a:r>
            <a:r>
              <a:rPr lang="en-US" sz="2400" dirty="0"/>
              <a:t>, </a:t>
            </a:r>
            <a:r>
              <a:rPr lang="en-US" sz="2400" dirty="0" err="1"/>
              <a:t>tarmoq</a:t>
            </a:r>
            <a:r>
              <a:rPr lang="en-US" sz="2400" dirty="0"/>
              <a:t> </a:t>
            </a:r>
            <a:r>
              <a:rPr lang="en-US" sz="2400" dirty="0" err="1"/>
              <a:t>kommunikatsiyasining</a:t>
            </a:r>
            <a:r>
              <a:rPr lang="en-US" sz="2400" dirty="0"/>
              <a:t> </a:t>
            </a:r>
            <a:r>
              <a:rPr lang="en-US" sz="2400" dirty="0" err="1"/>
              <a:t>maqsad</a:t>
            </a:r>
            <a:r>
              <a:rPr lang="en-US" sz="2400" dirty="0"/>
              <a:t>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vazifalarini</a:t>
            </a:r>
            <a:r>
              <a:rPr lang="en-US" sz="2400" dirty="0"/>
              <a:t> </a:t>
            </a:r>
            <a:r>
              <a:rPr lang="en-US" sz="2400" dirty="0" err="1"/>
              <a:t>bajarish</a:t>
            </a:r>
            <a:r>
              <a:rPr lang="en-US" sz="2400" dirty="0"/>
              <a:t> </a:t>
            </a:r>
            <a:r>
              <a:rPr lang="en-US" sz="2400" dirty="0" err="1"/>
              <a:t>uchun</a:t>
            </a:r>
            <a:r>
              <a:rPr lang="en-US" sz="2400" dirty="0"/>
              <a:t> </a:t>
            </a:r>
            <a:r>
              <a:rPr lang="en-US" sz="2400" dirty="0" err="1"/>
              <a:t>kerakli</a:t>
            </a:r>
            <a:r>
              <a:rPr lang="en-US" sz="2400" dirty="0"/>
              <a:t> </a:t>
            </a:r>
            <a:r>
              <a:rPr lang="en-US" sz="2400" dirty="0" err="1"/>
              <a:t>protokollarni</a:t>
            </a:r>
            <a:r>
              <a:rPr lang="en-US" sz="2400" dirty="0"/>
              <a:t> </a:t>
            </a:r>
            <a:r>
              <a:rPr lang="en-US" sz="2400" dirty="0" err="1"/>
              <a:t>amalga</a:t>
            </a:r>
            <a:r>
              <a:rPr lang="en-US" sz="2400" dirty="0"/>
              <a:t> </a:t>
            </a:r>
            <a:r>
              <a:rPr lang="en-US" sz="2400" dirty="0" err="1"/>
              <a:t>oshiradi.Quyidagi</a:t>
            </a:r>
            <a:r>
              <a:rPr lang="en-US" sz="2400" dirty="0"/>
              <a:t> 7 ta </a:t>
            </a:r>
            <a:r>
              <a:rPr lang="en-US" sz="2400" dirty="0" err="1"/>
              <a:t>qatlamdan</a:t>
            </a:r>
            <a:r>
              <a:rPr lang="en-US" sz="2400" dirty="0"/>
              <a:t> </a:t>
            </a:r>
            <a:r>
              <a:rPr lang="en-US" sz="2400" dirty="0" err="1"/>
              <a:t>iborat</a:t>
            </a:r>
            <a:r>
              <a:rPr lang="en-US" sz="2400" dirty="0"/>
              <a:t>:</a:t>
            </a:r>
          </a:p>
          <a:p>
            <a:pPr fontAlgn="base"/>
            <a:r>
              <a:rPr lang="en-US" sz="2400" dirty="0"/>
              <a:t>1.</a:t>
            </a:r>
            <a:r>
              <a:rPr lang="en-US" sz="2400" b="1" dirty="0"/>
              <a:t>Fizik </a:t>
            </a:r>
            <a:r>
              <a:rPr lang="en-US" sz="2400" b="1" dirty="0" err="1"/>
              <a:t>qatlam</a:t>
            </a:r>
            <a:r>
              <a:rPr lang="en-US" sz="2400" b="1" dirty="0"/>
              <a:t> (Physical Layer)</a:t>
            </a:r>
            <a:endParaRPr lang="en-US" sz="2400" dirty="0"/>
          </a:p>
          <a:p>
            <a:pPr fontAlgn="base"/>
            <a:r>
              <a:rPr lang="en-US" sz="2400" dirty="0"/>
              <a:t>2.</a:t>
            </a:r>
            <a:r>
              <a:rPr lang="en-US" sz="2400" b="1" dirty="0"/>
              <a:t>Ulanish </a:t>
            </a:r>
            <a:r>
              <a:rPr lang="en-US" sz="2400" b="1" dirty="0" err="1"/>
              <a:t>qatlami</a:t>
            </a:r>
            <a:r>
              <a:rPr lang="en-US" sz="2400" b="1" dirty="0"/>
              <a:t> (Data Link Layer)</a:t>
            </a:r>
            <a:endParaRPr lang="en-US" sz="2400" dirty="0"/>
          </a:p>
          <a:p>
            <a:pPr fontAlgn="base"/>
            <a:r>
              <a:rPr lang="en-US" sz="2400" dirty="0"/>
              <a:t>3.</a:t>
            </a:r>
            <a:r>
              <a:rPr lang="en-US" sz="2400" b="1" dirty="0"/>
              <a:t>Tarmoq </a:t>
            </a:r>
            <a:r>
              <a:rPr lang="en-US" sz="2400" b="1" dirty="0" err="1"/>
              <a:t>bo’limi</a:t>
            </a:r>
            <a:r>
              <a:rPr lang="en-US" sz="2400" b="1" dirty="0"/>
              <a:t> (Network Layer)</a:t>
            </a:r>
            <a:endParaRPr lang="en-US" sz="2400" dirty="0"/>
          </a:p>
          <a:p>
            <a:pPr fontAlgn="base"/>
            <a:r>
              <a:rPr lang="en-US" sz="2400" dirty="0"/>
              <a:t>4.</a:t>
            </a:r>
            <a:r>
              <a:rPr lang="en-US" sz="2400" b="1" dirty="0"/>
              <a:t>Transport </a:t>
            </a:r>
            <a:r>
              <a:rPr lang="en-US" sz="2400" b="1" dirty="0" err="1"/>
              <a:t>qatlami</a:t>
            </a:r>
            <a:r>
              <a:rPr lang="en-US" sz="2400" b="1" dirty="0"/>
              <a:t> (Transport Layer)</a:t>
            </a:r>
            <a:endParaRPr lang="en-US" sz="2400" dirty="0"/>
          </a:p>
          <a:p>
            <a:pPr fontAlgn="base"/>
            <a:r>
              <a:rPr lang="en-US" sz="2400" dirty="0"/>
              <a:t>5.</a:t>
            </a:r>
            <a:r>
              <a:rPr lang="en-US" sz="2400" b="1" dirty="0"/>
              <a:t>Sessiya </a:t>
            </a:r>
            <a:r>
              <a:rPr lang="en-US" sz="2400" b="1" dirty="0" err="1"/>
              <a:t>qatlami</a:t>
            </a:r>
            <a:r>
              <a:rPr lang="en-US" sz="2400" b="1" dirty="0"/>
              <a:t> (Session Layer)</a:t>
            </a:r>
            <a:endParaRPr lang="en-US" sz="2400" dirty="0"/>
          </a:p>
          <a:p>
            <a:pPr fontAlgn="base"/>
            <a:r>
              <a:rPr lang="en-US" sz="2400" dirty="0"/>
              <a:t>6.</a:t>
            </a:r>
            <a:r>
              <a:rPr lang="en-US" sz="2400" b="1" dirty="0"/>
              <a:t>Taqdimot </a:t>
            </a:r>
            <a:r>
              <a:rPr lang="en-US" sz="2400" b="1" dirty="0" err="1"/>
              <a:t>qatlami</a:t>
            </a:r>
            <a:r>
              <a:rPr lang="en-US" sz="2400" b="1" dirty="0"/>
              <a:t> (Presentation Layer)</a:t>
            </a:r>
            <a:endParaRPr lang="en-US" sz="2400" dirty="0"/>
          </a:p>
          <a:p>
            <a:pPr fontAlgn="base"/>
            <a:r>
              <a:rPr lang="en-US" sz="2400" dirty="0"/>
              <a:t>7.</a:t>
            </a:r>
            <a:r>
              <a:rPr lang="en-US" sz="2400" b="1" dirty="0"/>
              <a:t>Ilova </a:t>
            </a:r>
            <a:r>
              <a:rPr lang="en-US" sz="2400" b="1" dirty="0" err="1"/>
              <a:t>qatlami</a:t>
            </a:r>
            <a:r>
              <a:rPr lang="en-US" sz="2400" b="1" dirty="0"/>
              <a:t> (Application Layer)</a:t>
            </a:r>
            <a:endParaRPr lang="en-US" sz="2400" dirty="0"/>
          </a:p>
          <a:p>
            <a:r>
              <a:rPr lang="en-US" sz="2400" dirty="0"/>
              <a:t/>
            </a:r>
            <a:br>
              <a:rPr lang="en-US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333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3000">
        <p14:honeycomb/>
      </p:transition>
    </mc:Choice>
    <mc:Fallback xmlns="">
      <p:transition spd="slow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A478FAE-1DD1-4FE2-865F-A6539F335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1903242" cy="6858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207516-A8F1-41DB-9F9A-7699ADD17F6D}"/>
              </a:ext>
            </a:extLst>
          </p:cNvPr>
          <p:cNvSpPr/>
          <p:nvPr/>
        </p:nvSpPr>
        <p:spPr>
          <a:xfrm>
            <a:off x="1007705" y="942392"/>
            <a:ext cx="1075819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/>
              <a:t>Fizik</a:t>
            </a:r>
            <a:r>
              <a:rPr lang="en-US" sz="2800" b="1" dirty="0"/>
              <a:t> </a:t>
            </a:r>
            <a:r>
              <a:rPr lang="en-US" sz="2800" b="1" dirty="0" err="1"/>
              <a:t>qatlam</a:t>
            </a:r>
            <a:r>
              <a:rPr lang="en-US" sz="2800" dirty="0"/>
              <a:t>: </a:t>
            </a:r>
            <a:r>
              <a:rPr lang="en-US" sz="2800" dirty="0" err="1"/>
              <a:t>Ma'lumotlarning</a:t>
            </a:r>
            <a:r>
              <a:rPr lang="en-US" sz="2800" dirty="0"/>
              <a:t> </a:t>
            </a:r>
            <a:r>
              <a:rPr lang="en-US" sz="2800" dirty="0" err="1"/>
              <a:t>fizik</a:t>
            </a:r>
            <a:r>
              <a:rPr lang="en-US" sz="2800" dirty="0"/>
              <a:t> </a:t>
            </a:r>
            <a:r>
              <a:rPr lang="en-US" sz="2800" dirty="0" err="1"/>
              <a:t>uzatilishi</a:t>
            </a:r>
            <a:r>
              <a:rPr lang="en-US" sz="2800" dirty="0"/>
              <a:t> (</a:t>
            </a:r>
            <a:r>
              <a:rPr lang="en-US" sz="2800" dirty="0" err="1"/>
              <a:t>kabellar</a:t>
            </a:r>
            <a:r>
              <a:rPr lang="en-US" sz="2800" dirty="0"/>
              <a:t>, </a:t>
            </a:r>
            <a:r>
              <a:rPr lang="en-US" sz="2800" dirty="0" err="1"/>
              <a:t>jismoniy</a:t>
            </a:r>
            <a:r>
              <a:rPr lang="en-US" sz="2800" dirty="0"/>
              <a:t> </a:t>
            </a:r>
            <a:r>
              <a:rPr lang="en-US" sz="2800" dirty="0" err="1"/>
              <a:t>qurilmalar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h.k.</a:t>
            </a:r>
            <a:r>
              <a:rPr lang="en-US" sz="2800" dirty="0"/>
              <a:t>).</a:t>
            </a:r>
          </a:p>
          <a:p>
            <a:r>
              <a:rPr lang="en-US" sz="2800" b="1" dirty="0" err="1"/>
              <a:t>Ma'lumotlar</a:t>
            </a:r>
            <a:r>
              <a:rPr lang="en-US" sz="2800" b="1" dirty="0"/>
              <a:t> </a:t>
            </a:r>
            <a:r>
              <a:rPr lang="en-US" sz="2800" b="1" dirty="0" err="1"/>
              <a:t>aloqasi</a:t>
            </a:r>
            <a:r>
              <a:rPr lang="en-US" sz="2800" b="1" dirty="0"/>
              <a:t> </a:t>
            </a:r>
            <a:r>
              <a:rPr lang="en-US" sz="2800" b="1" dirty="0" err="1"/>
              <a:t>qatlam</a:t>
            </a:r>
            <a:r>
              <a:rPr lang="en-US" sz="2800" dirty="0"/>
              <a:t>: </a:t>
            </a:r>
            <a:r>
              <a:rPr lang="en-US" sz="2800" dirty="0" err="1"/>
              <a:t>Ma'lumotlarni</a:t>
            </a:r>
            <a:r>
              <a:rPr lang="en-US" sz="2800" dirty="0"/>
              <a:t> </a:t>
            </a:r>
            <a:r>
              <a:rPr lang="en-US" sz="2800" dirty="0" err="1"/>
              <a:t>ramkalash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uzatishda</a:t>
            </a:r>
            <a:r>
              <a:rPr lang="en-US" sz="2800" dirty="0"/>
              <a:t> </a:t>
            </a:r>
            <a:r>
              <a:rPr lang="en-US" sz="2800" dirty="0" err="1"/>
              <a:t>xatoliklarni</a:t>
            </a:r>
            <a:r>
              <a:rPr lang="en-US" sz="2800" dirty="0"/>
              <a:t> </a:t>
            </a:r>
            <a:r>
              <a:rPr lang="en-US" sz="2800" dirty="0" err="1"/>
              <a:t>aniqlash</a:t>
            </a:r>
            <a:r>
              <a:rPr lang="en-US" sz="2800" dirty="0"/>
              <a:t>.</a:t>
            </a:r>
          </a:p>
          <a:p>
            <a:r>
              <a:rPr lang="en-US" sz="2800" b="1" dirty="0" err="1"/>
              <a:t>Tarmoq</a:t>
            </a:r>
            <a:r>
              <a:rPr lang="en-US" sz="2800" b="1" dirty="0"/>
              <a:t> </a:t>
            </a:r>
            <a:r>
              <a:rPr lang="en-US" sz="2800" b="1" dirty="0" err="1"/>
              <a:t>qatlam</a:t>
            </a:r>
            <a:r>
              <a:rPr lang="en-US" sz="2800" dirty="0"/>
              <a:t>: </a:t>
            </a:r>
            <a:r>
              <a:rPr lang="en-US" sz="2800" dirty="0" err="1"/>
              <a:t>Ma'lumotlar</a:t>
            </a:r>
            <a:r>
              <a:rPr lang="en-US" sz="2800" dirty="0"/>
              <a:t> </a:t>
            </a:r>
            <a:r>
              <a:rPr lang="en-US" sz="2800" dirty="0" err="1"/>
              <a:t>paketlarini</a:t>
            </a:r>
            <a:r>
              <a:rPr lang="en-US" sz="2800" dirty="0"/>
              <a:t> </a:t>
            </a:r>
            <a:r>
              <a:rPr lang="en-US" sz="2800" dirty="0" err="1"/>
              <a:t>maqsadga</a:t>
            </a:r>
            <a:r>
              <a:rPr lang="en-US" sz="2800" dirty="0"/>
              <a:t> </a:t>
            </a:r>
            <a:r>
              <a:rPr lang="en-US" sz="2800" dirty="0" err="1"/>
              <a:t>yo'naltirish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yo'nalishlarni</a:t>
            </a:r>
            <a:r>
              <a:rPr lang="en-US" sz="2800" dirty="0"/>
              <a:t> </a:t>
            </a:r>
            <a:r>
              <a:rPr lang="en-US" sz="2800" dirty="0" err="1"/>
              <a:t>aniqlash</a:t>
            </a:r>
            <a:r>
              <a:rPr lang="en-US" sz="2800" dirty="0"/>
              <a:t>.</a:t>
            </a:r>
          </a:p>
          <a:p>
            <a:r>
              <a:rPr lang="en-US" sz="2800" b="1" dirty="0"/>
              <a:t>Transport </a:t>
            </a:r>
            <a:r>
              <a:rPr lang="en-US" sz="2800" b="1" dirty="0" err="1"/>
              <a:t>qatlam</a:t>
            </a:r>
            <a:r>
              <a:rPr lang="en-US" sz="2800" dirty="0"/>
              <a:t>: </a:t>
            </a:r>
            <a:r>
              <a:rPr lang="en-US" sz="2800" dirty="0" err="1"/>
              <a:t>Ma'lumotlarni</a:t>
            </a:r>
            <a:r>
              <a:rPr lang="en-US" sz="2800" dirty="0"/>
              <a:t> </a:t>
            </a:r>
            <a:r>
              <a:rPr lang="en-US" sz="2800" dirty="0" err="1"/>
              <a:t>segmentlarga</a:t>
            </a:r>
            <a:r>
              <a:rPr lang="en-US" sz="2800" dirty="0"/>
              <a:t> </a:t>
            </a:r>
            <a:r>
              <a:rPr lang="en-US" sz="2800" dirty="0" err="1"/>
              <a:t>ajratish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yetkazib</a:t>
            </a:r>
            <a:r>
              <a:rPr lang="en-US" sz="2800" dirty="0"/>
              <a:t> </a:t>
            </a:r>
            <a:r>
              <a:rPr lang="en-US" sz="2800" dirty="0" err="1"/>
              <a:t>berishni</a:t>
            </a:r>
            <a:r>
              <a:rPr lang="en-US" sz="2800" dirty="0"/>
              <a:t> </a:t>
            </a:r>
            <a:r>
              <a:rPr lang="en-US" sz="2800" dirty="0" err="1"/>
              <a:t>ta'minlash</a:t>
            </a:r>
            <a:r>
              <a:rPr lang="en-US" sz="2800" dirty="0"/>
              <a:t>.</a:t>
            </a:r>
          </a:p>
          <a:p>
            <a:r>
              <a:rPr lang="en-US" sz="2800" b="1" dirty="0" err="1"/>
              <a:t>Sessiya</a:t>
            </a:r>
            <a:r>
              <a:rPr lang="en-US" sz="2800" b="1" dirty="0"/>
              <a:t> </a:t>
            </a:r>
            <a:r>
              <a:rPr lang="en-US" sz="2800" b="1" dirty="0" err="1"/>
              <a:t>qatlam</a:t>
            </a:r>
            <a:r>
              <a:rPr lang="en-US" sz="2800" dirty="0"/>
              <a:t>: </a:t>
            </a:r>
            <a:r>
              <a:rPr lang="en-US" sz="2800" dirty="0" err="1"/>
              <a:t>Aloqalarni</a:t>
            </a:r>
            <a:r>
              <a:rPr lang="en-US" sz="2800" dirty="0"/>
              <a:t> </a:t>
            </a:r>
            <a:r>
              <a:rPr lang="en-US" sz="2800" dirty="0" err="1"/>
              <a:t>boshqarish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sinxronlashtirish</a:t>
            </a:r>
            <a:r>
              <a:rPr lang="en-US" sz="2800" dirty="0"/>
              <a:t>.</a:t>
            </a:r>
          </a:p>
          <a:p>
            <a:r>
              <a:rPr lang="en-US" sz="2800" b="1" dirty="0" err="1"/>
              <a:t>Ta'sis</a:t>
            </a:r>
            <a:r>
              <a:rPr lang="en-US" sz="2800" b="1" dirty="0"/>
              <a:t> </a:t>
            </a:r>
            <a:r>
              <a:rPr lang="en-US" sz="2800" b="1" dirty="0" err="1"/>
              <a:t>qatlami</a:t>
            </a:r>
            <a:r>
              <a:rPr lang="en-US" sz="2800" dirty="0"/>
              <a:t>: </a:t>
            </a:r>
            <a:r>
              <a:rPr lang="en-US" sz="2800" dirty="0" err="1"/>
              <a:t>Foydalanuvchi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dastur</a:t>
            </a:r>
            <a:r>
              <a:rPr lang="en-US" sz="2800" dirty="0"/>
              <a:t> </a:t>
            </a:r>
            <a:r>
              <a:rPr lang="en-US" sz="2800" dirty="0" err="1"/>
              <a:t>orasidagi</a:t>
            </a:r>
            <a:r>
              <a:rPr lang="en-US" sz="2800" dirty="0"/>
              <a:t> </a:t>
            </a:r>
            <a:r>
              <a:rPr lang="en-US" sz="2800" dirty="0" err="1"/>
              <a:t>aloqani</a:t>
            </a:r>
            <a:r>
              <a:rPr lang="en-US" sz="2800" dirty="0"/>
              <a:t> </a:t>
            </a:r>
            <a:r>
              <a:rPr lang="en-US" sz="2800" dirty="0" err="1"/>
              <a:t>ta'minlash</a:t>
            </a:r>
            <a:r>
              <a:rPr lang="en-US" sz="2800" dirty="0"/>
              <a:t>.</a:t>
            </a:r>
          </a:p>
          <a:p>
            <a:r>
              <a:rPr lang="en-US" sz="2800" b="1" dirty="0" err="1"/>
              <a:t>Ilova</a:t>
            </a:r>
            <a:r>
              <a:rPr lang="en-US" sz="2800" b="1" dirty="0"/>
              <a:t> </a:t>
            </a:r>
            <a:r>
              <a:rPr lang="en-US" sz="2800" b="1" dirty="0" err="1"/>
              <a:t>qatlami</a:t>
            </a:r>
            <a:r>
              <a:rPr lang="en-US" sz="2800" dirty="0"/>
              <a:t>: </a:t>
            </a:r>
            <a:r>
              <a:rPr lang="en-US" sz="2800" dirty="0" err="1"/>
              <a:t>Foydalanuvchi</a:t>
            </a:r>
            <a:r>
              <a:rPr lang="en-US" sz="2800" dirty="0"/>
              <a:t> </a:t>
            </a:r>
            <a:r>
              <a:rPr lang="en-US" sz="2800" dirty="0" err="1"/>
              <a:t>dasturlari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bevosita</a:t>
            </a:r>
            <a:r>
              <a:rPr lang="en-US" sz="2800" dirty="0"/>
              <a:t> </a:t>
            </a:r>
            <a:r>
              <a:rPr lang="en-US" sz="2800" dirty="0" err="1"/>
              <a:t>aloqalar</a:t>
            </a:r>
            <a:r>
              <a:rPr lang="en-US" sz="2800" dirty="0"/>
              <a:t>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0992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glitter pattern="hexagon"/>
      </p:transition>
    </mc:Choice>
    <mc:Fallback xmlns="">
      <p:transition spd="slow" advClick="0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4324708-69B5-47EA-B43C-134868EE6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695" y="1050757"/>
            <a:ext cx="10403305" cy="4828835"/>
          </a:xfrm>
        </p:spPr>
        <p:txBody>
          <a:bodyPr/>
          <a:lstStyle/>
          <a:p>
            <a:r>
              <a:rPr lang="en-US" sz="2800" b="1" dirty="0" err="1"/>
              <a:t>Modelning</a:t>
            </a:r>
            <a:r>
              <a:rPr lang="en-US" sz="2800" b="1" dirty="0"/>
              <a:t> </a:t>
            </a:r>
            <a:r>
              <a:rPr lang="en-US" sz="2800" b="1" dirty="0" err="1"/>
              <a:t>Ahmiyati</a:t>
            </a:r>
            <a:endParaRPr lang="en-US" sz="2800" b="1" dirty="0"/>
          </a:p>
          <a:p>
            <a:r>
              <a:rPr lang="en-US" sz="2800" b="1" dirty="0" err="1"/>
              <a:t>Interoperatsiya</a:t>
            </a:r>
            <a:r>
              <a:rPr lang="en-US" sz="2800" dirty="0"/>
              <a:t>: </a:t>
            </a:r>
            <a:r>
              <a:rPr lang="en-US" sz="2800" dirty="0" err="1"/>
              <a:t>Turli</a:t>
            </a:r>
            <a:r>
              <a:rPr lang="en-US" sz="2800" dirty="0"/>
              <a:t> </a:t>
            </a:r>
            <a:r>
              <a:rPr lang="en-US" sz="2800" dirty="0" err="1"/>
              <a:t>tarmoq</a:t>
            </a:r>
            <a:r>
              <a:rPr lang="en-US" sz="2800" dirty="0"/>
              <a:t> </a:t>
            </a:r>
            <a:r>
              <a:rPr lang="en-US" sz="2800" dirty="0" err="1"/>
              <a:t>qurilmalari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protokollari</a:t>
            </a:r>
            <a:r>
              <a:rPr lang="en-US" sz="2800" dirty="0"/>
              <a:t> </a:t>
            </a:r>
            <a:r>
              <a:rPr lang="en-US" sz="2800" dirty="0" err="1"/>
              <a:t>o'rtasida</a:t>
            </a:r>
            <a:r>
              <a:rPr lang="en-US" sz="2800" dirty="0"/>
              <a:t> </a:t>
            </a:r>
            <a:r>
              <a:rPr lang="en-US" sz="2800" dirty="0" err="1"/>
              <a:t>aloqa</a:t>
            </a:r>
            <a:r>
              <a:rPr lang="en-US" sz="2800" dirty="0"/>
              <a:t> </a:t>
            </a:r>
            <a:r>
              <a:rPr lang="en-US" sz="2800" dirty="0" err="1"/>
              <a:t>qilish</a:t>
            </a:r>
            <a:r>
              <a:rPr lang="en-US" sz="2800" dirty="0"/>
              <a:t> </a:t>
            </a:r>
            <a:r>
              <a:rPr lang="en-US" sz="2800" dirty="0" err="1"/>
              <a:t>imkoniyatini</a:t>
            </a:r>
            <a:r>
              <a:rPr lang="en-US" sz="2800" dirty="0"/>
              <a:t> </a:t>
            </a:r>
            <a:r>
              <a:rPr lang="en-US" sz="2800" dirty="0" err="1"/>
              <a:t>ta'minlaydi</a:t>
            </a:r>
            <a:r>
              <a:rPr lang="en-US" sz="2800" dirty="0"/>
              <a:t>.</a:t>
            </a:r>
          </a:p>
          <a:p>
            <a:r>
              <a:rPr lang="en-US" sz="2800" b="1" dirty="0" err="1"/>
              <a:t>Standartlashtirish</a:t>
            </a:r>
            <a:r>
              <a:rPr lang="en-US" sz="2800" dirty="0"/>
              <a:t>: </a:t>
            </a:r>
            <a:r>
              <a:rPr lang="en-US" sz="2800" dirty="0" err="1"/>
              <a:t>Tarmoq</a:t>
            </a:r>
            <a:r>
              <a:rPr lang="en-US" sz="2800" dirty="0"/>
              <a:t> </a:t>
            </a:r>
            <a:r>
              <a:rPr lang="en-US" sz="2800" dirty="0" err="1"/>
              <a:t>protokollarining</a:t>
            </a:r>
            <a:r>
              <a:rPr lang="en-US" sz="2800" dirty="0"/>
              <a:t> </a:t>
            </a:r>
            <a:r>
              <a:rPr lang="en-US" sz="2800" dirty="0" err="1"/>
              <a:t>standartlarini</a:t>
            </a:r>
            <a:r>
              <a:rPr lang="en-US" sz="2800" dirty="0"/>
              <a:t> </a:t>
            </a:r>
            <a:r>
              <a:rPr lang="en-US" sz="2800" dirty="0" err="1"/>
              <a:t>belgilash</a:t>
            </a:r>
            <a:r>
              <a:rPr lang="en-US" sz="2800" dirty="0"/>
              <a:t> </a:t>
            </a:r>
            <a:r>
              <a:rPr lang="en-US" sz="2800" dirty="0" err="1"/>
              <a:t>orqali</a:t>
            </a:r>
            <a:r>
              <a:rPr lang="en-US" sz="2800" dirty="0"/>
              <a:t> </a:t>
            </a:r>
            <a:r>
              <a:rPr lang="en-US" sz="2800" dirty="0" err="1"/>
              <a:t>ishlab</a:t>
            </a:r>
            <a:r>
              <a:rPr lang="en-US" sz="2800" dirty="0"/>
              <a:t> </a:t>
            </a:r>
            <a:r>
              <a:rPr lang="en-US" sz="2800" dirty="0" err="1"/>
              <a:t>chiqaruvchilar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foydalanuvchilar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</a:t>
            </a:r>
            <a:r>
              <a:rPr lang="en-US" sz="2800" dirty="0" err="1"/>
              <a:t>bir</a:t>
            </a:r>
            <a:r>
              <a:rPr lang="en-US" sz="2800" dirty="0"/>
              <a:t> </a:t>
            </a:r>
            <a:r>
              <a:rPr lang="en-US" sz="2800" dirty="0" err="1"/>
              <a:t>xil</a:t>
            </a:r>
            <a:r>
              <a:rPr lang="en-US" sz="2800" dirty="0"/>
              <a:t> </a:t>
            </a:r>
            <a:r>
              <a:rPr lang="en-US" sz="2800" dirty="0" err="1"/>
              <a:t>asoslar</a:t>
            </a:r>
            <a:r>
              <a:rPr lang="en-US" sz="2800" dirty="0"/>
              <a:t> </a:t>
            </a:r>
            <a:r>
              <a:rPr lang="en-US" sz="2800" dirty="0" err="1"/>
              <a:t>yaratadi</a:t>
            </a:r>
            <a:r>
              <a:rPr lang="en-US" sz="2800" dirty="0"/>
              <a:t>.</a:t>
            </a:r>
          </a:p>
          <a:p>
            <a:r>
              <a:rPr lang="en-US" sz="2800" b="1" dirty="0" err="1"/>
              <a:t>Muammolarni</a:t>
            </a:r>
            <a:r>
              <a:rPr lang="en-US" sz="2800" b="1" dirty="0"/>
              <a:t> </a:t>
            </a:r>
            <a:r>
              <a:rPr lang="en-US" sz="2800" b="1" dirty="0" err="1"/>
              <a:t>aniqlash</a:t>
            </a:r>
            <a:r>
              <a:rPr lang="en-US" sz="2800" dirty="0"/>
              <a:t>: </a:t>
            </a:r>
            <a:r>
              <a:rPr lang="en-US" sz="2800" dirty="0" err="1"/>
              <a:t>Muammolarni</a:t>
            </a:r>
            <a:r>
              <a:rPr lang="en-US" sz="2800" dirty="0"/>
              <a:t> </a:t>
            </a:r>
            <a:r>
              <a:rPr lang="en-US" sz="2800" dirty="0" err="1"/>
              <a:t>qaysi</a:t>
            </a:r>
            <a:r>
              <a:rPr lang="en-US" sz="2800" dirty="0"/>
              <a:t> </a:t>
            </a:r>
            <a:r>
              <a:rPr lang="en-US" sz="2800" dirty="0" err="1"/>
              <a:t>qatlamda</a:t>
            </a:r>
            <a:r>
              <a:rPr lang="en-US" sz="2800" dirty="0"/>
              <a:t> </a:t>
            </a:r>
            <a:r>
              <a:rPr lang="en-US" sz="2800" dirty="0" err="1"/>
              <a:t>ekanligini</a:t>
            </a:r>
            <a:r>
              <a:rPr lang="en-US" sz="2800" dirty="0"/>
              <a:t> </a:t>
            </a:r>
            <a:r>
              <a:rPr lang="en-US" sz="2800" dirty="0" err="1"/>
              <a:t>aniqlashda</a:t>
            </a:r>
            <a:r>
              <a:rPr lang="en-US" sz="2800" dirty="0"/>
              <a:t> </a:t>
            </a:r>
            <a:r>
              <a:rPr lang="en-US" sz="2800" dirty="0" err="1"/>
              <a:t>yordam</a:t>
            </a:r>
            <a:r>
              <a:rPr lang="en-US" sz="2800" dirty="0"/>
              <a:t> </a:t>
            </a:r>
            <a:r>
              <a:rPr lang="en-US" sz="2800" dirty="0" err="1"/>
              <a:t>beradi</a:t>
            </a:r>
            <a:r>
              <a:rPr lang="en-US" sz="28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855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14:doors dir="vert"/>
      </p:transition>
    </mc:Choice>
    <mc:Fallback xmlns="">
      <p:transition spd="slow" advClick="0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nderstanding Open Systems Interconnection Reference Model (OSI)">
            <a:extLst>
              <a:ext uri="{FF2B5EF4-FFF2-40B4-BE49-F238E27FC236}">
                <a16:creationId xmlns:a16="http://schemas.microsoft.com/office/drawing/2014/main" id="{7FDC7A38-38F6-453F-9D83-0B0E5D9B8EA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392" y="195943"/>
            <a:ext cx="10795517" cy="666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95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4000">
        <p14:ripple/>
      </p:transition>
    </mc:Choice>
    <mc:Fallback xmlns="">
      <p:transition spd="slow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908171-1C57-42C2-BBAB-AF3E514C9E3E}"/>
              </a:ext>
            </a:extLst>
          </p:cNvPr>
          <p:cNvSpPr/>
          <p:nvPr/>
        </p:nvSpPr>
        <p:spPr>
          <a:xfrm>
            <a:off x="962526" y="791302"/>
            <a:ext cx="1046747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ISO </a:t>
            </a:r>
            <a:r>
              <a:rPr lang="en-US" sz="2800" dirty="0" err="1"/>
              <a:t>modeli</a:t>
            </a:r>
            <a:r>
              <a:rPr lang="en-US" sz="2800" dirty="0"/>
              <a:t> (</a:t>
            </a:r>
            <a:r>
              <a:rPr lang="en-US" sz="2800" dirty="0" err="1"/>
              <a:t>Xalqaro</a:t>
            </a:r>
            <a:r>
              <a:rPr lang="en-US" sz="2800" dirty="0"/>
              <a:t> </a:t>
            </a:r>
            <a:r>
              <a:rPr lang="en-US" sz="2800" dirty="0" err="1"/>
              <a:t>Standartlashgan</a:t>
            </a:r>
            <a:r>
              <a:rPr lang="en-US" sz="2800" dirty="0"/>
              <a:t> </a:t>
            </a:r>
            <a:r>
              <a:rPr lang="en-US" sz="2800" dirty="0" err="1"/>
              <a:t>Tashkilot</a:t>
            </a:r>
            <a:r>
              <a:rPr lang="en-US" sz="2800" dirty="0"/>
              <a:t> </a:t>
            </a:r>
            <a:r>
              <a:rPr lang="en-US" sz="2800" dirty="0" err="1"/>
              <a:t>modeli</a:t>
            </a:r>
            <a:r>
              <a:rPr lang="en-US" sz="2800" dirty="0"/>
              <a:t>) </a:t>
            </a:r>
            <a:r>
              <a:rPr lang="en-US" sz="2800" dirty="0" err="1"/>
              <a:t>tarmoqlar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ularning</a:t>
            </a:r>
            <a:r>
              <a:rPr lang="en-US" sz="2800" dirty="0"/>
              <a:t> </a:t>
            </a:r>
            <a:r>
              <a:rPr lang="en-US" sz="2800" dirty="0" err="1"/>
              <a:t>protokollari</a:t>
            </a:r>
            <a:r>
              <a:rPr lang="en-US" sz="2800" dirty="0"/>
              <a:t> </a:t>
            </a:r>
            <a:r>
              <a:rPr lang="en-US" sz="2800" dirty="0" err="1"/>
              <a:t>o'rtasidagi</a:t>
            </a:r>
            <a:r>
              <a:rPr lang="en-US" sz="2800" dirty="0"/>
              <a:t> </a:t>
            </a:r>
            <a:r>
              <a:rPr lang="en-US" sz="2800" dirty="0" err="1"/>
              <a:t>muloqotni</a:t>
            </a:r>
            <a:r>
              <a:rPr lang="en-US" sz="2800" dirty="0"/>
              <a:t> </a:t>
            </a:r>
            <a:r>
              <a:rPr lang="en-US" sz="2800" dirty="0" err="1"/>
              <a:t>standartlashtirish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tartibga</a:t>
            </a:r>
            <a:r>
              <a:rPr lang="en-US" sz="2800" dirty="0"/>
              <a:t> </a:t>
            </a:r>
            <a:r>
              <a:rPr lang="en-US" sz="2800" dirty="0" err="1"/>
              <a:t>solish</a:t>
            </a:r>
            <a:r>
              <a:rPr lang="en-US" sz="2800" dirty="0"/>
              <a:t> </a:t>
            </a:r>
            <a:r>
              <a:rPr lang="en-US" sz="2800" dirty="0" err="1"/>
              <a:t>maqsadida</a:t>
            </a:r>
            <a:r>
              <a:rPr lang="en-US" sz="2800" dirty="0"/>
              <a:t> </a:t>
            </a:r>
            <a:r>
              <a:rPr lang="en-US" sz="2800" dirty="0" err="1"/>
              <a:t>ishlab</a:t>
            </a:r>
            <a:r>
              <a:rPr lang="en-US" sz="2800" dirty="0"/>
              <a:t> </a:t>
            </a:r>
            <a:r>
              <a:rPr lang="en-US" sz="2800" dirty="0" err="1"/>
              <a:t>chiqilgan</a:t>
            </a:r>
            <a:r>
              <a:rPr lang="en-US" sz="2800" dirty="0"/>
              <a:t>. </a:t>
            </a:r>
            <a:r>
              <a:rPr lang="en-US" sz="2800" dirty="0" err="1"/>
              <a:t>Ushbu</a:t>
            </a:r>
            <a:r>
              <a:rPr lang="en-US" sz="2800" dirty="0"/>
              <a:t> model, </a:t>
            </a:r>
            <a:r>
              <a:rPr lang="en-US" sz="2800" dirty="0" err="1"/>
              <a:t>asosan</a:t>
            </a:r>
            <a:r>
              <a:rPr lang="en-US" sz="2800" dirty="0"/>
              <a:t>, </a:t>
            </a:r>
            <a:r>
              <a:rPr lang="en-US" sz="2800" dirty="0" err="1"/>
              <a:t>tarmoq</a:t>
            </a:r>
            <a:r>
              <a:rPr lang="en-US" sz="2800" dirty="0"/>
              <a:t> </a:t>
            </a:r>
            <a:r>
              <a:rPr lang="en-US" sz="2800" dirty="0" err="1"/>
              <a:t>tizimlarining</a:t>
            </a:r>
            <a:r>
              <a:rPr lang="en-US" sz="2800" dirty="0"/>
              <a:t> </a:t>
            </a:r>
            <a:r>
              <a:rPr lang="en-US" sz="2800" dirty="0" err="1"/>
              <a:t>o'zaro</a:t>
            </a:r>
            <a:r>
              <a:rPr lang="en-US" sz="2800" dirty="0"/>
              <a:t> </a:t>
            </a:r>
            <a:r>
              <a:rPr lang="en-US" sz="2800" dirty="0" err="1"/>
              <a:t>aloqa</a:t>
            </a:r>
            <a:r>
              <a:rPr lang="en-US" sz="2800" dirty="0"/>
              <a:t> </a:t>
            </a:r>
            <a:r>
              <a:rPr lang="en-US" sz="2800" dirty="0" err="1"/>
              <a:t>qilishini</a:t>
            </a:r>
            <a:r>
              <a:rPr lang="en-US" sz="2800" dirty="0"/>
              <a:t> </a:t>
            </a:r>
            <a:r>
              <a:rPr lang="en-US" sz="2800" dirty="0" err="1"/>
              <a:t>soddalashtirish</a:t>
            </a:r>
            <a:r>
              <a:rPr lang="en-US" sz="2800" dirty="0"/>
              <a:t> </a:t>
            </a:r>
            <a:r>
              <a:rPr lang="en-US" sz="2800" dirty="0" err="1"/>
              <a:t>uchun</a:t>
            </a:r>
            <a:r>
              <a:rPr lang="en-US" sz="2800" dirty="0"/>
              <a:t> </a:t>
            </a:r>
            <a:r>
              <a:rPr lang="en-US" sz="2800" dirty="0" err="1"/>
              <a:t>mo'ljallangan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b="1" dirty="0"/>
              <a:t>ISO </a:t>
            </a:r>
            <a:r>
              <a:rPr lang="en-US" sz="2800" b="1" dirty="0" err="1"/>
              <a:t>Modeli</a:t>
            </a:r>
            <a:r>
              <a:rPr lang="en-US" sz="2800" b="1" dirty="0"/>
              <a:t> </a:t>
            </a:r>
            <a:r>
              <a:rPr lang="en-US" sz="2800" b="1" dirty="0" err="1"/>
              <a:t>haqida</a:t>
            </a:r>
            <a:r>
              <a:rPr lang="en-US" sz="2800" b="1" dirty="0"/>
              <a:t> </a:t>
            </a:r>
            <a:r>
              <a:rPr lang="en-US" sz="2800" b="1" dirty="0" err="1"/>
              <a:t>asosiy</a:t>
            </a:r>
            <a:r>
              <a:rPr lang="en-US" sz="2800" b="1" dirty="0"/>
              <a:t> </a:t>
            </a:r>
            <a:r>
              <a:rPr lang="en-US" sz="2800" b="1" dirty="0" err="1"/>
              <a:t>ma'lumotlar</a:t>
            </a:r>
            <a:r>
              <a:rPr lang="en-US" sz="2800" b="1" dirty="0"/>
              <a:t>:</a:t>
            </a:r>
          </a:p>
          <a:p>
            <a:endParaRPr lang="en-US" sz="2800" dirty="0"/>
          </a:p>
          <a:p>
            <a:pPr lvl="1"/>
            <a:r>
              <a:rPr lang="en-US" sz="2800" dirty="0"/>
              <a:t>    ISO — </a:t>
            </a:r>
            <a:r>
              <a:rPr lang="en-US" sz="2800" dirty="0" err="1"/>
              <a:t>Xalqaro</a:t>
            </a:r>
            <a:r>
              <a:rPr lang="en-US" sz="2800" dirty="0"/>
              <a:t> </a:t>
            </a:r>
            <a:r>
              <a:rPr lang="en-US" sz="2800" dirty="0" err="1"/>
              <a:t>Standartlashgan</a:t>
            </a:r>
            <a:r>
              <a:rPr lang="en-US" sz="2800" dirty="0"/>
              <a:t> </a:t>
            </a:r>
            <a:r>
              <a:rPr lang="en-US" sz="2800" dirty="0" err="1"/>
              <a:t>Tashkilot</a:t>
            </a:r>
            <a:r>
              <a:rPr lang="en-US" sz="2800" dirty="0"/>
              <a:t> </a:t>
            </a:r>
            <a:r>
              <a:rPr lang="en-US" sz="2800" dirty="0" err="1"/>
              <a:t>bo'lib</a:t>
            </a:r>
            <a:r>
              <a:rPr lang="en-US" sz="2800" dirty="0"/>
              <a:t>, 1947 </a:t>
            </a:r>
            <a:r>
              <a:rPr lang="en-US" sz="2800" dirty="0" err="1"/>
              <a:t>yilda</a:t>
            </a:r>
            <a:r>
              <a:rPr lang="en-US" sz="2800" dirty="0"/>
              <a:t> </a:t>
            </a:r>
            <a:r>
              <a:rPr lang="en-US" sz="2800" dirty="0" err="1"/>
              <a:t>tashkil</a:t>
            </a:r>
            <a:r>
              <a:rPr lang="en-US" sz="2800" dirty="0"/>
              <a:t> </a:t>
            </a:r>
            <a:r>
              <a:rPr lang="en-US" sz="2800" dirty="0" err="1"/>
              <a:t>etilgan</a:t>
            </a:r>
            <a:r>
              <a:rPr lang="en-US" sz="2800" dirty="0"/>
              <a:t> </a:t>
            </a:r>
            <a:r>
              <a:rPr lang="en-US" sz="2800" dirty="0" err="1"/>
              <a:t>va</a:t>
            </a:r>
            <a:r>
              <a:rPr lang="en-US" sz="2800" dirty="0"/>
              <a:t> </a:t>
            </a:r>
            <a:r>
              <a:rPr lang="en-US" sz="2800" dirty="0" err="1"/>
              <a:t>xalqaro</a:t>
            </a:r>
            <a:r>
              <a:rPr lang="en-US" sz="2800" dirty="0"/>
              <a:t> </a:t>
            </a:r>
            <a:r>
              <a:rPr lang="en-US" sz="2800" dirty="0" err="1"/>
              <a:t>standartlarni</a:t>
            </a:r>
            <a:r>
              <a:rPr lang="en-US" sz="2800" dirty="0"/>
              <a:t> </a:t>
            </a:r>
            <a:r>
              <a:rPr lang="en-US" sz="2800" dirty="0" err="1"/>
              <a:t>ishlab</a:t>
            </a:r>
            <a:r>
              <a:rPr lang="en-US" sz="2800" dirty="0"/>
              <a:t> </a:t>
            </a:r>
            <a:r>
              <a:rPr lang="en-US" sz="2800" dirty="0" err="1"/>
              <a:t>chiqish</a:t>
            </a:r>
            <a:r>
              <a:rPr lang="en-US" sz="2800" dirty="0"/>
              <a:t> </a:t>
            </a:r>
            <a:r>
              <a:rPr lang="en-US" sz="2800" dirty="0" err="1"/>
              <a:t>bilan</a:t>
            </a:r>
            <a:r>
              <a:rPr lang="en-US" sz="2800" dirty="0"/>
              <a:t> </a:t>
            </a:r>
            <a:r>
              <a:rPr lang="en-US" sz="2800" dirty="0" err="1"/>
              <a:t>shug'ullanadi</a:t>
            </a:r>
            <a:r>
              <a:rPr lang="en-US" sz="2800" dirty="0"/>
              <a:t>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055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14:shred/>
      </p:transition>
    </mc:Choice>
    <mc:Fallback xmlns=""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C8AEA290-6314-4BB5-9F77-BAA78E164A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38988" y="1121182"/>
            <a:ext cx="10659979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828800" lvl="4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kumimoji="0" lang="ru-RU" altLang="ru-RU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Modelning</a:t>
            </a:r>
            <a:r>
              <a:rPr kumimoji="0" lang="ru-RU" alt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maqsadi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protokollarini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standartlashtirish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Turli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ishlab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chiqaruvchilar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tizimlar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o'rtasida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muloqotni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osonlashtirish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arxitekturasini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aniqlash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rivojlantirish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   </a:t>
            </a:r>
            <a:r>
              <a:rPr kumimoji="0" lang="ru-RU" altLang="ru-RU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Qatlamlar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endParaRPr kumimoji="0" lang="en-US" alt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ISO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ko'pincha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OSI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modeliga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nisbatan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tushuniladi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ammo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asosan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standartlari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protokollariga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taalluqli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bo'lib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ularning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qatlamlari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haqida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ma'lumotlar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aniq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belgilangan</a:t>
            </a:r>
            <a:r>
              <a:rPr kumimoji="0" lang="ru-RU" altLang="ru-R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75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3000">
        <p14:ferris dir="l"/>
      </p:transition>
    </mc:Choice>
    <mc:Fallback xmlns=""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2FE7524-25D2-4666-B688-97B8293D38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978568" y="1053440"/>
            <a:ext cx="10852485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Protokollar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ISO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modelida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turli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protokollari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belgilangan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bo'lib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asosan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ma'lumotlarni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uzatishda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ishlatiladi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Misol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uchun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ISO 8473 (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Internet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Protocol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ISO 8802 (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Ethernet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kabi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standartlar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mavjud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Xavfsizlik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muvofiqlik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ISO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modellarining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qismi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sifatida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xavfsizlik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standartlari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muvofiqlik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qoidalari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ham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belgilangan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xavfsizligini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ta'minlashga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yordam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beradi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</a:t>
            </a: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Foydalanuvchilarga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foydasi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ISO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modellarining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asosiy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foydasi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muhandislari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dasturchilar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foydalanuvchilar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uchun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tarmoq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arxitekturasini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yanada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tushunarli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va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ko'rinadigan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qiladi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220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3000">
        <p15:prstTrans prst="origami"/>
      </p:transition>
    </mc:Choice>
    <mc:Fallback xmlns="">
      <p:transition spd="slow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755ECBA-B791-4393-8F94-66BB1CF81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912775"/>
            <a:ext cx="10178322" cy="3247053"/>
          </a:xfrm>
        </p:spPr>
        <p:txBody>
          <a:bodyPr>
            <a:noAutofit/>
          </a:bodyPr>
          <a:lstStyle/>
          <a:p>
            <a:pPr algn="ctr"/>
            <a:r>
              <a:rPr lang="en-US" sz="9600" dirty="0" err="1"/>
              <a:t>E’tiboringiz</a:t>
            </a:r>
            <a:r>
              <a:rPr lang="en-US" sz="9600" dirty="0"/>
              <a:t> </a:t>
            </a:r>
            <a:r>
              <a:rPr lang="en-US" sz="9600" dirty="0" err="1"/>
              <a:t>uchun</a:t>
            </a:r>
            <a:r>
              <a:rPr lang="en-US" sz="9600" dirty="0"/>
              <a:t> </a:t>
            </a:r>
            <a:r>
              <a:rPr lang="en-US" sz="9600" dirty="0" err="1"/>
              <a:t>raxmat</a:t>
            </a:r>
            <a:r>
              <a:rPr lang="en-US" sz="9600" dirty="0"/>
              <a:t>!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3150225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4000">
        <p15:prstTrans prst="airplane"/>
      </p:transition>
    </mc:Choice>
    <mc:Fallback xmlns="">
      <p:transition spd="slow" advClick="0" advTm="4000">
        <p:fade/>
      </p:transition>
    </mc:Fallback>
  </mc:AlternateContent>
</p:sld>
</file>

<file path=ppt/theme/theme1.xml><?xml version="1.0" encoding="utf-8"?>
<a:theme xmlns:a="http://schemas.openxmlformats.org/drawingml/2006/main" name="Эмблема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206</TotalTime>
  <Words>597</Words>
  <Application>Microsoft Office PowerPoint</Application>
  <PresentationFormat>Широкоэкранный</PresentationFormat>
  <Paragraphs>54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Corbel</vt:lpstr>
      <vt:lpstr>Gill Sans MT</vt:lpstr>
      <vt:lpstr>Impact</vt:lpstr>
      <vt:lpstr>Эмблема</vt:lpstr>
      <vt:lpstr>Mavzu:Kampyuter tarmoqlarining                               ISO va OSI modellari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E’tiboringiz uchun raxmat!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EUROLUX</dc:creator>
  <cp:lastModifiedBy>admin</cp:lastModifiedBy>
  <cp:revision>17</cp:revision>
  <dcterms:created xsi:type="dcterms:W3CDTF">2024-10-07T14:35:17Z</dcterms:created>
  <dcterms:modified xsi:type="dcterms:W3CDTF">2026-03-19T07:45:46Z</dcterms:modified>
</cp:coreProperties>
</file>