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72" r:id="rId2"/>
    <p:sldId id="273" r:id="rId3"/>
    <p:sldId id="274" r:id="rId4"/>
    <p:sldId id="277" r:id="rId5"/>
    <p:sldId id="284" r:id="rId6"/>
    <p:sldId id="278" r:id="rId7"/>
    <p:sldId id="281" r:id="rId8"/>
    <p:sldId id="282" r:id="rId9"/>
    <p:sldId id="285" r:id="rId10"/>
    <p:sldId id="283" r:id="rId11"/>
    <p:sldId id="276" r:id="rId12"/>
    <p:sldId id="27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799B23B-EC83-4686-B30A-512413B5E67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4573-58E7-4156-A133-2731F5F8D1A6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B0CF2-7F87-4E02-A248-870047730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B0CF2-7F87-4E02-A248-870047730F9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6208894"/>
            <a:ext cx="12192000" cy="649106"/>
            <a:chOff x="0" y="6208894"/>
            <a:chExt cx="12192000" cy="649106"/>
          </a:xfrm>
        </p:grpSpPr>
        <p:sp>
          <p:nvSpPr>
            <p:cNvPr id="2" name="Rectangle 1"/>
            <p:cNvSpPr/>
            <p:nvPr/>
          </p:nvSpPr>
          <p:spPr>
            <a:xfrm>
              <a:off x="3048" y="6220178"/>
              <a:ext cx="12188952" cy="637822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0" y="6208894"/>
              <a:ext cx="12192000" cy="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V="1">
            <a:off x="3048" y="5937956"/>
            <a:ext cx="8241" cy="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1D30-C0A0-4124-A783-34D9F15FA0FE}" type="datetime1">
              <a:rPr lang="en-US" smtClean="0"/>
              <a:t>5/15/2025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20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5871-AB0F-4B3D-8861-97E78CB7B47E}" type="datetime1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77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18406-4C3F-4F3E-80BD-A22568EA37EB}" type="datetime1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5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28077-7188-48C5-8679-2287FAC952E9}" type="datetime1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CB740-6776-4EE9-99FD-96D592FA5A23}" type="datetime1">
              <a:rPr lang="en-US" smtClean="0"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9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6BD99-6FFD-46C5-B5E2-43A34BDA2566}" type="datetime1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1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1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678E-214C-4CF8-97C7-95015FB02960}" type="datetime1">
              <a:rPr lang="en-US" smtClean="0"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8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660E0-FA77-4473-A859-74127B089143}" type="datetime1">
              <a:rPr lang="en-US" smtClean="0"/>
              <a:t>5/15/2025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8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8D7B8-9F07-4899-827D-5F3CFDDEB574}" type="datetime1">
              <a:rPr lang="en-US" smtClean="0"/>
              <a:t>5/15/2025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97C5C-1CD1-417D-A89C-14747F5222C7}" type="datetime1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2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EFBB-CFA1-4AA8-9123-F0B52DBD84FE}" type="datetime1">
              <a:rPr lang="en-US" smtClean="0"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62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29028" y="-7144"/>
            <a:ext cx="12240731" cy="6879658"/>
            <a:chOff x="0" y="-21658"/>
            <a:chExt cx="12240731" cy="6879658"/>
          </a:xfrm>
        </p:grpSpPr>
        <p:sp>
          <p:nvSpPr>
            <p:cNvPr id="26" name="Rectangle 25"/>
            <p:cNvSpPr/>
            <p:nvPr/>
          </p:nvSpPr>
          <p:spPr>
            <a:xfrm>
              <a:off x="31633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0" y="-21658"/>
              <a:ext cx="12240731" cy="1041400"/>
              <a:chOff x="-25356" y="-7144"/>
              <a:chExt cx="12240731" cy="1041400"/>
            </a:xfrm>
          </p:grpSpPr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-12700" y="-7144"/>
                <a:ext cx="12217400" cy="1041400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6" y="2"/>
                  </a:cxn>
                  <a:cxn ang="0">
                    <a:pos x="2542" y="0"/>
                  </a:cxn>
                  <a:cxn ang="0">
                    <a:pos x="4374" y="367"/>
                  </a:cxn>
                  <a:cxn ang="0">
                    <a:pos x="5766" y="55"/>
                  </a:cxn>
                  <a:cxn ang="0">
                    <a:pos x="5772" y="213"/>
                  </a:cxn>
                  <a:cxn ang="0">
                    <a:pos x="4302" y="439"/>
                  </a:cxn>
                  <a:cxn ang="0">
                    <a:pos x="1488" y="201"/>
                  </a:cxn>
                  <a:cxn ang="0">
                    <a:pos x="0" y="656"/>
                  </a:cxn>
                  <a:cxn ang="0">
                    <a:pos x="6" y="2"/>
                  </a:cxn>
                </a:cxnLst>
                <a:rect l="0" t="0" r="0" b="0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>
                      <a:shade val="50000"/>
                      <a:alpha val="45000"/>
                      <a:satMod val="120000"/>
                    </a:schemeClr>
                  </a:gs>
                  <a:gs pos="100000">
                    <a:schemeClr val="accent3">
                      <a:shade val="80000"/>
                      <a:alpha val="55000"/>
                      <a:satMod val="155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5842000" y="-7144"/>
                <a:ext cx="6350000" cy="638175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1668" y="564"/>
                  </a:cxn>
                  <a:cxn ang="0">
                    <a:pos x="3000" y="186"/>
                  </a:cxn>
                  <a:cxn ang="0">
                    <a:pos x="3000" y="6"/>
                  </a:cxn>
                  <a:cxn ang="0">
                    <a:pos x="0" y="0"/>
                  </a:cxn>
                </a:cxnLst>
                <a:rect l="0" t="0" r="0" b="0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shade val="50000"/>
                      <a:alpha val="30000"/>
                      <a:satMod val="130000"/>
                    </a:schemeClr>
                  </a:gs>
                  <a:gs pos="80000">
                    <a:schemeClr val="accent2">
                      <a:shade val="75000"/>
                      <a:alpha val="45000"/>
                      <a:satMod val="140000"/>
                    </a:schemeClr>
                  </a:gs>
                </a:gsLst>
                <a:lin ang="5400000" scaled="1"/>
              </a:gra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anchor="t" compatLnSpc="1"/>
              <a:lstStyle/>
              <a:p>
                <a:pPr marL="0" algn="l" rtl="0" eaLnBrk="1" latinLnBrk="0" hangingPunct="1"/>
                <a:endParaRPr kumimoji="0" lang="en-US" sz="18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-25356" y="202408"/>
                <a:ext cx="12240731" cy="649224"/>
                <a:chOff x="-19045" y="216550"/>
                <a:chExt cx="9180548" cy="649224"/>
              </a:xfrm>
            </p:grpSpPr>
            <p:sp>
              <p:nvSpPr>
                <p:cNvPr id="32" name="Freeform 31"/>
                <p:cNvSpPr>
                  <a:spLocks/>
                </p:cNvSpPr>
                <p:nvPr/>
              </p:nvSpPr>
              <p:spPr bwMode="auto">
                <a:xfrm rot="21435692">
                  <a:off x="-19045" y="216550"/>
                  <a:ext cx="9163050" cy="649224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966"/>
                    </a:cxn>
                    <a:cxn ang="0">
                      <a:pos x="1608" y="282"/>
                    </a:cxn>
                    <a:cxn ang="0">
                      <a:pos x="4110" y="1008"/>
                    </a:cxn>
                    <a:cxn ang="0">
                      <a:pos x="5772" y="0"/>
                    </a:cxn>
                  </a:cxnLst>
                  <a:rect l="0" t="0" r="0" b="0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 cap="flat" cmpd="sng" algn="ctr">
                  <a:gradFill>
                    <a:gsLst>
                      <a:gs pos="74000">
                        <a:schemeClr val="accent3">
                          <a:shade val="75000"/>
                        </a:schemeClr>
                      </a:gs>
                      <a:gs pos="86000">
                        <a:schemeClr val="tx1">
                          <a:alpha val="29000"/>
                        </a:schemeClr>
                      </a:gs>
                      <a:gs pos="16000">
                        <a:schemeClr val="accent2">
                          <a:shade val="75000"/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  <p:sp>
              <p:nvSpPr>
                <p:cNvPr id="33" name="Freeform 32"/>
                <p:cNvSpPr>
                  <a:spLocks/>
                </p:cNvSpPr>
                <p:nvPr/>
              </p:nvSpPr>
              <p:spPr bwMode="auto">
                <a:xfrm rot="21435692">
                  <a:off x="-14309" y="290003"/>
                  <a:ext cx="9175812" cy="530352"/>
                </a:xfrm>
                <a:custGeom>
                  <a:avLst>
                    <a:gd name="A1" fmla="val 0"/>
                    <a:gd name="A2" fmla="val 0"/>
                    <a:gd name="A3" fmla="val 0"/>
                    <a:gd name="A4" fmla="val 0"/>
                    <a:gd name="A5" fmla="val 0"/>
                    <a:gd name="A6" fmla="val 0"/>
                    <a:gd name="A7" fmla="val 0"/>
                    <a:gd name="A8" fmla="val 0"/>
                  </a:avLst>
                  <a:gdLst/>
                  <a:ahLst/>
                  <a:cxnLst>
                    <a:cxn ang="0">
                      <a:pos x="0" y="732"/>
                    </a:cxn>
                    <a:cxn ang="0">
                      <a:pos x="1638" y="228"/>
                    </a:cxn>
                    <a:cxn ang="0">
                      <a:pos x="4122" y="816"/>
                    </a:cxn>
                    <a:cxn ang="0">
                      <a:pos x="5766" y="0"/>
                    </a:cxn>
                  </a:cxnLst>
                  <a:rect l="0" t="0" r="0" b="0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 cap="flat" cmpd="sng" algn="ctr">
                  <a:gradFill>
                    <a:gsLst>
                      <a:gs pos="74000">
                        <a:schemeClr val="accent4"/>
                      </a:gs>
                      <a:gs pos="44000">
                        <a:schemeClr val="accent1"/>
                      </a:gs>
                      <a:gs pos="33000">
                        <a:schemeClr val="accent2">
                          <a:alpha val="56000"/>
                        </a:schemeClr>
                      </a:gs>
                    </a:gsLst>
                    <a:lin ang="5400000" scaled="1"/>
                  </a:gra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anchor="t" compatLnSpc="1"/>
                <a:lstStyle/>
                <a:p>
                  <a:endParaRPr kumimoji="0" lang="en-US" sz="1800"/>
                </a:p>
              </p:txBody>
            </p:sp>
          </p:grpSp>
        </p:grpSp>
      </p:grp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61146459-E3C3-4969-9224-5ED50B492D17}" type="datetime1">
              <a:rPr lang="en-US" smtClean="0"/>
              <a:pPr/>
              <a:t>5/15/2025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>
            <a:lumMod val="50000"/>
          </a:schemeClr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>
            <a:lumMod val="50000"/>
          </a:schemeClr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>
            <a:lumMod val="50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>
            <a:lumMod val="75000"/>
          </a:schemeClr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>
            <a:lumMod val="50000"/>
          </a:schemeClr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>
            <a:lumMod val="75000"/>
          </a:schemeClr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0" algn="l" rtl="0" eaLnBrk="1" latinLnBrk="0" hangingPunct="1">
        <a:spcBef>
          <a:spcPct val="20000"/>
        </a:spcBef>
        <a:buClr>
          <a:schemeClr val="tx2"/>
        </a:buClr>
        <a:buFontTx/>
        <a:buNone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yjus.com/physics/betatron/?utm_source" TargetMode="External"/><Relationship Id="rId2" Type="http://schemas.openxmlformats.org/officeDocument/2006/relationships/hyperlink" Target="https://byjus.com/physics/betatro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eeksforgeeks.org/betatron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           </a:t>
            </a:r>
            <a:r>
              <a:rPr lang="en-US" dirty="0" err="1"/>
              <a:t>Tezlatkichlar</a:t>
            </a:r>
            <a:r>
              <a:rPr lang="en-US" dirty="0"/>
              <a:t> </a:t>
            </a:r>
            <a:r>
              <a:rPr lang="en-US" dirty="0" err="1"/>
              <a:t>fizikasi</a:t>
            </a:r>
            <a:br>
              <a:rPr lang="en-US" dirty="0"/>
            </a:br>
            <a:r>
              <a:rPr lang="en-US" dirty="0"/>
              <a:t>     </a:t>
            </a:r>
            <a:r>
              <a:rPr lang="en-US" dirty="0" err="1"/>
              <a:t>Taqdimot</a:t>
            </a:r>
            <a:r>
              <a:rPr lang="en-US" dirty="0"/>
              <a:t> </a:t>
            </a:r>
            <a:r>
              <a:rPr lang="en-US" dirty="0" err="1"/>
              <a:t>mavzusi:Betatron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body" idx="1"/>
          </p:nvPr>
        </p:nvSpPr>
        <p:spPr>
          <a:xfrm>
            <a:off x="1770796" y="5209172"/>
            <a:ext cx="10363200" cy="1509712"/>
          </a:xfrm>
        </p:spPr>
        <p:txBody>
          <a:bodyPr/>
          <a:lstStyle/>
          <a:p>
            <a:r>
              <a:rPr lang="en-US" dirty="0"/>
              <a:t>                                                                             </a:t>
            </a:r>
          </a:p>
          <a:p>
            <a:r>
              <a:rPr lang="en-US" dirty="0"/>
              <a:t>                                                                               </a:t>
            </a:r>
            <a:r>
              <a:rPr lang="en-US" dirty="0" err="1"/>
              <a:t>Tayyorladi:Sevinch</a:t>
            </a:r>
            <a:r>
              <a:rPr lang="en-US" dirty="0"/>
              <a:t> </a:t>
            </a:r>
            <a:r>
              <a:rPr lang="en-US" dirty="0" err="1"/>
              <a:t>Sotimova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2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72E14-590F-47C7-897E-3FA6D3CB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</a:t>
            </a:r>
            <a:r>
              <a:rPr lang="en-US" dirty="0" err="1"/>
              <a:t>Xulosa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D7DBC-C2C7-4A79-B268-727391A62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Betatron</a:t>
            </a:r>
            <a:r>
              <a:rPr lang="en-US" dirty="0"/>
              <a:t> —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zamonaviy</a:t>
            </a:r>
            <a:r>
              <a:rPr lang="en-US" dirty="0"/>
              <a:t> </a:t>
            </a:r>
            <a:r>
              <a:rPr lang="en-US" dirty="0" err="1"/>
              <a:t>tezlatkich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, u fan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texnikaning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sohalarida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qo‘llanilmoqda</a:t>
            </a:r>
            <a:r>
              <a:rPr lang="en-US" dirty="0"/>
              <a:t>. Bu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chuqur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o‘smalarni</a:t>
            </a:r>
            <a:r>
              <a:rPr lang="en-US" dirty="0"/>
              <a:t> </a:t>
            </a:r>
            <a:r>
              <a:rPr lang="en-US" dirty="0" err="1"/>
              <a:t>nurlantirib</a:t>
            </a:r>
            <a:r>
              <a:rPr lang="en-US" dirty="0"/>
              <a:t> </a:t>
            </a:r>
            <a:r>
              <a:rPr lang="en-US" dirty="0" err="1"/>
              <a:t>davolash</a:t>
            </a:r>
            <a:r>
              <a:rPr lang="en-US" dirty="0"/>
              <a:t>, </a:t>
            </a:r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metall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beton</a:t>
            </a:r>
            <a:r>
              <a:rPr lang="en-US" dirty="0"/>
              <a:t> </a:t>
            </a:r>
            <a:r>
              <a:rPr lang="en-US" dirty="0" err="1"/>
              <a:t>konstruksiyalarning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tuzilishini</a:t>
            </a:r>
            <a:r>
              <a:rPr lang="en-US" dirty="0"/>
              <a:t> </a:t>
            </a:r>
            <a:r>
              <a:rPr lang="en-US" dirty="0" err="1"/>
              <a:t>buzilmasdan</a:t>
            </a:r>
            <a:r>
              <a:rPr lang="en-US" dirty="0"/>
              <a:t> </a:t>
            </a:r>
            <a:r>
              <a:rPr lang="en-US" dirty="0" err="1"/>
              <a:t>tekshirish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r>
              <a:rPr lang="en-US" dirty="0" err="1"/>
              <a:t>Betatronning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aniqligi</a:t>
            </a:r>
            <a:r>
              <a:rPr lang="en-US" dirty="0"/>
              <a:t>,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chuqurligi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qulayligi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, </a:t>
            </a:r>
            <a:r>
              <a:rPr lang="en-US" dirty="0" err="1"/>
              <a:t>sanoat</a:t>
            </a:r>
            <a:r>
              <a:rPr lang="en-US" dirty="0"/>
              <a:t> </a:t>
            </a:r>
            <a:r>
              <a:rPr lang="en-US" dirty="0" err="1"/>
              <a:t>diagnostikasi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terapiyada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vositaga</a:t>
            </a:r>
            <a:r>
              <a:rPr lang="en-US" dirty="0"/>
              <a:t> </a:t>
            </a:r>
            <a:r>
              <a:rPr lang="en-US" dirty="0" err="1"/>
              <a:t>aylantirgan</a:t>
            </a:r>
            <a:r>
              <a:rPr lang="en-US" dirty="0"/>
              <a:t>. </a:t>
            </a:r>
            <a:r>
              <a:rPr lang="en-US" dirty="0" err="1"/>
              <a:t>Kelajakda</a:t>
            </a:r>
            <a:r>
              <a:rPr lang="en-US" dirty="0"/>
              <a:t> ham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texnologiyalar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uyg‘unlashib</a:t>
            </a:r>
            <a:r>
              <a:rPr lang="en-US" dirty="0"/>
              <a:t>, </a:t>
            </a:r>
            <a:r>
              <a:rPr lang="en-US" dirty="0" err="1"/>
              <a:t>ilm</a:t>
            </a:r>
            <a:r>
              <a:rPr lang="en-US" dirty="0"/>
              <a:t>-fan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amaliyotda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kengroq</a:t>
            </a:r>
            <a:r>
              <a:rPr lang="en-US" dirty="0"/>
              <a:t> </a:t>
            </a:r>
            <a:r>
              <a:rPr lang="en-US" dirty="0" err="1"/>
              <a:t>qo‘llanishi</a:t>
            </a:r>
            <a:r>
              <a:rPr lang="en-US" dirty="0"/>
              <a:t> </a:t>
            </a:r>
            <a:r>
              <a:rPr lang="en-US" dirty="0" err="1"/>
              <a:t>kutilmoqda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12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saytlar</a:t>
            </a:r>
            <a:r>
              <a:rPr lang="en-US" dirty="0"/>
              <a:t>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389120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https://byjus.com/physics/betatron</a:t>
            </a:r>
            <a:endParaRPr lang="en-US" dirty="0"/>
          </a:p>
          <a:p>
            <a:r>
              <a:rPr lang="en-US" dirty="0">
                <a:hlinkClick r:id="rId3"/>
              </a:rPr>
              <a:t>https://byjus.com/physics/betatron/?utm_source</a:t>
            </a:r>
            <a:endParaRPr lang="en-US" dirty="0"/>
          </a:p>
          <a:p>
            <a:r>
              <a:rPr lang="en-US" dirty="0" err="1"/>
              <a:t>Betatron</a:t>
            </a:r>
            <a:r>
              <a:rPr lang="en-US" dirty="0"/>
              <a:t> | </a:t>
            </a:r>
            <a:r>
              <a:rPr lang="en-US" dirty="0" err="1"/>
              <a:t>GeeksforGeeks</a:t>
            </a:r>
            <a:r>
              <a:rPr lang="en-US" dirty="0"/>
              <a:t> (</a:t>
            </a:r>
            <a:r>
              <a:rPr lang="en-US" dirty="0">
                <a:hlinkClick r:id="rId4"/>
              </a:rPr>
              <a:t>https://www.geeksforgeeks.org/betatron/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0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244" y="2857500"/>
            <a:ext cx="10972800" cy="1143000"/>
          </a:xfrm>
        </p:spPr>
        <p:txBody>
          <a:bodyPr/>
          <a:lstStyle/>
          <a:p>
            <a:r>
              <a:rPr lang="en-US" dirty="0" err="1"/>
              <a:t>E’tiboringiz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raxmat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260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        </a:t>
            </a:r>
            <a:r>
              <a:rPr lang="en-US" dirty="0" err="1"/>
              <a:t>Reja</a:t>
            </a:r>
            <a:r>
              <a:rPr lang="en-US" dirty="0"/>
              <a:t>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1.Betatron </a:t>
            </a:r>
            <a:r>
              <a:rPr lang="en-US" dirty="0" err="1"/>
              <a:t>yaratilish</a:t>
            </a:r>
            <a:r>
              <a:rPr lang="en-US" dirty="0"/>
              <a:t> </a:t>
            </a:r>
            <a:r>
              <a:rPr lang="en-US" dirty="0" err="1"/>
              <a:t>tarixi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2.Ishlash </a:t>
            </a:r>
            <a:r>
              <a:rPr lang="en-US" dirty="0" err="1"/>
              <a:t>prinsipi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3.Afzalliklari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kamchiliklari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4.Tibbiyot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5.Xulosa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91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Yaratilish</a:t>
            </a:r>
            <a:r>
              <a:rPr lang="en-US" dirty="0"/>
              <a:t> </a:t>
            </a:r>
            <a:r>
              <a:rPr lang="en-US" dirty="0" err="1"/>
              <a:t>tarixi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Betatron</a:t>
            </a:r>
            <a:r>
              <a:rPr lang="en-US" dirty="0"/>
              <a:t>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zarrachalarni</a:t>
            </a:r>
            <a:r>
              <a:rPr lang="en-US" dirty="0"/>
              <a:t>, </a:t>
            </a:r>
            <a:r>
              <a:rPr lang="en-US" dirty="0" err="1"/>
              <a:t>ayniqsa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,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maydon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aylana</a:t>
            </a:r>
            <a:r>
              <a:rPr lang="en-US" dirty="0"/>
              <a:t> </a:t>
            </a:r>
            <a:r>
              <a:rPr lang="en-US" dirty="0" err="1"/>
              <a:t>traektoriyada</a:t>
            </a:r>
            <a:r>
              <a:rPr lang="en-US" dirty="0"/>
              <a:t> </a:t>
            </a:r>
            <a:r>
              <a:rPr lang="en-US" dirty="0" err="1"/>
              <a:t>tezlatishga</a:t>
            </a:r>
            <a:r>
              <a:rPr lang="en-US" dirty="0"/>
              <a:t> </a:t>
            </a:r>
            <a:r>
              <a:rPr lang="en-US" dirty="0" err="1"/>
              <a:t>mo‘ljallangan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  <a:r>
              <a:rPr lang="en-US" dirty="0" err="1"/>
              <a:t>tezlatgichidir</a:t>
            </a:r>
            <a:r>
              <a:rPr lang="en-US" dirty="0"/>
              <a:t>.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yaratilishi</a:t>
            </a:r>
            <a:r>
              <a:rPr lang="en-US" dirty="0"/>
              <a:t> XX </a:t>
            </a:r>
            <a:r>
              <a:rPr lang="en-US" dirty="0" err="1"/>
              <a:t>asrning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yarmiga</a:t>
            </a:r>
            <a:r>
              <a:rPr lang="en-US" dirty="0"/>
              <a:t> </a:t>
            </a:r>
            <a:r>
              <a:rPr lang="en-US" dirty="0" err="1"/>
              <a:t>to‘g‘ri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u atom </a:t>
            </a:r>
            <a:r>
              <a:rPr lang="en-US" dirty="0" err="1"/>
              <a:t>fizikasi</a:t>
            </a:r>
            <a:r>
              <a:rPr lang="en-US" dirty="0"/>
              <a:t>,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</a:t>
            </a:r>
            <a:r>
              <a:rPr lang="en-US" dirty="0" err="1"/>
              <a:t>tibbiy</a:t>
            </a:r>
            <a:r>
              <a:rPr lang="en-US" dirty="0"/>
              <a:t> </a:t>
            </a:r>
            <a:r>
              <a:rPr lang="en-US" dirty="0" err="1"/>
              <a:t>diagnostika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terapiyada</a:t>
            </a:r>
            <a:r>
              <a:rPr lang="en-US" dirty="0"/>
              <a:t> </a:t>
            </a:r>
            <a:r>
              <a:rPr lang="en-US" dirty="0" err="1"/>
              <a:t>muhim</a:t>
            </a:r>
            <a:r>
              <a:rPr lang="en-US" dirty="0"/>
              <a:t> </a:t>
            </a:r>
            <a:r>
              <a:rPr lang="en-US" dirty="0" err="1"/>
              <a:t>o‘rin</a:t>
            </a:r>
            <a:r>
              <a:rPr lang="en-US" dirty="0"/>
              <a:t> </a:t>
            </a:r>
            <a:r>
              <a:rPr lang="en-US" dirty="0" err="1"/>
              <a:t>tutadi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g‘oyasi</a:t>
            </a:r>
            <a:r>
              <a:rPr lang="en-US" dirty="0"/>
              <a:t> ilk </a:t>
            </a:r>
            <a:r>
              <a:rPr lang="en-US" dirty="0" err="1"/>
              <a:t>bor</a:t>
            </a:r>
            <a:r>
              <a:rPr lang="en-US" dirty="0"/>
              <a:t> 1920-yillarda </a:t>
            </a:r>
            <a:r>
              <a:rPr lang="en-US" dirty="0" err="1"/>
              <a:t>Germaniyalik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Rolf </a:t>
            </a:r>
            <a:r>
              <a:rPr lang="en-US" dirty="0" err="1"/>
              <a:t>Wideroe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ilgari</a:t>
            </a:r>
            <a:r>
              <a:rPr lang="en-US" dirty="0"/>
              <a:t> </a:t>
            </a:r>
            <a:r>
              <a:rPr lang="en-US" dirty="0" err="1"/>
              <a:t>surilgan</a:t>
            </a:r>
            <a:r>
              <a:rPr lang="en-US" dirty="0"/>
              <a:t>. </a:t>
            </a:r>
            <a:r>
              <a:rPr lang="en-US" dirty="0" err="1"/>
              <a:t>Wideroe</a:t>
            </a:r>
            <a:r>
              <a:rPr lang="en-US" dirty="0"/>
              <a:t> 1928-yilda </a:t>
            </a:r>
            <a:r>
              <a:rPr lang="en-US" dirty="0" err="1"/>
              <a:t>o‘zining</a:t>
            </a:r>
            <a:r>
              <a:rPr lang="en-US" dirty="0"/>
              <a:t> </a:t>
            </a:r>
            <a:r>
              <a:rPr lang="en-US" dirty="0" err="1"/>
              <a:t>induktiv</a:t>
            </a:r>
            <a:r>
              <a:rPr lang="en-US" dirty="0"/>
              <a:t> </a:t>
            </a:r>
            <a:r>
              <a:rPr lang="en-US" dirty="0" err="1"/>
              <a:t>tezlatgich</a:t>
            </a:r>
            <a:r>
              <a:rPr lang="en-US" dirty="0"/>
              <a:t> </a:t>
            </a:r>
            <a:r>
              <a:rPr lang="en-US" dirty="0" err="1"/>
              <a:t>g‘oyasini</a:t>
            </a:r>
            <a:r>
              <a:rPr lang="en-US" dirty="0"/>
              <a:t> </a:t>
            </a:r>
            <a:r>
              <a:rPr lang="en-US" dirty="0" err="1"/>
              <a:t>nazariy</a:t>
            </a:r>
            <a:r>
              <a:rPr lang="en-US" dirty="0"/>
              <a:t> </a:t>
            </a:r>
            <a:r>
              <a:rPr lang="en-US" dirty="0" err="1"/>
              <a:t>asosda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dastlabki</a:t>
            </a:r>
            <a:r>
              <a:rPr lang="en-US" dirty="0"/>
              <a:t> </a:t>
            </a:r>
            <a:r>
              <a:rPr lang="en-US" dirty="0" err="1"/>
              <a:t>tajribalarni</a:t>
            </a:r>
            <a:r>
              <a:rPr lang="en-US" dirty="0"/>
              <a:t> </a:t>
            </a:r>
            <a:r>
              <a:rPr lang="en-US" dirty="0" err="1"/>
              <a:t>o‘tkazdi</a:t>
            </a:r>
            <a:r>
              <a:rPr lang="en-US" dirty="0"/>
              <a:t>. </a:t>
            </a:r>
            <a:r>
              <a:rPr lang="en-US" dirty="0" err="1"/>
              <a:t>Biroq</a:t>
            </a:r>
            <a:r>
              <a:rPr lang="en-US" dirty="0"/>
              <a:t> </a:t>
            </a:r>
            <a:r>
              <a:rPr lang="en-US" dirty="0" err="1"/>
              <a:t>o‘sha</a:t>
            </a:r>
            <a:r>
              <a:rPr lang="en-US" dirty="0"/>
              <a:t> </a:t>
            </a:r>
            <a:r>
              <a:rPr lang="en-US" dirty="0" err="1"/>
              <a:t>davrda</a:t>
            </a:r>
            <a:r>
              <a:rPr lang="en-US" dirty="0"/>
              <a:t> </a:t>
            </a:r>
            <a:r>
              <a:rPr lang="en-US" dirty="0" err="1"/>
              <a:t>texnologik</a:t>
            </a:r>
            <a:r>
              <a:rPr lang="en-US" dirty="0"/>
              <a:t> </a:t>
            </a:r>
            <a:r>
              <a:rPr lang="en-US" dirty="0" err="1"/>
              <a:t>imkoniyatlar</a:t>
            </a:r>
            <a:r>
              <a:rPr lang="en-US" dirty="0"/>
              <a:t> </a:t>
            </a:r>
            <a:r>
              <a:rPr lang="en-US" dirty="0" err="1"/>
              <a:t>cheklanganligi</a:t>
            </a:r>
            <a:r>
              <a:rPr lang="en-US" dirty="0"/>
              <a:t> </a:t>
            </a:r>
            <a:r>
              <a:rPr lang="en-US" dirty="0" err="1"/>
              <a:t>sababli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ishlamadi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Betatronni</a:t>
            </a:r>
            <a:r>
              <a:rPr lang="en-US" dirty="0"/>
              <a:t> </a:t>
            </a:r>
            <a:r>
              <a:rPr lang="en-US" dirty="0" err="1"/>
              <a:t>amaliyotda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muvaffaqiyatli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chiqqan</a:t>
            </a:r>
            <a:r>
              <a:rPr lang="en-US" dirty="0"/>
              <a:t> </a:t>
            </a:r>
            <a:r>
              <a:rPr lang="en-US" dirty="0" err="1"/>
              <a:t>olim</a:t>
            </a:r>
            <a:r>
              <a:rPr lang="en-US" dirty="0"/>
              <a:t> </a:t>
            </a:r>
            <a:r>
              <a:rPr lang="en-US" dirty="0" err="1"/>
              <a:t>amerikalik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Donald </a:t>
            </a:r>
            <a:r>
              <a:rPr lang="en-US" dirty="0" err="1"/>
              <a:t>Kerst</a:t>
            </a:r>
            <a:r>
              <a:rPr lang="en-US" dirty="0"/>
              <a:t> </a:t>
            </a:r>
            <a:r>
              <a:rPr lang="en-US" dirty="0" err="1"/>
              <a:t>bo‘ldi</a:t>
            </a:r>
            <a:r>
              <a:rPr lang="en-US" dirty="0"/>
              <a:t>. U 1940-yilda </a:t>
            </a:r>
            <a:r>
              <a:rPr lang="en-US" dirty="0" err="1"/>
              <a:t>AQShning</a:t>
            </a:r>
            <a:r>
              <a:rPr lang="en-US" dirty="0"/>
              <a:t> </a:t>
            </a:r>
            <a:r>
              <a:rPr lang="en-US" dirty="0" err="1"/>
              <a:t>Illinoys</a:t>
            </a:r>
            <a:r>
              <a:rPr lang="en-US" dirty="0"/>
              <a:t> </a:t>
            </a:r>
            <a:r>
              <a:rPr lang="en-US" dirty="0" err="1"/>
              <a:t>universitetida</a:t>
            </a:r>
            <a:r>
              <a:rPr lang="en-US" dirty="0"/>
              <a:t> </a:t>
            </a:r>
            <a:r>
              <a:rPr lang="en-US" dirty="0" err="1"/>
              <a:t>birinchi</a:t>
            </a:r>
            <a:r>
              <a:rPr lang="en-US" dirty="0"/>
              <a:t> </a:t>
            </a:r>
            <a:r>
              <a:rPr lang="en-US" dirty="0" err="1"/>
              <a:t>ishlaydigan</a:t>
            </a:r>
            <a:r>
              <a:rPr lang="en-US" dirty="0"/>
              <a:t> </a:t>
            </a:r>
            <a:r>
              <a:rPr lang="en-US" dirty="0" err="1"/>
              <a:t>betatronni</a:t>
            </a:r>
            <a:r>
              <a:rPr lang="en-US" dirty="0"/>
              <a:t> </a:t>
            </a:r>
            <a:r>
              <a:rPr lang="en-US" dirty="0" err="1"/>
              <a:t>yaratdi</a:t>
            </a:r>
            <a:r>
              <a:rPr lang="en-US" dirty="0"/>
              <a:t>. Bu </a:t>
            </a:r>
            <a:r>
              <a:rPr lang="en-US" dirty="0" err="1"/>
              <a:t>qurilma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magnit</a:t>
            </a:r>
            <a:r>
              <a:rPr lang="en-US" dirty="0"/>
              <a:t> </a:t>
            </a:r>
            <a:r>
              <a:rPr lang="en-US" dirty="0" err="1"/>
              <a:t>induksiya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</a:t>
            </a:r>
            <a:r>
              <a:rPr lang="en-US" dirty="0" err="1"/>
              <a:t>aylanma</a:t>
            </a:r>
            <a:r>
              <a:rPr lang="en-US" dirty="0"/>
              <a:t> </a:t>
            </a:r>
            <a:r>
              <a:rPr lang="en-US" dirty="0" err="1"/>
              <a:t>orbitada</a:t>
            </a:r>
            <a:r>
              <a:rPr lang="en-US" dirty="0"/>
              <a:t> </a:t>
            </a:r>
            <a:r>
              <a:rPr lang="en-US" dirty="0" err="1"/>
              <a:t>tezlatgan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energiyasi</a:t>
            </a:r>
            <a:r>
              <a:rPr lang="en-US" dirty="0"/>
              <a:t> 2,3 MeV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qilishga</a:t>
            </a:r>
            <a:r>
              <a:rPr lang="en-US" dirty="0"/>
              <a:t> </a:t>
            </a:r>
            <a:r>
              <a:rPr lang="en-US" dirty="0" err="1"/>
              <a:t>muvaffaq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95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bu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D76286-E2FC-4195-A61E-FA8272DB67C2}"/>
              </a:ext>
            </a:extLst>
          </p:cNvPr>
          <p:cNvSpPr txBox="1"/>
          <p:nvPr/>
        </p:nvSpPr>
        <p:spPr>
          <a:xfrm>
            <a:off x="609600" y="2425590"/>
            <a:ext cx="6106602" cy="258532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dirty="0" err="1"/>
              <a:t>Elektronlarni</a:t>
            </a:r>
            <a:r>
              <a:rPr lang="en-US" dirty="0"/>
              <a:t> (beta-</a:t>
            </a:r>
            <a:r>
              <a:rPr lang="en-US" dirty="0" err="1"/>
              <a:t>zarralarni</a:t>
            </a:r>
            <a:r>
              <a:rPr lang="en-US" dirty="0"/>
              <a:t>)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energiyaga</a:t>
            </a:r>
            <a:r>
              <a:rPr lang="en-US" dirty="0"/>
              <a:t> </a:t>
            </a:r>
            <a:r>
              <a:rPr lang="en-US" dirty="0" err="1"/>
              <a:t>tezlashtirish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ishlatiladigan</a:t>
            </a:r>
            <a:r>
              <a:rPr lang="en-US" dirty="0"/>
              <a:t> </a:t>
            </a:r>
            <a:r>
              <a:rPr lang="en-US" dirty="0" err="1"/>
              <a:t>zarracha</a:t>
            </a:r>
            <a:r>
              <a:rPr lang="en-US" dirty="0"/>
              <a:t> </a:t>
            </a:r>
          </a:p>
          <a:p>
            <a:r>
              <a:rPr lang="en-US" dirty="0" err="1"/>
              <a:t>tezlatkichdir.U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induksiya</a:t>
            </a:r>
            <a:r>
              <a:rPr lang="en-US" dirty="0"/>
              <a:t> </a:t>
            </a:r>
            <a:r>
              <a:rPr lang="en-US" dirty="0" err="1"/>
              <a:t>prinsipiga</a:t>
            </a:r>
            <a:r>
              <a:rPr lang="en-US" dirty="0"/>
              <a:t> </a:t>
            </a:r>
            <a:r>
              <a:rPr lang="en-US" dirty="0" err="1"/>
              <a:t>asoslanadi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aylana</a:t>
            </a:r>
            <a:r>
              <a:rPr lang="en-US" dirty="0"/>
              <a:t> </a:t>
            </a:r>
            <a:r>
              <a:rPr lang="en-US" dirty="0" err="1"/>
              <a:t>traektoriyada</a:t>
            </a:r>
            <a:r>
              <a:rPr lang="en-US" dirty="0"/>
              <a:t> </a:t>
            </a:r>
            <a:r>
              <a:rPr lang="en-US" dirty="0" err="1"/>
              <a:t>harakatlantirib,ularni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tezlikka</a:t>
            </a:r>
            <a:r>
              <a:rPr lang="en-US" dirty="0"/>
              <a:t> </a:t>
            </a:r>
            <a:r>
              <a:rPr lang="en-US" dirty="0" err="1"/>
              <a:t>yetkazadi</a:t>
            </a:r>
            <a:r>
              <a:rPr lang="en-US" dirty="0"/>
              <a:t>.</a:t>
            </a:r>
          </a:p>
          <a:p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zarrachalar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sohasida</a:t>
            </a:r>
            <a:r>
              <a:rPr lang="en-US" dirty="0"/>
              <a:t> </a:t>
            </a:r>
            <a:r>
              <a:rPr lang="en-US" dirty="0" err="1"/>
              <a:t>dastlabki</a:t>
            </a:r>
            <a:r>
              <a:rPr lang="en-US" dirty="0"/>
              <a:t> </a:t>
            </a:r>
          </a:p>
          <a:p>
            <a:r>
              <a:rPr lang="en-US" dirty="0" err="1"/>
              <a:t>tadqiqot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rivojlanishlar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yaratilgan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</a:p>
          <a:p>
            <a:r>
              <a:rPr lang="en-US" dirty="0" err="1"/>
              <a:t>qadimgi</a:t>
            </a:r>
            <a:r>
              <a:rPr lang="en-US" dirty="0"/>
              <a:t> </a:t>
            </a:r>
            <a:r>
              <a:rPr lang="en-US" dirty="0" err="1"/>
              <a:t>tezlatkichlardan</a:t>
            </a:r>
            <a:r>
              <a:rPr lang="en-US" dirty="0"/>
              <a:t> </a:t>
            </a:r>
            <a:r>
              <a:rPr lang="en-US" dirty="0" err="1"/>
              <a:t>biridir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E8B737A-5932-48EF-AFEE-47476F622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221" y="2425590"/>
            <a:ext cx="4829092" cy="395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4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A9B02-B14F-4F56-A3C6-1EDD35CBC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tuzilishi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5D082-D447-41E6-8C6A-03AACF1C5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1-elektromagnit</a:t>
            </a:r>
          </a:p>
          <a:p>
            <a:pPr marL="0" indent="0">
              <a:buNone/>
            </a:pPr>
            <a:r>
              <a:rPr lang="en-US" dirty="0"/>
              <a:t>2-vakuum </a:t>
            </a:r>
            <a:r>
              <a:rPr lang="en-US" dirty="0" err="1"/>
              <a:t>kamera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3-elektron </a:t>
            </a:r>
            <a:r>
              <a:rPr lang="en-US" dirty="0" err="1"/>
              <a:t>orbitasi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4-injektor</a:t>
            </a:r>
          </a:p>
          <a:p>
            <a:pPr marL="0" indent="0">
              <a:buNone/>
            </a:pPr>
            <a:r>
              <a:rPr lang="en-US" dirty="0"/>
              <a:t>5-nishon</a:t>
            </a:r>
          </a:p>
          <a:p>
            <a:pPr marL="0" indent="0">
              <a:buNone/>
            </a:pPr>
            <a:r>
              <a:rPr lang="en-US" dirty="0"/>
              <a:t>6-nurlanish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6E9BC6-1944-4452-886E-203003028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20956"/>
            <a:ext cx="5351228" cy="391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5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prinsipi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1)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vakuumli</a:t>
            </a:r>
            <a:r>
              <a:rPr lang="en-US" sz="2000" dirty="0"/>
              <a:t> </a:t>
            </a:r>
            <a:r>
              <a:rPr lang="en-US" sz="2000" dirty="0" err="1"/>
              <a:t>kamerada</a:t>
            </a:r>
            <a:r>
              <a:rPr lang="en-US" sz="2000" dirty="0"/>
              <a:t> </a:t>
            </a:r>
            <a:r>
              <a:rPr lang="en-US" sz="2000" dirty="0" err="1"/>
              <a:t>doira</a:t>
            </a:r>
            <a:r>
              <a:rPr lang="en-US" sz="2000" dirty="0"/>
              <a:t> </a:t>
            </a:r>
            <a:r>
              <a:rPr lang="en-US" sz="2000" dirty="0" err="1"/>
              <a:t>bo'ylab</a:t>
            </a:r>
            <a:r>
              <a:rPr lang="en-US" sz="2000" dirty="0"/>
              <a:t> </a:t>
            </a:r>
            <a:r>
              <a:rPr lang="en-US" sz="2000" dirty="0" err="1"/>
              <a:t>harakatlanadi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2)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o'ramlar</a:t>
            </a:r>
            <a:r>
              <a:rPr lang="en-US" sz="2000" dirty="0"/>
              <a:t> </a:t>
            </a:r>
            <a:r>
              <a:rPr lang="en-US" sz="2000" dirty="0" err="1"/>
              <a:t>hisobiga</a:t>
            </a:r>
            <a:r>
              <a:rPr lang="en-US" sz="2000" dirty="0"/>
              <a:t> </a:t>
            </a:r>
            <a:r>
              <a:rPr lang="en-US" sz="2000" dirty="0" err="1"/>
              <a:t>doira</a:t>
            </a:r>
            <a:r>
              <a:rPr lang="en-US" sz="2000" dirty="0"/>
              <a:t> </a:t>
            </a:r>
            <a:r>
              <a:rPr lang="en-US" sz="2000" dirty="0" err="1"/>
              <a:t>ichida</a:t>
            </a:r>
            <a:r>
              <a:rPr lang="en-US" sz="2000" dirty="0"/>
              <a:t> 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maydon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qilinadi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3)Bu </a:t>
            </a:r>
            <a:r>
              <a:rPr lang="en-US" sz="2000" dirty="0" err="1"/>
              <a:t>maydon</a:t>
            </a:r>
            <a:r>
              <a:rPr lang="en-US" sz="2000" dirty="0"/>
              <a:t> </a:t>
            </a:r>
            <a:r>
              <a:rPr lang="en-US" sz="2000" dirty="0" err="1"/>
              <a:t>vaqt</a:t>
            </a:r>
            <a:r>
              <a:rPr lang="en-US" sz="2000" dirty="0"/>
              <a:t> </a:t>
            </a:r>
            <a:r>
              <a:rPr lang="en-US" sz="2000" dirty="0" err="1"/>
              <a:t>bo'yicha</a:t>
            </a:r>
            <a:r>
              <a:rPr lang="en-US" sz="2000" dirty="0"/>
              <a:t> </a:t>
            </a:r>
            <a:r>
              <a:rPr lang="en-US" sz="2000" dirty="0" err="1"/>
              <a:t>o'zgarib</a:t>
            </a:r>
            <a:r>
              <a:rPr lang="en-US" sz="2000" dirty="0"/>
              <a:t> </a:t>
            </a:r>
            <a:r>
              <a:rPr lang="en-US" sz="2000" dirty="0" err="1"/>
              <a:t>turadi</a:t>
            </a:r>
            <a:r>
              <a:rPr lang="en-US" sz="2000" dirty="0"/>
              <a:t> </a:t>
            </a:r>
            <a:r>
              <a:rPr lang="en-US" sz="2000" dirty="0" err="1"/>
              <a:t>va</a:t>
            </a:r>
            <a:r>
              <a:rPr lang="en-US" sz="2000" dirty="0"/>
              <a:t> </a:t>
            </a:r>
            <a:r>
              <a:rPr lang="en-US" sz="2000" dirty="0" err="1"/>
              <a:t>o'zgaruvchan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maydoni</a:t>
            </a:r>
            <a:r>
              <a:rPr lang="en-US" sz="2000" dirty="0"/>
              <a:t> </a:t>
            </a:r>
            <a:r>
              <a:rPr lang="en-US" sz="2000" dirty="0" err="1"/>
              <a:t>hisobiga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maydonini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4)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</a:t>
            </a:r>
            <a:r>
              <a:rPr lang="en-US" sz="2000" dirty="0"/>
              <a:t> </a:t>
            </a:r>
            <a:r>
              <a:rPr lang="en-US" sz="2000" dirty="0" err="1"/>
              <a:t>elektronlarga</a:t>
            </a:r>
            <a:r>
              <a:rPr lang="en-US" sz="2000" dirty="0"/>
              <a:t> </a:t>
            </a:r>
            <a:r>
              <a:rPr lang="en-US" sz="2000" dirty="0" err="1"/>
              <a:t>energiya</a:t>
            </a:r>
            <a:r>
              <a:rPr lang="en-US" sz="2000" dirty="0"/>
              <a:t> </a:t>
            </a:r>
            <a:r>
              <a:rPr lang="en-US" sz="2000" dirty="0" err="1"/>
              <a:t>beradi,ya'ni</a:t>
            </a:r>
            <a:r>
              <a:rPr lang="en-US" sz="2000" dirty="0"/>
              <a:t> </a:t>
            </a:r>
            <a:r>
              <a:rPr lang="en-US" sz="2000" dirty="0" err="1"/>
              <a:t>ularni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teshlashtiradi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5)</a:t>
            </a:r>
            <a:r>
              <a:rPr lang="en-US" sz="2000" dirty="0" err="1"/>
              <a:t>Magnit</a:t>
            </a:r>
            <a:r>
              <a:rPr lang="en-US" sz="2000" dirty="0"/>
              <a:t> </a:t>
            </a:r>
            <a:r>
              <a:rPr lang="en-US" sz="2000" dirty="0" err="1"/>
              <a:t>maydonning</a:t>
            </a:r>
            <a:r>
              <a:rPr lang="en-US" sz="2000" dirty="0"/>
              <a:t> </a:t>
            </a:r>
            <a:r>
              <a:rPr lang="en-US" sz="2000" dirty="0" err="1"/>
              <a:t>roli</a:t>
            </a:r>
            <a:r>
              <a:rPr lang="en-US" sz="2000" dirty="0"/>
              <a:t>:</a:t>
            </a:r>
            <a:br>
              <a:rPr lang="en-US" sz="2000" dirty="0"/>
            </a:br>
            <a:r>
              <a:rPr lang="en-US" sz="2000" dirty="0"/>
              <a:t>    1.Tezlashtirish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elektr</a:t>
            </a:r>
            <a:r>
              <a:rPr lang="en-US" sz="2000" dirty="0"/>
              <a:t> </a:t>
            </a:r>
            <a:r>
              <a:rPr lang="en-US" sz="2000" dirty="0" err="1"/>
              <a:t>maydonini</a:t>
            </a:r>
            <a:r>
              <a:rPr lang="en-US" sz="2000" dirty="0"/>
              <a:t>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qiladi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    2.Shu </a:t>
            </a:r>
            <a:r>
              <a:rPr lang="en-US" sz="2000" dirty="0" err="1"/>
              <a:t>bilan</a:t>
            </a:r>
            <a:r>
              <a:rPr lang="en-US" sz="2000" dirty="0"/>
              <a:t> </a:t>
            </a:r>
            <a:r>
              <a:rPr lang="en-US" sz="2000" dirty="0" err="1"/>
              <a:t>birga</a:t>
            </a:r>
            <a:r>
              <a:rPr lang="en-US" sz="2000" dirty="0"/>
              <a:t> </a:t>
            </a:r>
            <a:r>
              <a:rPr lang="en-US" sz="2000" dirty="0" err="1"/>
              <a:t>elektronlarni</a:t>
            </a:r>
            <a:r>
              <a:rPr lang="en-US" sz="2000" dirty="0"/>
              <a:t> </a:t>
            </a:r>
            <a:r>
              <a:rPr lang="en-US" sz="2000" dirty="0" err="1"/>
              <a:t>orbitadan</a:t>
            </a:r>
            <a:r>
              <a:rPr lang="en-US" sz="2000" dirty="0"/>
              <a:t> </a:t>
            </a:r>
            <a:r>
              <a:rPr lang="en-US" sz="2000" dirty="0" err="1"/>
              <a:t>chiqib</a:t>
            </a:r>
            <a:r>
              <a:rPr lang="en-US" sz="2000" dirty="0"/>
              <a:t> </a:t>
            </a:r>
            <a:r>
              <a:rPr lang="en-US" sz="2000" dirty="0" err="1"/>
              <a:t>ketmasligi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 err="1"/>
              <a:t>ularni</a:t>
            </a:r>
            <a:r>
              <a:rPr lang="en-US" sz="2000" dirty="0"/>
              <a:t> </a:t>
            </a:r>
            <a:r>
              <a:rPr lang="en-US" sz="2000" dirty="0" err="1"/>
              <a:t>doirada</a:t>
            </a:r>
            <a:r>
              <a:rPr lang="en-US" sz="2000" dirty="0"/>
              <a:t> </a:t>
            </a:r>
            <a:r>
              <a:rPr lang="en-US" sz="2000" dirty="0" err="1"/>
              <a:t>saqlab</a:t>
            </a:r>
            <a:r>
              <a:rPr lang="en-US" sz="2000" dirty="0"/>
              <a:t> </a:t>
            </a:r>
            <a:r>
              <a:rPr lang="en-US" sz="2000" dirty="0" err="1"/>
              <a:t>turadi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6)</a:t>
            </a:r>
            <a:r>
              <a:rPr lang="en-US" sz="2000" dirty="0" err="1"/>
              <a:t>Elektronlar</a:t>
            </a:r>
            <a:r>
              <a:rPr lang="en-US" sz="2000" dirty="0"/>
              <a:t> </a:t>
            </a:r>
            <a:r>
              <a:rPr lang="en-US" sz="2000" dirty="0" err="1"/>
              <a:t>to'liq</a:t>
            </a:r>
            <a:r>
              <a:rPr lang="en-US" sz="2000" dirty="0"/>
              <a:t> </a:t>
            </a:r>
            <a:r>
              <a:rPr lang="en-US" sz="2000" dirty="0" err="1"/>
              <a:t>aylana</a:t>
            </a:r>
            <a:r>
              <a:rPr lang="en-US" sz="2000" dirty="0"/>
              <a:t> </a:t>
            </a:r>
            <a:r>
              <a:rPr lang="en-US" sz="2000" dirty="0" err="1"/>
              <a:t>boylab</a:t>
            </a:r>
            <a:r>
              <a:rPr lang="en-US" sz="2000" dirty="0"/>
              <a:t> </a:t>
            </a:r>
            <a:r>
              <a:rPr lang="en-US" sz="2000" dirty="0" err="1"/>
              <a:t>harakatlanib,har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r>
              <a:rPr lang="en-US" sz="2000" dirty="0" err="1"/>
              <a:t>aylanishida</a:t>
            </a:r>
            <a:r>
              <a:rPr lang="en-US" sz="2000" dirty="0"/>
              <a:t> </a:t>
            </a:r>
            <a:r>
              <a:rPr lang="en-US" sz="2000" dirty="0" err="1"/>
              <a:t>energiya</a:t>
            </a:r>
            <a:r>
              <a:rPr lang="en-US" sz="2000" dirty="0"/>
              <a:t> </a:t>
            </a:r>
            <a:r>
              <a:rPr lang="en-US" sz="2000" dirty="0" err="1"/>
              <a:t>ortadi</a:t>
            </a:r>
            <a:r>
              <a:rPr lang="en-US" sz="20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C1554B-E6E0-4A42-B8F4-6A49C78D4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787" y="3063789"/>
            <a:ext cx="3283889" cy="309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8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6AD89-1417-49C8-8B20-430E4369D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Tibbiyotda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2DEFA-C75B-46E1-9A06-27BCED7A0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1.Radioterapiya-betatron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(6-50 MeV)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gamma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qiladi.Bu</a:t>
            </a:r>
            <a:r>
              <a:rPr lang="en-US" dirty="0"/>
              <a:t> </a:t>
            </a:r>
            <a:r>
              <a:rPr lang="en-US" dirty="0" err="1"/>
              <a:t>nurlar</a:t>
            </a:r>
            <a:r>
              <a:rPr lang="en-US" dirty="0"/>
              <a:t> </a:t>
            </a:r>
            <a:r>
              <a:rPr lang="en-US" dirty="0" err="1"/>
              <a:t>to’siqqa</a:t>
            </a:r>
            <a:r>
              <a:rPr lang="en-US" dirty="0"/>
              <a:t> </a:t>
            </a:r>
            <a:r>
              <a:rPr lang="en-US" dirty="0" err="1"/>
              <a:t>urilishi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saraton</a:t>
            </a:r>
            <a:r>
              <a:rPr lang="en-US" dirty="0"/>
              <a:t> </a:t>
            </a:r>
            <a:r>
              <a:rPr lang="en-US" dirty="0" err="1"/>
              <a:t>hujayralarini</a:t>
            </a:r>
            <a:r>
              <a:rPr lang="en-US" dirty="0"/>
              <a:t> </a:t>
            </a:r>
            <a:r>
              <a:rPr lang="en-US" dirty="0" err="1"/>
              <a:t>nurlantirish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2.Yuqori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en-US" dirty="0" err="1"/>
              <a:t>terapiya-betatronda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elektronlarni</a:t>
            </a:r>
            <a:r>
              <a:rPr lang="en-US" dirty="0"/>
              <a:t> </a:t>
            </a:r>
            <a:r>
              <a:rPr lang="en-US" dirty="0" err="1"/>
              <a:t>to’g’ridan-to’g’ri</a:t>
            </a:r>
            <a:r>
              <a:rPr lang="en-US" dirty="0"/>
              <a:t> </a:t>
            </a:r>
            <a:r>
              <a:rPr lang="en-US" dirty="0" err="1"/>
              <a:t>ishlatish</a:t>
            </a:r>
            <a:r>
              <a:rPr lang="en-US" dirty="0"/>
              <a:t> </a:t>
            </a:r>
            <a:r>
              <a:rPr lang="en-US" dirty="0" err="1"/>
              <a:t>imkoni</a:t>
            </a:r>
            <a:r>
              <a:rPr lang="en-US" dirty="0"/>
              <a:t> </a:t>
            </a:r>
            <a:r>
              <a:rPr lang="en-US" dirty="0" err="1"/>
              <a:t>mavjud.Bunday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, </a:t>
            </a:r>
            <a:r>
              <a:rPr lang="en-US" dirty="0" err="1"/>
              <a:t>ayniqsa</a:t>
            </a:r>
            <a:r>
              <a:rPr lang="en-US" dirty="0"/>
              <a:t>, </a:t>
            </a:r>
            <a:r>
              <a:rPr lang="en-US" dirty="0" err="1"/>
              <a:t>teri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sirtga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joylashgan</a:t>
            </a:r>
            <a:r>
              <a:rPr lang="en-US" dirty="0"/>
              <a:t> </a:t>
            </a:r>
            <a:r>
              <a:rPr lang="en-US" dirty="0" err="1"/>
              <a:t>o’smalarni</a:t>
            </a:r>
            <a:r>
              <a:rPr lang="en-US" dirty="0"/>
              <a:t> </a:t>
            </a:r>
            <a:r>
              <a:rPr lang="en-US" dirty="0" err="1"/>
              <a:t>davolashda</a:t>
            </a:r>
            <a:r>
              <a:rPr lang="en-US" dirty="0"/>
              <a:t> </a:t>
            </a:r>
            <a:r>
              <a:rPr lang="en-US" dirty="0" err="1"/>
              <a:t>qo’llaniladi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857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9BA7B-5D50-4675-B3F3-D125B3528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Sanoatda</a:t>
            </a:r>
            <a:r>
              <a:rPr lang="en-US" dirty="0"/>
              <a:t> </a:t>
            </a:r>
            <a:r>
              <a:rPr lang="en-US" dirty="0" err="1"/>
              <a:t>qo’llanilishi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1B0119-32D2-4C03-893B-0A372040A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1.Qalin metal </a:t>
            </a:r>
            <a:r>
              <a:rPr lang="en-US" dirty="0" err="1"/>
              <a:t>buyumlarni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qilish-oddiy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aparatlari</a:t>
            </a:r>
            <a:r>
              <a:rPr lang="en-US" dirty="0"/>
              <a:t> </a:t>
            </a:r>
            <a:r>
              <a:rPr lang="en-US" dirty="0" err="1"/>
              <a:t>qalin</a:t>
            </a:r>
            <a:r>
              <a:rPr lang="en-US" dirty="0"/>
              <a:t> metal </a:t>
            </a:r>
            <a:r>
              <a:rPr lang="en-US" dirty="0" err="1"/>
              <a:t>buyumlar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o’ta</a:t>
            </a:r>
            <a:r>
              <a:rPr lang="en-US" dirty="0"/>
              <a:t> </a:t>
            </a:r>
            <a:r>
              <a:rPr lang="en-US" dirty="0" err="1"/>
              <a:t>olmaydi</a:t>
            </a:r>
            <a:r>
              <a:rPr lang="en-US" dirty="0"/>
              <a:t> .</a:t>
            </a:r>
            <a:r>
              <a:rPr lang="en-US" dirty="0" err="1"/>
              <a:t>Betatron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10-30-MeV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</a:t>
            </a:r>
            <a:r>
              <a:rPr lang="en-US" dirty="0" err="1"/>
              <a:t>yordamida</a:t>
            </a:r>
            <a:r>
              <a:rPr lang="en-US" dirty="0"/>
              <a:t> 200 mm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ortiq</a:t>
            </a:r>
            <a:r>
              <a:rPr lang="en-US" dirty="0"/>
              <a:t> </a:t>
            </a:r>
            <a:r>
              <a:rPr lang="en-US" dirty="0" err="1"/>
              <a:t>qalinlikdagi</a:t>
            </a:r>
            <a:r>
              <a:rPr lang="en-US" dirty="0"/>
              <a:t> </a:t>
            </a:r>
            <a:r>
              <a:rPr lang="en-US" dirty="0" err="1"/>
              <a:t>po’lat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alyuminiy</a:t>
            </a:r>
            <a:r>
              <a:rPr lang="en-US" dirty="0"/>
              <a:t> </a:t>
            </a:r>
            <a:r>
              <a:rPr lang="en-US" dirty="0" err="1"/>
              <a:t>qismlarini</a:t>
            </a:r>
            <a:r>
              <a:rPr lang="en-US" dirty="0"/>
              <a:t> ham </a:t>
            </a:r>
            <a:r>
              <a:rPr lang="en-US" dirty="0" err="1"/>
              <a:t>skanerlash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2.Kemasozlikda-kema </a:t>
            </a:r>
            <a:r>
              <a:rPr lang="en-US" dirty="0" err="1"/>
              <a:t>korpuslari</a:t>
            </a:r>
            <a:r>
              <a:rPr lang="en-US" dirty="0"/>
              <a:t> </a:t>
            </a:r>
            <a:r>
              <a:rPr lang="en-US" dirty="0" err="1"/>
              <a:t>ichi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payvand</a:t>
            </a:r>
            <a:r>
              <a:rPr lang="en-US" dirty="0"/>
              <a:t> </a:t>
            </a:r>
            <a:r>
              <a:rPr lang="en-US" dirty="0" err="1"/>
              <a:t>choklarini</a:t>
            </a:r>
            <a:r>
              <a:rPr lang="en-US" dirty="0"/>
              <a:t> </a:t>
            </a:r>
            <a:r>
              <a:rPr lang="en-US" dirty="0" err="1"/>
              <a:t>nazorat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3.Materiallar </a:t>
            </a:r>
            <a:r>
              <a:rPr lang="en-US" dirty="0" err="1"/>
              <a:t>tekshiruvi-masalan</a:t>
            </a:r>
            <a:r>
              <a:rPr lang="en-US" dirty="0"/>
              <a:t>, </a:t>
            </a:r>
            <a:r>
              <a:rPr lang="en-US" dirty="0" err="1"/>
              <a:t>qurilish</a:t>
            </a:r>
            <a:r>
              <a:rPr lang="en-US" dirty="0"/>
              <a:t> </a:t>
            </a:r>
            <a:r>
              <a:rPr lang="en-US" dirty="0" err="1"/>
              <a:t>materiallaridan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beton</a:t>
            </a:r>
            <a:r>
              <a:rPr lang="en-US" dirty="0"/>
              <a:t> </a:t>
            </a:r>
            <a:r>
              <a:rPr lang="en-US" dirty="0" err="1"/>
              <a:t>ichidagi</a:t>
            </a:r>
            <a:r>
              <a:rPr lang="en-US" dirty="0"/>
              <a:t> </a:t>
            </a:r>
            <a:r>
              <a:rPr lang="en-US" dirty="0" err="1"/>
              <a:t>bo’shliqlar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yoriqlar.Ya’ni</a:t>
            </a:r>
            <a:r>
              <a:rPr lang="en-US" dirty="0"/>
              <a:t> </a:t>
            </a:r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nurida</a:t>
            </a:r>
            <a:r>
              <a:rPr lang="en-US" dirty="0"/>
              <a:t> </a:t>
            </a:r>
            <a:r>
              <a:rPr lang="en-US" dirty="0" err="1"/>
              <a:t>skanerlash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9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5B4AB3-3B8A-44DD-88A9-99384CE83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               </a:t>
            </a:r>
            <a:r>
              <a:rPr lang="en-US" sz="4000" dirty="0" err="1"/>
              <a:t>Afzalliklari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kamchiliklari</a:t>
            </a:r>
            <a:endParaRPr lang="ru-RU" sz="4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0F76CC-EA36-4ACB-9E6E-3D2D8DA9799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Afzalliklari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1800" dirty="0"/>
              <a:t>1.Yuqori </a:t>
            </a:r>
            <a:r>
              <a:rPr lang="en-US" sz="1800" dirty="0" err="1"/>
              <a:t>energiyali</a:t>
            </a:r>
            <a:r>
              <a:rPr lang="en-US" sz="1800" dirty="0"/>
              <a:t> </a:t>
            </a:r>
            <a:r>
              <a:rPr lang="en-US" sz="1800" dirty="0" err="1"/>
              <a:t>elektronlar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qilishi</a:t>
            </a:r>
            <a:r>
              <a:rPr lang="en-US" sz="1800" dirty="0"/>
              <a:t> </a:t>
            </a:r>
            <a:r>
              <a:rPr lang="en-US" sz="1800" dirty="0" err="1"/>
              <a:t>mumkin:Betatron</a:t>
            </a:r>
            <a:r>
              <a:rPr lang="en-US" sz="1800" dirty="0"/>
              <a:t> </a:t>
            </a:r>
            <a:r>
              <a:rPr lang="en-US" sz="1800" dirty="0" err="1"/>
              <a:t>orqali</a:t>
            </a:r>
            <a:r>
              <a:rPr lang="en-US" sz="1800" dirty="0"/>
              <a:t> </a:t>
            </a:r>
            <a:r>
              <a:rPr lang="en-US" sz="1800" dirty="0" err="1"/>
              <a:t>yuqori</a:t>
            </a:r>
            <a:r>
              <a:rPr lang="en-US" sz="1800" dirty="0"/>
              <a:t> </a:t>
            </a:r>
            <a:r>
              <a:rPr lang="en-US" sz="1800" dirty="0" err="1"/>
              <a:t>tezlikka</a:t>
            </a:r>
            <a:r>
              <a:rPr lang="en-US" sz="1800" dirty="0"/>
              <a:t> </a:t>
            </a:r>
            <a:r>
              <a:rPr lang="en-US" sz="1800" dirty="0" err="1"/>
              <a:t>yetkazilgan</a:t>
            </a:r>
            <a:r>
              <a:rPr lang="en-US" sz="1800" dirty="0"/>
              <a:t> </a:t>
            </a:r>
            <a:r>
              <a:rPr lang="en-US" sz="1800" dirty="0" err="1"/>
              <a:t>elektronlar</a:t>
            </a:r>
            <a:r>
              <a:rPr lang="en-US" sz="1800" dirty="0"/>
              <a:t> </a:t>
            </a:r>
            <a:r>
              <a:rPr lang="en-US" sz="1800" dirty="0" err="1"/>
              <a:t>natijasida</a:t>
            </a:r>
            <a:r>
              <a:rPr lang="en-US" sz="1800" dirty="0"/>
              <a:t> </a:t>
            </a:r>
            <a:r>
              <a:rPr lang="en-US" sz="1800" dirty="0" err="1"/>
              <a:t>yuqori</a:t>
            </a:r>
            <a:r>
              <a:rPr lang="en-US" sz="1800" dirty="0"/>
              <a:t> </a:t>
            </a:r>
            <a:r>
              <a:rPr lang="en-US" sz="1800" dirty="0" err="1"/>
              <a:t>energiyali</a:t>
            </a:r>
            <a:r>
              <a:rPr lang="en-US" sz="1800" dirty="0"/>
              <a:t> </a:t>
            </a:r>
            <a:r>
              <a:rPr lang="en-US" sz="1800" dirty="0" err="1"/>
              <a:t>rentgen</a:t>
            </a:r>
            <a:r>
              <a:rPr lang="en-US" sz="1800" dirty="0"/>
              <a:t> </a:t>
            </a:r>
            <a:r>
              <a:rPr lang="en-US" sz="1800" dirty="0" err="1"/>
              <a:t>nurlari</a:t>
            </a:r>
            <a:r>
              <a:rPr lang="en-US" sz="1800" dirty="0"/>
              <a:t> </a:t>
            </a:r>
            <a:r>
              <a:rPr lang="en-US" sz="1800" dirty="0" err="1"/>
              <a:t>olinadi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2. </a:t>
            </a:r>
            <a:r>
              <a:rPr lang="en-US" sz="1800" dirty="0" err="1"/>
              <a:t>Radiatsiya</a:t>
            </a:r>
            <a:r>
              <a:rPr lang="en-US" sz="1800" dirty="0"/>
              <a:t> </a:t>
            </a:r>
            <a:r>
              <a:rPr lang="en-US" sz="1800" dirty="0" err="1"/>
              <a:t>manbai</a:t>
            </a:r>
            <a:r>
              <a:rPr lang="en-US" sz="1800" dirty="0"/>
              <a:t> </a:t>
            </a:r>
            <a:r>
              <a:rPr lang="en-US" sz="1800" dirty="0" err="1"/>
              <a:t>sifatida:Ular</a:t>
            </a:r>
            <a:r>
              <a:rPr lang="en-US" sz="1800" dirty="0"/>
              <a:t> </a:t>
            </a:r>
            <a:r>
              <a:rPr lang="en-US" sz="1800" dirty="0" err="1"/>
              <a:t>rentgen</a:t>
            </a:r>
            <a:r>
              <a:rPr lang="en-US" sz="1800" dirty="0"/>
              <a:t> </a:t>
            </a:r>
            <a:r>
              <a:rPr lang="en-US" sz="1800" dirty="0" err="1"/>
              <a:t>nurlari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boshqa</a:t>
            </a:r>
            <a:r>
              <a:rPr lang="en-US" sz="1800" dirty="0"/>
              <a:t> </a:t>
            </a:r>
            <a:r>
              <a:rPr lang="en-US" sz="1800" dirty="0" err="1"/>
              <a:t>nurlanishlarni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qilishda</a:t>
            </a:r>
            <a:r>
              <a:rPr lang="en-US" sz="1800" dirty="0"/>
              <a:t> </a:t>
            </a:r>
            <a:r>
              <a:rPr lang="en-US" sz="1800" dirty="0" err="1"/>
              <a:t>ishlatiladi</a:t>
            </a:r>
            <a:r>
              <a:rPr lang="en-US" sz="1800" dirty="0"/>
              <a:t>.</a:t>
            </a:r>
            <a:br>
              <a:rPr lang="en-US" sz="1800" dirty="0"/>
            </a:br>
            <a:r>
              <a:rPr lang="en-US" sz="1800" dirty="0"/>
              <a:t>3. </a:t>
            </a:r>
            <a:r>
              <a:rPr lang="en-US" sz="1800" dirty="0" err="1"/>
              <a:t>Tibbiyotda</a:t>
            </a:r>
            <a:r>
              <a:rPr lang="en-US" sz="1800" dirty="0"/>
              <a:t> </a:t>
            </a:r>
            <a:r>
              <a:rPr lang="en-US" sz="1800" dirty="0" err="1"/>
              <a:t>qo’llanilishi</a:t>
            </a:r>
            <a:r>
              <a:rPr lang="en-US" sz="1800" dirty="0"/>
              <a:t>:</a:t>
            </a:r>
            <a:br>
              <a:rPr lang="en-US" sz="1800" dirty="0"/>
            </a:br>
            <a:r>
              <a:rPr lang="en-US" sz="1800" dirty="0" err="1"/>
              <a:t>Radioterapiyada,ayniqsa,saraton</a:t>
            </a:r>
            <a:r>
              <a:rPr lang="en-US" sz="1800" dirty="0"/>
              <a:t> </a:t>
            </a:r>
            <a:r>
              <a:rPr lang="en-US" sz="1800" dirty="0" err="1"/>
              <a:t>kasalligini</a:t>
            </a:r>
            <a:r>
              <a:rPr lang="en-US" sz="1800" dirty="0"/>
              <a:t> </a:t>
            </a:r>
            <a:r>
              <a:rPr lang="en-US" sz="1800" dirty="0" err="1"/>
              <a:t>davolashda</a:t>
            </a:r>
            <a:r>
              <a:rPr lang="en-US" sz="1800" dirty="0"/>
              <a:t> </a:t>
            </a:r>
            <a:r>
              <a:rPr lang="en-US" sz="1800" dirty="0" err="1"/>
              <a:t>qo’llaniladi</a:t>
            </a:r>
            <a:r>
              <a:rPr lang="en-US" sz="1800" dirty="0"/>
              <a:t>.</a:t>
            </a:r>
            <a:endParaRPr lang="ru-RU" sz="1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4BFA8-2731-4C7E-A85F-018E6ECE44D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Kamchiliklari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1800" dirty="0"/>
              <a:t>1.Energiyani </a:t>
            </a:r>
            <a:r>
              <a:rPr lang="en-US" sz="1800" dirty="0" err="1"/>
              <a:t>chegaralangan</a:t>
            </a:r>
            <a:r>
              <a:rPr lang="en-US" sz="1800" dirty="0"/>
              <a:t> </a:t>
            </a:r>
            <a:r>
              <a:rPr lang="en-US" sz="1800" dirty="0" err="1"/>
              <a:t>darajada</a:t>
            </a:r>
            <a:r>
              <a:rPr lang="en-US" sz="1800" dirty="0"/>
              <a:t> </a:t>
            </a:r>
            <a:r>
              <a:rPr lang="en-US" sz="1800" dirty="0" err="1"/>
              <a:t>tezlashtira</a:t>
            </a:r>
            <a:r>
              <a:rPr lang="en-US" sz="1800" dirty="0"/>
              <a:t> </a:t>
            </a:r>
            <a:r>
              <a:rPr lang="en-US" sz="1800" dirty="0" err="1"/>
              <a:t>oladi:Betatron</a:t>
            </a:r>
            <a:r>
              <a:rPr lang="en-US" sz="1800" dirty="0"/>
              <a:t> </a:t>
            </a:r>
            <a:r>
              <a:rPr lang="en-US" sz="1800" dirty="0" err="1"/>
              <a:t>faqat</a:t>
            </a:r>
            <a:r>
              <a:rPr lang="en-US" sz="1800" dirty="0"/>
              <a:t> </a:t>
            </a:r>
            <a:r>
              <a:rPr lang="en-US" sz="1800" dirty="0" err="1"/>
              <a:t>ma’lum</a:t>
            </a:r>
            <a:r>
              <a:rPr lang="en-US" sz="1800" dirty="0"/>
              <a:t> </a:t>
            </a:r>
            <a:r>
              <a:rPr lang="en-US" sz="1800" dirty="0" err="1"/>
              <a:t>darajadagi</a:t>
            </a:r>
            <a:r>
              <a:rPr lang="en-US" sz="1800" dirty="0"/>
              <a:t> </a:t>
            </a:r>
            <a:r>
              <a:rPr lang="en-US" sz="1800" dirty="0" err="1"/>
              <a:t>enegiyagacha</a:t>
            </a:r>
            <a:r>
              <a:rPr lang="en-US" sz="1800" dirty="0"/>
              <a:t> </a:t>
            </a:r>
            <a:r>
              <a:rPr lang="en-US" sz="1800" dirty="0" err="1"/>
              <a:t>elektronlarni</a:t>
            </a:r>
            <a:r>
              <a:rPr lang="en-US" sz="1800" dirty="0"/>
              <a:t> </a:t>
            </a:r>
            <a:r>
              <a:rPr lang="en-US" sz="1800" dirty="0" err="1"/>
              <a:t>tezlashtira</a:t>
            </a:r>
            <a:r>
              <a:rPr lang="en-US" sz="1800" dirty="0"/>
              <a:t> </a:t>
            </a:r>
            <a:r>
              <a:rPr lang="en-US" sz="1800" dirty="0" err="1"/>
              <a:t>oladi</a:t>
            </a:r>
            <a:r>
              <a:rPr lang="en-US" sz="1800" dirty="0"/>
              <a:t>,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 </a:t>
            </a:r>
            <a:r>
              <a:rPr lang="en-US" sz="1800" dirty="0" err="1"/>
              <a:t>ba’zi</a:t>
            </a:r>
            <a:r>
              <a:rPr lang="en-US" sz="1800" dirty="0"/>
              <a:t> </a:t>
            </a:r>
            <a:r>
              <a:rPr lang="en-US" sz="1800" dirty="0" err="1"/>
              <a:t>tajribalarda</a:t>
            </a:r>
            <a:r>
              <a:rPr lang="en-US" sz="1800" dirty="0"/>
              <a:t> </a:t>
            </a:r>
            <a:r>
              <a:rPr lang="en-US" sz="1800" dirty="0" err="1"/>
              <a:t>cheklaydi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2.Betatronga </a:t>
            </a:r>
            <a:r>
              <a:rPr lang="en-US" sz="1800" dirty="0" err="1"/>
              <a:t>kiritilgan</a:t>
            </a:r>
            <a:r>
              <a:rPr lang="en-US" sz="1800" dirty="0"/>
              <a:t> </a:t>
            </a:r>
            <a:r>
              <a:rPr lang="en-US" sz="1800" dirty="0" err="1"/>
              <a:t>zarracha</a:t>
            </a:r>
            <a:r>
              <a:rPr lang="en-US" sz="1800" dirty="0"/>
              <a:t> </a:t>
            </a:r>
            <a:r>
              <a:rPr lang="en-US" sz="1800" dirty="0" err="1"/>
              <a:t>massasi</a:t>
            </a:r>
            <a:r>
              <a:rPr lang="en-US" sz="1800" dirty="0"/>
              <a:t> </a:t>
            </a:r>
            <a:r>
              <a:rPr lang="en-US" sz="1800" dirty="0" err="1"/>
              <a:t>kichik</a:t>
            </a:r>
            <a:r>
              <a:rPr lang="en-US" sz="1800" dirty="0"/>
              <a:t>, </a:t>
            </a:r>
            <a:r>
              <a:rPr lang="en-US" sz="1800" dirty="0" err="1"/>
              <a:t>zaryadi</a:t>
            </a:r>
            <a:r>
              <a:rPr lang="en-US" sz="1800" dirty="0"/>
              <a:t> </a:t>
            </a:r>
            <a:r>
              <a:rPr lang="en-US" sz="1800" dirty="0" err="1"/>
              <a:t>manfiy</a:t>
            </a:r>
            <a:r>
              <a:rPr lang="en-US" sz="1800" dirty="0"/>
              <a:t> </a:t>
            </a:r>
            <a:r>
              <a:rPr lang="en-US" sz="1800" dirty="0" err="1"/>
              <a:t>bo’lishi</a:t>
            </a:r>
            <a:r>
              <a:rPr lang="en-US" sz="1800" dirty="0"/>
              <a:t> </a:t>
            </a:r>
            <a:r>
              <a:rPr lang="en-US" sz="1800" dirty="0" err="1"/>
              <a:t>kerak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3.Katta </a:t>
            </a:r>
            <a:r>
              <a:rPr lang="en-US" sz="1800" dirty="0" err="1"/>
              <a:t>hajm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og’ir</a:t>
            </a:r>
            <a:r>
              <a:rPr lang="en-US" sz="1800" dirty="0"/>
              <a:t> </a:t>
            </a:r>
            <a:r>
              <a:rPr lang="en-US" sz="1800" dirty="0" err="1"/>
              <a:t>qurilma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4.Sovutish </a:t>
            </a:r>
            <a:r>
              <a:rPr lang="en-US" sz="1800" dirty="0" err="1"/>
              <a:t>tizimi</a:t>
            </a:r>
            <a:r>
              <a:rPr lang="en-US" sz="1800" dirty="0"/>
              <a:t> </a:t>
            </a:r>
            <a:r>
              <a:rPr lang="en-US" sz="1800" dirty="0" err="1"/>
              <a:t>zarurati-uzoq</a:t>
            </a:r>
            <a:r>
              <a:rPr lang="en-US" sz="1800" dirty="0"/>
              <a:t> </a:t>
            </a:r>
            <a:r>
              <a:rPr lang="en-US" sz="1800" dirty="0" err="1"/>
              <a:t>vaqt</a:t>
            </a:r>
            <a:r>
              <a:rPr lang="en-US" sz="1800" dirty="0"/>
              <a:t> </a:t>
            </a:r>
            <a:r>
              <a:rPr lang="en-US" sz="1800" dirty="0" err="1"/>
              <a:t>ishlaganda</a:t>
            </a:r>
            <a:r>
              <a:rPr lang="en-US" sz="1800" dirty="0"/>
              <a:t> </a:t>
            </a:r>
            <a:r>
              <a:rPr lang="en-US" sz="1800" dirty="0" err="1"/>
              <a:t>issiqlik</a:t>
            </a:r>
            <a:r>
              <a:rPr lang="en-US" sz="1800" dirty="0"/>
              <a:t> </a:t>
            </a:r>
            <a:r>
              <a:rPr lang="en-US" sz="1800" dirty="0" err="1"/>
              <a:t>hosil</a:t>
            </a:r>
            <a:r>
              <a:rPr lang="en-US" sz="1800" dirty="0"/>
              <a:t> </a:t>
            </a:r>
            <a:r>
              <a:rPr lang="en-US" sz="1800" dirty="0" err="1"/>
              <a:t>bo’ladi</a:t>
            </a:r>
            <a:r>
              <a:rPr lang="en-US" sz="1800" dirty="0"/>
              <a:t>, </a:t>
            </a:r>
            <a:r>
              <a:rPr lang="en-US" sz="1800" dirty="0" err="1"/>
              <a:t>shuning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qo’shimcha</a:t>
            </a:r>
            <a:r>
              <a:rPr lang="en-US" sz="1800" dirty="0"/>
              <a:t> </a:t>
            </a:r>
            <a:r>
              <a:rPr lang="en-US" sz="1800" dirty="0" err="1"/>
              <a:t>sovutish</a:t>
            </a:r>
            <a:r>
              <a:rPr lang="en-US" sz="1800" dirty="0"/>
              <a:t> </a:t>
            </a:r>
            <a:r>
              <a:rPr lang="en-US" sz="1800" dirty="0" err="1"/>
              <a:t>tizimi</a:t>
            </a:r>
            <a:r>
              <a:rPr lang="en-US" sz="1800" dirty="0"/>
              <a:t> </a:t>
            </a:r>
            <a:r>
              <a:rPr lang="en-US" sz="1800" dirty="0" err="1"/>
              <a:t>kerak</a:t>
            </a:r>
            <a:r>
              <a:rPr lang="en-US" sz="1800" dirty="0"/>
              <a:t> </a:t>
            </a:r>
            <a:r>
              <a:rPr lang="en-US" sz="1800" dirty="0" err="1"/>
              <a:t>bo’ladi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esentation on brainstorming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usiness brainstorming presentation.potx" id="{DE77CA07-3D7A-4CF2-AF02-587F794CB3CB}" vid="{13C2A94F-C0A1-4622-B71C-29A3B00D5E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brainstorming presentation</Template>
  <TotalTime>472</TotalTime>
  <Words>767</Words>
  <Application>Microsoft Office PowerPoint</Application>
  <PresentationFormat>Widescreen</PresentationFormat>
  <Paragraphs>81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Century Gothic</vt:lpstr>
      <vt:lpstr>Palatino Linotype</vt:lpstr>
      <vt:lpstr>Wingdings 2</vt:lpstr>
      <vt:lpstr>Presentation on brainstorming</vt:lpstr>
      <vt:lpstr>            Tezlatkichlar fizikasi      Taqdimot mavzusi:Betatron</vt:lpstr>
      <vt:lpstr>                       Reja:</vt:lpstr>
      <vt:lpstr>Yaratilish tarixi</vt:lpstr>
      <vt:lpstr>Betatron bu</vt:lpstr>
      <vt:lpstr>Betatron tuzilishi</vt:lpstr>
      <vt:lpstr>Ishlash prinsipi</vt:lpstr>
      <vt:lpstr>Tibbiyotda qo’llanilishi</vt:lpstr>
      <vt:lpstr>Sanoatda qo’llanilishi:</vt:lpstr>
      <vt:lpstr>               Afzalliklari va kamchiliklari</vt:lpstr>
      <vt:lpstr>                       Xulosa:</vt:lpstr>
      <vt:lpstr>Foydalanilgan adabiyot va saytlar:</vt:lpstr>
      <vt:lpstr>E’tiboringiz uchun raxmat!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Betatron</dc:title>
  <dc:creator>Пользователь</dc:creator>
  <cp:lastModifiedBy>Пользователь</cp:lastModifiedBy>
  <cp:revision>5</cp:revision>
  <dcterms:created xsi:type="dcterms:W3CDTF">2025-05-14T02:02:58Z</dcterms:created>
  <dcterms:modified xsi:type="dcterms:W3CDTF">2025-05-15T04:34:08Z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74069100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