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3" r:id="rId9"/>
    <p:sldId id="266" r:id="rId10"/>
    <p:sldId id="267" r:id="rId11"/>
    <p:sldId id="268" r:id="rId12"/>
    <p:sldId id="26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5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2" y="3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BE481E-167D-81D5-6FE6-69B015F384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800" cap="none" dirty="0" err="1"/>
              <a:t>Fotoeffekt</a:t>
            </a:r>
            <a:r>
              <a:rPr lang="en-US" sz="4800" cap="none" dirty="0"/>
              <a:t>. </a:t>
            </a:r>
            <a:r>
              <a:rPr lang="en-US" sz="4800" cap="none" dirty="0" err="1"/>
              <a:t>Kompton</a:t>
            </a:r>
            <a:r>
              <a:rPr lang="en-US" sz="4800" cap="none" dirty="0"/>
              <a:t> </a:t>
            </a:r>
            <a:r>
              <a:rPr lang="en-US" sz="4800" cap="none" dirty="0" err="1"/>
              <a:t>effekti</a:t>
            </a:r>
            <a:r>
              <a:rPr lang="en-US" sz="4800" cap="none" dirty="0"/>
              <a:t>. </a:t>
            </a:r>
            <a:r>
              <a:rPr lang="en-US" sz="4800" cap="none" dirty="0" err="1"/>
              <a:t>Elektron</a:t>
            </a:r>
            <a:r>
              <a:rPr lang="en-US" sz="4800" cap="none" dirty="0"/>
              <a:t> </a:t>
            </a:r>
            <a:r>
              <a:rPr lang="en-US" sz="4800" cap="none" dirty="0" err="1"/>
              <a:t>pozitron</a:t>
            </a:r>
            <a:r>
              <a:rPr lang="en-US" sz="4800" cap="none" dirty="0"/>
              <a:t> </a:t>
            </a:r>
            <a:r>
              <a:rPr lang="en-US" sz="4800" cap="none" dirty="0" err="1"/>
              <a:t>juftining</a:t>
            </a:r>
            <a:r>
              <a:rPr lang="en-US" sz="4800" cap="none" dirty="0"/>
              <a:t> </a:t>
            </a:r>
            <a:r>
              <a:rPr lang="en-US" sz="4800" cap="none" dirty="0" err="1"/>
              <a:t>hosil</a:t>
            </a:r>
            <a:r>
              <a:rPr lang="en-US" sz="4800" cap="none" dirty="0"/>
              <a:t> </a:t>
            </a:r>
            <a:r>
              <a:rPr lang="en-US" sz="4800" cap="none" dirty="0" err="1"/>
              <a:t>bo’lishi</a:t>
            </a:r>
            <a:r>
              <a:rPr lang="en-US" sz="4800" cap="none" dirty="0"/>
              <a:t>. Gamma </a:t>
            </a:r>
            <a:r>
              <a:rPr lang="en-US" sz="4800" cap="none" dirty="0" err="1"/>
              <a:t>nurlanishining</a:t>
            </a:r>
            <a:r>
              <a:rPr lang="en-US" sz="4800" cap="none" dirty="0"/>
              <a:t> </a:t>
            </a:r>
            <a:r>
              <a:rPr lang="en-US" sz="4800" cap="none" dirty="0" err="1"/>
              <a:t>muhitda</a:t>
            </a:r>
            <a:r>
              <a:rPr lang="en-US" sz="4800" cap="none" dirty="0"/>
              <a:t> </a:t>
            </a:r>
            <a:r>
              <a:rPr lang="en-US" sz="4800" cap="none" dirty="0" err="1"/>
              <a:t>to’la</a:t>
            </a:r>
            <a:r>
              <a:rPr lang="en-US" sz="4800" cap="none" dirty="0"/>
              <a:t> </a:t>
            </a:r>
            <a:r>
              <a:rPr lang="en-US" sz="4800" cap="none" dirty="0" err="1"/>
              <a:t>yutilish</a:t>
            </a:r>
            <a:r>
              <a:rPr lang="en-US" sz="4800" cap="none" dirty="0"/>
              <a:t> </a:t>
            </a:r>
            <a:r>
              <a:rPr lang="en-US" sz="4800" cap="none" dirty="0" err="1"/>
              <a:t>koeffitsienti</a:t>
            </a:r>
            <a:r>
              <a:rPr lang="en-US" sz="4800" cap="none" dirty="0"/>
              <a:t>.</a:t>
            </a:r>
            <a:endParaRPr lang="ru-RU" sz="4800" cap="none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7DCD51-B595-40E1-5385-E313475167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6327" y="3514272"/>
            <a:ext cx="8637072" cy="977621"/>
          </a:xfrm>
        </p:spPr>
        <p:txBody>
          <a:bodyPr>
            <a:noAutofit/>
          </a:bodyPr>
          <a:lstStyle/>
          <a:p>
            <a:r>
              <a:rPr lang="en-US" sz="2800" cap="none" dirty="0" err="1"/>
              <a:t>Topshiruvchi</a:t>
            </a:r>
            <a:r>
              <a:rPr lang="en-US" sz="2800" cap="none" dirty="0"/>
              <a:t>: </a:t>
            </a:r>
            <a:r>
              <a:rPr lang="en-US" sz="2800" cap="none" dirty="0" err="1"/>
              <a:t>Barchinoy</a:t>
            </a:r>
            <a:r>
              <a:rPr lang="en-US" sz="2800" cap="none" dirty="0"/>
              <a:t> </a:t>
            </a:r>
            <a:r>
              <a:rPr lang="en-US" sz="2800" cap="none" dirty="0" err="1"/>
              <a:t>Toshpo’latova</a:t>
            </a:r>
            <a:endParaRPr lang="en-US" sz="2800" cap="none" dirty="0"/>
          </a:p>
          <a:p>
            <a:r>
              <a:rPr lang="en-US" sz="2800" cap="none" dirty="0"/>
              <a:t>Qabul </a:t>
            </a:r>
            <a:r>
              <a:rPr lang="en-US" sz="2800" cap="none" dirty="0" err="1"/>
              <a:t>qilivchi</a:t>
            </a:r>
            <a:r>
              <a:rPr lang="en-US" sz="2800" cap="none" dirty="0"/>
              <a:t>: X. </a:t>
            </a:r>
            <a:r>
              <a:rPr lang="en-US" sz="2800" cap="none" dirty="0" err="1"/>
              <a:t>Xoshimjonov</a:t>
            </a:r>
            <a:endParaRPr lang="ru-RU" sz="2800" cap="none" dirty="0"/>
          </a:p>
        </p:txBody>
      </p:sp>
    </p:spTree>
    <p:extLst>
      <p:ext uri="{BB962C8B-B14F-4D97-AF65-F5344CB8AC3E}">
        <p14:creationId xmlns:p14="http://schemas.microsoft.com/office/powerpoint/2010/main" val="37704475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7C974A5-7D7B-892B-55CA-348D1631D28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4911" y="239844"/>
                <a:ext cx="10919943" cy="5226502"/>
              </a:xfrm>
            </p:spPr>
            <p:txBody>
              <a:bodyPr/>
              <a:lstStyle/>
              <a:p>
                <a:r>
                  <a:rPr lang="en-US" dirty="0"/>
                  <a:t>Gamma </a:t>
                </a:r>
                <a:r>
                  <a:rPr lang="en-US" dirty="0" err="1"/>
                  <a:t>nurlarning</a:t>
                </a:r>
                <a:r>
                  <a:rPr lang="en-US" dirty="0"/>
                  <a:t> </a:t>
                </a:r>
                <a:r>
                  <a:rPr lang="en-US" dirty="0" err="1"/>
                  <a:t>umumiy</a:t>
                </a:r>
                <a:r>
                  <a:rPr lang="en-US" dirty="0"/>
                  <a:t> </a:t>
                </a:r>
                <a:r>
                  <a:rPr lang="en-US" dirty="0" err="1"/>
                  <a:t>yutilishi</a:t>
                </a:r>
                <a:r>
                  <a:rPr lang="en-US" dirty="0"/>
                  <a:t> </a:t>
                </a:r>
                <a:r>
                  <a:rPr lang="en-US" dirty="0" err="1"/>
                  <a:t>to‘la</a:t>
                </a:r>
                <a:r>
                  <a:rPr lang="en-US" dirty="0"/>
                  <a:t> </a:t>
                </a:r>
                <a:r>
                  <a:rPr lang="en-US" dirty="0" err="1"/>
                  <a:t>yutilish</a:t>
                </a:r>
                <a:r>
                  <a:rPr lang="en-US" dirty="0"/>
                  <a:t> </a:t>
                </a:r>
                <a:r>
                  <a:rPr lang="en-US" dirty="0" err="1"/>
                  <a:t>koeffitsienti</a:t>
                </a:r>
                <a:r>
                  <a:rPr lang="en-US" dirty="0"/>
                  <a:t> (</a:t>
                </a:r>
                <a:r>
                  <a:rPr lang="el-GR" dirty="0"/>
                  <a:t>μ) </a:t>
                </a:r>
                <a:r>
                  <a:rPr lang="en-US" dirty="0" err="1"/>
                  <a:t>bilan</a:t>
                </a:r>
                <a:r>
                  <a:rPr lang="en-US" dirty="0"/>
                  <a:t> </a:t>
                </a:r>
                <a:r>
                  <a:rPr lang="en-US" dirty="0" err="1"/>
                  <a:t>ifodalanadi</a:t>
                </a:r>
                <a:r>
                  <a:rPr lang="en-US" dirty="0"/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𝑓𝑜𝑡𝑜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𝑘𝑜𝑚𝑝𝑡𝑜𝑛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𝑗𝑢𝑓𝑡</m:t>
                        </m:r>
                      </m:sub>
                    </m:sSub>
                  </m:oMath>
                </a14:m>
                <a:endParaRPr lang="en-US" dirty="0"/>
              </a:p>
              <a:p>
                <a:r>
                  <a:rPr lang="en-US" dirty="0"/>
                  <a:t>Gamma </a:t>
                </a:r>
                <a:r>
                  <a:rPr lang="en-US" dirty="0" err="1"/>
                  <a:t>nurlarning</a:t>
                </a:r>
                <a:r>
                  <a:rPr lang="en-US" dirty="0"/>
                  <a:t> </a:t>
                </a:r>
                <a:r>
                  <a:rPr lang="en-US" dirty="0" err="1"/>
                  <a:t>muhitdan</a:t>
                </a:r>
                <a:r>
                  <a:rPr lang="en-US" dirty="0"/>
                  <a:t> </a:t>
                </a:r>
                <a:r>
                  <a:rPr lang="en-US" dirty="0" err="1"/>
                  <a:t>o‘tishda</a:t>
                </a:r>
                <a:r>
                  <a:rPr lang="en-US" dirty="0"/>
                  <a:t> </a:t>
                </a:r>
                <a:r>
                  <a:rPr lang="en-US" dirty="0" err="1"/>
                  <a:t>intensivligi</a:t>
                </a:r>
                <a:r>
                  <a:rPr lang="en-US" dirty="0"/>
                  <a:t> </a:t>
                </a:r>
                <a:r>
                  <a:rPr lang="en-US" dirty="0" err="1"/>
                  <a:t>esa</a:t>
                </a:r>
                <a:r>
                  <a:rPr lang="en-US" dirty="0"/>
                  <a:t> </a:t>
                </a:r>
                <a:r>
                  <a:rPr lang="en-US" dirty="0" err="1"/>
                  <a:t>quyidagi</a:t>
                </a:r>
                <a:r>
                  <a:rPr lang="en-US" dirty="0"/>
                  <a:t> </a:t>
                </a:r>
                <a:r>
                  <a:rPr lang="en-US" dirty="0" err="1"/>
                  <a:t>eksponentsial</a:t>
                </a:r>
                <a:r>
                  <a:rPr lang="en-US" dirty="0"/>
                  <a:t> </a:t>
                </a:r>
                <a:r>
                  <a:rPr lang="en-US" dirty="0" err="1"/>
                  <a:t>qonun</a:t>
                </a:r>
                <a:r>
                  <a:rPr lang="en-US" dirty="0"/>
                  <a:t> </a:t>
                </a:r>
                <a:r>
                  <a:rPr lang="en-US" dirty="0" err="1"/>
                  <a:t>bilan</a:t>
                </a:r>
                <a:r>
                  <a:rPr lang="en-US" dirty="0"/>
                  <a:t> </a:t>
                </a:r>
                <a:r>
                  <a:rPr lang="en-US" dirty="0" err="1"/>
                  <a:t>kamayadi</a:t>
                </a:r>
                <a:r>
                  <a:rPr lang="en-US" dirty="0"/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𝜇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— </a:t>
                </a:r>
                <a:r>
                  <a:rPr lang="en-US" dirty="0" err="1"/>
                  <a:t>boshlang‘ich</a:t>
                </a:r>
                <a:r>
                  <a:rPr lang="en-US" dirty="0"/>
                  <a:t> </a:t>
                </a:r>
                <a:r>
                  <a:rPr lang="en-US" dirty="0" err="1"/>
                  <a:t>intensivlik</a:t>
                </a:r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dirty="0"/>
                  <a:t> — </a:t>
                </a:r>
                <a:r>
                  <a:rPr lang="en-US" dirty="0" err="1"/>
                  <a:t>muhitdan</a:t>
                </a:r>
                <a:r>
                  <a:rPr lang="en-US" dirty="0"/>
                  <a:t> </a:t>
                </a:r>
                <a:r>
                  <a:rPr lang="en-US" dirty="0" err="1"/>
                  <a:t>o‘tganidan</a:t>
                </a:r>
                <a:r>
                  <a:rPr lang="en-US" dirty="0"/>
                  <a:t> </a:t>
                </a:r>
                <a:r>
                  <a:rPr lang="en-US" dirty="0" err="1"/>
                  <a:t>keyingi</a:t>
                </a:r>
                <a:r>
                  <a:rPr lang="en-US" dirty="0"/>
                  <a:t> </a:t>
                </a:r>
                <a:r>
                  <a:rPr lang="en-US" dirty="0" err="1"/>
                  <a:t>intensivlik</a:t>
                </a:r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— </a:t>
                </a:r>
                <a:r>
                  <a:rPr lang="en-US" dirty="0" err="1"/>
                  <a:t>muhit</a:t>
                </a:r>
                <a:r>
                  <a:rPr lang="en-US" dirty="0"/>
                  <a:t> </a:t>
                </a:r>
                <a:r>
                  <a:rPr lang="en-US" dirty="0" err="1"/>
                  <a:t>qalinligi</a:t>
                </a:r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l-GR" dirty="0"/>
                  <a:t> — </a:t>
                </a:r>
                <a:r>
                  <a:rPr lang="en-US" dirty="0" err="1"/>
                  <a:t>to‘la</a:t>
                </a:r>
                <a:r>
                  <a:rPr lang="en-US" dirty="0"/>
                  <a:t> </a:t>
                </a:r>
                <a:r>
                  <a:rPr lang="en-US" dirty="0" err="1"/>
                  <a:t>yutilish</a:t>
                </a:r>
                <a:r>
                  <a:rPr lang="en-US" dirty="0"/>
                  <a:t> </a:t>
                </a:r>
                <a:r>
                  <a:rPr lang="en-US" dirty="0" err="1"/>
                  <a:t>koeffitsienti</a:t>
                </a:r>
                <a:endParaRPr lang="en-US" dirty="0"/>
              </a:p>
              <a:p>
                <a:r>
                  <a:rPr lang="en-US" dirty="0" err="1"/>
                  <a:t>Shunday</a:t>
                </a:r>
                <a:r>
                  <a:rPr lang="en-US" dirty="0"/>
                  <a:t> </a:t>
                </a:r>
                <a:r>
                  <a:rPr lang="en-US" dirty="0" err="1"/>
                  <a:t>qilib</a:t>
                </a:r>
                <a:r>
                  <a:rPr lang="en-US" dirty="0"/>
                  <a:t>, </a:t>
                </a:r>
                <a:r>
                  <a:rPr lang="el-GR" dirty="0"/>
                  <a:t>μ </a:t>
                </a:r>
                <a:r>
                  <a:rPr lang="en-US" dirty="0" err="1"/>
                  <a:t>moddaning</a:t>
                </a:r>
                <a:r>
                  <a:rPr lang="en-US" dirty="0"/>
                  <a:t> </a:t>
                </a:r>
                <a:r>
                  <a:rPr lang="en-US" dirty="0" err="1"/>
                  <a:t>tarkibi</a:t>
                </a:r>
                <a:r>
                  <a:rPr lang="en-US" dirty="0"/>
                  <a:t> </a:t>
                </a:r>
                <a:r>
                  <a:rPr lang="en-US" dirty="0" err="1"/>
                  <a:t>va</a:t>
                </a:r>
                <a:r>
                  <a:rPr lang="en-US" dirty="0"/>
                  <a:t> </a:t>
                </a:r>
                <a:r>
                  <a:rPr lang="en-US" dirty="0" err="1"/>
                  <a:t>qalinligiga</a:t>
                </a:r>
                <a:r>
                  <a:rPr lang="en-US" dirty="0"/>
                  <a:t> </a:t>
                </a:r>
                <a:r>
                  <a:rPr lang="en-US" dirty="0" err="1"/>
                  <a:t>bog‘liq</a:t>
                </a:r>
                <a:r>
                  <a:rPr lang="en-US" dirty="0"/>
                  <a:t> </a:t>
                </a:r>
                <a:r>
                  <a:rPr lang="en-US" dirty="0" err="1"/>
                  <a:t>bo‘lib</a:t>
                </a:r>
                <a:r>
                  <a:rPr lang="en-US" dirty="0"/>
                  <a:t>, gamma </a:t>
                </a:r>
                <a:r>
                  <a:rPr lang="en-US" dirty="0" err="1"/>
                  <a:t>nurlarining</a:t>
                </a:r>
                <a:r>
                  <a:rPr lang="en-US" dirty="0"/>
                  <a:t> </a:t>
                </a:r>
                <a:r>
                  <a:rPr lang="en-US" dirty="0" err="1"/>
                  <a:t>energiya</a:t>
                </a:r>
                <a:r>
                  <a:rPr lang="en-US" dirty="0"/>
                  <a:t> </a:t>
                </a:r>
                <a:r>
                  <a:rPr lang="en-US" dirty="0" err="1"/>
                  <a:t>yo‘qotishini</a:t>
                </a:r>
                <a:r>
                  <a:rPr lang="en-US" dirty="0"/>
                  <a:t> </a:t>
                </a:r>
                <a:r>
                  <a:rPr lang="en-US" dirty="0" err="1"/>
                  <a:t>ifodalaydi</a:t>
                </a:r>
                <a:r>
                  <a:rPr lang="en-US" dirty="0"/>
                  <a:t>.</a:t>
                </a:r>
                <a:endParaRPr lang="ru-RU" dirty="0"/>
              </a:p>
            </p:txBody>
          </p:sp>
        </mc:Choice>
        <mc:Fallback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7C974A5-7D7B-892B-55CA-348D1631D28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4911" y="239844"/>
                <a:ext cx="10919943" cy="5226502"/>
              </a:xfrm>
              <a:blipFill>
                <a:blip r:embed="rId2"/>
                <a:stretch>
                  <a:fillRect l="-5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93356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5C57359-8ED8-568F-C89A-595B48B6DE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9745" y="509666"/>
            <a:ext cx="10665110" cy="4956679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 </a:t>
            </a:r>
            <a:r>
              <a:rPr lang="en-US" b="1" dirty="0" err="1"/>
              <a:t>Xulosa</a:t>
            </a:r>
            <a:r>
              <a:rPr lang="en-US" b="1" dirty="0"/>
              <a:t>.</a:t>
            </a:r>
          </a:p>
          <a:p>
            <a:pPr marL="0" indent="0">
              <a:buNone/>
            </a:pPr>
            <a:r>
              <a:rPr lang="en-US" b="1" dirty="0" err="1"/>
              <a:t>Fotoeffekt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Kompton</a:t>
            </a:r>
            <a:r>
              <a:rPr lang="en-US" b="1" dirty="0"/>
              <a:t> </a:t>
            </a:r>
            <a:r>
              <a:rPr lang="en-US" b="1" dirty="0" err="1"/>
              <a:t>effekti</a:t>
            </a:r>
            <a:r>
              <a:rPr lang="en-US" b="1" dirty="0"/>
              <a:t> </a:t>
            </a:r>
            <a:r>
              <a:rPr lang="en-US" b="1" dirty="0" err="1"/>
              <a:t>fotonlarning</a:t>
            </a:r>
            <a:r>
              <a:rPr lang="en-US" b="1" dirty="0"/>
              <a:t> </a:t>
            </a:r>
            <a:r>
              <a:rPr lang="en-US" b="1" dirty="0" err="1"/>
              <a:t>modda</a:t>
            </a:r>
            <a:r>
              <a:rPr lang="en-US" b="1" dirty="0"/>
              <a:t> </a:t>
            </a:r>
            <a:r>
              <a:rPr lang="en-US" b="1" dirty="0" err="1"/>
              <a:t>bilan</a:t>
            </a:r>
            <a:r>
              <a:rPr lang="en-US" b="1" dirty="0"/>
              <a:t> </a:t>
            </a:r>
            <a:r>
              <a:rPr lang="en-US" b="1" dirty="0" err="1"/>
              <a:t>energiya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impuls</a:t>
            </a:r>
            <a:r>
              <a:rPr lang="en-US" b="1" dirty="0"/>
              <a:t> </a:t>
            </a:r>
            <a:r>
              <a:rPr lang="en-US" b="1" dirty="0" err="1"/>
              <a:t>almashinuvini</a:t>
            </a:r>
            <a:r>
              <a:rPr lang="en-US" b="1" dirty="0"/>
              <a:t> </a:t>
            </a:r>
            <a:r>
              <a:rPr lang="en-US" b="1" dirty="0" err="1"/>
              <a:t>ko‘rsatadi</a:t>
            </a:r>
            <a:r>
              <a:rPr lang="en-US" b="1" dirty="0"/>
              <a:t>, </a:t>
            </a:r>
            <a:r>
              <a:rPr lang="en-US" b="1" dirty="0" err="1"/>
              <a:t>elektron-pozitron</a:t>
            </a:r>
            <a:r>
              <a:rPr lang="en-US" b="1" dirty="0"/>
              <a:t> </a:t>
            </a:r>
            <a:r>
              <a:rPr lang="en-US" b="1" dirty="0" err="1"/>
              <a:t>juftligi</a:t>
            </a:r>
            <a:r>
              <a:rPr lang="en-US" b="1" dirty="0"/>
              <a:t> </a:t>
            </a:r>
            <a:r>
              <a:rPr lang="en-US" b="1" dirty="0" err="1"/>
              <a:t>energiyaning</a:t>
            </a:r>
            <a:r>
              <a:rPr lang="en-US" b="1" dirty="0"/>
              <a:t> </a:t>
            </a:r>
            <a:r>
              <a:rPr lang="en-US" b="1" dirty="0" err="1"/>
              <a:t>materiyaga</a:t>
            </a:r>
            <a:r>
              <a:rPr lang="en-US" b="1" dirty="0"/>
              <a:t> </a:t>
            </a:r>
            <a:r>
              <a:rPr lang="en-US" b="1" dirty="0" err="1"/>
              <a:t>aylanishini</a:t>
            </a:r>
            <a:r>
              <a:rPr lang="en-US" b="1" dirty="0"/>
              <a:t> </a:t>
            </a:r>
            <a:r>
              <a:rPr lang="en-US" b="1" dirty="0" err="1"/>
              <a:t>namoyon</a:t>
            </a:r>
            <a:r>
              <a:rPr lang="en-US" b="1" dirty="0"/>
              <a:t> </a:t>
            </a:r>
            <a:r>
              <a:rPr lang="en-US" b="1" dirty="0" err="1"/>
              <a:t>qiladi</a:t>
            </a:r>
            <a:r>
              <a:rPr lang="en-US" b="1" dirty="0"/>
              <a:t>, gamma </a:t>
            </a:r>
            <a:r>
              <a:rPr lang="en-US" b="1" dirty="0" err="1"/>
              <a:t>nurlarning</a:t>
            </a:r>
            <a:r>
              <a:rPr lang="en-US" b="1" dirty="0"/>
              <a:t> </a:t>
            </a:r>
            <a:r>
              <a:rPr lang="en-US" b="1" dirty="0" err="1"/>
              <a:t>modda</a:t>
            </a:r>
            <a:r>
              <a:rPr lang="en-US" b="1" dirty="0"/>
              <a:t> </a:t>
            </a:r>
            <a:r>
              <a:rPr lang="en-US" b="1" dirty="0" err="1"/>
              <a:t>ichida</a:t>
            </a:r>
            <a:r>
              <a:rPr lang="en-US" b="1" dirty="0"/>
              <a:t> </a:t>
            </a:r>
            <a:r>
              <a:rPr lang="en-US" b="1" dirty="0" err="1"/>
              <a:t>yutilish</a:t>
            </a:r>
            <a:r>
              <a:rPr lang="en-US" b="1" dirty="0"/>
              <a:t> </a:t>
            </a:r>
            <a:r>
              <a:rPr lang="en-US" b="1" dirty="0" err="1"/>
              <a:t>koeffitsienti</a:t>
            </a:r>
            <a:r>
              <a:rPr lang="en-US" b="1" dirty="0"/>
              <a:t> </a:t>
            </a:r>
            <a:r>
              <a:rPr lang="en-US" b="1" dirty="0" err="1"/>
              <a:t>esa</a:t>
            </a:r>
            <a:r>
              <a:rPr lang="en-US" b="1" dirty="0"/>
              <a:t> </a:t>
            </a:r>
            <a:r>
              <a:rPr lang="en-US" b="1" dirty="0" err="1"/>
              <a:t>modda</a:t>
            </a:r>
            <a:r>
              <a:rPr lang="en-US" b="1" dirty="0"/>
              <a:t> </a:t>
            </a:r>
            <a:r>
              <a:rPr lang="en-US" b="1" dirty="0" err="1"/>
              <a:t>tarkibi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zichligini</a:t>
            </a:r>
            <a:r>
              <a:rPr lang="en-US" b="1" dirty="0"/>
              <a:t> </a:t>
            </a:r>
            <a:r>
              <a:rPr lang="en-US" b="1" dirty="0" err="1"/>
              <a:t>aniqlashga</a:t>
            </a:r>
            <a:r>
              <a:rPr lang="en-US" b="1" dirty="0"/>
              <a:t> </a:t>
            </a:r>
            <a:r>
              <a:rPr lang="en-US" b="1" dirty="0" err="1"/>
              <a:t>yordam</a:t>
            </a:r>
            <a:r>
              <a:rPr lang="en-US" b="1" dirty="0"/>
              <a:t> </a:t>
            </a:r>
            <a:r>
              <a:rPr lang="en-US" b="1" dirty="0" err="1"/>
              <a:t>beradi</a:t>
            </a:r>
            <a:r>
              <a:rPr lang="en-US" b="1" dirty="0"/>
              <a:t>; </a:t>
            </a:r>
            <a:r>
              <a:rPr lang="en-US" b="1" dirty="0" err="1"/>
              <a:t>ushbu</a:t>
            </a:r>
            <a:r>
              <a:rPr lang="en-US" b="1" dirty="0"/>
              <a:t> </a:t>
            </a:r>
            <a:r>
              <a:rPr lang="en-US" b="1" dirty="0" err="1"/>
              <a:t>jarayonlar</a:t>
            </a:r>
            <a:r>
              <a:rPr lang="en-US" b="1" dirty="0"/>
              <a:t> </a:t>
            </a:r>
            <a:r>
              <a:rPr lang="en-US" b="1" dirty="0" err="1"/>
              <a:t>kvant</a:t>
            </a:r>
            <a:r>
              <a:rPr lang="en-US" b="1" dirty="0"/>
              <a:t> </a:t>
            </a:r>
            <a:r>
              <a:rPr lang="en-US" b="1" dirty="0" err="1"/>
              <a:t>tabiatini</a:t>
            </a:r>
            <a:r>
              <a:rPr lang="en-US" b="1" dirty="0"/>
              <a:t> </a:t>
            </a:r>
            <a:r>
              <a:rPr lang="en-US" b="1" dirty="0" err="1"/>
              <a:t>tushunish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tibbiyot</a:t>
            </a:r>
            <a:r>
              <a:rPr lang="en-US" b="1" dirty="0"/>
              <a:t> </a:t>
            </a:r>
            <a:r>
              <a:rPr lang="en-US" b="1" dirty="0" err="1"/>
              <a:t>hamda</a:t>
            </a:r>
            <a:r>
              <a:rPr lang="en-US" b="1" dirty="0"/>
              <a:t> </a:t>
            </a:r>
            <a:r>
              <a:rPr lang="en-US" b="1" dirty="0" err="1"/>
              <a:t>materialshunoslikda</a:t>
            </a:r>
            <a:r>
              <a:rPr lang="en-US" b="1" dirty="0"/>
              <a:t> </a:t>
            </a:r>
            <a:r>
              <a:rPr lang="en-US" b="1" dirty="0" err="1"/>
              <a:t>amaliy</a:t>
            </a:r>
            <a:r>
              <a:rPr lang="en-US" b="1" dirty="0"/>
              <a:t> </a:t>
            </a:r>
            <a:r>
              <a:rPr lang="en-US" b="1" dirty="0" err="1"/>
              <a:t>qo‘llaniladi</a:t>
            </a:r>
            <a:r>
              <a:rPr lang="en-US" b="1" dirty="0"/>
              <a:t>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586541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1D73F7B-F1F6-6A56-892B-92FAAD642C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765" y="179882"/>
            <a:ext cx="10695090" cy="52864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 </a:t>
            </a:r>
            <a:r>
              <a:rPr lang="en-US" dirty="0" err="1"/>
              <a:t>Foydalanilgan</a:t>
            </a:r>
            <a:r>
              <a:rPr lang="en-US" dirty="0"/>
              <a:t> </a:t>
            </a:r>
            <a:r>
              <a:rPr lang="en-US" dirty="0" err="1"/>
              <a:t>adabiyotlar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1.G.Axmedova “Atom fizikasi”2013.</a:t>
            </a:r>
          </a:p>
          <a:p>
            <a:pPr marL="0" indent="0">
              <a:buNone/>
            </a:pPr>
            <a:r>
              <a:rPr lang="en-US" dirty="0"/>
              <a:t>2. </a:t>
            </a:r>
            <a:r>
              <a:rPr lang="en-US"/>
              <a:t>https://share.google/pUE42dM9I6nSkidJ2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3.ChatGPT.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3181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A59801-2602-09E7-ABAB-D2D455136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REJA:</a:t>
            </a:r>
            <a:br>
              <a:rPr lang="en-US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E2A0A1-6A91-2DF4-BBD1-A3E5F95A10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sz="4400" b="1" dirty="0" err="1"/>
              <a:t>Fotoeffekt</a:t>
            </a:r>
            <a:endParaRPr lang="en-US" sz="4400" b="1" dirty="0"/>
          </a:p>
          <a:p>
            <a:r>
              <a:rPr lang="en-US" sz="4400" b="1" dirty="0" err="1"/>
              <a:t>Kompton</a:t>
            </a:r>
            <a:r>
              <a:rPr lang="en-US" sz="4400" b="1" dirty="0"/>
              <a:t> </a:t>
            </a:r>
            <a:r>
              <a:rPr lang="en-US" sz="4400" b="1" dirty="0" err="1"/>
              <a:t>effekti</a:t>
            </a:r>
            <a:endParaRPr lang="en-US" sz="4400" b="1" dirty="0"/>
          </a:p>
          <a:p>
            <a:r>
              <a:rPr lang="en-US" sz="4400" b="1" dirty="0" err="1"/>
              <a:t>Elektron</a:t>
            </a:r>
            <a:r>
              <a:rPr lang="en-US" sz="4400" b="1" dirty="0"/>
              <a:t> </a:t>
            </a:r>
            <a:r>
              <a:rPr lang="en-US" sz="4400" b="1" dirty="0" err="1"/>
              <a:t>pozitron</a:t>
            </a:r>
            <a:r>
              <a:rPr lang="en-US" sz="4400" b="1" dirty="0"/>
              <a:t> </a:t>
            </a:r>
            <a:r>
              <a:rPr lang="en-US" sz="4400" b="1" dirty="0" err="1"/>
              <a:t>juftining</a:t>
            </a:r>
            <a:r>
              <a:rPr lang="en-US" sz="4400" b="1" dirty="0"/>
              <a:t> </a:t>
            </a:r>
            <a:r>
              <a:rPr lang="en-US" sz="4400" b="1" dirty="0" err="1"/>
              <a:t>hosil</a:t>
            </a:r>
            <a:r>
              <a:rPr lang="en-US" sz="4400" b="1" dirty="0"/>
              <a:t> </a:t>
            </a:r>
            <a:r>
              <a:rPr lang="en-US" sz="4400" b="1" dirty="0" err="1"/>
              <a:t>bo’lishi</a:t>
            </a:r>
            <a:endParaRPr lang="en-US" sz="4400" b="1" dirty="0"/>
          </a:p>
          <a:p>
            <a:r>
              <a:rPr lang="en-US" sz="4400" b="1" dirty="0"/>
              <a:t>Gamma </a:t>
            </a:r>
            <a:r>
              <a:rPr lang="en-US" sz="4400" b="1" dirty="0" err="1"/>
              <a:t>nurlarining</a:t>
            </a:r>
            <a:r>
              <a:rPr lang="en-US" sz="4400" b="1" dirty="0"/>
              <a:t> </a:t>
            </a:r>
            <a:r>
              <a:rPr lang="en-US" sz="4400" b="1" dirty="0" err="1"/>
              <a:t>muhitda</a:t>
            </a:r>
            <a:r>
              <a:rPr lang="en-US" sz="4400" b="1" dirty="0"/>
              <a:t> </a:t>
            </a:r>
            <a:r>
              <a:rPr lang="en-US" sz="4400" b="1" dirty="0" err="1"/>
              <a:t>to’la</a:t>
            </a:r>
            <a:r>
              <a:rPr lang="en-US" sz="4400" b="1" dirty="0"/>
              <a:t> </a:t>
            </a:r>
            <a:r>
              <a:rPr lang="en-US" sz="4400" b="1" dirty="0" err="1"/>
              <a:t>yutilish</a:t>
            </a:r>
            <a:r>
              <a:rPr lang="en-US" sz="4400" b="1" dirty="0"/>
              <a:t> </a:t>
            </a:r>
            <a:r>
              <a:rPr lang="en-US" sz="4400" b="1" dirty="0" err="1"/>
              <a:t>koeffitsienti</a:t>
            </a:r>
            <a:endParaRPr lang="en-US" sz="4400" b="1" dirty="0"/>
          </a:p>
          <a:p>
            <a:r>
              <a:rPr lang="en-US" sz="4400" b="1" dirty="0" err="1"/>
              <a:t>Xulosa</a:t>
            </a:r>
            <a:endParaRPr lang="en-US" sz="4400" b="1" dirty="0"/>
          </a:p>
          <a:p>
            <a:r>
              <a:rPr lang="en-US" sz="4400" b="1" dirty="0" err="1"/>
              <a:t>Foydalanilgan</a:t>
            </a:r>
            <a:r>
              <a:rPr lang="en-US" sz="4400" b="1" dirty="0"/>
              <a:t> </a:t>
            </a:r>
            <a:r>
              <a:rPr lang="en-US" sz="4400" b="1" dirty="0" err="1"/>
              <a:t>adabiyotlar</a:t>
            </a:r>
            <a:endParaRPr lang="en-US" sz="44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2091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475DEF-6E95-1417-F77E-92CDCCF43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0740421" cy="2015732"/>
          </a:xfrm>
        </p:spPr>
        <p:txBody>
          <a:bodyPr/>
          <a:lstStyle/>
          <a:p>
            <a:pPr algn="ctr"/>
            <a:r>
              <a:rPr lang="en-US" dirty="0"/>
              <a:t>FOTOEFFEKT</a:t>
            </a:r>
            <a:br>
              <a:rPr lang="en-US" dirty="0"/>
            </a:br>
            <a:r>
              <a:rPr lang="en-US" dirty="0"/>
              <a:t>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81667A-A47D-9163-435F-4EF10C2D8B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12821" y="842212"/>
            <a:ext cx="12200021" cy="4624134"/>
          </a:xfrm>
        </p:spPr>
        <p:txBody>
          <a:bodyPr>
            <a:normAutofit fontScale="25000" lnSpcReduction="20000"/>
          </a:bodyPr>
          <a:lstStyle/>
          <a:p>
            <a:r>
              <a:rPr lang="en-US" sz="11200" b="1" dirty="0" err="1"/>
              <a:t>Elektromagnit</a:t>
            </a:r>
            <a:r>
              <a:rPr lang="en-US" sz="11200" b="1" dirty="0"/>
              <a:t> </a:t>
            </a:r>
            <a:r>
              <a:rPr lang="en-US" sz="11200" b="1" dirty="0" err="1"/>
              <a:t>nurlar</a:t>
            </a:r>
            <a:r>
              <a:rPr lang="en-US" sz="11200" b="1" dirty="0"/>
              <a:t> </a:t>
            </a:r>
            <a:r>
              <a:rPr lang="en-US" sz="11200" b="1" dirty="0" err="1"/>
              <a:t>ta'sirida</a:t>
            </a:r>
            <a:r>
              <a:rPr lang="en-US" sz="11200" b="1" dirty="0"/>
              <a:t> </a:t>
            </a:r>
            <a:r>
              <a:rPr lang="en-US" sz="11200" b="1" dirty="0" err="1"/>
              <a:t>moddadan</a:t>
            </a:r>
            <a:r>
              <a:rPr lang="en-US" sz="11200" b="1" dirty="0"/>
              <a:t> </a:t>
            </a:r>
            <a:r>
              <a:rPr lang="en-US" sz="11200" b="1" dirty="0" err="1"/>
              <a:t>elektronlarning</a:t>
            </a:r>
            <a:r>
              <a:rPr lang="en-US" sz="11200" b="1" dirty="0"/>
              <a:t> </a:t>
            </a:r>
            <a:r>
              <a:rPr lang="en-US" sz="11200" b="1" dirty="0" err="1"/>
              <a:t>ajralib</a:t>
            </a:r>
            <a:r>
              <a:rPr lang="en-US" sz="11200" b="1" dirty="0"/>
              <a:t> </a:t>
            </a:r>
            <a:r>
              <a:rPr lang="en-US" sz="11200" b="1" dirty="0" err="1"/>
              <a:t>chiqishiga</a:t>
            </a:r>
            <a:r>
              <a:rPr lang="en-US" sz="11200" b="1" dirty="0"/>
              <a:t> </a:t>
            </a:r>
            <a:r>
              <a:rPr lang="en-US" sz="11200" b="1" dirty="0" err="1"/>
              <a:t>fotoeffekt</a:t>
            </a:r>
            <a:r>
              <a:rPr lang="en-US" sz="11200" b="1" dirty="0"/>
              <a:t> </a:t>
            </a:r>
            <a:r>
              <a:rPr lang="en-US" sz="11200" b="1" dirty="0" err="1"/>
              <a:t>hodisasi</a:t>
            </a:r>
            <a:r>
              <a:rPr lang="en-US" sz="11200" b="1" dirty="0"/>
              <a:t> </a:t>
            </a:r>
            <a:r>
              <a:rPr lang="en-US" sz="11200" b="1" dirty="0" err="1"/>
              <a:t>deyiladi</a:t>
            </a:r>
            <a:r>
              <a:rPr lang="en-US" sz="11200" b="1" dirty="0"/>
              <a:t>. </a:t>
            </a:r>
            <a:r>
              <a:rPr lang="en-US" sz="11200" b="1" dirty="0" err="1"/>
              <a:t>Fotoeffekt</a:t>
            </a:r>
            <a:r>
              <a:rPr lang="en-US" sz="11200" b="1" dirty="0"/>
              <a:t> </a:t>
            </a:r>
            <a:r>
              <a:rPr lang="en-US" sz="11200" b="1" dirty="0" err="1"/>
              <a:t>hodisasini</a:t>
            </a:r>
            <a:r>
              <a:rPr lang="en-US" sz="11200" b="1" dirty="0"/>
              <a:t> </a:t>
            </a:r>
            <a:r>
              <a:rPr lang="en-US" sz="11200" b="1" dirty="0" err="1"/>
              <a:t>birinchi</a:t>
            </a:r>
            <a:r>
              <a:rPr lang="en-US" sz="11200" b="1" dirty="0"/>
              <a:t> </a:t>
            </a:r>
            <a:r>
              <a:rPr lang="en-US" sz="11200" b="1" dirty="0" err="1"/>
              <a:t>marta</a:t>
            </a:r>
            <a:r>
              <a:rPr lang="en-US" sz="11200" b="1" dirty="0"/>
              <a:t> 1887-yilda G. Gers </a:t>
            </a:r>
            <a:r>
              <a:rPr lang="en-US" sz="11200" b="1" dirty="0" err="1"/>
              <a:t>kuzatgan</a:t>
            </a:r>
            <a:r>
              <a:rPr lang="en-US" sz="11200" b="1" dirty="0"/>
              <a:t>. Gers </a:t>
            </a:r>
            <a:r>
              <a:rPr lang="en-US" sz="11200" b="1" dirty="0" err="1"/>
              <a:t>razryadli</a:t>
            </a:r>
            <a:r>
              <a:rPr lang="en-US" sz="11200" b="1" dirty="0"/>
              <a:t> </a:t>
            </a:r>
            <a:r>
              <a:rPr lang="en-US" sz="11200" b="1" dirty="0" err="1"/>
              <a:t>ochiq</a:t>
            </a:r>
            <a:r>
              <a:rPr lang="en-US" sz="11200" b="1" dirty="0"/>
              <a:t> </a:t>
            </a:r>
            <a:r>
              <a:rPr lang="en-US" sz="11200" b="1" dirty="0" err="1"/>
              <a:t>konturda</a:t>
            </a:r>
            <a:r>
              <a:rPr lang="en-US" sz="11200" b="1" dirty="0"/>
              <a:t> </a:t>
            </a:r>
            <a:r>
              <a:rPr lang="en-US" sz="11200" b="1" dirty="0" err="1"/>
              <a:t>elektr</a:t>
            </a:r>
            <a:r>
              <a:rPr lang="en-US" sz="11200" b="1" dirty="0"/>
              <a:t> </a:t>
            </a:r>
            <a:r>
              <a:rPr lang="en-US" sz="11200" b="1" dirty="0" err="1"/>
              <a:t>tebranishlarini</a:t>
            </a:r>
            <a:r>
              <a:rPr lang="en-US" sz="11200" b="1" dirty="0"/>
              <a:t> </a:t>
            </a:r>
            <a:r>
              <a:rPr lang="en-US" sz="11200" b="1" dirty="0" err="1"/>
              <a:t>uyg'otish</a:t>
            </a:r>
            <a:r>
              <a:rPr lang="en-US" sz="11200" b="1" dirty="0"/>
              <a:t> </a:t>
            </a:r>
            <a:r>
              <a:rPr lang="en-US" sz="11200" b="1" dirty="0" err="1"/>
              <a:t>orqali</a:t>
            </a:r>
            <a:r>
              <a:rPr lang="en-US" sz="11200" b="1" dirty="0"/>
              <a:t> </a:t>
            </a:r>
            <a:r>
              <a:rPr lang="en-US" sz="11200" b="1" dirty="0" err="1"/>
              <a:t>elektromagnit</a:t>
            </a:r>
            <a:r>
              <a:rPr lang="en-US" sz="11200" b="1" dirty="0"/>
              <a:t> </a:t>
            </a:r>
            <a:r>
              <a:rPr lang="en-US" sz="11200" b="1" dirty="0" err="1"/>
              <a:t>to'lqinlar</a:t>
            </a:r>
            <a:r>
              <a:rPr lang="en-US" sz="11200" b="1" dirty="0"/>
              <a:t> </a:t>
            </a:r>
            <a:r>
              <a:rPr lang="en-US" sz="11200" b="1" dirty="0" err="1"/>
              <a:t>generatsiyasini</a:t>
            </a:r>
            <a:r>
              <a:rPr lang="en-US" sz="11200" b="1" dirty="0"/>
              <a:t> </a:t>
            </a:r>
            <a:r>
              <a:rPr lang="en-US" sz="11200" b="1" dirty="0" err="1"/>
              <a:t>hosil</a:t>
            </a:r>
            <a:r>
              <a:rPr lang="en-US" sz="11200" b="1" dirty="0"/>
              <a:t> </a:t>
            </a:r>
            <a:r>
              <a:rPr lang="en-US" sz="11200" b="1" dirty="0" err="1"/>
              <a:t>qilishda</a:t>
            </a:r>
            <a:r>
              <a:rPr lang="en-US" sz="11200" b="1" dirty="0"/>
              <a:t> </a:t>
            </a:r>
            <a:r>
              <a:rPr lang="en-US" sz="11200" b="1" dirty="0" err="1"/>
              <a:t>katodni</a:t>
            </a:r>
            <a:r>
              <a:rPr lang="en-US" sz="11200" b="1" dirty="0"/>
              <a:t> </a:t>
            </a:r>
            <a:r>
              <a:rPr lang="en-US" sz="11200" b="1" dirty="0" err="1"/>
              <a:t>ultrabinafsha</a:t>
            </a:r>
            <a:r>
              <a:rPr lang="en-US" sz="11200" b="1" dirty="0"/>
              <a:t> </a:t>
            </a:r>
            <a:r>
              <a:rPr lang="en-US" sz="11200" b="1" dirty="0" err="1"/>
              <a:t>nurlar</a:t>
            </a:r>
            <a:r>
              <a:rPr lang="en-US" sz="11200" b="1" dirty="0"/>
              <a:t> </a:t>
            </a:r>
            <a:r>
              <a:rPr lang="en-US" sz="11200" b="1" dirty="0" err="1"/>
              <a:t>bilan</a:t>
            </a:r>
            <a:r>
              <a:rPr lang="en-US" sz="11200" b="1" dirty="0"/>
              <a:t> </a:t>
            </a:r>
            <a:r>
              <a:rPr lang="en-US" sz="11200" b="1" dirty="0" err="1"/>
              <a:t>yoritilganda</a:t>
            </a:r>
            <a:r>
              <a:rPr lang="en-US" sz="11200" b="1" dirty="0"/>
              <a:t>, </a:t>
            </a:r>
            <a:r>
              <a:rPr lang="en-US" sz="11200" b="1" dirty="0" err="1"/>
              <a:t>razryadníkning</a:t>
            </a:r>
            <a:r>
              <a:rPr lang="en-US" sz="11200" b="1" dirty="0"/>
              <a:t> </a:t>
            </a:r>
            <a:r>
              <a:rPr lang="en-US" sz="11200" b="1" dirty="0" err="1"/>
              <a:t>metall</a:t>
            </a:r>
            <a:r>
              <a:rPr lang="en-US" sz="11200" b="1" dirty="0"/>
              <a:t> </a:t>
            </a:r>
            <a:r>
              <a:rPr lang="en-US" sz="11200" b="1" dirty="0" err="1"/>
              <a:t>elektrodlari</a:t>
            </a:r>
            <a:r>
              <a:rPr lang="en-US" sz="11200" b="1" dirty="0"/>
              <a:t> </a:t>
            </a:r>
            <a:r>
              <a:rPr lang="en-US" sz="11200" b="1" dirty="0" err="1"/>
              <a:t>orasida</a:t>
            </a:r>
            <a:r>
              <a:rPr lang="en-US" sz="11200" b="1" dirty="0"/>
              <a:t> </a:t>
            </a:r>
            <a:r>
              <a:rPr lang="en-US" sz="11200" b="1" dirty="0" err="1"/>
              <a:t>uchqunning</a:t>
            </a:r>
            <a:r>
              <a:rPr lang="en-US" sz="11200" b="1" dirty="0"/>
              <a:t> </a:t>
            </a:r>
            <a:r>
              <a:rPr lang="en-US" sz="11200" b="1" dirty="0" err="1"/>
              <a:t>uzunligi</a:t>
            </a:r>
            <a:r>
              <a:rPr lang="en-US" sz="11200" b="1" dirty="0"/>
              <a:t> </a:t>
            </a:r>
            <a:r>
              <a:rPr lang="en-US" sz="11200" b="1" dirty="0" err="1"/>
              <a:t>ortishini</a:t>
            </a:r>
            <a:r>
              <a:rPr lang="en-US" sz="11200" b="1" dirty="0"/>
              <a:t> </a:t>
            </a:r>
            <a:r>
              <a:rPr lang="en-US" sz="11200" b="1" dirty="0" err="1"/>
              <a:t>kuzatgan</a:t>
            </a:r>
            <a:r>
              <a:rPr lang="en-US" sz="11200" b="1" dirty="0"/>
              <a:t> </a:t>
            </a:r>
            <a:r>
              <a:rPr lang="en-US" sz="11200" b="1" dirty="0" err="1"/>
              <a:t>yoki</a:t>
            </a:r>
            <a:r>
              <a:rPr lang="en-US" sz="11200" b="1" dirty="0"/>
              <a:t> </a:t>
            </a:r>
            <a:r>
              <a:rPr lang="en-US" sz="11200" b="1" dirty="0" err="1"/>
              <a:t>boshqacha</a:t>
            </a:r>
            <a:r>
              <a:rPr lang="en-US" sz="11200" b="1" dirty="0"/>
              <a:t> </a:t>
            </a:r>
            <a:r>
              <a:rPr lang="en-US" sz="11200" b="1" dirty="0" err="1"/>
              <a:t>aytganda</a:t>
            </a:r>
            <a:r>
              <a:rPr lang="en-US" sz="11200" b="1" dirty="0"/>
              <a:t>, </a:t>
            </a:r>
            <a:r>
              <a:rPr lang="en-US" sz="11200" b="1" dirty="0" err="1"/>
              <a:t>metall</a:t>
            </a:r>
            <a:r>
              <a:rPr lang="en-US" sz="11200" b="1" dirty="0"/>
              <a:t> </a:t>
            </a:r>
            <a:r>
              <a:rPr lang="en-US" sz="11200" b="1" dirty="0" err="1"/>
              <a:t>elektrodga</a:t>
            </a:r>
            <a:r>
              <a:rPr lang="en-US" sz="11200" b="1" dirty="0"/>
              <a:t> </a:t>
            </a:r>
            <a:r>
              <a:rPr lang="en-US" sz="11200" b="1" dirty="0" err="1"/>
              <a:t>tushayotgan</a:t>
            </a:r>
            <a:r>
              <a:rPr lang="en-US" sz="11200" b="1" dirty="0"/>
              <a:t> </a:t>
            </a:r>
            <a:r>
              <a:rPr lang="en-US" sz="11200" b="1" dirty="0" err="1"/>
              <a:t>ultrabinafsha</a:t>
            </a:r>
            <a:r>
              <a:rPr lang="en-US" sz="11200" b="1" dirty="0"/>
              <a:t> </a:t>
            </a:r>
            <a:r>
              <a:rPr lang="en-US" sz="11200" b="1" dirty="0" err="1"/>
              <a:t>nurlar</a:t>
            </a:r>
            <a:r>
              <a:rPr lang="en-US" sz="11200" b="1" dirty="0"/>
              <a:t> </a:t>
            </a:r>
            <a:r>
              <a:rPr lang="en-US" sz="11200" b="1" dirty="0" err="1"/>
              <a:t>katod</a:t>
            </a:r>
            <a:r>
              <a:rPr lang="en-US" sz="11200" b="1" dirty="0"/>
              <a:t> </a:t>
            </a:r>
            <a:r>
              <a:rPr lang="en-US" sz="11200" b="1" dirty="0" err="1"/>
              <a:t>va</a:t>
            </a:r>
            <a:r>
              <a:rPr lang="en-US" sz="11200" b="1" dirty="0"/>
              <a:t> </a:t>
            </a:r>
            <a:r>
              <a:rPr lang="en-US" sz="11200" b="1" dirty="0" err="1"/>
              <a:t>anod</a:t>
            </a:r>
            <a:r>
              <a:rPr lang="en-US" sz="11200" b="1" dirty="0"/>
              <a:t> </a:t>
            </a:r>
            <a:r>
              <a:rPr lang="en-US" sz="11200" b="1" dirty="0" err="1"/>
              <a:t>orasida</a:t>
            </a:r>
            <a:r>
              <a:rPr lang="en-US" sz="11200" b="1" dirty="0"/>
              <a:t> </a:t>
            </a:r>
            <a:r>
              <a:rPr lang="en-US" sz="11200" b="1" dirty="0" err="1"/>
              <a:t>hosil</a:t>
            </a:r>
            <a:r>
              <a:rPr lang="en-US" sz="11200" b="1" dirty="0"/>
              <a:t> </a:t>
            </a:r>
            <a:r>
              <a:rPr lang="en-US" sz="11200" b="1" dirty="0" err="1"/>
              <a:t>boʻladigan</a:t>
            </a:r>
            <a:r>
              <a:rPr lang="en-US" sz="11200" b="1" dirty="0"/>
              <a:t> </a:t>
            </a:r>
            <a:r>
              <a:rPr lang="en-US" sz="11200" b="1" dirty="0" err="1"/>
              <a:t>uchqunning</a:t>
            </a:r>
            <a:r>
              <a:rPr lang="en-US" sz="11200" b="1" dirty="0"/>
              <a:t> </a:t>
            </a:r>
            <a:r>
              <a:rPr lang="en-US" sz="11200" b="1" dirty="0" err="1"/>
              <a:t>uzunligini</a:t>
            </a:r>
            <a:r>
              <a:rPr lang="en-US" sz="11200" b="1" dirty="0"/>
              <a:t> </a:t>
            </a:r>
            <a:r>
              <a:rPr lang="en-US" sz="11200" b="1" dirty="0" err="1"/>
              <a:t>orttiradi</a:t>
            </a:r>
            <a:r>
              <a:rPr lang="ru-RU" dirty="0"/>
              <a:t>..Ю</a:t>
            </a:r>
          </a:p>
        </p:txBody>
      </p:sp>
    </p:spTree>
    <p:extLst>
      <p:ext uri="{BB962C8B-B14F-4D97-AF65-F5344CB8AC3E}">
        <p14:creationId xmlns:p14="http://schemas.microsoft.com/office/powerpoint/2010/main" val="1761878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E305BE-771B-1475-E1DE-4CF2A389F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37772C59-D8BE-2BF7-4FCB-0EA39B914AA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175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9800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78ADD13-42BB-99D4-DC83-869DFA89D3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208" y="60326"/>
            <a:ext cx="9603275" cy="56734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b="1" cap="none" dirty="0" err="1"/>
              <a:t>Kuzatilgan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bunday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hodisaning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mohiyati</a:t>
            </a:r>
            <a:r>
              <a:rPr lang="en-US" sz="2000" b="1" cap="none" dirty="0"/>
              <a:t> V. </a:t>
            </a:r>
            <a:r>
              <a:rPr lang="en-US" sz="2000" b="1" cap="none" dirty="0" err="1"/>
              <a:t>Galvaks</a:t>
            </a:r>
            <a:r>
              <a:rPr lang="en-US" sz="2000" b="1" cap="none" dirty="0"/>
              <a:t>, A. </a:t>
            </a:r>
            <a:r>
              <a:rPr lang="en-US" sz="2000" b="1" cap="none" dirty="0" err="1"/>
              <a:t>Stoletov</a:t>
            </a:r>
            <a:r>
              <a:rPr lang="en-US" sz="2000" b="1" cap="none" dirty="0"/>
              <a:t>, P. Lenard </a:t>
            </a:r>
            <a:r>
              <a:rPr lang="en-US" sz="2000" b="1" cap="none" dirty="0" err="1"/>
              <a:t>va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boshqa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olimlarning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bu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borada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oʻtkazgan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tajribalaridastoletov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va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boshqa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olimlar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tomonidan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fotoeffekt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hodisasini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o'rganishda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o'tkazilgan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tajribalar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natijalari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asosida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tashqi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fotoeffekt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uchun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quyidagi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asosiy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qonunlar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aniqlandi</a:t>
            </a:r>
            <a:r>
              <a:rPr lang="en-US" sz="2000" b="1" cap="none" dirty="0"/>
              <a:t>:</a:t>
            </a:r>
            <a:br>
              <a:rPr lang="en-US" sz="2000" b="1" cap="none" dirty="0"/>
            </a:br>
            <a:br>
              <a:rPr lang="en-US" sz="2000" b="1" cap="none" dirty="0"/>
            </a:br>
            <a:r>
              <a:rPr lang="en-US" sz="2000" b="1" cap="none" dirty="0"/>
              <a:t>1. </a:t>
            </a:r>
            <a:r>
              <a:rPr lang="en-US" sz="2000" b="1" cap="none" dirty="0" err="1"/>
              <a:t>Yorug'lik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katod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sirtidan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vaqı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birligida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urib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chiqargan</a:t>
            </a:r>
            <a:r>
              <a:rPr lang="en-US" sz="2000" b="1" cap="none" dirty="0"/>
              <a:t> electron-lar </a:t>
            </a:r>
            <a:r>
              <a:rPr lang="en-US" sz="2000" b="1" cap="none" dirty="0" err="1"/>
              <a:t>soni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katod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sirtiga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tushayotgan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yorug'lik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intensivligiga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to'g'ri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proporsionaldir</a:t>
            </a:r>
            <a:r>
              <a:rPr lang="en-US" sz="2000" b="1" cap="none" dirty="0"/>
              <a:t>.</a:t>
            </a:r>
            <a:br>
              <a:rPr lang="en-US" sz="2000" b="1" cap="none" dirty="0"/>
            </a:br>
            <a:br>
              <a:rPr lang="en-US" sz="2000" b="1" cap="none" dirty="0"/>
            </a:br>
            <a:r>
              <a:rPr lang="en-US" sz="2000" b="1" cap="none" dirty="0"/>
              <a:t>2. </a:t>
            </a:r>
            <a:r>
              <a:rPr lang="en-US" sz="2000" b="1" cap="none" dirty="0" err="1"/>
              <a:t>Katod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sirtidan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chiqayotgan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elektronlarning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kinetik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energiyasi</a:t>
            </a:r>
            <a:r>
              <a:rPr lang="en-US" sz="2000" b="1" cap="none" dirty="0"/>
              <a:t> 1 </a:t>
            </a:r>
            <a:r>
              <a:rPr lang="en-US" sz="2000" b="1" cap="none" dirty="0" err="1"/>
              <a:t>noldan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boshlab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maksimal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qiymatgacha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bo'ladi</a:t>
            </a:r>
            <a:r>
              <a:rPr lang="en-US" sz="2000" b="1" cap="none" dirty="0"/>
              <a:t>. Bu </a:t>
            </a:r>
            <a:r>
              <a:rPr lang="en-US" sz="2000" b="1" cap="none" dirty="0" err="1"/>
              <a:t>energiya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yorug'lik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intensivligiga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bog'liq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emas</a:t>
            </a:r>
            <a:r>
              <a:rPr lang="en-US" sz="2000" b="1" cap="none" dirty="0"/>
              <a:t>, </a:t>
            </a:r>
            <a:r>
              <a:rPr lang="en-US" sz="2000" b="1" cap="none" dirty="0" err="1"/>
              <a:t>katodga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tushayotgan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yorug'lik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chastotasiga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chiziqli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bog'lanishda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bo'ladi</a:t>
            </a:r>
            <a:r>
              <a:rPr lang="en-US" sz="2000" b="1" cap="none" dirty="0"/>
              <a:t>.</a:t>
            </a:r>
            <a:br>
              <a:rPr lang="en-US" sz="2000" b="1" cap="none" dirty="0"/>
            </a:br>
            <a:br>
              <a:rPr lang="en-US" sz="2000" b="1" cap="none" dirty="0"/>
            </a:br>
            <a:r>
              <a:rPr lang="en-US" sz="2000" b="1" cap="none" dirty="0"/>
              <a:t>3. Har </a:t>
            </a:r>
            <a:r>
              <a:rPr lang="en-US" sz="2000" b="1" cap="none" dirty="0" err="1"/>
              <a:t>bir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fotokatod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materiali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uchun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biror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chegaraviy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chastota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mavjudki</a:t>
            </a:r>
            <a:r>
              <a:rPr lang="en-US" sz="2000" b="1" cap="none" dirty="0"/>
              <a:t>, </a:t>
            </a:r>
            <a:r>
              <a:rPr lang="en-US" sz="2000" b="1" cap="none" dirty="0" err="1"/>
              <a:t>bu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chastotadan</a:t>
            </a:r>
            <a:r>
              <a:rPr lang="en-US" sz="2000" b="1" cap="none" dirty="0"/>
              <a:t> past </a:t>
            </a:r>
            <a:r>
              <a:rPr lang="en-US" sz="2000" b="1" cap="none" dirty="0" err="1"/>
              <a:t>chastotalarda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fotoeffekt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hodisasi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vujudga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kelmaydi</a:t>
            </a:r>
            <a:r>
              <a:rPr lang="en-US" sz="2000" b="1" cap="none" dirty="0"/>
              <a:t>. V </a:t>
            </a:r>
            <a:r>
              <a:rPr lang="en-US" sz="2000" b="1" cap="none" dirty="0" err="1"/>
              <a:t>ning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qiymati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yorug'lik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intensivligiga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va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katodni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yoritish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vaqtiga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bog'liq</a:t>
            </a:r>
            <a:r>
              <a:rPr lang="en-US" sz="2000" b="1" cap="none" dirty="0"/>
              <a:t> </a:t>
            </a:r>
            <a:r>
              <a:rPr lang="en-US" sz="2000" b="1" cap="none" dirty="0" err="1"/>
              <a:t>bo'lmaydi</a:t>
            </a:r>
            <a:r>
              <a:rPr lang="en-US" sz="2000" b="1" cap="none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3843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9787C2-66A7-DF4E-4CF2-7E15A7A24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081" y="159941"/>
            <a:ext cx="9603275" cy="1049235"/>
          </a:xfrm>
        </p:spPr>
        <p:txBody>
          <a:bodyPr>
            <a:normAutofit/>
          </a:bodyPr>
          <a:lstStyle/>
          <a:p>
            <a:r>
              <a:rPr lang="en-US" sz="2400" dirty="0" err="1"/>
              <a:t>Kompton</a:t>
            </a:r>
            <a:r>
              <a:rPr lang="en-US" sz="2400" dirty="0"/>
              <a:t> </a:t>
            </a:r>
            <a:r>
              <a:rPr lang="en-US" sz="2400" dirty="0" err="1"/>
              <a:t>effekti</a:t>
            </a:r>
            <a:endParaRPr lang="ru-RU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6691C7B-5A92-DEEC-CBC3-59F4E21913E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7453" y="684558"/>
                <a:ext cx="11859687" cy="5026694"/>
              </a:xfrm>
            </p:spPr>
            <p:txBody>
              <a:bodyPr>
                <a:normAutofit fontScale="62500" lnSpcReduction="20000"/>
              </a:bodyPr>
              <a:lstStyle/>
              <a:p>
                <a:r>
                  <a:rPr lang="en-US" sz="2600" b="1" dirty="0"/>
                  <a:t>Mikrozarralarning </a:t>
                </a:r>
                <a:r>
                  <a:rPr lang="en-US" sz="2600" b="1" dirty="0" err="1"/>
                  <a:t>korpuskulyar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xususiyatga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ega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ekanligini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tas-diqlaydigan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hodisalardan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biri</a:t>
                </a:r>
                <a:r>
                  <a:rPr lang="en-US" sz="2600" b="1" dirty="0"/>
                  <a:t> 1923-yilda </a:t>
                </a:r>
                <a:r>
                  <a:rPr lang="en-US" sz="2600" b="1" dirty="0" err="1"/>
                  <a:t>amerikalik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fizik</a:t>
                </a:r>
                <a:r>
                  <a:rPr lang="en-US" sz="2600" b="1" dirty="0"/>
                  <a:t> A.X. </a:t>
                </a:r>
                <a:r>
                  <a:rPr lang="en-US" sz="2600" b="1" dirty="0" err="1"/>
                  <a:t>Komp</a:t>
                </a:r>
                <a:r>
                  <a:rPr lang="en-US" sz="2600" b="1" dirty="0"/>
                  <a:t>-ton </a:t>
                </a:r>
                <a:r>
                  <a:rPr lang="en-US" sz="2600" b="1" dirty="0" err="1"/>
                  <a:t>tomonidan</a:t>
                </a:r>
                <a:r>
                  <a:rPr lang="en-US" sz="2600" b="1" dirty="0"/>
                  <a:t> kashf </a:t>
                </a:r>
                <a:r>
                  <a:rPr lang="en-US" sz="2600" b="1" dirty="0" err="1"/>
                  <a:t>etildi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va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uning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nomi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bilan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Kompton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effekti</a:t>
                </a:r>
                <a:r>
                  <a:rPr lang="en-US" sz="2600" b="1" dirty="0"/>
                  <a:t> deb </a:t>
                </a:r>
                <a:r>
                  <a:rPr lang="en-US" sz="2600" b="1" dirty="0" err="1"/>
                  <a:t>ataldi</a:t>
                </a:r>
                <a:r>
                  <a:rPr lang="en-US" sz="2600" b="1" dirty="0"/>
                  <a:t>. </a:t>
                </a:r>
                <a:r>
                  <a:rPr lang="en-US" sz="2600" b="1" dirty="0" err="1"/>
                  <a:t>Kompton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effekri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hodisasi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rentgen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nurlarining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sochilishi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ustida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Kompton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tomonidan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o'tkazilgan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tajribalarda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aniqlandiFotonlarning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elektronlarda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elastik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sochi-lishi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natijasida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fotonlar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to'lqin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uzunligining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o'zgarishi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hodisasiga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Kompton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effekti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deyiladi</a:t>
                </a:r>
                <a:r>
                  <a:rPr lang="en-US" sz="2600" b="1" dirty="0"/>
                  <a:t>.</a:t>
                </a:r>
              </a:p>
              <a:p>
                <a:r>
                  <a:rPr lang="en-US" sz="2600" b="1" dirty="0"/>
                  <a:t> </a:t>
                </a:r>
                <a14:m>
                  <m:oMath xmlns:m="http://schemas.openxmlformats.org/officeDocument/2006/math">
                    <m:r>
                      <a:rPr lang="en-US" sz="2600" b="1" i="0" smtClean="0">
                        <a:latin typeface="Cambria Math" panose="02040503050406030204" pitchFamily="18" charset="0"/>
                      </a:rPr>
                      <m:t>𝚫</m:t>
                    </m:r>
                    <m:r>
                      <a:rPr lang="en-US" sz="2600" b="1" i="1" smtClean="0">
                        <a:latin typeface="Cambria Math" panose="02040503050406030204" pitchFamily="18" charset="0"/>
                      </a:rPr>
                      <m:t>𝝀</m:t>
                    </m:r>
                    <m:r>
                      <a:rPr lang="en-US" sz="26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6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1" i="1" smtClean="0">
                            <a:latin typeface="Cambria Math" panose="02040503050406030204" pitchFamily="18" charset="0"/>
                          </a:rPr>
                          <m:t>𝝀</m:t>
                        </m:r>
                      </m:e>
                      <m:sup>
                        <m:r>
                          <a:rPr lang="en-US" sz="26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6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600" b="1" i="1" smtClean="0">
                        <a:latin typeface="Cambria Math" panose="02040503050406030204" pitchFamily="18" charset="0"/>
                      </a:rPr>
                      <m:t>𝝀</m:t>
                    </m:r>
                    <m:r>
                      <a:rPr lang="en-US" sz="26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600" b="1" i="1" smtClean="0">
                            <a:latin typeface="Cambria Math" panose="02040503050406030204" pitchFamily="18" charset="0"/>
                          </a:rPr>
                          <m:t>𝒉</m:t>
                        </m:r>
                      </m:num>
                      <m:den>
                        <m:r>
                          <a:rPr lang="en-US" sz="2600" b="1" i="1" smtClean="0">
                            <a:latin typeface="Cambria Math" panose="02040503050406030204" pitchFamily="18" charset="0"/>
                          </a:rPr>
                          <m:t>𝒎𝒄</m:t>
                        </m:r>
                      </m:den>
                    </m:f>
                    <m:d>
                      <m:dPr>
                        <m:ctrlPr>
                          <a:rPr lang="en-US" sz="26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26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600" b="1" i="1" smtClean="0">
                            <a:latin typeface="Cambria Math" panose="02040503050406030204" pitchFamily="18" charset="0"/>
                          </a:rPr>
                          <m:t>𝒄𝒐𝒔</m:t>
                        </m:r>
                        <m:r>
                          <a:rPr lang="en-US" sz="2600" b="1" i="1" smtClean="0">
                            <a:latin typeface="Cambria Math" panose="02040503050406030204" pitchFamily="18" charset="0"/>
                          </a:rPr>
                          <m:t>𝜽</m:t>
                        </m:r>
                      </m:e>
                    </m:d>
                  </m:oMath>
                </a14:m>
                <a:endParaRPr lang="en-US" sz="2600" b="1" dirty="0"/>
              </a:p>
              <a:p>
                <a:r>
                  <a:rPr lang="en-US" sz="2600" b="1" dirty="0" err="1"/>
                  <a:t>Endi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formuladagi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har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bir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kattalikka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izoh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beraman</a:t>
                </a:r>
                <a:r>
                  <a:rPr lang="en-US" sz="2600" b="1" dirty="0"/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 panose="02040503050406030204" pitchFamily="18" charset="0"/>
                      </a:rPr>
                      <m:t>𝝀</m:t>
                    </m:r>
                  </m:oMath>
                </a14:m>
                <a:r>
                  <a:rPr lang="el-GR" sz="2600" b="1" dirty="0"/>
                  <a:t> </a:t>
                </a:r>
                <a:r>
                  <a:rPr lang="en-US" sz="2600" b="1" dirty="0"/>
                  <a:t> — </a:t>
                </a:r>
                <a:r>
                  <a:rPr lang="en-US" sz="2600" b="1" dirty="0" err="1"/>
                  <a:t>tushayotgan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fotonning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boshlang‘ich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to‘lqin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uzunligi</a:t>
                </a:r>
                <a:endParaRPr lang="en-US" sz="2600" b="1" dirty="0"/>
              </a:p>
              <a:p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 panose="02040503050406030204" pitchFamily="18" charset="0"/>
                      </a:rPr>
                      <m:t>𝝀</m:t>
                    </m:r>
                  </m:oMath>
                </a14:m>
                <a:r>
                  <a:rPr lang="el-GR" sz="2600" b="1" dirty="0"/>
                  <a:t>′ </a:t>
                </a:r>
                <a:r>
                  <a:rPr lang="en-US" sz="2600" b="1" dirty="0"/>
                  <a:t>— </a:t>
                </a:r>
                <a:r>
                  <a:rPr lang="en-US" sz="2600" b="1" dirty="0" err="1"/>
                  <a:t>sochilgan</a:t>
                </a:r>
                <a:r>
                  <a:rPr lang="en-US" sz="2600" b="1" dirty="0"/>
                  <a:t> (</a:t>
                </a:r>
                <a:r>
                  <a:rPr lang="en-US" sz="2600" b="1" dirty="0" err="1"/>
                  <a:t>tarqalgan</a:t>
                </a:r>
                <a:r>
                  <a:rPr lang="en-US" sz="2600" b="1" dirty="0"/>
                  <a:t>) </a:t>
                </a:r>
                <a:r>
                  <a:rPr lang="en-US" sz="2600" b="1" dirty="0" err="1"/>
                  <a:t>fotonning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to‘lqin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uzunligi</a:t>
                </a:r>
                <a:endParaRPr lang="en-US" sz="2600" b="1" dirty="0"/>
              </a:p>
              <a:p>
                <a:r>
                  <a:rPr lang="en-US" sz="2600" b="1" dirty="0"/>
                  <a:t> </a:t>
                </a:r>
                <a14:m>
                  <m:oMath xmlns:m="http://schemas.openxmlformats.org/officeDocument/2006/math">
                    <m:r>
                      <a:rPr lang="en-US" sz="2600" b="1" i="0" smtClean="0">
                        <a:latin typeface="Cambria Math" panose="02040503050406030204" pitchFamily="18" charset="0"/>
                      </a:rPr>
                      <m:t>𝚫</m:t>
                    </m:r>
                    <m:r>
                      <a:rPr lang="en-US" sz="2600" b="1" i="1" smtClean="0">
                        <a:latin typeface="Cambria Math" panose="02040503050406030204" pitchFamily="18" charset="0"/>
                      </a:rPr>
                      <m:t>𝝀</m:t>
                    </m:r>
                    <m:r>
                      <a:rPr lang="en-US" sz="26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6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1" i="1" smtClean="0">
                            <a:latin typeface="Cambria Math" panose="02040503050406030204" pitchFamily="18" charset="0"/>
                          </a:rPr>
                          <m:t>𝝀</m:t>
                        </m:r>
                      </m:e>
                      <m:sup>
                        <m:r>
                          <a:rPr lang="en-US" sz="26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26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600" b="1" i="1" smtClean="0">
                        <a:latin typeface="Cambria Math" panose="02040503050406030204" pitchFamily="18" charset="0"/>
                      </a:rPr>
                      <m:t>𝝀</m:t>
                    </m:r>
                  </m:oMath>
                </a14:m>
                <a:r>
                  <a:rPr lang="el-GR" sz="2600" b="1" dirty="0"/>
                  <a:t> — </a:t>
                </a:r>
                <a:r>
                  <a:rPr lang="en-US" sz="2600" b="1" dirty="0" err="1"/>
                  <a:t>to‘lqin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uzunligining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o‘zgarishi</a:t>
                </a:r>
                <a:r>
                  <a:rPr lang="en-US" sz="2600" b="1" dirty="0"/>
                  <a:t> (</a:t>
                </a:r>
                <a:r>
                  <a:rPr lang="en-US" sz="2600" b="1" dirty="0" err="1"/>
                  <a:t>Kompton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siljishi</a:t>
                </a:r>
                <a:r>
                  <a:rPr lang="en-US" sz="2600" b="1" dirty="0"/>
                  <a:t>)</a:t>
                </a:r>
              </a:p>
              <a:p>
                <a:r>
                  <a:rPr lang="en-US" sz="2600" b="1" dirty="0"/>
                  <a:t>h — Planck </a:t>
                </a:r>
                <a:r>
                  <a:rPr lang="en-US" sz="2600" b="1" dirty="0" err="1"/>
                  <a:t>doimiysi</a:t>
                </a:r>
                <a:r>
                  <a:rPr lang="en-US" sz="2600" b="1" dirty="0"/>
                  <a:t>, </a:t>
                </a:r>
                <a:r>
                  <a:rPr lang="en-US" sz="2600" b="1" dirty="0" err="1"/>
                  <a:t>qiymati</a:t>
                </a:r>
                <a:r>
                  <a:rPr lang="en-US" sz="2600" b="1" dirty="0"/>
                  <a:t> ≈ 6.63 × 10⁻³⁴ J·s</a:t>
                </a:r>
              </a:p>
              <a:p>
                <a:r>
                  <a:rPr lang="en-US" sz="2600" b="1" dirty="0"/>
                  <a:t>m — electron </a:t>
                </a:r>
                <a:r>
                  <a:rPr lang="en-US" sz="2600" b="1" dirty="0" err="1"/>
                  <a:t>massasi</a:t>
                </a:r>
                <a:r>
                  <a:rPr lang="en-US" sz="2600" b="1" dirty="0"/>
                  <a:t> (≈ 9.11 × 10⁻³¹ kg)</a:t>
                </a:r>
              </a:p>
              <a:p>
                <a:r>
                  <a:rPr lang="en-US" sz="2600" b="1" dirty="0"/>
                  <a:t>c— </a:t>
                </a:r>
                <a:r>
                  <a:rPr lang="en-US" sz="2600" b="1" dirty="0" err="1"/>
                  <a:t>yorug‘lik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tezligi</a:t>
                </a:r>
                <a:r>
                  <a:rPr lang="en-US" sz="2600" b="1" dirty="0"/>
                  <a:t> (≈ 3 × 10⁸ m/s)</a:t>
                </a:r>
              </a:p>
              <a:p>
                <a14:m>
                  <m:oMath xmlns:m="http://schemas.openxmlformats.org/officeDocument/2006/math">
                    <m:r>
                      <a:rPr lang="en-US" sz="2600" b="1" i="1" smtClean="0">
                        <a:latin typeface="Cambria Math" panose="02040503050406030204" pitchFamily="18" charset="0"/>
                      </a:rPr>
                      <m:t>𝜽</m:t>
                    </m:r>
                  </m:oMath>
                </a14:m>
                <a:r>
                  <a:rPr lang="el-GR" sz="2600" b="1" dirty="0"/>
                  <a:t> </a:t>
                </a:r>
                <a:r>
                  <a:rPr lang="en-US" sz="2600" b="1" dirty="0"/>
                  <a:t> — </a:t>
                </a:r>
                <a:r>
                  <a:rPr lang="en-US" sz="2600" b="1" dirty="0" err="1"/>
                  <a:t>fotonning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sochilish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burchagi</a:t>
                </a:r>
                <a:r>
                  <a:rPr lang="en-US" sz="2600" b="1" dirty="0"/>
                  <a:t> (</a:t>
                </a:r>
                <a:r>
                  <a:rPr lang="en-US" sz="2600" b="1" dirty="0" err="1"/>
                  <a:t>qanchaga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og‘ganini</a:t>
                </a:r>
                <a:r>
                  <a:rPr lang="en-US" sz="2600" b="1" dirty="0"/>
                  <a:t> </a:t>
                </a:r>
                <a:r>
                  <a:rPr lang="en-US" sz="2600" b="1" dirty="0" err="1"/>
                  <a:t>ko‘rsatadi</a:t>
                </a:r>
                <a:r>
                  <a:rPr lang="en-US" sz="2600" b="1" dirty="0"/>
                  <a:t>)</a:t>
                </a:r>
              </a:p>
              <a:p>
                <a:endParaRPr lang="en-US" sz="2600" b="1" dirty="0"/>
              </a:p>
              <a:p>
                <a:pPr marL="0" indent="0">
                  <a:buNone/>
                </a:pPr>
                <a:endParaRPr lang="ru-RU" b="1" dirty="0"/>
              </a:p>
            </p:txBody>
          </p:sp>
        </mc:Choice>
        <mc:Fallback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6691C7B-5A92-DEEC-CBC3-59F4E21913E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7453" y="684558"/>
                <a:ext cx="11859687" cy="5026694"/>
              </a:xfrm>
              <a:blipFill>
                <a:blip r:embed="rId2"/>
                <a:stretch>
                  <a:fillRect l="-206" t="-3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5322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1179D3-3D68-6740-3443-9FD11762E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179" y="1704181"/>
            <a:ext cx="10607071" cy="199742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76EF1945-A114-A8A7-2A48-2AA8FE29D0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0267" y="0"/>
            <a:ext cx="5975031" cy="6134100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088F3C1-FA5A-799C-CE3F-DD9104486F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4765" y="0"/>
            <a:ext cx="6287235" cy="613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275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AEA4CC3-0D0A-1BAE-C6AD-DA87C43D03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0"/>
            <a:ext cx="12192000" cy="6053481"/>
          </a:xfrm>
        </p:spPr>
        <p:txBody>
          <a:bodyPr>
            <a:normAutofit/>
          </a:bodyPr>
          <a:lstStyle/>
          <a:p>
            <a:r>
              <a:rPr lang="en-US" sz="2400" b="1" dirty="0" err="1"/>
              <a:t>Elektron</a:t>
            </a:r>
            <a:r>
              <a:rPr lang="en-US" sz="2400" b="1" dirty="0"/>
              <a:t> </a:t>
            </a:r>
            <a:r>
              <a:rPr lang="en-US" sz="2400" b="1" dirty="0" err="1"/>
              <a:t>pozitron</a:t>
            </a:r>
            <a:r>
              <a:rPr lang="en-US" sz="2400" b="1" dirty="0"/>
              <a:t> </a:t>
            </a:r>
            <a:r>
              <a:rPr lang="en-US" sz="2400" b="1" dirty="0" err="1"/>
              <a:t>juftining</a:t>
            </a:r>
            <a:r>
              <a:rPr lang="en-US" sz="2400" b="1" dirty="0"/>
              <a:t> </a:t>
            </a:r>
            <a:r>
              <a:rPr lang="en-US" sz="2400" b="1" dirty="0" err="1"/>
              <a:t>hosil</a:t>
            </a:r>
            <a:r>
              <a:rPr lang="en-US" sz="2400" b="1" dirty="0"/>
              <a:t> </a:t>
            </a:r>
            <a:r>
              <a:rPr lang="en-US" sz="2400" b="1" dirty="0" err="1"/>
              <a:t>bo’lishi</a:t>
            </a:r>
            <a:endParaRPr lang="en-US" sz="2400" b="1" dirty="0"/>
          </a:p>
          <a:p>
            <a:r>
              <a:rPr lang="en-US" sz="2400" b="1" cap="none" dirty="0" err="1"/>
              <a:t>Elektron</a:t>
            </a:r>
            <a:r>
              <a:rPr lang="en-US" sz="2400" b="1" cap="none" dirty="0"/>
              <a:t>–</a:t>
            </a:r>
            <a:r>
              <a:rPr lang="en-US" sz="2400" b="1" cap="none" dirty="0" err="1"/>
              <a:t>pozitron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juftining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hosil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bo‘lishi</a:t>
            </a:r>
            <a:r>
              <a:rPr lang="en-US" sz="2400" b="1" cap="none" dirty="0"/>
              <a:t> — </a:t>
            </a:r>
            <a:r>
              <a:rPr lang="en-US" sz="2400" b="1" cap="none" dirty="0" err="1"/>
              <a:t>bu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yuqori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energiyali</a:t>
            </a:r>
            <a:r>
              <a:rPr lang="en-US" sz="2400" b="1" cap="none" dirty="0"/>
              <a:t> gamma-</a:t>
            </a:r>
            <a:r>
              <a:rPr lang="en-US" sz="2400" b="1" cap="none" dirty="0" err="1"/>
              <a:t>fotonning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moddadan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o‘tayotganda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energiyasi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zarrachalarga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aylanish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jarayonidir</a:t>
            </a:r>
            <a:r>
              <a:rPr lang="en-US" sz="2400" b="1" cap="none" dirty="0"/>
              <a:t>. Agar </a:t>
            </a:r>
            <a:r>
              <a:rPr lang="en-US" sz="2400" b="1" cap="none" dirty="0" err="1"/>
              <a:t>foton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energiyasi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kamida</a:t>
            </a:r>
            <a:r>
              <a:rPr lang="en-US" sz="2400" b="1" cap="none" dirty="0"/>
              <a:t> 1,022 </a:t>
            </a:r>
            <a:r>
              <a:rPr lang="en-US" sz="2400" b="1" cap="none" dirty="0" err="1"/>
              <a:t>mev</a:t>
            </a:r>
            <a:r>
              <a:rPr lang="en-US" sz="2400" b="1" cap="none" dirty="0"/>
              <a:t> (</a:t>
            </a:r>
            <a:r>
              <a:rPr lang="en-US" sz="2400" b="1" cap="none" dirty="0" err="1"/>
              <a:t>elektron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va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pozitronning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umumiy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tinchlik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energiyasi</a:t>
            </a:r>
            <a:r>
              <a:rPr lang="en-US" sz="2400" b="1" cap="none" dirty="0"/>
              <a:t>) dan </a:t>
            </a:r>
            <a:r>
              <a:rPr lang="en-US" sz="2400" b="1" cap="none" dirty="0" err="1"/>
              <a:t>katta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bo‘lsa</a:t>
            </a:r>
            <a:r>
              <a:rPr lang="en-US" sz="2400" b="1" cap="none" dirty="0"/>
              <a:t>, u atom </a:t>
            </a:r>
            <a:r>
              <a:rPr lang="en-US" sz="2400" b="1" cap="none" dirty="0" err="1"/>
              <a:t>yadrosi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yaqinida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elektron</a:t>
            </a:r>
            <a:r>
              <a:rPr lang="en-US" sz="2400" b="1" cap="none" dirty="0"/>
              <a:t> (e⁻) </a:t>
            </a:r>
            <a:r>
              <a:rPr lang="en-US" sz="2400" b="1" cap="none" dirty="0" err="1"/>
              <a:t>va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unga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qarama-qarshi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zaryadli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pozitron</a:t>
            </a:r>
            <a:r>
              <a:rPr lang="en-US" sz="2400" b="1" cap="none" dirty="0"/>
              <a:t> (e⁺) </a:t>
            </a:r>
            <a:r>
              <a:rPr lang="en-US" sz="2400" b="1" cap="none" dirty="0" err="1"/>
              <a:t>juftini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hosil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qiladi</a:t>
            </a:r>
            <a:r>
              <a:rPr lang="en-US" sz="2400" b="1" cap="none" dirty="0"/>
              <a:t>. Bu </a:t>
            </a:r>
            <a:r>
              <a:rPr lang="en-US" sz="2400" b="1" cap="none" dirty="0" err="1"/>
              <a:t>jarayonda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energiya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saqlanish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qonuni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bajariladi</a:t>
            </a:r>
            <a:r>
              <a:rPr lang="en-US" sz="2400" b="1" cap="none" dirty="0"/>
              <a:t>: </a:t>
            </a:r>
            <a:r>
              <a:rPr lang="en-US" sz="2400" b="1" cap="none" dirty="0" err="1"/>
              <a:t>foton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energiyasining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bir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qismi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zarrachalarning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massasi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hosil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bo‘lishiga</a:t>
            </a:r>
            <a:r>
              <a:rPr lang="en-US" sz="2400" b="1" cap="none" dirty="0"/>
              <a:t>, </a:t>
            </a:r>
            <a:r>
              <a:rPr lang="en-US" sz="2400" b="1" cap="none" dirty="0" err="1"/>
              <a:t>qolgan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qismi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esa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ularning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kinetik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energiyasiga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aylanadi</a:t>
            </a:r>
            <a:r>
              <a:rPr lang="en-US" sz="2400" b="1" cap="none" dirty="0"/>
              <a:t>. </a:t>
            </a:r>
            <a:r>
              <a:rPr lang="en-US" sz="2400" b="1" cap="none" dirty="0" err="1"/>
              <a:t>Pozitron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keyinchalik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elektron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bilan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to‘qnashib</a:t>
            </a:r>
            <a:r>
              <a:rPr lang="en-US" sz="2400" b="1" cap="none" dirty="0"/>
              <a:t>, </a:t>
            </a:r>
            <a:r>
              <a:rPr lang="en-US" sz="2400" b="1" cap="none" dirty="0" err="1"/>
              <a:t>annihilatsiya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jarayonida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yana</a:t>
            </a:r>
            <a:r>
              <a:rPr lang="en-US" sz="2400" b="1" cap="none" dirty="0"/>
              <a:t> gamma-</a:t>
            </a:r>
            <a:r>
              <a:rPr lang="en-US" sz="2400" b="1" cap="none" dirty="0" err="1"/>
              <a:t>fotonlarga</a:t>
            </a:r>
            <a:r>
              <a:rPr lang="en-US" sz="2400" b="1" cap="none" dirty="0"/>
              <a:t> </a:t>
            </a:r>
            <a:r>
              <a:rPr lang="en-US" sz="2400" b="1" cap="none" dirty="0" err="1"/>
              <a:t>aylanadi</a:t>
            </a:r>
            <a:r>
              <a:rPr lang="en-US" sz="2400" b="1" cap="none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7268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7EBB77E-8984-0ACE-13C4-60093ECD8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892" y="179881"/>
            <a:ext cx="11692327" cy="5726243"/>
          </a:xfrm>
        </p:spPr>
        <p:txBody>
          <a:bodyPr/>
          <a:lstStyle/>
          <a:p>
            <a:r>
              <a:rPr lang="en-US" b="1" dirty="0"/>
              <a:t>Gamma </a:t>
            </a:r>
            <a:r>
              <a:rPr lang="en-US" b="1" dirty="0" err="1"/>
              <a:t>nurlarining</a:t>
            </a:r>
            <a:r>
              <a:rPr lang="en-US" b="1" dirty="0"/>
              <a:t> </a:t>
            </a:r>
            <a:r>
              <a:rPr lang="en-US" b="1" dirty="0" err="1"/>
              <a:t>muhitda</a:t>
            </a:r>
            <a:r>
              <a:rPr lang="en-US" b="1" dirty="0"/>
              <a:t> </a:t>
            </a:r>
            <a:r>
              <a:rPr lang="en-US" b="1" dirty="0" err="1"/>
              <a:t>yutilishi</a:t>
            </a:r>
            <a:endParaRPr lang="en-US" b="1" dirty="0"/>
          </a:p>
          <a:p>
            <a:r>
              <a:rPr lang="en-US" b="1" dirty="0"/>
              <a:t>Gamma </a:t>
            </a:r>
            <a:r>
              <a:rPr lang="en-US" b="1" dirty="0" err="1"/>
              <a:t>nurlari</a:t>
            </a:r>
            <a:r>
              <a:rPr lang="en-US" b="1" dirty="0"/>
              <a:t> — </a:t>
            </a:r>
            <a:r>
              <a:rPr lang="en-US" b="1" dirty="0" err="1"/>
              <a:t>yuqori</a:t>
            </a:r>
            <a:r>
              <a:rPr lang="en-US" b="1" dirty="0"/>
              <a:t> </a:t>
            </a:r>
            <a:r>
              <a:rPr lang="en-US" b="1" dirty="0" err="1"/>
              <a:t>energiyali</a:t>
            </a:r>
            <a:r>
              <a:rPr lang="en-US" b="1" dirty="0"/>
              <a:t> </a:t>
            </a:r>
            <a:r>
              <a:rPr lang="en-US" b="1" dirty="0" err="1"/>
              <a:t>elektromagnit</a:t>
            </a:r>
            <a:r>
              <a:rPr lang="en-US" b="1" dirty="0"/>
              <a:t> </a:t>
            </a:r>
            <a:r>
              <a:rPr lang="en-US" b="1" dirty="0" err="1"/>
              <a:t>nurlanish</a:t>
            </a:r>
            <a:r>
              <a:rPr lang="en-US" b="1" dirty="0"/>
              <a:t> </a:t>
            </a:r>
            <a:r>
              <a:rPr lang="en-US" b="1" dirty="0" err="1"/>
              <a:t>bo‘lib</a:t>
            </a:r>
            <a:r>
              <a:rPr lang="en-US" b="1" dirty="0"/>
              <a:t>, </a:t>
            </a:r>
            <a:r>
              <a:rPr lang="en-US" b="1" dirty="0" err="1"/>
              <a:t>muhitdan</a:t>
            </a:r>
            <a:r>
              <a:rPr lang="en-US" b="1" dirty="0"/>
              <a:t> </a:t>
            </a:r>
            <a:r>
              <a:rPr lang="en-US" b="1" dirty="0" err="1"/>
              <a:t>o‘tganda</a:t>
            </a:r>
            <a:r>
              <a:rPr lang="en-US" b="1" dirty="0"/>
              <a:t> </a:t>
            </a:r>
            <a:r>
              <a:rPr lang="en-US" b="1" dirty="0" err="1"/>
              <a:t>modda</a:t>
            </a:r>
            <a:r>
              <a:rPr lang="en-US" b="1" dirty="0"/>
              <a:t> </a:t>
            </a:r>
            <a:r>
              <a:rPr lang="en-US" b="1" dirty="0" err="1"/>
              <a:t>bilan</a:t>
            </a:r>
            <a:r>
              <a:rPr lang="en-US" b="1" dirty="0"/>
              <a:t> </a:t>
            </a:r>
            <a:r>
              <a:rPr lang="en-US" b="1" dirty="0" err="1"/>
              <a:t>o‘zaro</a:t>
            </a:r>
            <a:r>
              <a:rPr lang="en-US" b="1" dirty="0"/>
              <a:t> </a:t>
            </a:r>
            <a:r>
              <a:rPr lang="en-US" b="1" dirty="0" err="1"/>
              <a:t>ta’sirlashib</a:t>
            </a:r>
            <a:r>
              <a:rPr lang="en-US" b="1" dirty="0"/>
              <a:t> </a:t>
            </a:r>
            <a:r>
              <a:rPr lang="en-US" b="1" dirty="0" err="1"/>
              <a:t>asta-sekin</a:t>
            </a:r>
            <a:r>
              <a:rPr lang="en-US" b="1" dirty="0"/>
              <a:t> </a:t>
            </a:r>
            <a:r>
              <a:rPr lang="en-US" b="1" dirty="0" err="1"/>
              <a:t>so‘nadi</a:t>
            </a:r>
            <a:r>
              <a:rPr lang="en-US" b="1" dirty="0"/>
              <a:t>. Bu </a:t>
            </a:r>
            <a:r>
              <a:rPr lang="en-US" b="1" dirty="0" err="1"/>
              <a:t>jarayon</a:t>
            </a:r>
            <a:r>
              <a:rPr lang="en-US" b="1" dirty="0"/>
              <a:t> gamma </a:t>
            </a:r>
            <a:r>
              <a:rPr lang="en-US" b="1" dirty="0" err="1"/>
              <a:t>kvantlarining</a:t>
            </a:r>
            <a:r>
              <a:rPr lang="en-US" b="1" dirty="0"/>
              <a:t> </a:t>
            </a:r>
            <a:r>
              <a:rPr lang="en-US" b="1" dirty="0" err="1"/>
              <a:t>energiyasini</a:t>
            </a:r>
            <a:r>
              <a:rPr lang="en-US" b="1" dirty="0"/>
              <a:t> </a:t>
            </a:r>
            <a:r>
              <a:rPr lang="en-US" b="1" dirty="0" err="1"/>
              <a:t>yo‘qotishi</a:t>
            </a:r>
            <a:r>
              <a:rPr lang="en-US" b="1" dirty="0"/>
              <a:t> </a:t>
            </a:r>
            <a:r>
              <a:rPr lang="en-US" b="1" dirty="0" err="1"/>
              <a:t>natijasida</a:t>
            </a:r>
            <a:r>
              <a:rPr lang="en-US" b="1" dirty="0"/>
              <a:t> </a:t>
            </a:r>
            <a:r>
              <a:rPr lang="en-US" b="1" dirty="0" err="1"/>
              <a:t>yuz</a:t>
            </a:r>
            <a:r>
              <a:rPr lang="en-US" b="1" dirty="0"/>
              <a:t> </a:t>
            </a:r>
            <a:r>
              <a:rPr lang="en-US" b="1" dirty="0" err="1"/>
              <a:t>beradi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asosan</a:t>
            </a:r>
            <a:r>
              <a:rPr lang="en-US" b="1" dirty="0"/>
              <a:t> </a:t>
            </a:r>
            <a:r>
              <a:rPr lang="en-US" b="1" dirty="0" err="1"/>
              <a:t>uch</a:t>
            </a:r>
            <a:r>
              <a:rPr lang="en-US" b="1" dirty="0"/>
              <a:t> </a:t>
            </a:r>
            <a:r>
              <a:rPr lang="en-US" b="1" dirty="0" err="1"/>
              <a:t>xil</a:t>
            </a:r>
            <a:r>
              <a:rPr lang="en-US" b="1" dirty="0"/>
              <a:t> </a:t>
            </a:r>
            <a:r>
              <a:rPr lang="en-US" b="1" dirty="0" err="1"/>
              <a:t>mexanizm</a:t>
            </a:r>
            <a:r>
              <a:rPr lang="en-US" b="1" dirty="0"/>
              <a:t> </a:t>
            </a:r>
            <a:r>
              <a:rPr lang="en-US" b="1" dirty="0" err="1"/>
              <a:t>orqali</a:t>
            </a:r>
            <a:r>
              <a:rPr lang="en-US" b="1" dirty="0"/>
              <a:t> </a:t>
            </a:r>
            <a:r>
              <a:rPr lang="en-US" b="1" dirty="0" err="1"/>
              <a:t>amalga</a:t>
            </a:r>
            <a:r>
              <a:rPr lang="en-US" b="1" dirty="0"/>
              <a:t> </a:t>
            </a:r>
            <a:r>
              <a:rPr lang="en-US" b="1" dirty="0" err="1"/>
              <a:t>oshadi</a:t>
            </a:r>
            <a:r>
              <a:rPr lang="en-US" b="1" dirty="0"/>
              <a:t>: </a:t>
            </a:r>
            <a:r>
              <a:rPr lang="en-US" b="1" dirty="0" err="1"/>
              <a:t>fotoeffekt</a:t>
            </a:r>
            <a:r>
              <a:rPr lang="en-US" b="1" dirty="0"/>
              <a:t>, </a:t>
            </a:r>
            <a:r>
              <a:rPr lang="en-US" b="1" dirty="0" err="1"/>
              <a:t>Kompton</a:t>
            </a:r>
            <a:r>
              <a:rPr lang="en-US" b="1" dirty="0"/>
              <a:t> </a:t>
            </a:r>
            <a:r>
              <a:rPr lang="en-US" b="1" dirty="0" err="1"/>
              <a:t>effekti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elektron-pozitron</a:t>
            </a:r>
            <a:r>
              <a:rPr lang="en-US" b="1" dirty="0"/>
              <a:t> </a:t>
            </a:r>
            <a:r>
              <a:rPr lang="en-US" b="1" dirty="0" err="1"/>
              <a:t>juftining</a:t>
            </a:r>
            <a:r>
              <a:rPr lang="en-US" b="1" dirty="0"/>
              <a:t> </a:t>
            </a:r>
            <a:r>
              <a:rPr lang="en-US" b="1" dirty="0" err="1"/>
              <a:t>hosil</a:t>
            </a:r>
            <a:r>
              <a:rPr lang="en-US" b="1" dirty="0"/>
              <a:t> </a:t>
            </a:r>
            <a:r>
              <a:rPr lang="en-US" b="1" dirty="0" err="1"/>
              <a:t>bo‘lishi</a:t>
            </a:r>
            <a:r>
              <a:rPr lang="en-US" b="1" dirty="0"/>
              <a:t>. Shu </a:t>
            </a:r>
            <a:r>
              <a:rPr lang="en-US" b="1" dirty="0" err="1"/>
              <a:t>sababli</a:t>
            </a:r>
            <a:r>
              <a:rPr lang="en-US" b="1" dirty="0"/>
              <a:t> </a:t>
            </a:r>
            <a:r>
              <a:rPr lang="en-US" b="1" dirty="0" err="1"/>
              <a:t>muhitda</a:t>
            </a:r>
            <a:r>
              <a:rPr lang="en-US" b="1" dirty="0"/>
              <a:t> gamma </a:t>
            </a:r>
            <a:r>
              <a:rPr lang="en-US" b="1" dirty="0" err="1"/>
              <a:t>nurlarining</a:t>
            </a:r>
            <a:r>
              <a:rPr lang="en-US" b="1" dirty="0"/>
              <a:t> </a:t>
            </a:r>
            <a:r>
              <a:rPr lang="en-US" b="1" dirty="0" err="1"/>
              <a:t>umumiy</a:t>
            </a:r>
            <a:r>
              <a:rPr lang="en-US" b="1" dirty="0"/>
              <a:t> </a:t>
            </a:r>
            <a:r>
              <a:rPr lang="en-US" b="1" dirty="0" err="1"/>
              <a:t>yutilishi</a:t>
            </a:r>
            <a:r>
              <a:rPr lang="en-US" b="1" dirty="0"/>
              <a:t> </a:t>
            </a:r>
            <a:r>
              <a:rPr lang="en-US" b="1" dirty="0" err="1"/>
              <a:t>to‘la</a:t>
            </a:r>
            <a:r>
              <a:rPr lang="en-US" b="1" dirty="0"/>
              <a:t> </a:t>
            </a:r>
            <a:r>
              <a:rPr lang="en-US" b="1" dirty="0" err="1"/>
              <a:t>yutilish</a:t>
            </a:r>
            <a:r>
              <a:rPr lang="en-US" b="1" dirty="0"/>
              <a:t> </a:t>
            </a:r>
            <a:r>
              <a:rPr lang="en-US" b="1" dirty="0" err="1"/>
              <a:t>koeffitsienti</a:t>
            </a:r>
            <a:r>
              <a:rPr lang="en-US" b="1" dirty="0"/>
              <a:t> (</a:t>
            </a:r>
            <a:r>
              <a:rPr lang="el-GR" b="1" dirty="0"/>
              <a:t>μ) </a:t>
            </a:r>
            <a:r>
              <a:rPr lang="en-US" b="1" dirty="0" err="1"/>
              <a:t>bilan</a:t>
            </a:r>
            <a:r>
              <a:rPr lang="en-US" b="1" dirty="0"/>
              <a:t> </a:t>
            </a:r>
            <a:r>
              <a:rPr lang="en-US" b="1" dirty="0" err="1"/>
              <a:t>ifodalanadi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u </a:t>
            </a:r>
            <a:r>
              <a:rPr lang="en-US" b="1" dirty="0" err="1"/>
              <a:t>ushbu</a:t>
            </a:r>
            <a:r>
              <a:rPr lang="en-US" b="1" dirty="0"/>
              <a:t> </a:t>
            </a:r>
            <a:r>
              <a:rPr lang="en-US" b="1" dirty="0" err="1"/>
              <a:t>uch</a:t>
            </a:r>
            <a:r>
              <a:rPr lang="en-US" b="1" dirty="0"/>
              <a:t> </a:t>
            </a:r>
            <a:r>
              <a:rPr lang="en-US" b="1" dirty="0" err="1"/>
              <a:t>jarayon</a:t>
            </a:r>
            <a:r>
              <a:rPr lang="en-US" b="1" dirty="0"/>
              <a:t> </a:t>
            </a:r>
            <a:r>
              <a:rPr lang="en-US" b="1" dirty="0" err="1"/>
              <a:t>hissalarining</a:t>
            </a:r>
            <a:r>
              <a:rPr lang="en-US" b="1" dirty="0"/>
              <a:t> </a:t>
            </a:r>
            <a:r>
              <a:rPr lang="en-US" b="1" dirty="0" err="1"/>
              <a:t>yig‘indisiga</a:t>
            </a:r>
            <a:r>
              <a:rPr lang="en-US" b="1" dirty="0"/>
              <a:t> </a:t>
            </a:r>
            <a:r>
              <a:rPr lang="en-US" b="1" dirty="0" err="1"/>
              <a:t>teng</a:t>
            </a:r>
            <a:r>
              <a:rPr lang="en-US" b="1" dirty="0"/>
              <a:t> </a:t>
            </a:r>
            <a:r>
              <a:rPr lang="en-US" b="1" dirty="0" err="1"/>
              <a:t>bo‘ladi</a:t>
            </a:r>
            <a:r>
              <a:rPr lang="en-US" b="1" dirty="0"/>
              <a:t>.</a:t>
            </a:r>
          </a:p>
          <a:p>
            <a:r>
              <a:rPr lang="en-US" b="1" dirty="0"/>
              <a:t>Gamma </a:t>
            </a:r>
            <a:r>
              <a:rPr lang="en-US" b="1" dirty="0" err="1"/>
              <a:t>nurlarining</a:t>
            </a:r>
            <a:r>
              <a:rPr lang="en-US" b="1" dirty="0"/>
              <a:t> </a:t>
            </a:r>
            <a:r>
              <a:rPr lang="en-US" b="1" dirty="0" err="1"/>
              <a:t>muhitdan</a:t>
            </a:r>
            <a:r>
              <a:rPr lang="en-US" b="1" dirty="0"/>
              <a:t> </a:t>
            </a:r>
            <a:r>
              <a:rPr lang="en-US" b="1" dirty="0" err="1"/>
              <a:t>o‘tishda</a:t>
            </a:r>
            <a:r>
              <a:rPr lang="en-US" b="1" dirty="0"/>
              <a:t> </a:t>
            </a:r>
            <a:r>
              <a:rPr lang="en-US" b="1" dirty="0" err="1"/>
              <a:t>intensivligi</a:t>
            </a:r>
            <a:r>
              <a:rPr lang="en-US" b="1" dirty="0"/>
              <a:t> </a:t>
            </a:r>
            <a:r>
              <a:rPr lang="en-US" b="1" dirty="0" err="1"/>
              <a:t>eksponentsial</a:t>
            </a:r>
            <a:r>
              <a:rPr lang="en-US" b="1" dirty="0"/>
              <a:t> </a:t>
            </a:r>
            <a:r>
              <a:rPr lang="en-US" b="1" dirty="0" err="1"/>
              <a:t>qonun</a:t>
            </a:r>
            <a:r>
              <a:rPr lang="en-US" b="1" dirty="0"/>
              <a:t> </a:t>
            </a:r>
            <a:r>
              <a:rPr lang="en-US" b="1" dirty="0" err="1"/>
              <a:t>asosida</a:t>
            </a:r>
            <a:r>
              <a:rPr lang="en-US" b="1" dirty="0"/>
              <a:t> </a:t>
            </a:r>
            <a:r>
              <a:rPr lang="en-US" b="1" dirty="0" err="1"/>
              <a:t>kamayadi</a:t>
            </a:r>
            <a:r>
              <a:rPr lang="en-US" b="1" dirty="0"/>
              <a:t>, </a:t>
            </a:r>
            <a:r>
              <a:rPr lang="en-US" b="1" dirty="0" err="1"/>
              <a:t>ya’ni</a:t>
            </a:r>
            <a:r>
              <a:rPr lang="en-US" b="1" dirty="0"/>
              <a:t> </a:t>
            </a:r>
            <a:r>
              <a:rPr lang="en-US" b="1" dirty="0" err="1"/>
              <a:t>nurlanish</a:t>
            </a:r>
            <a:r>
              <a:rPr lang="en-US" b="1" dirty="0"/>
              <a:t> </a:t>
            </a:r>
            <a:r>
              <a:rPr lang="en-US" b="1" dirty="0" err="1"/>
              <a:t>qalinlik</a:t>
            </a:r>
            <a:r>
              <a:rPr lang="en-US" b="1" dirty="0"/>
              <a:t> </a:t>
            </a:r>
            <a:r>
              <a:rPr lang="en-US" b="1" dirty="0" err="1"/>
              <a:t>ortishi</a:t>
            </a:r>
            <a:r>
              <a:rPr lang="en-US" b="1" dirty="0"/>
              <a:t> </a:t>
            </a:r>
            <a:r>
              <a:rPr lang="en-US" b="1" dirty="0" err="1"/>
              <a:t>bilan</a:t>
            </a:r>
            <a:r>
              <a:rPr lang="en-US" b="1" dirty="0"/>
              <a:t> </a:t>
            </a:r>
            <a:r>
              <a:rPr lang="en-US" b="1" dirty="0" err="1"/>
              <a:t>tez</a:t>
            </a:r>
            <a:r>
              <a:rPr lang="en-US" b="1" dirty="0"/>
              <a:t> </a:t>
            </a:r>
            <a:r>
              <a:rPr lang="en-US" b="1" dirty="0" err="1"/>
              <a:t>so‘nadi</a:t>
            </a:r>
            <a:r>
              <a:rPr lang="en-US" b="1" dirty="0"/>
              <a:t>. Bu </a:t>
            </a:r>
            <a:r>
              <a:rPr lang="en-US" b="1" dirty="0" err="1"/>
              <a:t>jarayon</a:t>
            </a:r>
            <a:r>
              <a:rPr lang="en-US" b="1" dirty="0"/>
              <a:t> </a:t>
            </a:r>
            <a:r>
              <a:rPr lang="en-US" b="1" dirty="0" err="1"/>
              <a:t>yutilish</a:t>
            </a:r>
            <a:r>
              <a:rPr lang="en-US" b="1" dirty="0"/>
              <a:t> </a:t>
            </a:r>
            <a:r>
              <a:rPr lang="en-US" b="1" dirty="0" err="1"/>
              <a:t>koeffitsientiga</a:t>
            </a:r>
            <a:r>
              <a:rPr lang="en-US" b="1" dirty="0"/>
              <a:t> </a:t>
            </a:r>
            <a:r>
              <a:rPr lang="en-US" b="1" dirty="0" err="1"/>
              <a:t>bog‘liq</a:t>
            </a:r>
            <a:r>
              <a:rPr lang="en-US" b="1" dirty="0"/>
              <a:t> </a:t>
            </a:r>
            <a:r>
              <a:rPr lang="en-US" b="1" dirty="0" err="1"/>
              <a:t>bo‘lib</a:t>
            </a:r>
            <a:r>
              <a:rPr lang="en-US" b="1" dirty="0"/>
              <a:t>, </a:t>
            </a:r>
            <a:r>
              <a:rPr lang="el-GR" b="1" dirty="0"/>
              <a:t>μ </a:t>
            </a:r>
            <a:r>
              <a:rPr lang="en-US" b="1" dirty="0" err="1"/>
              <a:t>qanchalik</a:t>
            </a:r>
            <a:r>
              <a:rPr lang="en-US" b="1" dirty="0"/>
              <a:t> </a:t>
            </a:r>
            <a:r>
              <a:rPr lang="en-US" b="1" dirty="0" err="1"/>
              <a:t>katta</a:t>
            </a:r>
            <a:r>
              <a:rPr lang="en-US" b="1" dirty="0"/>
              <a:t> </a:t>
            </a:r>
            <a:r>
              <a:rPr lang="en-US" b="1" dirty="0" err="1"/>
              <a:t>bo‘lsa</a:t>
            </a:r>
            <a:r>
              <a:rPr lang="en-US" b="1" dirty="0"/>
              <a:t>, gamma </a:t>
            </a:r>
            <a:r>
              <a:rPr lang="en-US" b="1" dirty="0" err="1"/>
              <a:t>nurlari</a:t>
            </a:r>
            <a:r>
              <a:rPr lang="en-US" b="1" dirty="0"/>
              <a:t> </a:t>
            </a:r>
            <a:r>
              <a:rPr lang="en-US" b="1" dirty="0" err="1"/>
              <a:t>shunchalik</a:t>
            </a:r>
            <a:r>
              <a:rPr lang="en-US" b="1" dirty="0"/>
              <a:t> </a:t>
            </a:r>
            <a:r>
              <a:rPr lang="en-US" b="1" dirty="0" err="1"/>
              <a:t>tez</a:t>
            </a:r>
            <a:r>
              <a:rPr lang="en-US" b="1" dirty="0"/>
              <a:t> </a:t>
            </a:r>
            <a:r>
              <a:rPr lang="en-US" b="1" dirty="0" err="1"/>
              <a:t>yutiladi</a:t>
            </a:r>
            <a:r>
              <a:rPr lang="en-US" b="1" dirty="0"/>
              <a:t>. Demak, </a:t>
            </a:r>
            <a:r>
              <a:rPr lang="en-US" b="1" dirty="0" err="1"/>
              <a:t>muhitning</a:t>
            </a:r>
            <a:r>
              <a:rPr lang="en-US" b="1" dirty="0"/>
              <a:t> </a:t>
            </a:r>
            <a:r>
              <a:rPr lang="en-US" b="1" dirty="0" err="1"/>
              <a:t>zichligi</a:t>
            </a:r>
            <a:r>
              <a:rPr lang="en-US" b="1" dirty="0"/>
              <a:t> </a:t>
            </a:r>
            <a:r>
              <a:rPr lang="en-US" b="1" dirty="0" err="1"/>
              <a:t>va</a:t>
            </a:r>
            <a:r>
              <a:rPr lang="en-US" b="1" dirty="0"/>
              <a:t> </a:t>
            </a:r>
            <a:r>
              <a:rPr lang="en-US" b="1" dirty="0" err="1"/>
              <a:t>tarkibi</a:t>
            </a:r>
            <a:r>
              <a:rPr lang="en-US" b="1" dirty="0"/>
              <a:t> gamma </a:t>
            </a:r>
            <a:r>
              <a:rPr lang="en-US" b="1" dirty="0" err="1"/>
              <a:t>nurlarining</a:t>
            </a:r>
            <a:r>
              <a:rPr lang="en-US" b="1" dirty="0"/>
              <a:t> </a:t>
            </a:r>
            <a:r>
              <a:rPr lang="en-US" b="1" dirty="0" err="1"/>
              <a:t>o‘tishiga</a:t>
            </a:r>
            <a:r>
              <a:rPr lang="en-US" b="1" dirty="0"/>
              <a:t> </a:t>
            </a:r>
            <a:r>
              <a:rPr lang="en-US" b="1" dirty="0" err="1"/>
              <a:t>bevosita</a:t>
            </a:r>
            <a:r>
              <a:rPr lang="en-US" b="1" dirty="0"/>
              <a:t> </a:t>
            </a:r>
            <a:r>
              <a:rPr lang="en-US" b="1" dirty="0" err="1"/>
              <a:t>ta’sir</a:t>
            </a:r>
            <a:r>
              <a:rPr lang="en-US" b="1" dirty="0"/>
              <a:t> </a:t>
            </a:r>
            <a:r>
              <a:rPr lang="en-US" b="1" dirty="0" err="1"/>
              <a:t>ko‘rsatadi</a:t>
            </a:r>
            <a:r>
              <a:rPr lang="en-US" b="1" dirty="0"/>
              <a:t>.</a:t>
            </a:r>
          </a:p>
          <a:p>
            <a:r>
              <a:rPr lang="en-US" b="1" dirty="0" err="1"/>
              <a:t>Xulosa</a:t>
            </a:r>
            <a:r>
              <a:rPr lang="en-US" b="1" dirty="0"/>
              <a:t> </a:t>
            </a:r>
            <a:r>
              <a:rPr lang="en-US" b="1" dirty="0" err="1"/>
              <a:t>qilib</a:t>
            </a:r>
            <a:r>
              <a:rPr lang="en-US" b="1" dirty="0"/>
              <a:t> </a:t>
            </a:r>
            <a:r>
              <a:rPr lang="en-US" b="1" dirty="0" err="1"/>
              <a:t>aytganda</a:t>
            </a:r>
            <a:r>
              <a:rPr lang="en-US" b="1" dirty="0"/>
              <a:t>, gamma </a:t>
            </a:r>
            <a:r>
              <a:rPr lang="en-US" b="1" dirty="0" err="1"/>
              <a:t>nurlarining</a:t>
            </a:r>
            <a:r>
              <a:rPr lang="en-US" b="1" dirty="0"/>
              <a:t> </a:t>
            </a:r>
            <a:r>
              <a:rPr lang="en-US" b="1" dirty="0" err="1"/>
              <a:t>muhitda</a:t>
            </a:r>
            <a:r>
              <a:rPr lang="en-US" b="1" dirty="0"/>
              <a:t> </a:t>
            </a:r>
            <a:r>
              <a:rPr lang="en-US" b="1" dirty="0" err="1"/>
              <a:t>yutilishi</a:t>
            </a:r>
            <a:r>
              <a:rPr lang="en-US" b="1" dirty="0"/>
              <a:t> </a:t>
            </a:r>
            <a:r>
              <a:rPr lang="en-US" b="1" dirty="0" err="1"/>
              <a:t>ularning</a:t>
            </a:r>
            <a:r>
              <a:rPr lang="en-US" b="1" dirty="0"/>
              <a:t> </a:t>
            </a:r>
            <a:r>
              <a:rPr lang="en-US" b="1" dirty="0" err="1"/>
              <a:t>modda</a:t>
            </a:r>
            <a:r>
              <a:rPr lang="en-US" b="1" dirty="0"/>
              <a:t> </a:t>
            </a:r>
            <a:r>
              <a:rPr lang="en-US" b="1" dirty="0" err="1"/>
              <a:t>bilan</a:t>
            </a:r>
            <a:r>
              <a:rPr lang="en-US" b="1" dirty="0"/>
              <a:t> </a:t>
            </a:r>
            <a:r>
              <a:rPr lang="en-US" b="1" dirty="0" err="1"/>
              <a:t>o‘zaro</a:t>
            </a:r>
            <a:r>
              <a:rPr lang="en-US" b="1" dirty="0"/>
              <a:t> </a:t>
            </a:r>
            <a:r>
              <a:rPr lang="en-US" b="1" dirty="0" err="1"/>
              <a:t>ta’siri</a:t>
            </a:r>
            <a:r>
              <a:rPr lang="en-US" b="1" dirty="0"/>
              <a:t> </a:t>
            </a:r>
            <a:r>
              <a:rPr lang="en-US" b="1" dirty="0" err="1"/>
              <a:t>natijasida</a:t>
            </a:r>
            <a:r>
              <a:rPr lang="en-US" b="1" dirty="0"/>
              <a:t> </a:t>
            </a:r>
            <a:r>
              <a:rPr lang="en-US" b="1" dirty="0" err="1"/>
              <a:t>yuz</a:t>
            </a:r>
            <a:r>
              <a:rPr lang="en-US" b="1" dirty="0"/>
              <a:t> </a:t>
            </a:r>
            <a:r>
              <a:rPr lang="en-US" b="1" dirty="0" err="1"/>
              <a:t>berib</a:t>
            </a:r>
            <a:r>
              <a:rPr lang="en-US" b="1" dirty="0"/>
              <a:t>, </a:t>
            </a:r>
            <a:r>
              <a:rPr lang="en-US" b="1" dirty="0" err="1"/>
              <a:t>bu</a:t>
            </a:r>
            <a:r>
              <a:rPr lang="en-US" b="1" dirty="0"/>
              <a:t> </a:t>
            </a:r>
            <a:r>
              <a:rPr lang="en-US" b="1" dirty="0" err="1"/>
              <a:t>jarayonni</a:t>
            </a:r>
            <a:r>
              <a:rPr lang="en-US" b="1" dirty="0"/>
              <a:t> </a:t>
            </a:r>
            <a:r>
              <a:rPr lang="en-US" b="1" dirty="0" err="1"/>
              <a:t>to‘la</a:t>
            </a:r>
            <a:r>
              <a:rPr lang="en-US" b="1" dirty="0"/>
              <a:t> </a:t>
            </a:r>
            <a:r>
              <a:rPr lang="en-US" b="1" dirty="0" err="1"/>
              <a:t>yutilish</a:t>
            </a:r>
            <a:r>
              <a:rPr lang="en-US" b="1" dirty="0"/>
              <a:t> </a:t>
            </a:r>
            <a:r>
              <a:rPr lang="en-US" b="1" dirty="0" err="1"/>
              <a:t>koeffitsienti</a:t>
            </a:r>
            <a:r>
              <a:rPr lang="en-US" b="1" dirty="0"/>
              <a:t> </a:t>
            </a:r>
            <a:r>
              <a:rPr lang="en-US" b="1" dirty="0" err="1"/>
              <a:t>orqali</a:t>
            </a:r>
            <a:r>
              <a:rPr lang="en-US" b="1" dirty="0"/>
              <a:t> </a:t>
            </a:r>
            <a:r>
              <a:rPr lang="en-US" b="1" dirty="0" err="1"/>
              <a:t>baholash</a:t>
            </a:r>
            <a:r>
              <a:rPr lang="en-US" b="1" dirty="0"/>
              <a:t> </a:t>
            </a:r>
            <a:r>
              <a:rPr lang="en-US" b="1" dirty="0" err="1"/>
              <a:t>mumkin</a:t>
            </a:r>
            <a:r>
              <a:rPr lang="en-US" b="1" dirty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970042054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309</TotalTime>
  <Words>886</Words>
  <Application>Microsoft Office PowerPoint</Application>
  <PresentationFormat>Широкоэкранный</PresentationFormat>
  <Paragraphs>45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Cambria Math</vt:lpstr>
      <vt:lpstr>Gill Sans MT</vt:lpstr>
      <vt:lpstr>Галерея</vt:lpstr>
      <vt:lpstr>Fotoeffekt. Kompton effekti. Elektron pozitron juftining hosil bo’lishi. Gamma nurlanishining muhitda to’la yutilish koeffitsienti.</vt:lpstr>
      <vt:lpstr>REJA: </vt:lpstr>
      <vt:lpstr>FOTOEFFEKT  </vt:lpstr>
      <vt:lpstr>Презентация PowerPoint</vt:lpstr>
      <vt:lpstr>Презентация PowerPoint</vt:lpstr>
      <vt:lpstr>Kompton effekti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4</cp:revision>
  <dcterms:created xsi:type="dcterms:W3CDTF">2026-04-01T10:23:36Z</dcterms:created>
  <dcterms:modified xsi:type="dcterms:W3CDTF">2026-04-02T05:23:22Z</dcterms:modified>
</cp:coreProperties>
</file>