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b2456389fb_0_98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b2456389fb_0_9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b2456389fb_0_105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b2456389fb_0_10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b2456389fb_0_84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b2456389fb_0_8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b2456389fb_0_6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b2456389fb_0_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b2456389fb_0_12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b2456389fb_0_1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b2456389fb_0_18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b2456389fb_0_1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b2456389fb_0_54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b2456389fb_0_5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b2456389fb_0_75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b2456389fb_0_7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b2456389fb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b2456389fb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b2456389fb_0_61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b2456389fb_0_6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Radiatsion himoya normalari</a:t>
            </a:r>
            <a:endParaRPr lang="en-GB"/>
          </a:p>
        </p:txBody>
      </p:sp>
      <p:sp>
        <p:nvSpPr>
          <p:cNvPr id="55" name="Google Shape;55;p13"/>
          <p:cNvSpPr txBox="1"/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TF2202 guruh talabasi</a:t>
            </a:r>
            <a:endParaRPr lang="en-GB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Sotivoldiyeva Shohista</a:t>
            </a:r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Xulosa</a:t>
            </a:r>
            <a:endParaRPr lang="en-GB"/>
          </a:p>
        </p:txBody>
      </p:sp>
      <p:sp>
        <p:nvSpPr>
          <p:cNvPr id="135" name="Google Shape;135;p23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000"/>
              <a:buFont typeface="Arial" panose="020B0604020202020204"/>
              <a:buNone/>
            </a:pPr>
            <a:r>
              <a:rPr lang="en-GB"/>
              <a:t>Ushbu </a:t>
            </a:r>
            <a:r>
              <a:rPr lang="en-US" altLang="en-GB"/>
              <a:t>slaydda</a:t>
            </a:r>
            <a:r>
              <a:rPr lang="en-GB"/>
              <a:t> radioterapiya va tibbiy amaliyotda radiatsion himoyaning fizik asoslari tizimli yoritildi. Radioterapiyaning klinik natijasi hamda xavfsizligi nurlanish energiyasining to`qimalarga uzatilish mexanizmlari bilan bevosita bog`liq ekani ko`rsatildi. Foton nurlanishda doza shakllanishi ikkilamchi elektronlar orqali yuz berishi, fotonlarning modda ichida eksponentsial susayishi, hamda fotoeffekt, Kompton sochilishi va juftlik hosil bo`lishi jarayonlarining energiya diapazoniga bog`liq hissasi asoslandi. Zaryadlangan zarralar uchun esa energiya yo`qotishning ionlashish/uyg`otish orqali kechishi, to`xtash quvvati va LET tushunchalarining amaliy ahamiyati hamda protonlarda Bragg cho`qqisi sababli dozani chuqurlik bo`yicha aniqroq boshqarish imkoniyati ta'kidlandi.</a:t>
            </a:r>
            <a:endParaRPr lang="en-GB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000"/>
              <a:buFont typeface="Arial" panose="020B0604020202020204"/>
              <a:buNone/>
            </a:pPr>
            <a:r>
              <a:rPr lang="en-GB"/>
              <a:t>Dozimetrik kattaliklar bo`limida yutilgan doza (Gy), ekvivalent doza (Sv) va samarali doza (Sv) tushunchalarining fizik ma'nosi va qo`llanish sohalari izohlandi. Klinik radioterapiyada Gy birliklari davolash dozasi uchun asosiy mezon bo`lsa, radiatsion himoyada Sv bilan bog`liq kattaliklar kasbiy va aholi ekspozitsiyasini baholash hamda cheklashda muhimligi ko`rsatildi. Shuningdek, doza quvvati, vaqt omili, KERMA va zaryadlangan zarrachalar muvozanati doza o`lchash va hisoblashning fizik poydevori ekani qayd etildi.</a:t>
            </a:r>
            <a:endParaRPr lang="en-GB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/>
              <a:t>Vaqt--masofa--ekranlash qoidasining yutilgan dozani kamayishidagi roli fizik bog`lanishlar (D ~ 1/r</a:t>
            </a:r>
            <a:r>
              <a:rPr lang="en-GB" baseline="30000"/>
              <a:t>2</a:t>
            </a:r>
            <a:r>
              <a:rPr lang="en-GB"/>
              <a:t>) bilan asoslandi; ekranlash uchun eksponentsial susayish hamda HVL/TVL tushunchalarini qo`llash zarurligi ko`rsatildi. </a:t>
            </a:r>
            <a:endParaRPr lang="en-GB"/>
          </a:p>
        </p:txBody>
      </p:sp>
      <p:sp>
        <p:nvSpPr>
          <p:cNvPr id="136" name="Google Shape;136;p23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Foydalanilgan adabiyotlar</a:t>
            </a:r>
            <a:endParaRPr lang="en-GB"/>
          </a:p>
        </p:txBody>
      </p:sp>
      <p:sp>
        <p:nvSpPr>
          <p:cNvPr id="142" name="Google Shape;142;p24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7500" lnSpcReduction="10000"/>
          </a:bodyPr>
          <a:lstStyle/>
          <a:p>
            <a:pPr marL="457200" lvl="0" indent="-316865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GB"/>
              <a:t>Delaney, G., Jacob, S., Featherstone, C., Barton, M. The role of radiotherapy in cancer treatment: estimating optimal utilization from a review of evidence-based clinical guidelines, Cancer, 2005.</a:t>
            </a:r>
            <a:r>
              <a:rPr lang="" altLang="en-GB"/>
              <a:t> </a:t>
            </a:r>
            <a:r>
              <a:rPr lang="en-US" altLang="ru-RU"/>
              <a:t>https://doi.org/10.1002/cncr.21324</a:t>
            </a:r>
            <a:r>
              <a:rPr lang="en-GB"/>
              <a:t>  </a:t>
            </a:r>
            <a:endParaRPr lang="en-GB"/>
          </a:p>
          <a:p>
            <a:pPr marL="457200" lvl="0" indent="-316865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GB"/>
              <a:t>Lievens, Y., Grau, C. Health economics and radiotherapy: demand, access and capacity planning (ESTRO/HERO context)}. Radiotherapy and Oncology, 2012.</a:t>
            </a:r>
            <a:r>
              <a:rPr lang="" altLang="en-GB"/>
              <a:t> </a:t>
            </a:r>
            <a:r>
              <a:rPr lang="en-US" altLang="ru-RU"/>
              <a:t>https://doi.org/10.1002/cncr.21324</a:t>
            </a:r>
            <a:endParaRPr lang="en-US" altLang="ru-RU"/>
          </a:p>
          <a:p>
            <a:pPr marL="457200" lvl="0" indent="-316865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GB"/>
              <a:t>SBU (Swedish Council on Technology Assessment in Health Care). Radiotherapy for Cancer: Clinical and Economic Evidence}. Stockholm, 2003.</a:t>
            </a:r>
            <a:r>
              <a:rPr lang="" altLang="en-GB"/>
              <a:t> </a:t>
            </a:r>
            <a:r>
              <a:rPr lang="en-US" altLang="ru-RU"/>
              <a:t>https://www.sbu.se/contentassets/8b90c3494eb143e883225e5669603571/radiotherapyslut.pdf</a:t>
            </a:r>
            <a:endParaRPr lang="en-US" altLang="ru-RU"/>
          </a:p>
          <a:p>
            <a:pPr marL="457200" lvl="0" indent="-316865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GB"/>
              <a:t>World Health Organization (WHO). Radiotherapy Risk Profile}. WHO Press, Geneva, 2008. </a:t>
            </a:r>
            <a:r>
              <a:rPr lang="" altLang="en-GB"/>
              <a:t> </a:t>
            </a:r>
            <a:r>
              <a:rPr lang="en-US" altLang="ru-RU"/>
              <a:t>https://cdn.who.int/media/docs/default-source/patient-safety/radiotherapy/090715-who-radiotherapy_risk_profile.pdf</a:t>
            </a:r>
            <a:endParaRPr lang="en-US" altLang="ru-RU"/>
          </a:p>
          <a:p>
            <a:pPr marL="457200" lvl="0" indent="-316865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GB"/>
              <a:t>UNSCEAR. Sources and Effects of Ionizing Radiation: UNSCEAR 2008 Report (to the General Assembly) with Scientific Annexes. United Nations, New York, 2008.</a:t>
            </a:r>
            <a:r>
              <a:rPr lang="" altLang="en-GB"/>
              <a:t> </a:t>
            </a:r>
            <a:r>
              <a:rPr lang="en-US" altLang="ru-RU"/>
              <a:t>https://www.unscear.org/unscear/en/publications/2008_1.html</a:t>
            </a:r>
            <a:endParaRPr lang="en-US" altLang="ru-RU"/>
          </a:p>
          <a:p>
            <a:pPr marL="457200" lvl="0" indent="-316865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GB"/>
              <a:t>International Atomic Energy Agency (IAEA). Radiation Protection and Safety of Radiation Sources: International Basic Safety Standards. GSR Part 3, IAEA, Vienna, 2014.</a:t>
            </a:r>
            <a:endParaRPr lang="en-GB"/>
          </a:p>
          <a:p>
            <a:pPr marL="457200" lvl="0" indent="-316865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GB"/>
              <a:t>International Commission on Radiological Protection (ICRP). The 2007 Recommendations of the International Commission on Radiological Protection. ICRP Publication 103, Ann. ICRP 37(2--4), 2007.</a:t>
            </a:r>
            <a:r>
              <a:rPr lang="" altLang="en-GB"/>
              <a:t> </a:t>
            </a:r>
            <a:r>
              <a:rPr lang="en-US" altLang="ru-RU"/>
              <a:t>https://www.icrp.org/page.asp?id=5</a:t>
            </a:r>
            <a:endParaRPr lang="en-US" altLang="ru-RU"/>
          </a:p>
        </p:txBody>
      </p:sp>
      <p:sp>
        <p:nvSpPr>
          <p:cNvPr id="143" name="Google Shape;143;p24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47850" y="1858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Kirish</a:t>
            </a:r>
            <a:endParaRPr lang="en-GB"/>
          </a:p>
        </p:txBody>
      </p:sp>
      <p:sp>
        <p:nvSpPr>
          <p:cNvPr id="61" name="Google Shape;61;p14"/>
          <p:cNvSpPr txBox="1"/>
          <p:nvPr>
            <p:ph type="body" idx="1"/>
          </p:nvPr>
        </p:nvSpPr>
        <p:spPr>
          <a:xfrm>
            <a:off x="165150" y="758500"/>
            <a:ext cx="8799300" cy="40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 panose="020B0604020202020204"/>
              <a:buNone/>
            </a:pPr>
            <a:r>
              <a:rPr lang="en-GB" sz="1390" b="1"/>
              <a:t>Mavzuning dolzarbligi. </a:t>
            </a:r>
            <a:r>
              <a:rPr lang="en-GB" sz="1390"/>
              <a:t>Radioterapiya zamonaviy tibbiyotning eng xavfsiz sohalaridan biri sifatida keng e`tirof etilgan bo`lib, radioterapiyada xatoliklar juda kam uchraydi. Biroq, xatoliklar sodir bo`lganda, ular bemor uchun jiddiy oqibatlarga olib kelishi yoki eng yomon holatlarda katta miqdordagi bemorlarga zarar yetkazib, hatto o`limga sabab bo`lishi mumkin. Radioterapiya xavfsizligi so`nggi yillarda juda kam sonli jiddiy radioterapiya avariyalari sodir bo`lganligi bilan tasdiqlanadi. Adabiyotlar tahlili shuni ko`rsatadiki, 1976-yildan 2007-yilgacha bo`lgan davrda jami 3125 nafar bemor radioterapiya bilan bog`liq noxush hodisalarga duch kelgan[1]. Ta'sirlangan bemorlarning faqat kichik bir qismi (taxminan 1%; N=38) radiatsiya dozasining oshib ketishi natijasidagi toksiklik sababli vafot etgan.</a:t>
            </a:r>
            <a:endParaRPr sz="1390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rPr lang="en-GB" sz="1390" b="1"/>
              <a:t>Ishning maqsadi. </a:t>
            </a:r>
            <a:r>
              <a:rPr lang="en-GB" sz="1390"/>
              <a:t>radioterapiya va tibbiy amaliyotda radiatsion xavfsizlikning fizik asoslarini tizimli bayon qilish, ALARA tamoyili va doza limitlari doirasida nurlanishga uchrashni optimallashtirish yondashuvlarini yoritish hamda xavfsiz ish amaliyotiga oid asosiy qoidalarni ilmiy-texnik nuqtai nazardan asoslab berishdan iborat.</a:t>
            </a:r>
            <a:endParaRPr sz="1390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r>
              <a:rPr lang="en-GB" sz="1390" b="1"/>
              <a:t>Ishning vazifalari. </a:t>
            </a:r>
            <a:r>
              <a:rPr lang="en-GB" sz="1390"/>
              <a:t>Ionlashtiruvchi nurlanish turlari va ularning modda bilan o`zaro ta'sir mexanizmlarini (fotoeffekt, Kompton sochilishi, juftlik hosil bo`lishi; zaryadlangan zarrachalarning ionlashish orqali energiya yo`qotishi) fizik jihatdan bayon qilish. Dozimetrik kattaliklar va birliklarni (yutilgan doza, ekvivalent doza, samarali doza) hamda ularning klinik amaliyotdagi ahamiyatini yoritish. ALARA tamoyilining mazmunini ochib berish. </a:t>
            </a:r>
            <a:endParaRPr sz="1390"/>
          </a:p>
        </p:txBody>
      </p:sp>
      <p:sp>
        <p:nvSpPr>
          <p:cNvPr id="62" name="Google Shape;62;p14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20"/>
              <a:t>Hayotimizda turli faoliyat natijasida oladigan nurlanish dozasi</a:t>
            </a:r>
            <a:endParaRPr sz="2420"/>
          </a:p>
        </p:txBody>
      </p:sp>
      <p:sp>
        <p:nvSpPr>
          <p:cNvPr id="68" name="Google Shape;68;p15"/>
          <p:cNvSpPr txBox="1"/>
          <p:nvPr>
            <p:ph type="body" idx="1"/>
          </p:nvPr>
        </p:nvSpPr>
        <p:spPr>
          <a:xfrm>
            <a:off x="4944550" y="1152475"/>
            <a:ext cx="3887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Tabiiy manbalar: kosmik nurlanish, oziq-ovqat tarkibidagi tabiiy radioaktiv izotoplar, binolar qurilish materiallari tarkibidagi radioaktiv izotoplar, SAA (Janubiy Atlantika Anomaliyasi - yer magnit maydonining nisbatan kuchsiz qismida kosmik nurlanish dozasining keskin ortib ketishi) va hokazolar</a:t>
            </a:r>
            <a:endParaRPr lang="en-GB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/>
              <a:t>Texnogen - inson qo’li bilan yaratilgan manbalar: KT, PET tekshiruvlari, nur terapiyasi muolajalari, radioaktiv manba bilan bog’liq tadqiqotlar va hokazo</a:t>
            </a:r>
            <a:endParaRPr lang="en-GB"/>
          </a:p>
        </p:txBody>
      </p:sp>
      <p:sp>
        <p:nvSpPr>
          <p:cNvPr id="70" name="Google Shape;70;p15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1" name="Изображение 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85" y="845820"/>
            <a:ext cx="4511040" cy="42976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86;p17"/>
          <p:cNvSpPr txBox="1"/>
          <p:nvPr>
            <p:ph type="body" idx="1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Ko’krak qafasining rentgen tekshiruvi - 0.1 mSv</a:t>
            </a:r>
            <a:endParaRPr lang="en-GB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Bir yillik to’liq radiatsion fon nurlanishi - 0.29 mSv</a:t>
            </a:r>
            <a:endParaRPr lang="en-GB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Ko’krak qafasi mammogrammasi - 0.42 mSv</a:t>
            </a:r>
            <a:endParaRPr lang="en-GB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Boshning KT tekshiruvi - 2 mSv</a:t>
            </a:r>
            <a:endParaRPr lang="en-GB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To’liq tananing KT tekshiruvi - 10 mSv</a:t>
            </a:r>
            <a:endParaRPr lang="en-GB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</a:p>
        </p:txBody>
      </p:sp>
      <p:sp>
        <p:nvSpPr>
          <p:cNvPr id="88" name="Google Shape;88;p17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1" name="Изображение 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78705" y="57150"/>
            <a:ext cx="4213860" cy="5029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155275" y="194100"/>
            <a:ext cx="8790900" cy="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1920"/>
              <a:t>Aholi bir yil davomida oladigan nurlanish dozasining manbalar bo’yicha taqsimoti</a:t>
            </a:r>
            <a:endParaRPr sz="1920"/>
          </a:p>
        </p:txBody>
      </p:sp>
      <p:sp>
        <p:nvSpPr>
          <p:cNvPr id="95" name="Google Shape;95;p18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1" name="Изображение 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5770" y="848995"/>
            <a:ext cx="5104130" cy="40563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Radiatsion himoyaning asosiy prinsiplari</a:t>
            </a:r>
            <a:endParaRPr lang="en-GB"/>
          </a:p>
        </p:txBody>
      </p:sp>
      <p:sp>
        <p:nvSpPr>
          <p:cNvPr id="102" name="Google Shape;102;p19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000"/>
              <a:buFont typeface="Arial" panose="020B0604020202020204"/>
              <a:buNone/>
            </a:pPr>
            <a:r>
              <a:rPr lang="en-GB"/>
              <a:t>Radiatsion himoya tizimi uch fundamental tamoyilga tayangan holda quriladi: </a:t>
            </a:r>
            <a:r>
              <a:rPr lang="en-GB" b="1"/>
              <a:t>asoslash</a:t>
            </a:r>
            <a:r>
              <a:rPr lang="en-GB"/>
              <a:t> (foyda zarardan ustun bo`lishi), </a:t>
            </a:r>
            <a:r>
              <a:rPr lang="en-GB" b="1"/>
              <a:t>optimallashtirish</a:t>
            </a:r>
            <a:r>
              <a:rPr lang="en-GB"/>
              <a:t> (ALARA) va </a:t>
            </a:r>
            <a:r>
              <a:rPr lang="en-GB" b="1"/>
              <a:t>doza limitlari</a:t>
            </a:r>
            <a:r>
              <a:rPr lang="en-GB"/>
              <a:t> (rejalashtirilgan ekspozitsiyalar uchun cheklash).</a:t>
            </a:r>
            <a:endParaRPr lang="en-GB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000"/>
              <a:buFont typeface="Arial" panose="020B0604020202020204"/>
              <a:buNone/>
            </a:pPr>
            <a:r>
              <a:rPr lang="en-GB"/>
              <a:t>ALARA - As Low As Reasonably Achievable tamoyili bo`lib, nurlanishga uchrashni iqtisodiy va ijtimoiy omillarni hisobga olgan holda oqilona erishish mumkin bo`lgan eng past darajaga tushirishni anglatadi. Amaliy jihatdan ALARA quyidagi klassik uch qoida orqali bajariladi:</a:t>
            </a:r>
            <a:endParaRPr lang="en-GB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000"/>
              <a:buFont typeface="Arial" panose="020B0604020202020204"/>
              <a:buNone/>
            </a:pPr>
            <a:r>
              <a:rPr lang="en-GB"/>
              <a:t>Vaqtni kamaytirish: manba yaqinida ishlash vaqtini minimallashtirish.</a:t>
            </a:r>
            <a:endParaRPr lang="en-GB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000"/>
              <a:buFont typeface="Arial" panose="020B0604020202020204"/>
              <a:buNone/>
            </a:pPr>
            <a:r>
              <a:rPr lang="en-GB"/>
              <a:t>Masofani oshirish: nuqtaviy manba uchun doza quvvati taxminan 1/r</a:t>
            </a:r>
            <a:r>
              <a:rPr lang="en-GB" baseline="30000"/>
              <a:t>2</a:t>
            </a:r>
            <a:r>
              <a:rPr lang="en-GB"/>
              <a:t> qonun bo`yicha kamayadi.</a:t>
            </a:r>
            <a:endParaRPr lang="en-GB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/>
              <a:t>Ekranlash: nurlanish turiga mos material va qalinlik tanlash</a:t>
            </a:r>
            <a:endParaRPr lang="en-GB"/>
          </a:p>
        </p:txBody>
      </p:sp>
      <p:sp>
        <p:nvSpPr>
          <p:cNvPr id="103" name="Google Shape;103;p19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Vaqtni minimallashtirish prinsipi</a:t>
            </a:r>
            <a:endParaRPr lang="en-GB"/>
          </a:p>
        </p:txBody>
      </p:sp>
      <p:sp>
        <p:nvSpPr>
          <p:cNvPr id="109" name="Google Shape;109;p20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D</a:t>
            </a:r>
            <a:r>
              <a:rPr lang="en-GB"/>
              <a:t> - umumiy doza,       - doza quvvati (masalan, mSv/soat), t -  manba ta'sirida bo`lish vaqti. Demak, bir xil sharoitda ishlash vaqtini ikki baravar kamaytirish umumiy dozani ham ikki baravar kamaytiradi. Radioterapiya bo`limida bu tamoyil ishni oldindan rejalash, keraksiz takroriy kirishlarni kamaytirish, verifikatsiya protseduralarini optimallashtirish va masofadan turib boshqarish  orqali bajariladi[7].</a:t>
            </a:r>
            <a:endParaRPr lang="en-GB"/>
          </a:p>
        </p:txBody>
      </p:sp>
      <p:sp>
        <p:nvSpPr>
          <p:cNvPr id="110" name="Google Shape;110;p20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111" name="Google Shape;111;p20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2334150" y="2849425"/>
            <a:ext cx="380047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0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2248656" y="1285050"/>
            <a:ext cx="256775" cy="26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Masofa prinsipi</a:t>
            </a:r>
            <a:endParaRPr lang="en-GB"/>
          </a:p>
        </p:txBody>
      </p:sp>
      <p:sp>
        <p:nvSpPr>
          <p:cNvPr id="118" name="Google Shape;118;p21"/>
          <p:cNvSpPr txBox="1"/>
          <p:nvPr>
            <p:ph type="body" idx="1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Ma’lumki, manbadan chiqayotgan nurlanish intensivligi manbadan qabul qiluvchigacha bo’lgan masofaning kvadratiga teskari proporsional tarzda o’zgaradi. Demak, nurlanishdan himoyalanish uchun maksimal imkoni boricha uzoqroqda turish zarur bo’ladi. </a:t>
            </a:r>
            <a:endParaRPr lang="en-GB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</a:p>
        </p:txBody>
      </p:sp>
      <p:pic>
        <p:nvPicPr>
          <p:cNvPr id="119" name="Google Shape;119;p21" title="experiment-4-square.jpg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550000" y="826588"/>
            <a:ext cx="4495800" cy="378142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Ekranlash prinsipi</a:t>
            </a:r>
            <a:endParaRPr lang="en-GB"/>
          </a:p>
        </p:txBody>
      </p:sp>
      <p:sp>
        <p:nvSpPr>
          <p:cNvPr id="126" name="Google Shape;126;p2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127" name="Google Shape;127;p22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5460547" y="1711225"/>
            <a:ext cx="3011900" cy="64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2" descr="Solved Could someone give an explanation of each variable | Chegg.com"/>
          <p:cNvPicPr preferRelativeResize="0"/>
          <p:nvPr/>
        </p:nvPicPr>
        <p:blipFill rotWithShape="1">
          <a:blip r:embed="rId2"/>
          <a:srcRect l="5900" t="11234" b="3134"/>
          <a:stretch>
            <a:fillRect/>
          </a:stretch>
        </p:blipFill>
        <p:spPr>
          <a:xfrm>
            <a:off x="408150" y="1371650"/>
            <a:ext cx="4832301" cy="297805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2"/>
          <p:cNvSpPr txBox="1"/>
          <p:nvPr/>
        </p:nvSpPr>
        <p:spPr>
          <a:xfrm>
            <a:off x="5757200" y="2360400"/>
            <a:ext cx="2978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Yarim qatlam qalinligi va o’n marta susayish qalinligi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6992</Words>
  <Application>WPS Presentation</Application>
  <PresentationFormat/>
  <Paragraphs>82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8" baseType="lpstr">
      <vt:lpstr>Arial</vt:lpstr>
      <vt:lpstr>SimSun</vt:lpstr>
      <vt:lpstr>Wingdings</vt:lpstr>
      <vt:lpstr>Arial</vt:lpstr>
      <vt:lpstr>Microsoft YaHei</vt:lpstr>
      <vt:lpstr>Arial Unicode MS</vt:lpstr>
      <vt:lpstr>Simple Light</vt:lpstr>
      <vt:lpstr>Radiatsion himoya normalari</vt:lpstr>
      <vt:lpstr>Kirish</vt:lpstr>
      <vt:lpstr>Hayotimizda turli faoliyat natijasida oladigan nurlanish dozasi</vt:lpstr>
      <vt:lpstr>PowerPoint 演示文稿</vt:lpstr>
      <vt:lpstr>Aholi bir yil davomida oladigan nurlanish dozasining manbalar bo’yicha taqsimoti</vt:lpstr>
      <vt:lpstr>Radiatsion himoyaning asosiy prinsiplari</vt:lpstr>
      <vt:lpstr>Vaqtni minimallashtirish prinsipi</vt:lpstr>
      <vt:lpstr>Masofa prinsipi</vt:lpstr>
      <vt:lpstr>Ekranlash prinsipi</vt:lpstr>
      <vt:lpstr>Xulosa</vt:lpstr>
      <vt:lpstr>Foydalanilgan adabiyotlar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Radiatsion himoya normalari</dc:title>
  <dc:creator/>
  <cp:lastModifiedBy>Orzu Orziyev</cp:lastModifiedBy>
  <cp:revision>2</cp:revision>
  <dcterms:created xsi:type="dcterms:W3CDTF">2025-12-23T07:52:00Z</dcterms:created>
  <dcterms:modified xsi:type="dcterms:W3CDTF">2025-12-24T06:10:11Z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E1307D6B435C4B41826633E6A6A62740_13</vt:lpwstr>
  </property>
  <property fmtid="{D5CDD505-2E9C-101B-9397-08002B2CF9AE}" pid="3" name="KSOProductBuildVer">
    <vt:lpwstr>1049-12.2.0.23155</vt:lpwstr>
  </property>
</Properties>
</file>