
<file path=[Content_Types].xml><?xml version="1.0" encoding="utf-8"?>
<Types xmlns="http://schemas.openxmlformats.org/package/2006/content-types">
  <Default ContentType="application/x-fontdata" Extension="fntdata"/>
  <Default ContentType="image/jpeg" Extension="jpe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Lst>
  <p:sldSz cx="18288000" cy="10287000"/>
  <p:notesSz cx="6858000" cy="9144000"/>
  <p:embeddedFontLst>
    <p:embeddedFont>
      <p:font typeface="Times New Roman MT Bold" charset="1" panose="02030802070405020303"/>
      <p:regular r:id="rId21"/>
    </p:embeddedFont>
    <p:embeddedFont>
      <p:font typeface="Times New Roman MT" charset="1" panose="02030502070405020303"/>
      <p:regular r:id="rId22"/>
    </p:embeddedFont>
    <p:embeddedFont>
      <p:font typeface="Open Sans Bold" charset="1" panose="020B0806030504020204"/>
      <p:regular r:id="rId2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fonts/font21.fntdata" Type="http://schemas.openxmlformats.org/officeDocument/2006/relationships/font"/><Relationship Id="rId22" Target="fonts/font22.fntdata" Type="http://schemas.openxmlformats.org/officeDocument/2006/relationships/font"/><Relationship Id="rId23" Target="fonts/font23.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jpe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9.jpe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0.jpe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jpe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jpeg" Type="http://schemas.openxmlformats.org/officeDocument/2006/relationships/image"/></Relationships>
</file>

<file path=ppt/slides/slide1.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2087421" y="3161665"/>
            <a:ext cx="14113159" cy="2839720"/>
          </a:xfrm>
          <a:prstGeom prst="rect">
            <a:avLst/>
          </a:prstGeom>
        </p:spPr>
        <p:txBody>
          <a:bodyPr anchor="t" rtlCol="false" tIns="0" lIns="0" bIns="0" rIns="0">
            <a:spAutoFit/>
          </a:bodyPr>
          <a:lstStyle/>
          <a:p>
            <a:pPr algn="ctr">
              <a:lnSpc>
                <a:spcPts val="7279"/>
              </a:lnSpc>
            </a:pPr>
            <a:r>
              <a:rPr lang="en-US" sz="5199" b="true">
                <a:solidFill>
                  <a:srgbClr val="000000"/>
                </a:solidFill>
                <a:latin typeface="Times New Roman MT Bold"/>
                <a:ea typeface="Times New Roman MT Bold"/>
                <a:cs typeface="Times New Roman MT Bold"/>
                <a:sym typeface="Times New Roman MT Bold"/>
              </a:rPr>
              <a:t>Andijon Davlat Pedagogika Instituti Boshlangʻich ta'lim yoʻnalishi 308 - guruh talabasi Yusufjonova Gulchiroyning tayyorlagan taqdimoti</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9552424" y="2367628"/>
            <a:ext cx="11301259" cy="5551743"/>
          </a:xfrm>
          <a:custGeom>
            <a:avLst/>
            <a:gdLst/>
            <a:ahLst/>
            <a:cxnLst/>
            <a:rect r="r" b="b" t="t" l="l"/>
            <a:pathLst>
              <a:path h="5551743" w="11301259">
                <a:moveTo>
                  <a:pt x="0" y="0"/>
                </a:moveTo>
                <a:lnTo>
                  <a:pt x="11301259" y="0"/>
                </a:lnTo>
                <a:lnTo>
                  <a:pt x="11301259" y="5551744"/>
                </a:lnTo>
                <a:lnTo>
                  <a:pt x="0" y="5551744"/>
                </a:lnTo>
                <a:lnTo>
                  <a:pt x="0" y="0"/>
                </a:lnTo>
                <a:close/>
              </a:path>
            </a:pathLst>
          </a:custGeom>
          <a:blipFill>
            <a:blip r:embed="rId2"/>
            <a:stretch>
              <a:fillRect l="0" t="0" r="0" b="0"/>
            </a:stretch>
          </a:blipFill>
        </p:spPr>
      </p:sp>
      <p:sp>
        <p:nvSpPr>
          <p:cNvPr name="TextBox 3" id="3"/>
          <p:cNvSpPr txBox="true"/>
          <p:nvPr/>
        </p:nvSpPr>
        <p:spPr>
          <a:xfrm rot="0">
            <a:off x="1028700" y="1452880"/>
            <a:ext cx="8054109" cy="7247890"/>
          </a:xfrm>
          <a:prstGeom prst="rect">
            <a:avLst/>
          </a:prstGeom>
        </p:spPr>
        <p:txBody>
          <a:bodyPr anchor="t" rtlCol="false" tIns="0" lIns="0" bIns="0" rIns="0">
            <a:spAutoFit/>
          </a:bodyPr>
          <a:lstStyle/>
          <a:p>
            <a:pPr algn="just">
              <a:lnSpc>
                <a:spcPts val="4759"/>
              </a:lnSpc>
            </a:pPr>
            <a:r>
              <a:rPr lang="en-US" sz="3399" b="true">
                <a:solidFill>
                  <a:srgbClr val="000000"/>
                </a:solidFill>
                <a:latin typeface="Times New Roman MT Bold"/>
                <a:ea typeface="Times New Roman MT Bold"/>
                <a:cs typeface="Times New Roman MT Bold"/>
                <a:sym typeface="Times New Roman MT Bold"/>
              </a:rPr>
              <a:t>Multimedia va raqamli resurslar</a:t>
            </a:r>
          </a:p>
          <a:p>
            <a:pPr algn="just">
              <a:lnSpc>
                <a:spcPts val="4759"/>
              </a:lnSpc>
            </a:pPr>
          </a:p>
          <a:p>
            <a:pPr algn="just">
              <a:lnSpc>
                <a:spcPts val="4759"/>
              </a:lnSpc>
            </a:pPr>
            <a:r>
              <a:rPr lang="en-US" sz="3399">
                <a:solidFill>
                  <a:srgbClr val="000000"/>
                </a:solidFill>
                <a:latin typeface="Times New Roman MT"/>
                <a:ea typeface="Times New Roman MT"/>
                <a:cs typeface="Times New Roman MT"/>
                <a:sym typeface="Times New Roman MT"/>
              </a:rPr>
              <a:t>​Hozirgi metodik qo‘llanmalar faqat qog‘oz ko‘rinishida emas, balki mobil ilovalar bilan birga taqdim etilmoqda. Bu metodik yangilik bo‘lib, bolalarning qiziqishini oshiradi. Ammo tahlillar shuni ko‘rsatadiki, barcha hududlarda ham internet va texnik vositalar yetarli emas. Shuning uchun raqamli resurslar asosiy kitobga yordamchi bo‘lishi, uni to‘liq almashtirmasligi kerak.</a:t>
            </a: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9144000" y="2882434"/>
            <a:ext cx="9664543" cy="5122208"/>
          </a:xfrm>
          <a:custGeom>
            <a:avLst/>
            <a:gdLst/>
            <a:ahLst/>
            <a:cxnLst/>
            <a:rect r="r" b="b" t="t" l="l"/>
            <a:pathLst>
              <a:path h="5122208" w="9664543">
                <a:moveTo>
                  <a:pt x="0" y="0"/>
                </a:moveTo>
                <a:lnTo>
                  <a:pt x="9664543" y="0"/>
                </a:lnTo>
                <a:lnTo>
                  <a:pt x="9664543" y="5122207"/>
                </a:lnTo>
                <a:lnTo>
                  <a:pt x="0" y="5122207"/>
                </a:lnTo>
                <a:lnTo>
                  <a:pt x="0" y="0"/>
                </a:lnTo>
                <a:close/>
              </a:path>
            </a:pathLst>
          </a:custGeom>
          <a:blipFill>
            <a:blip r:embed="rId2"/>
            <a:stretch>
              <a:fillRect l="0" t="0" r="0" b="0"/>
            </a:stretch>
          </a:blipFill>
        </p:spPr>
      </p:sp>
      <p:sp>
        <p:nvSpPr>
          <p:cNvPr name="TextBox 3" id="3"/>
          <p:cNvSpPr txBox="true"/>
          <p:nvPr/>
        </p:nvSpPr>
        <p:spPr>
          <a:xfrm rot="0">
            <a:off x="554181" y="1909299"/>
            <a:ext cx="7882353" cy="6944651"/>
          </a:xfrm>
          <a:prstGeom prst="rect">
            <a:avLst/>
          </a:prstGeom>
        </p:spPr>
        <p:txBody>
          <a:bodyPr anchor="t" rtlCol="false" tIns="0" lIns="0" bIns="0" rIns="0">
            <a:spAutoFit/>
          </a:bodyPr>
          <a:lstStyle/>
          <a:p>
            <a:pPr algn="just">
              <a:lnSpc>
                <a:spcPts val="4563"/>
              </a:lnSpc>
            </a:pPr>
            <a:r>
              <a:rPr lang="en-US" sz="3259" b="true">
                <a:solidFill>
                  <a:srgbClr val="000000"/>
                </a:solidFill>
                <a:latin typeface="Times New Roman MT Bold"/>
                <a:ea typeface="Times New Roman MT Bold"/>
                <a:cs typeface="Times New Roman MT Bold"/>
                <a:sym typeface="Times New Roman MT Bold"/>
              </a:rPr>
              <a:t>Xalqaro tajriba (PISA, PIRLS talablari)</a:t>
            </a:r>
          </a:p>
          <a:p>
            <a:pPr algn="just">
              <a:lnSpc>
                <a:spcPts val="4563"/>
              </a:lnSpc>
            </a:pPr>
          </a:p>
          <a:p>
            <a:pPr algn="just">
              <a:lnSpc>
                <a:spcPts val="4563"/>
              </a:lnSpc>
            </a:pPr>
            <a:r>
              <a:rPr lang="en-US" sz="3259">
                <a:solidFill>
                  <a:srgbClr val="000000"/>
                </a:solidFill>
                <a:latin typeface="Times New Roman MT"/>
                <a:ea typeface="Times New Roman MT"/>
                <a:cs typeface="Times New Roman MT"/>
                <a:sym typeface="Times New Roman MT"/>
              </a:rPr>
              <a:t>​O‘zbekiston xalqaro baholash dasturlariga kirishi bilan metodik qo‘llanmalar ham o‘zgardi. Endi asosiy e’tibor matnni shunchaki o‘qishga emas, balki uni tushunish va tahlil qilishga qaratilgan. Tanqidiy tahlil shuni ko‘rsatadiki, bu yo‘nalishdagi qo‘llanmalar o‘quvchining tanqidiy fikrlashini oshiradi, lekin milliy mentalitet va qadriyatlarimiz aks etgan matnlar hajmi qisqarib ketmasligi lozim.</a:t>
            </a:r>
          </a:p>
        </p:txBody>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0516756" y="2187996"/>
            <a:ext cx="8267143" cy="5911007"/>
          </a:xfrm>
          <a:custGeom>
            <a:avLst/>
            <a:gdLst/>
            <a:ahLst/>
            <a:cxnLst/>
            <a:rect r="r" b="b" t="t" l="l"/>
            <a:pathLst>
              <a:path h="5911007" w="8267143">
                <a:moveTo>
                  <a:pt x="0" y="0"/>
                </a:moveTo>
                <a:lnTo>
                  <a:pt x="8267143" y="0"/>
                </a:lnTo>
                <a:lnTo>
                  <a:pt x="8267143" y="5911008"/>
                </a:lnTo>
                <a:lnTo>
                  <a:pt x="0" y="5911008"/>
                </a:lnTo>
                <a:lnTo>
                  <a:pt x="0" y="0"/>
                </a:lnTo>
                <a:close/>
              </a:path>
            </a:pathLst>
          </a:custGeom>
          <a:blipFill>
            <a:blip r:embed="rId2"/>
            <a:stretch>
              <a:fillRect l="0" t="0" r="0" b="0"/>
            </a:stretch>
          </a:blipFill>
        </p:spPr>
      </p:sp>
      <p:sp>
        <p:nvSpPr>
          <p:cNvPr name="TextBox 3" id="3"/>
          <p:cNvSpPr txBox="true"/>
          <p:nvPr/>
        </p:nvSpPr>
        <p:spPr>
          <a:xfrm rot="0">
            <a:off x="1028700" y="1452880"/>
            <a:ext cx="9063184" cy="7247890"/>
          </a:xfrm>
          <a:prstGeom prst="rect">
            <a:avLst/>
          </a:prstGeom>
        </p:spPr>
        <p:txBody>
          <a:bodyPr anchor="t" rtlCol="false" tIns="0" lIns="0" bIns="0" rIns="0">
            <a:spAutoFit/>
          </a:bodyPr>
          <a:lstStyle/>
          <a:p>
            <a:pPr algn="just">
              <a:lnSpc>
                <a:spcPts val="4759"/>
              </a:lnSpc>
            </a:pPr>
            <a:r>
              <a:rPr lang="en-US" sz="3399" b="true">
                <a:solidFill>
                  <a:srgbClr val="000000"/>
                </a:solidFill>
                <a:latin typeface="Times New Roman MT Bold"/>
                <a:ea typeface="Times New Roman MT Bold"/>
                <a:cs typeface="Times New Roman MT Bold"/>
                <a:sym typeface="Times New Roman MT Bold"/>
              </a:rPr>
              <a:t>Takomillashtirish bo‘yicha tavsiyalar</a:t>
            </a:r>
          </a:p>
          <a:p>
            <a:pPr algn="just">
              <a:lnSpc>
                <a:spcPts val="4759"/>
              </a:lnSpc>
            </a:pPr>
          </a:p>
          <a:p>
            <a:pPr algn="just">
              <a:lnSpc>
                <a:spcPts val="4759"/>
              </a:lnSpc>
            </a:pPr>
            <a:r>
              <a:rPr lang="en-US" sz="3399">
                <a:solidFill>
                  <a:srgbClr val="000000"/>
                </a:solidFill>
                <a:latin typeface="Times New Roman MT"/>
                <a:ea typeface="Times New Roman MT"/>
                <a:cs typeface="Times New Roman MT"/>
                <a:sym typeface="Times New Roman MT"/>
              </a:rPr>
              <a:t>​Kelajakdagi metodik qo‘llanmalar uchun quyidagilar taklif etiladi: Birinchidan, an’anaviy tizimning grammatik pishiqligini saqlab qolish. Ikkinchidan, zamonaviy texnologiyalarni pedagogik o‘yinlar bilan uyg‘unlashtirish. Uchinchidan, ota-onalar uchun alohida metodik yo‘riqnomalar tayyorlash. Faqatgina fanlararo aloqadorlik (musiqa, san’at, tabiat) ta’minlangan qo‘llanmalargina savod o‘rgatishda yuksak natija bera oladi.</a:t>
            </a:r>
          </a:p>
        </p:txBody>
      </p:sp>
    </p:spTree>
  </p:cSld>
  <p:clrMapOvr>
    <a:masterClrMapping/>
  </p:clrMapOvr>
</p:sld>
</file>

<file path=ppt/slides/slide13.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2817092" y="2653030"/>
            <a:ext cx="12653816" cy="5447665"/>
          </a:xfrm>
          <a:prstGeom prst="rect">
            <a:avLst/>
          </a:prstGeom>
        </p:spPr>
        <p:txBody>
          <a:bodyPr anchor="t" rtlCol="false" tIns="0" lIns="0" bIns="0" rIns="0">
            <a:spAutoFit/>
          </a:bodyPr>
          <a:lstStyle/>
          <a:p>
            <a:pPr algn="just">
              <a:lnSpc>
                <a:spcPts val="4759"/>
              </a:lnSpc>
            </a:pPr>
            <a:r>
              <a:rPr lang="en-US" sz="3399" b="true">
                <a:solidFill>
                  <a:srgbClr val="000000"/>
                </a:solidFill>
                <a:latin typeface="Times New Roman MT Bold"/>
                <a:ea typeface="Times New Roman MT Bold"/>
                <a:cs typeface="Times New Roman MT Bold"/>
                <a:sym typeface="Times New Roman MT Bold"/>
              </a:rPr>
              <a:t>Xulosa</a:t>
            </a:r>
          </a:p>
          <a:p>
            <a:pPr algn="just">
              <a:lnSpc>
                <a:spcPts val="4759"/>
              </a:lnSpc>
            </a:pPr>
          </a:p>
          <a:p>
            <a:pPr algn="just">
              <a:lnSpc>
                <a:spcPts val="4759"/>
              </a:lnSpc>
            </a:pPr>
            <a:r>
              <a:rPr lang="en-US" sz="3399">
                <a:solidFill>
                  <a:srgbClr val="000000"/>
                </a:solidFill>
                <a:latin typeface="Times New Roman MT"/>
                <a:ea typeface="Times New Roman MT"/>
                <a:cs typeface="Times New Roman MT"/>
                <a:sym typeface="Times New Roman MT"/>
              </a:rPr>
              <a:t>​Savod o‘rgatish metodikasidagi qo‘llanmalarni qiyosiy-tanqidiy tahlil qilish shuni ko‘rsatadiki, ta’lim tizimi inqilobiy o‘zgarishlar bosqichini o‘tamoqda. Yangi metodikada interfaollik va o‘quvchi shaxsiga yo‘naltirilganlik asosiy o‘ringa chiqdi. Biroq, an’anaviy metodikaning ijobiy jihatlarini butunlay rad etish to‘g‘ri emas. Milliy ta’limning muvaffaqiyati — o‘tmish tajribasi va bugungi innovatsiyalarning oqilona sinteziga bog‘liqdir.</a:t>
            </a:r>
          </a:p>
        </p:txBody>
      </p:sp>
    </p:spTree>
  </p:cSld>
  <p:clrMapOvr>
    <a:masterClrMapping/>
  </p:clrMapOvr>
</p:sld>
</file>

<file path=ppt/slides/slide14.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1634840" y="1152842"/>
            <a:ext cx="15018320" cy="7847965"/>
          </a:xfrm>
          <a:prstGeom prst="rect">
            <a:avLst/>
          </a:prstGeom>
        </p:spPr>
        <p:txBody>
          <a:bodyPr anchor="t" rtlCol="false" tIns="0" lIns="0" bIns="0" rIns="0">
            <a:spAutoFit/>
          </a:bodyPr>
          <a:lstStyle/>
          <a:p>
            <a:pPr algn="just">
              <a:lnSpc>
                <a:spcPts val="4759"/>
              </a:lnSpc>
            </a:pPr>
            <a:r>
              <a:rPr lang="en-US" sz="3399" b="true">
                <a:solidFill>
                  <a:srgbClr val="000000"/>
                </a:solidFill>
                <a:latin typeface="Times New Roman MT Bold"/>
                <a:ea typeface="Times New Roman MT Bold"/>
                <a:cs typeface="Times New Roman MT Bold"/>
                <a:sym typeface="Times New Roman MT Bold"/>
              </a:rPr>
              <a:t>Foydalanilgan adabiyotlar ro‘yxati</a:t>
            </a:r>
          </a:p>
          <a:p>
            <a:pPr algn="just">
              <a:lnSpc>
                <a:spcPts val="4759"/>
              </a:lnSpc>
            </a:pPr>
          </a:p>
          <a:p>
            <a:pPr algn="just">
              <a:lnSpc>
                <a:spcPts val="4759"/>
              </a:lnSpc>
            </a:pPr>
            <a:r>
              <a:rPr lang="en-US" sz="3399">
                <a:solidFill>
                  <a:srgbClr val="000000"/>
                </a:solidFill>
                <a:latin typeface="Times New Roman MT"/>
                <a:ea typeface="Times New Roman MT"/>
                <a:cs typeface="Times New Roman MT"/>
                <a:sym typeface="Times New Roman MT"/>
              </a:rPr>
              <a:t>1. </a:t>
            </a:r>
            <a:r>
              <a:rPr lang="en-US" sz="3399">
                <a:solidFill>
                  <a:srgbClr val="000000"/>
                </a:solidFill>
                <a:latin typeface="Times New Roman MT"/>
                <a:ea typeface="Times New Roman MT"/>
                <a:cs typeface="Times New Roman MT"/>
                <a:sym typeface="Times New Roman MT"/>
              </a:rPr>
              <a:t>​Mirziyoyev Sh.M. "Yangi O‘zbekiston strategiyasi". – Toshkent, 2021.</a:t>
            </a:r>
          </a:p>
          <a:p>
            <a:pPr algn="just">
              <a:lnSpc>
                <a:spcPts val="4759"/>
              </a:lnSpc>
            </a:pPr>
            <a:r>
              <a:rPr lang="en-US" sz="3399">
                <a:solidFill>
                  <a:srgbClr val="000000"/>
                </a:solidFill>
                <a:latin typeface="Times New Roman MT"/>
                <a:ea typeface="Times New Roman MT"/>
                <a:cs typeface="Times New Roman MT"/>
                <a:sym typeface="Times New Roman MT"/>
              </a:rPr>
              <a:t>​</a:t>
            </a:r>
          </a:p>
          <a:p>
            <a:pPr algn="just">
              <a:lnSpc>
                <a:spcPts val="4759"/>
              </a:lnSpc>
            </a:pPr>
            <a:r>
              <a:rPr lang="en-US" sz="3399">
                <a:solidFill>
                  <a:srgbClr val="000000"/>
                </a:solidFill>
                <a:latin typeface="Times New Roman MT"/>
                <a:ea typeface="Times New Roman MT"/>
                <a:cs typeface="Times New Roman MT"/>
                <a:sym typeface="Times New Roman MT"/>
              </a:rPr>
              <a:t>2. Qosimova K., Fuzailov S. "Ona tili o‘qitish metodikasi". – Toshkent: "O‘qituvchi", 2009.</a:t>
            </a:r>
          </a:p>
          <a:p>
            <a:pPr algn="just">
              <a:lnSpc>
                <a:spcPts val="4759"/>
              </a:lnSpc>
            </a:pPr>
          </a:p>
          <a:p>
            <a:pPr algn="just">
              <a:lnSpc>
                <a:spcPts val="4759"/>
              </a:lnSpc>
            </a:pPr>
            <a:r>
              <a:rPr lang="en-US" sz="3399">
                <a:solidFill>
                  <a:srgbClr val="000000"/>
                </a:solidFill>
                <a:latin typeface="Times New Roman MT"/>
                <a:ea typeface="Times New Roman MT"/>
                <a:cs typeface="Times New Roman MT"/>
                <a:sym typeface="Times New Roman MT"/>
              </a:rPr>
              <a:t>​3. G‘ulomov A., Ne’matov H. "Ona tili ta’limi mazmuni". – Toshkent, 1995.</a:t>
            </a:r>
          </a:p>
          <a:p>
            <a:pPr algn="just">
              <a:lnSpc>
                <a:spcPts val="4759"/>
              </a:lnSpc>
            </a:pPr>
          </a:p>
          <a:p>
            <a:pPr algn="just">
              <a:lnSpc>
                <a:spcPts val="4759"/>
              </a:lnSpc>
            </a:pPr>
            <a:r>
              <a:rPr lang="en-US" sz="3399">
                <a:solidFill>
                  <a:srgbClr val="000000"/>
                </a:solidFill>
                <a:latin typeface="Times New Roman MT"/>
                <a:ea typeface="Times New Roman MT"/>
                <a:cs typeface="Times New Roman MT"/>
                <a:sym typeface="Times New Roman MT"/>
              </a:rPr>
              <a:t>​4. O‘zbekiston Respublikasi Maktabgacha va maktab ta’limi vazirligi — "Alifbe" metodik qo‘llanmalari (2021–2024-yillar).</a:t>
            </a:r>
          </a:p>
          <a:p>
            <a:pPr algn="just">
              <a:lnSpc>
                <a:spcPts val="4759"/>
              </a:lnSpc>
            </a:pPr>
          </a:p>
          <a:p>
            <a:pPr algn="just">
              <a:lnSpc>
                <a:spcPts val="4759"/>
              </a:lnSpc>
            </a:pPr>
            <a:r>
              <a:rPr lang="en-US" sz="3399">
                <a:solidFill>
                  <a:srgbClr val="000000"/>
                </a:solidFill>
                <a:latin typeface="Times New Roman MT"/>
                <a:ea typeface="Times New Roman MT"/>
                <a:cs typeface="Times New Roman MT"/>
                <a:sym typeface="Times New Roman MT"/>
              </a:rPr>
              <a:t>​5. Xalqaro PIRLS baholash dasturi bo‘yicha metodik tavsiyalar to‘plami.</a:t>
            </a:r>
          </a:p>
        </p:txBody>
      </p:sp>
    </p:spTree>
  </p:cSld>
  <p:clrMapOvr>
    <a:masterClrMapping/>
  </p:clrMapOvr>
</p:sld>
</file>

<file path=ppt/slides/slide15.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1084686" y="4274503"/>
            <a:ext cx="16118629" cy="1566544"/>
          </a:xfrm>
          <a:prstGeom prst="rect">
            <a:avLst/>
          </a:prstGeom>
        </p:spPr>
        <p:txBody>
          <a:bodyPr anchor="t" rtlCol="false" tIns="0" lIns="0" bIns="0" rIns="0">
            <a:spAutoFit/>
          </a:bodyPr>
          <a:lstStyle/>
          <a:p>
            <a:pPr algn="ctr">
              <a:lnSpc>
                <a:spcPts val="12880"/>
              </a:lnSpc>
            </a:pPr>
            <a:r>
              <a:rPr lang="en-US" sz="9200" b="true">
                <a:solidFill>
                  <a:srgbClr val="000000"/>
                </a:solidFill>
                <a:latin typeface="Open Sans Bold"/>
                <a:ea typeface="Open Sans Bold"/>
                <a:cs typeface="Open Sans Bold"/>
                <a:sym typeface="Open Sans Bold"/>
              </a:rPr>
              <a:t>E'tiboringiz uchun rahmat  !</a:t>
            </a:r>
          </a:p>
        </p:txBody>
      </p:sp>
    </p:spTree>
  </p:cSld>
  <p:clrMapOvr>
    <a:masterClrMapping/>
  </p:clrMapOvr>
</p:sld>
</file>

<file path=ppt/slides/slide2.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1028700" y="828675"/>
            <a:ext cx="15960440" cy="1915795"/>
          </a:xfrm>
          <a:prstGeom prst="rect">
            <a:avLst/>
          </a:prstGeom>
        </p:spPr>
        <p:txBody>
          <a:bodyPr anchor="t" rtlCol="false" tIns="0" lIns="0" bIns="0" rIns="0">
            <a:spAutoFit/>
          </a:bodyPr>
          <a:lstStyle/>
          <a:p>
            <a:pPr algn="ctr">
              <a:lnSpc>
                <a:spcPts val="7279"/>
              </a:lnSpc>
            </a:pPr>
            <a:r>
              <a:rPr lang="en-US" sz="5199" b="true">
                <a:solidFill>
                  <a:srgbClr val="000000"/>
                </a:solidFill>
                <a:latin typeface="Times New Roman MT Bold"/>
                <a:ea typeface="Times New Roman MT Bold"/>
                <a:cs typeface="Times New Roman MT Bold"/>
                <a:sym typeface="Times New Roman MT Bold"/>
              </a:rPr>
              <a:t>Mavzu : Savod o'rgatishdan yaratilgan metodik qo'llanmalarning qiyosiy-tanqidiy tahlili</a:t>
            </a:r>
          </a:p>
        </p:txBody>
      </p:sp>
      <p:sp>
        <p:nvSpPr>
          <p:cNvPr name="TextBox 3" id="3"/>
          <p:cNvSpPr txBox="true"/>
          <p:nvPr/>
        </p:nvSpPr>
        <p:spPr>
          <a:xfrm rot="0">
            <a:off x="8267038" y="3578947"/>
            <a:ext cx="1753923" cy="991870"/>
          </a:xfrm>
          <a:prstGeom prst="rect">
            <a:avLst/>
          </a:prstGeom>
        </p:spPr>
        <p:txBody>
          <a:bodyPr anchor="t" rtlCol="false" tIns="0" lIns="0" bIns="0" rIns="0">
            <a:spAutoFit/>
          </a:bodyPr>
          <a:lstStyle/>
          <a:p>
            <a:pPr algn="ctr">
              <a:lnSpc>
                <a:spcPts val="7279"/>
              </a:lnSpc>
            </a:pPr>
            <a:r>
              <a:rPr lang="en-US" sz="5199" b="true">
                <a:solidFill>
                  <a:srgbClr val="000000"/>
                </a:solidFill>
                <a:latin typeface="Times New Roman MT Bold"/>
                <a:ea typeface="Times New Roman MT Bold"/>
                <a:cs typeface="Times New Roman MT Bold"/>
                <a:sym typeface="Times New Roman MT Bold"/>
              </a:rPr>
              <a:t>Reja : </a:t>
            </a:r>
          </a:p>
        </p:txBody>
      </p:sp>
      <p:sp>
        <p:nvSpPr>
          <p:cNvPr name="TextBox 4" id="4"/>
          <p:cNvSpPr txBox="true"/>
          <p:nvPr/>
        </p:nvSpPr>
        <p:spPr>
          <a:xfrm rot="0">
            <a:off x="1721590" y="5471968"/>
            <a:ext cx="15537710" cy="3047365"/>
          </a:xfrm>
          <a:prstGeom prst="rect">
            <a:avLst/>
          </a:prstGeom>
        </p:spPr>
        <p:txBody>
          <a:bodyPr anchor="t" rtlCol="false" tIns="0" lIns="0" bIns="0" rIns="0">
            <a:spAutoFit/>
          </a:bodyPr>
          <a:lstStyle/>
          <a:p>
            <a:pPr algn="just">
              <a:lnSpc>
                <a:spcPts val="4759"/>
              </a:lnSpc>
            </a:pPr>
            <a:r>
              <a:rPr lang="en-US" sz="3399">
                <a:solidFill>
                  <a:srgbClr val="000000"/>
                </a:solidFill>
                <a:latin typeface="Times New Roman MT"/>
                <a:ea typeface="Times New Roman MT"/>
                <a:cs typeface="Times New Roman MT"/>
                <a:sym typeface="Times New Roman MT"/>
              </a:rPr>
              <a:t>​1. Savod o‘rgatish metodikasining nazariy asoslari va tarixiy taraqqiyoti.</a:t>
            </a:r>
          </a:p>
          <a:p>
            <a:pPr algn="just">
              <a:lnSpc>
                <a:spcPts val="4759"/>
              </a:lnSpc>
            </a:pPr>
          </a:p>
          <a:p>
            <a:pPr algn="just">
              <a:lnSpc>
                <a:spcPts val="4759"/>
              </a:lnSpc>
            </a:pPr>
            <a:r>
              <a:rPr lang="en-US" sz="3399">
                <a:solidFill>
                  <a:srgbClr val="000000"/>
                </a:solidFill>
                <a:latin typeface="Times New Roman MT"/>
                <a:ea typeface="Times New Roman MT"/>
                <a:cs typeface="Times New Roman MT"/>
                <a:sym typeface="Times New Roman MT"/>
              </a:rPr>
              <a:t>​2. An’anaviy va zamonaviy metodik qo‘llanmalarning qiyosiy-tanqidiy tahlili.</a:t>
            </a:r>
          </a:p>
          <a:p>
            <a:pPr algn="just">
              <a:lnSpc>
                <a:spcPts val="4759"/>
              </a:lnSpc>
            </a:pPr>
          </a:p>
          <a:p>
            <a:pPr algn="just">
              <a:lnSpc>
                <a:spcPts val="4759"/>
              </a:lnSpc>
            </a:pPr>
            <a:r>
              <a:rPr lang="en-US" sz="3399">
                <a:solidFill>
                  <a:srgbClr val="000000"/>
                </a:solidFill>
                <a:latin typeface="Times New Roman MT"/>
                <a:ea typeface="Times New Roman MT"/>
                <a:cs typeface="Times New Roman MT"/>
                <a:sym typeface="Times New Roman MT"/>
              </a:rPr>
              <a:t>​3. Metodik qo‘llanmalarni takomillashtirishning istiqbolli yo‘nalishlari va tavsiyalar.</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9658964" y="2175121"/>
            <a:ext cx="8132545" cy="5936758"/>
          </a:xfrm>
          <a:custGeom>
            <a:avLst/>
            <a:gdLst/>
            <a:ahLst/>
            <a:cxnLst/>
            <a:rect r="r" b="b" t="t" l="l"/>
            <a:pathLst>
              <a:path h="5936758" w="8132545">
                <a:moveTo>
                  <a:pt x="0" y="0"/>
                </a:moveTo>
                <a:lnTo>
                  <a:pt x="8132545" y="0"/>
                </a:lnTo>
                <a:lnTo>
                  <a:pt x="8132545" y="5936758"/>
                </a:lnTo>
                <a:lnTo>
                  <a:pt x="0" y="5936758"/>
                </a:lnTo>
                <a:lnTo>
                  <a:pt x="0" y="0"/>
                </a:lnTo>
                <a:close/>
              </a:path>
            </a:pathLst>
          </a:custGeom>
          <a:blipFill>
            <a:blip r:embed="rId2"/>
            <a:stretch>
              <a:fillRect l="0" t="0" r="0" b="0"/>
            </a:stretch>
          </a:blipFill>
        </p:spPr>
      </p:sp>
      <p:sp>
        <p:nvSpPr>
          <p:cNvPr name="TextBox 3" id="3"/>
          <p:cNvSpPr txBox="true"/>
          <p:nvPr/>
        </p:nvSpPr>
        <p:spPr>
          <a:xfrm rot="0">
            <a:off x="1028700" y="1152842"/>
            <a:ext cx="8115300" cy="7847965"/>
          </a:xfrm>
          <a:prstGeom prst="rect">
            <a:avLst/>
          </a:prstGeom>
        </p:spPr>
        <p:txBody>
          <a:bodyPr anchor="t" rtlCol="false" tIns="0" lIns="0" bIns="0" rIns="0">
            <a:spAutoFit/>
          </a:bodyPr>
          <a:lstStyle/>
          <a:p>
            <a:pPr algn="just">
              <a:lnSpc>
                <a:spcPts val="4759"/>
              </a:lnSpc>
            </a:pPr>
            <a:r>
              <a:rPr lang="en-US" sz="3399" b="true">
                <a:solidFill>
                  <a:srgbClr val="000000"/>
                </a:solidFill>
                <a:latin typeface="Times New Roman MT Bold"/>
                <a:ea typeface="Times New Roman MT Bold"/>
                <a:cs typeface="Times New Roman MT Bold"/>
                <a:sym typeface="Times New Roman MT Bold"/>
              </a:rPr>
              <a:t>Kirish</a:t>
            </a:r>
          </a:p>
          <a:p>
            <a:pPr algn="just">
              <a:lnSpc>
                <a:spcPts val="4759"/>
              </a:lnSpc>
            </a:pPr>
          </a:p>
          <a:p>
            <a:pPr algn="just">
              <a:lnSpc>
                <a:spcPts val="4759"/>
              </a:lnSpc>
            </a:pPr>
            <a:r>
              <a:rPr lang="en-US" sz="3399">
                <a:solidFill>
                  <a:srgbClr val="000000"/>
                </a:solidFill>
                <a:latin typeface="Times New Roman MT"/>
                <a:ea typeface="Times New Roman MT"/>
                <a:cs typeface="Times New Roman MT"/>
                <a:sym typeface="Times New Roman MT"/>
              </a:rPr>
              <a:t>​Mavzuning dolzarbligi boshlang‘ich ta’lim sifatini oshirish bilan bog‘liq. Savod o‘rgatish — bola hayotidagi eng muhim bosqich bo‘lib, to‘g‘ri tanlangan metodik qo‘llanma o‘quvchining savodxonlik darajasini belgilaydi. Ushbu taqdimotda mavjud qo‘llanmalarning yutuq va kamchiliklari ilmiy-tanqidiy nuqtayi nazardan tahlil qilinadi, metodik yangiliklar va ularning amaliy ahamiyati yoritib beriladi.</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9144000" y="2202100"/>
            <a:ext cx="8419035" cy="5882801"/>
          </a:xfrm>
          <a:custGeom>
            <a:avLst/>
            <a:gdLst/>
            <a:ahLst/>
            <a:cxnLst/>
            <a:rect r="r" b="b" t="t" l="l"/>
            <a:pathLst>
              <a:path h="5882801" w="8419035">
                <a:moveTo>
                  <a:pt x="0" y="0"/>
                </a:moveTo>
                <a:lnTo>
                  <a:pt x="8419035" y="0"/>
                </a:lnTo>
                <a:lnTo>
                  <a:pt x="8419035" y="5882800"/>
                </a:lnTo>
                <a:lnTo>
                  <a:pt x="0" y="5882800"/>
                </a:lnTo>
                <a:lnTo>
                  <a:pt x="0" y="0"/>
                </a:lnTo>
                <a:close/>
              </a:path>
            </a:pathLst>
          </a:custGeom>
          <a:blipFill>
            <a:blip r:embed="rId2"/>
            <a:stretch>
              <a:fillRect l="0" t="0" r="0" b="0"/>
            </a:stretch>
          </a:blipFill>
        </p:spPr>
      </p:sp>
      <p:sp>
        <p:nvSpPr>
          <p:cNvPr name="TextBox 3" id="3"/>
          <p:cNvSpPr txBox="true"/>
          <p:nvPr/>
        </p:nvSpPr>
        <p:spPr>
          <a:xfrm rot="0">
            <a:off x="1028700" y="1152842"/>
            <a:ext cx="7426036" cy="7847965"/>
          </a:xfrm>
          <a:prstGeom prst="rect">
            <a:avLst/>
          </a:prstGeom>
        </p:spPr>
        <p:txBody>
          <a:bodyPr anchor="t" rtlCol="false" tIns="0" lIns="0" bIns="0" rIns="0">
            <a:spAutoFit/>
          </a:bodyPr>
          <a:lstStyle/>
          <a:p>
            <a:pPr algn="just">
              <a:lnSpc>
                <a:spcPts val="4759"/>
              </a:lnSpc>
            </a:pPr>
            <a:r>
              <a:rPr lang="en-US" sz="3399" b="true">
                <a:solidFill>
                  <a:srgbClr val="000000"/>
                </a:solidFill>
                <a:latin typeface="Times New Roman MT Bold"/>
                <a:ea typeface="Times New Roman MT Bold"/>
                <a:cs typeface="Times New Roman MT Bold"/>
                <a:sym typeface="Times New Roman MT Bold"/>
              </a:rPr>
              <a:t>Savod o‘rgatishning asosiy tamoyillari</a:t>
            </a:r>
          </a:p>
          <a:p>
            <a:pPr algn="just">
              <a:lnSpc>
                <a:spcPts val="4759"/>
              </a:lnSpc>
            </a:pPr>
          </a:p>
          <a:p>
            <a:pPr algn="just">
              <a:lnSpc>
                <a:spcPts val="4759"/>
              </a:lnSpc>
            </a:pPr>
            <a:r>
              <a:rPr lang="en-US" sz="3399">
                <a:solidFill>
                  <a:srgbClr val="000000"/>
                </a:solidFill>
                <a:latin typeface="Times New Roman MT"/>
                <a:ea typeface="Times New Roman MT"/>
                <a:cs typeface="Times New Roman MT"/>
                <a:sym typeface="Times New Roman MT"/>
              </a:rPr>
              <a:t>​Savod o‘rgatish jarayoni tovush va harf munosabatiga asoslanadi. Metodik qo‘llanmalarda izchillik, soddadan murakkabga o‘tish va ko‘rsatmalilik tamoyillari ustuvor bo‘lishi shart. Hozirgi kunda qo‘llanilayotgan "Alifbe" metodikasi tahliliy-tarkibiy tovush usuliga tayanadi. Bu usul o‘quvchida nafaqat o‘qishni, balki nutq o‘stirish va mantiqiy fikrlash ko‘nikmalarini ham shakllantirishga xizmat qiladi.</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9515344" y="1766926"/>
            <a:ext cx="7743956" cy="6753147"/>
          </a:xfrm>
          <a:custGeom>
            <a:avLst/>
            <a:gdLst/>
            <a:ahLst/>
            <a:cxnLst/>
            <a:rect r="r" b="b" t="t" l="l"/>
            <a:pathLst>
              <a:path h="6753147" w="7743956">
                <a:moveTo>
                  <a:pt x="0" y="0"/>
                </a:moveTo>
                <a:lnTo>
                  <a:pt x="7743956" y="0"/>
                </a:lnTo>
                <a:lnTo>
                  <a:pt x="7743956" y="6753148"/>
                </a:lnTo>
                <a:lnTo>
                  <a:pt x="0" y="6753148"/>
                </a:lnTo>
                <a:lnTo>
                  <a:pt x="0" y="0"/>
                </a:lnTo>
                <a:close/>
              </a:path>
            </a:pathLst>
          </a:custGeom>
          <a:blipFill>
            <a:blip r:embed="rId2"/>
            <a:stretch>
              <a:fillRect l="0" t="0" r="0" b="0"/>
            </a:stretch>
          </a:blipFill>
        </p:spPr>
      </p:sp>
      <p:sp>
        <p:nvSpPr>
          <p:cNvPr name="TextBox 3" id="3"/>
          <p:cNvSpPr txBox="true"/>
          <p:nvPr/>
        </p:nvSpPr>
        <p:spPr>
          <a:xfrm rot="0">
            <a:off x="1028700" y="1152842"/>
            <a:ext cx="7287491" cy="7847965"/>
          </a:xfrm>
          <a:prstGeom prst="rect">
            <a:avLst/>
          </a:prstGeom>
        </p:spPr>
        <p:txBody>
          <a:bodyPr anchor="t" rtlCol="false" tIns="0" lIns="0" bIns="0" rIns="0">
            <a:spAutoFit/>
          </a:bodyPr>
          <a:lstStyle/>
          <a:p>
            <a:pPr algn="just">
              <a:lnSpc>
                <a:spcPts val="4759"/>
              </a:lnSpc>
            </a:pPr>
            <a:r>
              <a:rPr lang="en-US" sz="3399" b="true">
                <a:solidFill>
                  <a:srgbClr val="000000"/>
                </a:solidFill>
                <a:latin typeface="Times New Roman MT Bold"/>
                <a:ea typeface="Times New Roman MT Bold"/>
                <a:cs typeface="Times New Roman MT Bold"/>
                <a:sym typeface="Times New Roman MT Bold"/>
              </a:rPr>
              <a:t>An’anaviy metodik qo‘llanmalar tahlili</a:t>
            </a:r>
          </a:p>
          <a:p>
            <a:pPr algn="just">
              <a:lnSpc>
                <a:spcPts val="4759"/>
              </a:lnSpc>
            </a:pPr>
          </a:p>
          <a:p>
            <a:pPr algn="just">
              <a:lnSpc>
                <a:spcPts val="4759"/>
              </a:lnSpc>
            </a:pPr>
            <a:r>
              <a:rPr lang="en-US" sz="3399">
                <a:solidFill>
                  <a:srgbClr val="000000"/>
                </a:solidFill>
                <a:latin typeface="Times New Roman MT"/>
                <a:ea typeface="Times New Roman MT"/>
                <a:cs typeface="Times New Roman MT"/>
                <a:sym typeface="Times New Roman MT"/>
              </a:rPr>
              <a:t>​O‘tgan asr oxiri va XXI asr boshidagi qo‘llanmalar asosan qat’iy akademik qoidalarga tayanar edi. Ularning ijobiy tomoni — tizimlilik va grammatik aniqlik. Biroq, tanqidiy qaraganda, ushbu qo‘llanmalarda o‘quvchining psixologik xususiyatlari va o‘yin texnologiyalari yetarlicha hisobga olinmagan. Matnlarning murakkabligi ko‘p hollarda bolaning mavzuni o‘zlashtirishini qiyinlashtirgan.</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0184421" y="2303859"/>
            <a:ext cx="9113632" cy="5764372"/>
          </a:xfrm>
          <a:custGeom>
            <a:avLst/>
            <a:gdLst/>
            <a:ahLst/>
            <a:cxnLst/>
            <a:rect r="r" b="b" t="t" l="l"/>
            <a:pathLst>
              <a:path h="5764372" w="9113632">
                <a:moveTo>
                  <a:pt x="0" y="0"/>
                </a:moveTo>
                <a:lnTo>
                  <a:pt x="9113632" y="0"/>
                </a:lnTo>
                <a:lnTo>
                  <a:pt x="9113632" y="5764372"/>
                </a:lnTo>
                <a:lnTo>
                  <a:pt x="0" y="5764372"/>
                </a:lnTo>
                <a:lnTo>
                  <a:pt x="0" y="0"/>
                </a:lnTo>
                <a:close/>
              </a:path>
            </a:pathLst>
          </a:custGeom>
          <a:blipFill>
            <a:blip r:embed="rId2"/>
            <a:stretch>
              <a:fillRect l="0" t="0" r="0" b="0"/>
            </a:stretch>
          </a:blipFill>
        </p:spPr>
      </p:sp>
      <p:sp>
        <p:nvSpPr>
          <p:cNvPr name="TextBox 3" id="3"/>
          <p:cNvSpPr txBox="true"/>
          <p:nvPr/>
        </p:nvSpPr>
        <p:spPr>
          <a:xfrm rot="0">
            <a:off x="1028700" y="895350"/>
            <a:ext cx="8534398" cy="8448040"/>
          </a:xfrm>
          <a:prstGeom prst="rect">
            <a:avLst/>
          </a:prstGeom>
        </p:spPr>
        <p:txBody>
          <a:bodyPr anchor="t" rtlCol="false" tIns="0" lIns="0" bIns="0" rIns="0">
            <a:spAutoFit/>
          </a:bodyPr>
          <a:lstStyle/>
          <a:p>
            <a:pPr algn="just">
              <a:lnSpc>
                <a:spcPts val="4759"/>
              </a:lnSpc>
            </a:pPr>
            <a:r>
              <a:rPr lang="en-US" sz="3399" b="true">
                <a:solidFill>
                  <a:srgbClr val="000000"/>
                </a:solidFill>
                <a:latin typeface="Times New Roman MT Bold"/>
                <a:ea typeface="Times New Roman MT Bold"/>
                <a:cs typeface="Times New Roman MT Bold"/>
                <a:sym typeface="Times New Roman MT Bold"/>
              </a:rPr>
              <a:t>Zamonaviy darsliklar va qo‘llanmalar (Milliy o‘quv dasturi)</a:t>
            </a:r>
          </a:p>
          <a:p>
            <a:pPr algn="just">
              <a:lnSpc>
                <a:spcPts val="4759"/>
              </a:lnSpc>
            </a:pPr>
          </a:p>
          <a:p>
            <a:pPr algn="just">
              <a:lnSpc>
                <a:spcPts val="4759"/>
              </a:lnSpc>
            </a:pPr>
            <a:r>
              <a:rPr lang="en-US" sz="3399">
                <a:solidFill>
                  <a:srgbClr val="000000"/>
                </a:solidFill>
                <a:latin typeface="Times New Roman MT"/>
                <a:ea typeface="Times New Roman MT"/>
                <a:cs typeface="Times New Roman MT"/>
                <a:sym typeface="Times New Roman MT"/>
              </a:rPr>
              <a:t>​Yangi avlod darsliklarida (masalan, 2021-yildan keyingi "Alifbe") kompetensiyaviy yondashuvga urg‘u berilgan. Slaydda ko‘rinib turganidek, vizuallashuv darajasi yuqori, QR-kodlar orqali multimedia resurslariga ulanish imkoniyati mavjud. Bu qo‘llanmalar o‘quvchini zeriktirmaydi, lekin ba’zi hollarda nazariy qoidalarning haddan tashqari soddalashtirilgani amaliy ko‘nikmalarni shakllantirishda bo‘shliqlarni yuzaga keltirishi mumkin.</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9609806" y="2930561"/>
            <a:ext cx="8678194" cy="4425879"/>
          </a:xfrm>
          <a:custGeom>
            <a:avLst/>
            <a:gdLst/>
            <a:ahLst/>
            <a:cxnLst/>
            <a:rect r="r" b="b" t="t" l="l"/>
            <a:pathLst>
              <a:path h="4425879" w="8678194">
                <a:moveTo>
                  <a:pt x="0" y="0"/>
                </a:moveTo>
                <a:lnTo>
                  <a:pt x="8678194" y="0"/>
                </a:lnTo>
                <a:lnTo>
                  <a:pt x="8678194" y="4425878"/>
                </a:lnTo>
                <a:lnTo>
                  <a:pt x="0" y="4425878"/>
                </a:lnTo>
                <a:lnTo>
                  <a:pt x="0" y="0"/>
                </a:lnTo>
                <a:close/>
              </a:path>
            </a:pathLst>
          </a:custGeom>
          <a:blipFill>
            <a:blip r:embed="rId2"/>
            <a:stretch>
              <a:fillRect l="0" t="0" r="0" b="0"/>
            </a:stretch>
          </a:blipFill>
        </p:spPr>
      </p:sp>
      <p:sp>
        <p:nvSpPr>
          <p:cNvPr name="TextBox 3" id="3"/>
          <p:cNvSpPr txBox="true"/>
          <p:nvPr/>
        </p:nvSpPr>
        <p:spPr>
          <a:xfrm rot="0">
            <a:off x="1028700" y="1752917"/>
            <a:ext cx="8158164" cy="6647815"/>
          </a:xfrm>
          <a:prstGeom prst="rect">
            <a:avLst/>
          </a:prstGeom>
        </p:spPr>
        <p:txBody>
          <a:bodyPr anchor="t" rtlCol="false" tIns="0" lIns="0" bIns="0" rIns="0">
            <a:spAutoFit/>
          </a:bodyPr>
          <a:lstStyle/>
          <a:p>
            <a:pPr algn="just">
              <a:lnSpc>
                <a:spcPts val="4759"/>
              </a:lnSpc>
            </a:pPr>
            <a:r>
              <a:rPr lang="en-US" sz="3399" b="true">
                <a:solidFill>
                  <a:srgbClr val="000000"/>
                </a:solidFill>
                <a:latin typeface="Times New Roman MT Bold"/>
                <a:ea typeface="Times New Roman MT Bold"/>
                <a:cs typeface="Times New Roman MT Bold"/>
                <a:sym typeface="Times New Roman MT Bold"/>
              </a:rPr>
              <a:t>Metodlarning qiyosiy jadvali</a:t>
            </a:r>
          </a:p>
          <a:p>
            <a:pPr algn="just">
              <a:lnSpc>
                <a:spcPts val="4759"/>
              </a:lnSpc>
            </a:pPr>
          </a:p>
          <a:p>
            <a:pPr algn="just">
              <a:lnSpc>
                <a:spcPts val="4759"/>
              </a:lnSpc>
            </a:pPr>
            <a:r>
              <a:rPr lang="en-US" sz="3399">
                <a:solidFill>
                  <a:srgbClr val="000000"/>
                </a:solidFill>
                <a:latin typeface="Times New Roman MT"/>
                <a:ea typeface="Times New Roman MT"/>
                <a:cs typeface="Times New Roman MT"/>
                <a:sym typeface="Times New Roman MT"/>
              </a:rPr>
              <a:t>​An’anaviy va zamonaviy yondashuvlarni solishtirganda, asosiy farq o‘qituvchi va o‘quvchi rolida ko‘rinadi. Eski tizimda o‘qituvchi asosiy axborot manbayi bo‘lsa, zamonaviy qo‘llanmalar o‘quvchini mustaqil izlanishga chorlaydi. Tanqidiy tahlil shuni ko‘rsatadiki, yangi metodikada interfaollik kuchli, ammo mumtoz adabiy til namunalariga e’tibor biroz kamaygan.</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0989750" y="1965021"/>
            <a:ext cx="6269550" cy="6356958"/>
          </a:xfrm>
          <a:custGeom>
            <a:avLst/>
            <a:gdLst/>
            <a:ahLst/>
            <a:cxnLst/>
            <a:rect r="r" b="b" t="t" l="l"/>
            <a:pathLst>
              <a:path h="6356958" w="6269550">
                <a:moveTo>
                  <a:pt x="0" y="0"/>
                </a:moveTo>
                <a:lnTo>
                  <a:pt x="6269550" y="0"/>
                </a:lnTo>
                <a:lnTo>
                  <a:pt x="6269550" y="6356958"/>
                </a:lnTo>
                <a:lnTo>
                  <a:pt x="0" y="6356958"/>
                </a:lnTo>
                <a:lnTo>
                  <a:pt x="0" y="0"/>
                </a:lnTo>
                <a:close/>
              </a:path>
            </a:pathLst>
          </a:custGeom>
          <a:blipFill>
            <a:blip r:embed="rId2"/>
            <a:stretch>
              <a:fillRect l="0" t="0" r="0" b="0"/>
            </a:stretch>
          </a:blipFill>
        </p:spPr>
      </p:sp>
      <p:sp>
        <p:nvSpPr>
          <p:cNvPr name="TextBox 3" id="3"/>
          <p:cNvSpPr txBox="true"/>
          <p:nvPr/>
        </p:nvSpPr>
        <p:spPr>
          <a:xfrm rot="0">
            <a:off x="1028700" y="1452880"/>
            <a:ext cx="8756070" cy="7247890"/>
          </a:xfrm>
          <a:prstGeom prst="rect">
            <a:avLst/>
          </a:prstGeom>
        </p:spPr>
        <p:txBody>
          <a:bodyPr anchor="t" rtlCol="false" tIns="0" lIns="0" bIns="0" rIns="0">
            <a:spAutoFit/>
          </a:bodyPr>
          <a:lstStyle/>
          <a:p>
            <a:pPr algn="just">
              <a:lnSpc>
                <a:spcPts val="4759"/>
              </a:lnSpc>
            </a:pPr>
            <a:r>
              <a:rPr lang="en-US" sz="3399" b="true">
                <a:solidFill>
                  <a:srgbClr val="000000"/>
                </a:solidFill>
                <a:latin typeface="Times New Roman MT Bold"/>
                <a:ea typeface="Times New Roman MT Bold"/>
                <a:cs typeface="Times New Roman MT Bold"/>
                <a:sym typeface="Times New Roman MT Bold"/>
              </a:rPr>
              <a:t>Grafika va husnixat masalasi</a:t>
            </a:r>
          </a:p>
          <a:p>
            <a:pPr algn="just">
              <a:lnSpc>
                <a:spcPts val="4759"/>
              </a:lnSpc>
            </a:pPr>
          </a:p>
          <a:p>
            <a:pPr algn="just">
              <a:lnSpc>
                <a:spcPts val="4759"/>
              </a:lnSpc>
            </a:pPr>
            <a:r>
              <a:rPr lang="en-US" sz="3399">
                <a:solidFill>
                  <a:srgbClr val="000000"/>
                </a:solidFill>
                <a:latin typeface="Times New Roman MT"/>
                <a:ea typeface="Times New Roman MT"/>
                <a:cs typeface="Times New Roman MT"/>
                <a:sym typeface="Times New Roman MT"/>
              </a:rPr>
              <a:t>​Metodik qo‘llanmalarning eng zaif nuqtalaridan biri — husnixatga o‘rgatish metodikasidir. Zamonaviy qo‘llanmalarda harflarni yozish tartibi ko‘pincha qisqartirilgan shaklda berilgan. Tanqidiy tahlil shuni ko‘rsatadiki, qo‘l motorikasini rivojlantirish uchun mo‘ljallangan mashqlar yetarli emas. Bu esa kelajakda o‘quvchining yozuv madaniyati buzilishiga olib kelishi mumkin bo‘lgan jiddiy muammodir.</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0526398" y="2238639"/>
            <a:ext cx="8836078" cy="5809722"/>
          </a:xfrm>
          <a:custGeom>
            <a:avLst/>
            <a:gdLst/>
            <a:ahLst/>
            <a:cxnLst/>
            <a:rect r="r" b="b" t="t" l="l"/>
            <a:pathLst>
              <a:path h="5809722" w="8836078">
                <a:moveTo>
                  <a:pt x="0" y="0"/>
                </a:moveTo>
                <a:lnTo>
                  <a:pt x="8836078" y="0"/>
                </a:lnTo>
                <a:lnTo>
                  <a:pt x="8836078" y="5809722"/>
                </a:lnTo>
                <a:lnTo>
                  <a:pt x="0" y="5809722"/>
                </a:lnTo>
                <a:lnTo>
                  <a:pt x="0" y="0"/>
                </a:lnTo>
                <a:close/>
              </a:path>
            </a:pathLst>
          </a:custGeom>
          <a:blipFill>
            <a:blip r:embed="rId2"/>
            <a:stretch>
              <a:fillRect l="0" t="0" r="0" b="0"/>
            </a:stretch>
          </a:blipFill>
        </p:spPr>
      </p:sp>
      <p:sp>
        <p:nvSpPr>
          <p:cNvPr name="TextBox 3" id="3"/>
          <p:cNvSpPr txBox="true"/>
          <p:nvPr/>
        </p:nvSpPr>
        <p:spPr>
          <a:xfrm rot="0">
            <a:off x="1028700" y="1452880"/>
            <a:ext cx="9014691" cy="7247890"/>
          </a:xfrm>
          <a:prstGeom prst="rect">
            <a:avLst/>
          </a:prstGeom>
        </p:spPr>
        <p:txBody>
          <a:bodyPr anchor="t" rtlCol="false" tIns="0" lIns="0" bIns="0" rIns="0">
            <a:spAutoFit/>
          </a:bodyPr>
          <a:lstStyle/>
          <a:p>
            <a:pPr algn="just">
              <a:lnSpc>
                <a:spcPts val="4759"/>
              </a:lnSpc>
            </a:pPr>
            <a:r>
              <a:rPr lang="en-US" sz="3399" b="true">
                <a:solidFill>
                  <a:srgbClr val="000000"/>
                </a:solidFill>
                <a:latin typeface="Times New Roman MT Bold"/>
                <a:ea typeface="Times New Roman MT Bold"/>
                <a:cs typeface="Times New Roman MT Bold"/>
                <a:sym typeface="Times New Roman MT Bold"/>
              </a:rPr>
              <a:t>Nutq o‘stirish va lug‘at ishi</a:t>
            </a:r>
          </a:p>
          <a:p>
            <a:pPr algn="just">
              <a:lnSpc>
                <a:spcPts val="4759"/>
              </a:lnSpc>
            </a:pPr>
          </a:p>
          <a:p>
            <a:pPr algn="just">
              <a:lnSpc>
                <a:spcPts val="4759"/>
              </a:lnSpc>
            </a:pPr>
            <a:r>
              <a:rPr lang="en-US" sz="3399">
                <a:solidFill>
                  <a:srgbClr val="000000"/>
                </a:solidFill>
                <a:latin typeface="Times New Roman MT"/>
                <a:ea typeface="Times New Roman MT"/>
                <a:cs typeface="Times New Roman MT"/>
                <a:sym typeface="Times New Roman MT"/>
              </a:rPr>
              <a:t>​Har bir metodik qo‘llanmaning markazida nutq o‘stirish turishi lozim. Yangi qo‘llanmalarda lug‘at boyligini oshirish uchun rang-barang tasvirlardan foydalanilgan. Biroq, tanqidiy nuqtayi nazardan, darslikdagi so‘zlar bazasi ko‘pincha kundalik muloqot bilan cheklanib qolmoqda. Bolaning badiiy-estetik tafakkurini boyitish uchun klassik bolalar adabiyoti namunalarini ko‘proq kiritish maqsadga muvofiqdir.</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DAHDqcxhFxk</dc:identifier>
  <dcterms:modified xsi:type="dcterms:W3CDTF">2011-08-01T06:04:30Z</dcterms:modified>
  <cp:revision>1</cp:revision>
  <dc:title>Yusufjonova Gulchiroy</dc:title>
</cp:coreProperties>
</file>