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2" r:id="rId6"/>
    <p:sldId id="263" r:id="rId7"/>
    <p:sldId id="266" r:id="rId8"/>
    <p:sldId id="260" r:id="rId9"/>
    <p:sldId id="261" r:id="rId10"/>
    <p:sldId id="264" r:id="rId11"/>
    <p:sldId id="265"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4/15/2026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B5A58C-9264-4285-8FFE-836E8B4C372E}"/>
              </a:ext>
            </a:extLst>
          </p:cNvPr>
          <p:cNvSpPr>
            <a:spLocks noGrp="1"/>
          </p:cNvSpPr>
          <p:nvPr>
            <p:ph type="ctrTitle"/>
          </p:nvPr>
        </p:nvSpPr>
        <p:spPr>
          <a:xfrm>
            <a:off x="2045874" y="1679713"/>
            <a:ext cx="8915399" cy="2262781"/>
          </a:xfrm>
        </p:spPr>
        <p:txBody>
          <a:bodyPr>
            <a:normAutofit/>
          </a:bodyPr>
          <a:lstStyle/>
          <a:p>
            <a:r>
              <a:rPr lang="uz-Latn-UZ" sz="4000" dirty="0"/>
              <a:t>Mavzu:Vavilov-Cherenkov nurlanishi.Elektronlarning sochilishi</a:t>
            </a:r>
            <a:r>
              <a:rPr lang="uz-Latn-UZ" dirty="0"/>
              <a:t>.</a:t>
            </a:r>
            <a:endParaRPr lang="ru-RU" dirty="0"/>
          </a:p>
        </p:txBody>
      </p:sp>
      <p:sp>
        <p:nvSpPr>
          <p:cNvPr id="3" name="Подзаголовок 2">
            <a:extLst>
              <a:ext uri="{FF2B5EF4-FFF2-40B4-BE49-F238E27FC236}">
                <a16:creationId xmlns:a16="http://schemas.microsoft.com/office/drawing/2014/main" id="{9DEB15B7-7F4A-4F45-AE52-B70B66311D8D}"/>
              </a:ext>
            </a:extLst>
          </p:cNvPr>
          <p:cNvSpPr>
            <a:spLocks noGrp="1"/>
          </p:cNvSpPr>
          <p:nvPr>
            <p:ph type="subTitle" idx="1"/>
          </p:nvPr>
        </p:nvSpPr>
        <p:spPr>
          <a:xfrm>
            <a:off x="2981740" y="5400231"/>
            <a:ext cx="8628890" cy="1126283"/>
          </a:xfrm>
        </p:spPr>
        <p:txBody>
          <a:bodyPr>
            <a:normAutofit/>
          </a:bodyPr>
          <a:lstStyle/>
          <a:p>
            <a:r>
              <a:rPr lang="uz-Latn-UZ" dirty="0"/>
              <a:t>                                                                    Bajaruvchilar: Sattorova Rayxona</a:t>
            </a:r>
          </a:p>
          <a:p>
            <a:r>
              <a:rPr lang="uz-Latn-UZ" dirty="0"/>
              <a:t>                                                                                             Mustafoyeva Sabrina</a:t>
            </a:r>
            <a:endParaRPr lang="ru-RU" dirty="0"/>
          </a:p>
        </p:txBody>
      </p:sp>
    </p:spTree>
    <p:extLst>
      <p:ext uri="{BB962C8B-B14F-4D97-AF65-F5344CB8AC3E}">
        <p14:creationId xmlns:p14="http://schemas.microsoft.com/office/powerpoint/2010/main" val="2265179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12C2B2-33C6-4C7C-9AA6-625AA3B52B23}"/>
              </a:ext>
            </a:extLst>
          </p:cNvPr>
          <p:cNvSpPr>
            <a:spLocks noGrp="1"/>
          </p:cNvSpPr>
          <p:nvPr>
            <p:ph type="title"/>
          </p:nvPr>
        </p:nvSpPr>
        <p:spPr/>
        <p:txBody>
          <a:bodyPr/>
          <a:lstStyle/>
          <a:p>
            <a:endParaRPr lang="ru-RU"/>
          </a:p>
        </p:txBody>
      </p:sp>
      <mc:AlternateContent xmlns:mc="http://schemas.openxmlformats.org/markup-compatibility/2006">
        <mc:Choice xmlns:a14="http://schemas.microsoft.com/office/drawing/2010/main" Requires="a14">
          <p:sp>
            <p:nvSpPr>
              <p:cNvPr id="3" name="Объект 2">
                <a:extLst>
                  <a:ext uri="{FF2B5EF4-FFF2-40B4-BE49-F238E27FC236}">
                    <a16:creationId xmlns:a16="http://schemas.microsoft.com/office/drawing/2014/main" id="{78519230-2F19-4CEB-B310-350A33F2BCD2}"/>
                  </a:ext>
                </a:extLst>
              </p:cNvPr>
              <p:cNvSpPr>
                <a:spLocks noGrp="1"/>
              </p:cNvSpPr>
              <p:nvPr>
                <p:ph idx="1"/>
              </p:nvPr>
            </p:nvSpPr>
            <p:spPr>
              <a:xfrm>
                <a:off x="2054087" y="624110"/>
                <a:ext cx="9450525" cy="5287112"/>
              </a:xfrm>
            </p:spPr>
            <p:txBody>
              <a:bodyPr/>
              <a:lstStyle/>
              <a:p>
                <a:r>
                  <a:rPr lang="uz-Latn-UZ" dirty="0"/>
                  <a:t>Vavilov-Cherenkov nurlanishining amaliyotdagi asosiy qo‘llanilishi zarrachalar fizikasi va yadro texnologiyasida kuzatiladi:</a:t>
                </a:r>
              </a:p>
              <a:p>
                <a:pPr>
                  <a:buAutoNum type="arabicPeriod"/>
                </a:pPr>
                <a:r>
                  <a:rPr lang="uz-Latn-UZ" dirty="0"/>
                  <a:t>Cherenkov detektorlari – Yuqori energiyali zarrachalarni (masalan, neytrino, proton) aniqlash uchun ishlatiladi. Zarracha muhitda yorug‘lik tezligidan tez harakatlanganda Cherenkov nurlanishi hosil bo‘ladi, uning burchagi zarracha tezligiga bog‘liq. Bu usul yordamida zarrachalarning turi va energiyasi aniqlanadi.</a:t>
                </a:r>
              </a:p>
              <a:p>
                <a:pPr>
                  <a:buAutoNum type="arabicPeriod"/>
                </a:pPr>
                <a:r>
                  <a:rPr lang="uz-Latn-UZ" dirty="0"/>
                  <a:t>2. Yadro reaktorlarida – Suv bilan sovutiladigan reaktorlarda  yadro bo‘linishida hosil bo‘lgan beta zarrachalar Cherenkov nurlanishini yuzaga keltiradi. Bu reaktor yadrosining faolligini vizual va fotometrik usulda nazorat qilish imkonini beradi.</a:t>
                </a:r>
              </a:p>
              <a:p>
                <a:pPr>
                  <a:buAutoNum type="arabicPeriod"/>
                </a:pPr>
                <a:r>
                  <a:rPr lang="uz-Latn-UZ" dirty="0"/>
                  <a:t>3. Tibbiyotda – Ba’zi radiofarmatsevtik preparatlar (masalan, ftor-18 yoki yod-131) </a:t>
                </a:r>
                <a14:m>
                  <m:oMath xmlns:m="http://schemas.openxmlformats.org/officeDocument/2006/math">
                    <m:sSup>
                      <m:sSupPr>
                        <m:ctrlPr>
                          <a:rPr lang="uz-Latn-UZ" i="1" smtClean="0">
                            <a:latin typeface="Cambria Math" panose="02040503050406030204" pitchFamily="18" charset="0"/>
                          </a:rPr>
                        </m:ctrlPr>
                      </m:sSupPr>
                      <m:e>
                        <m:r>
                          <a:rPr lang="uz-Latn-UZ" i="1" smtClean="0">
                            <a:latin typeface="Cambria Math" panose="02040503050406030204" pitchFamily="18" charset="0"/>
                            <a:ea typeface="Cambria Math" panose="02040503050406030204" pitchFamily="18" charset="0"/>
                          </a:rPr>
                          <m:t>𝛽</m:t>
                        </m:r>
                      </m:e>
                      <m:sup>
                        <m:r>
                          <a:rPr lang="uz-Latn-UZ" b="0" i="1" smtClean="0">
                            <a:latin typeface="Cambria Math" panose="02040503050406030204" pitchFamily="18" charset="0"/>
                          </a:rPr>
                          <m:t>+</m:t>
                        </m:r>
                      </m:sup>
                    </m:sSup>
                  </m:oMath>
                </a14:m>
                <a:r>
                  <a:rPr lang="uz-Latn-UZ" dirty="0"/>
                  <a:t> yoki </a:t>
                </a:r>
                <a14:m>
                  <m:oMath xmlns:m="http://schemas.openxmlformats.org/officeDocument/2006/math">
                    <m:sSup>
                      <m:sSupPr>
                        <m:ctrlPr>
                          <a:rPr lang="uz-Latn-UZ" i="1" smtClean="0">
                            <a:latin typeface="Cambria Math" panose="02040503050406030204" pitchFamily="18" charset="0"/>
                          </a:rPr>
                        </m:ctrlPr>
                      </m:sSupPr>
                      <m:e>
                        <m:r>
                          <a:rPr lang="uz-Latn-UZ" i="1" smtClean="0">
                            <a:latin typeface="Cambria Math" panose="02040503050406030204" pitchFamily="18" charset="0"/>
                            <a:ea typeface="Cambria Math" panose="02040503050406030204" pitchFamily="18" charset="0"/>
                          </a:rPr>
                          <m:t>𝛽</m:t>
                        </m:r>
                      </m:e>
                      <m:sup>
                        <m:r>
                          <a:rPr lang="uz-Latn-UZ" b="0" i="1" smtClean="0">
                            <a:latin typeface="Cambria Math" panose="02040503050406030204" pitchFamily="18" charset="0"/>
                          </a:rPr>
                          <m:t>−</m:t>
                        </m:r>
                      </m:sup>
                    </m:sSup>
                  </m:oMath>
                </a14:m>
                <a:r>
                  <a:rPr lang="uz-Latn-UZ" dirty="0"/>
                  <a:t> nurlanishi natijasida to‘qimalarda Cherenkov nurlanishi hosil qiladi. Bu hodisa Cherenkov  (CLI) usulida saraton hujayralarini aniqlash va kichik hayvonlarda izotop tarqalishini kuzatish uchun ishlatiladi.</a:t>
                </a:r>
              </a:p>
              <a:p>
                <a:pPr marL="0" indent="0">
                  <a:buNone/>
                </a:pPr>
                <a:endParaRPr lang="ru-RU" dirty="0"/>
              </a:p>
            </p:txBody>
          </p:sp>
        </mc:Choice>
        <mc:Fallback>
          <p:sp>
            <p:nvSpPr>
              <p:cNvPr id="3" name="Объект 2">
                <a:extLst>
                  <a:ext uri="{FF2B5EF4-FFF2-40B4-BE49-F238E27FC236}">
                    <a16:creationId xmlns:a16="http://schemas.microsoft.com/office/drawing/2014/main" id="{78519230-2F19-4CEB-B310-350A33F2BCD2}"/>
                  </a:ext>
                </a:extLst>
              </p:cNvPr>
              <p:cNvSpPr>
                <a:spLocks noGrp="1" noRot="1" noChangeAspect="1" noMove="1" noResize="1" noEditPoints="1" noAdjustHandles="1" noChangeArrowheads="1" noChangeShapeType="1" noTextEdit="1"/>
              </p:cNvSpPr>
              <p:nvPr>
                <p:ph idx="1"/>
              </p:nvPr>
            </p:nvSpPr>
            <p:spPr>
              <a:xfrm>
                <a:off x="2054087" y="624110"/>
                <a:ext cx="9450525" cy="5287112"/>
              </a:xfrm>
              <a:blipFill>
                <a:blip r:embed="rId2"/>
                <a:stretch>
                  <a:fillRect l="-516" t="-576" r="-581"/>
                </a:stretch>
              </a:blipFill>
            </p:spPr>
            <p:txBody>
              <a:bodyPr/>
              <a:lstStyle/>
              <a:p>
                <a:r>
                  <a:rPr lang="ru-RU">
                    <a:noFill/>
                  </a:rPr>
                  <a:t> </a:t>
                </a:r>
              </a:p>
            </p:txBody>
          </p:sp>
        </mc:Fallback>
      </mc:AlternateContent>
    </p:spTree>
    <p:extLst>
      <p:ext uri="{BB962C8B-B14F-4D97-AF65-F5344CB8AC3E}">
        <p14:creationId xmlns:p14="http://schemas.microsoft.com/office/powerpoint/2010/main" val="387546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01F157-5A45-4F1F-AA88-D871AA4C0F75}"/>
              </a:ext>
            </a:extLst>
          </p:cNvPr>
          <p:cNvSpPr>
            <a:spLocks noGrp="1"/>
          </p:cNvSpPr>
          <p:nvPr>
            <p:ph type="title"/>
          </p:nvPr>
        </p:nvSpPr>
        <p:spPr/>
        <p:txBody>
          <a:bodyPr/>
          <a:lstStyle/>
          <a:p>
            <a:r>
              <a:rPr lang="uz-Latn-UZ" dirty="0"/>
              <a:t>                          Xulosa</a:t>
            </a:r>
            <a:endParaRPr lang="ru-RU" dirty="0"/>
          </a:p>
        </p:txBody>
      </p:sp>
      <p:sp>
        <p:nvSpPr>
          <p:cNvPr id="3" name="Объект 2">
            <a:extLst>
              <a:ext uri="{FF2B5EF4-FFF2-40B4-BE49-F238E27FC236}">
                <a16:creationId xmlns:a16="http://schemas.microsoft.com/office/drawing/2014/main" id="{B43CED90-4A0E-4252-9042-ED29081705FE}"/>
              </a:ext>
            </a:extLst>
          </p:cNvPr>
          <p:cNvSpPr>
            <a:spLocks noGrp="1"/>
          </p:cNvSpPr>
          <p:nvPr>
            <p:ph idx="1"/>
          </p:nvPr>
        </p:nvSpPr>
        <p:spPr>
          <a:xfrm>
            <a:off x="1741072" y="1905000"/>
            <a:ext cx="8915400" cy="3777622"/>
          </a:xfrm>
        </p:spPr>
        <p:txBody>
          <a:bodyPr/>
          <a:lstStyle/>
          <a:p>
            <a:pPr marL="0" indent="0">
              <a:buNone/>
            </a:pPr>
            <a:r>
              <a:rPr lang="uz-Latn-UZ" dirty="0"/>
              <a:t>Vavilov–Cherenkov nurlanishi — zaryadlangan zarrachalarning muhit ichida yorug‘lik tezligidan yuqori tezlik bilan harakatlanishi natijasida yuzaga keladigan muhim fizik hodisadir. Ushbu nurlanish modda va nurlanish o‘zaro ta’sirini chuqur tushunishda katta ahamiyatga ega. Mazkur hodisa nafaqat nazariy jihatdan, balki amaliyotda ham keng qo‘llaniladi. U yordamida zarrachalarning tezligi, energiyasi va tabiati aniqlanadi, yadro reaktorlarining ishlashi nazorat qilinadi hamda kosmik nurlar va neytrinolar tadqiq etiladi. Shuningdek, tibbiyot sohasida ham diagnostika va davolash jarayonlarida muhim rol o‘ynaydi.</a:t>
            </a:r>
            <a:endParaRPr lang="ru-RU" dirty="0"/>
          </a:p>
        </p:txBody>
      </p:sp>
    </p:spTree>
    <p:extLst>
      <p:ext uri="{BB962C8B-B14F-4D97-AF65-F5344CB8AC3E}">
        <p14:creationId xmlns:p14="http://schemas.microsoft.com/office/powerpoint/2010/main" val="278315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5FAC8F-D2EC-4C72-B6D8-28EA59E42A59}"/>
              </a:ext>
            </a:extLst>
          </p:cNvPr>
          <p:cNvSpPr>
            <a:spLocks noGrp="1"/>
          </p:cNvSpPr>
          <p:nvPr>
            <p:ph type="title"/>
          </p:nvPr>
        </p:nvSpPr>
        <p:spPr/>
        <p:txBody>
          <a:bodyPr/>
          <a:lstStyle/>
          <a:p>
            <a:r>
              <a:rPr lang="uz-Latn-UZ" dirty="0"/>
              <a:t>Foydalanilgan adabiyotlar:</a:t>
            </a:r>
            <a:endParaRPr lang="ru-RU" dirty="0"/>
          </a:p>
        </p:txBody>
      </p:sp>
      <p:sp>
        <p:nvSpPr>
          <p:cNvPr id="3" name="Объект 2">
            <a:extLst>
              <a:ext uri="{FF2B5EF4-FFF2-40B4-BE49-F238E27FC236}">
                <a16:creationId xmlns:a16="http://schemas.microsoft.com/office/drawing/2014/main" id="{B579BB01-028F-4B38-B1F9-A4158399F1B8}"/>
              </a:ext>
            </a:extLst>
          </p:cNvPr>
          <p:cNvSpPr>
            <a:spLocks noGrp="1"/>
          </p:cNvSpPr>
          <p:nvPr>
            <p:ph idx="1"/>
          </p:nvPr>
        </p:nvSpPr>
        <p:spPr/>
        <p:txBody>
          <a:bodyPr/>
          <a:lstStyle/>
          <a:p>
            <a:r>
              <a:rPr lang="uz-Latn-UZ" dirty="0"/>
              <a:t>T.M.Mo’minov, A.B.Xoliqulov, SH.X.Xushmurodov “Atom yadrosi va zarralar fizikasi” 2009-yil</a:t>
            </a:r>
          </a:p>
          <a:p>
            <a:r>
              <a:rPr lang="uz-Latn-UZ" dirty="0"/>
              <a:t>in-academy.uz</a:t>
            </a:r>
          </a:p>
          <a:p>
            <a:endParaRPr lang="ru-RU" dirty="0"/>
          </a:p>
        </p:txBody>
      </p:sp>
    </p:spTree>
    <p:extLst>
      <p:ext uri="{BB962C8B-B14F-4D97-AF65-F5344CB8AC3E}">
        <p14:creationId xmlns:p14="http://schemas.microsoft.com/office/powerpoint/2010/main" val="4220443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203AF3-B4E2-44BD-BD21-400742D2A7F9}"/>
              </a:ext>
            </a:extLst>
          </p:cNvPr>
          <p:cNvSpPr>
            <a:spLocks noGrp="1"/>
          </p:cNvSpPr>
          <p:nvPr>
            <p:ph type="title"/>
          </p:nvPr>
        </p:nvSpPr>
        <p:spPr>
          <a:xfrm>
            <a:off x="2407395" y="2788555"/>
            <a:ext cx="8911687" cy="1280890"/>
          </a:xfrm>
        </p:spPr>
        <p:txBody>
          <a:bodyPr/>
          <a:lstStyle/>
          <a:p>
            <a:r>
              <a:rPr lang="uz-Latn-UZ" dirty="0"/>
              <a:t>E’tiboringiz uchun tashakkur</a:t>
            </a:r>
            <a:endParaRPr lang="ru-RU" dirty="0"/>
          </a:p>
        </p:txBody>
      </p:sp>
      <p:sp>
        <p:nvSpPr>
          <p:cNvPr id="3" name="Объект 2">
            <a:extLst>
              <a:ext uri="{FF2B5EF4-FFF2-40B4-BE49-F238E27FC236}">
                <a16:creationId xmlns:a16="http://schemas.microsoft.com/office/drawing/2014/main" id="{47248EAF-A91F-4B2F-B548-B497C55F3CA9}"/>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3808319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341B79-3C22-4B07-A6E0-E12AD994AC88}"/>
              </a:ext>
            </a:extLst>
          </p:cNvPr>
          <p:cNvSpPr>
            <a:spLocks noGrp="1"/>
          </p:cNvSpPr>
          <p:nvPr>
            <p:ph type="title"/>
          </p:nvPr>
        </p:nvSpPr>
        <p:spPr/>
        <p:txBody>
          <a:bodyPr>
            <a:normAutofit/>
          </a:bodyPr>
          <a:lstStyle/>
          <a:p>
            <a:r>
              <a:rPr lang="uz-Latn-UZ" dirty="0"/>
              <a:t>                      Reja:</a:t>
            </a:r>
            <a:endParaRPr lang="ru-RU" dirty="0"/>
          </a:p>
        </p:txBody>
      </p:sp>
      <p:sp>
        <p:nvSpPr>
          <p:cNvPr id="3" name="Объект 2">
            <a:extLst>
              <a:ext uri="{FF2B5EF4-FFF2-40B4-BE49-F238E27FC236}">
                <a16:creationId xmlns:a16="http://schemas.microsoft.com/office/drawing/2014/main" id="{A2BAB403-8DF0-4CAC-8AB2-B78D9C70A158}"/>
              </a:ext>
            </a:extLst>
          </p:cNvPr>
          <p:cNvSpPr>
            <a:spLocks noGrp="1"/>
          </p:cNvSpPr>
          <p:nvPr>
            <p:ph idx="1"/>
          </p:nvPr>
        </p:nvSpPr>
        <p:spPr/>
        <p:txBody>
          <a:bodyPr/>
          <a:lstStyle/>
          <a:p>
            <a:r>
              <a:rPr lang="uz-Latn-UZ" dirty="0"/>
              <a:t>1.Vavilov-Cherenkov nurlanishining kashf qilinishi.</a:t>
            </a:r>
          </a:p>
          <a:p>
            <a:r>
              <a:rPr lang="uz-Latn-UZ" dirty="0"/>
              <a:t>2. Elektronlarning modda bilan o’zaro ta’siri.</a:t>
            </a:r>
          </a:p>
          <a:p>
            <a:r>
              <a:rPr lang="uz-Latn-UZ" dirty="0"/>
              <a:t>3.Vavilov-Cherenkov nurlanishining amaliy qo’llanilishi. </a:t>
            </a:r>
          </a:p>
          <a:p>
            <a:r>
              <a:rPr lang="uz-Latn-UZ" dirty="0"/>
              <a:t>4.Xulosa.</a:t>
            </a:r>
            <a:endParaRPr lang="ru-RU" dirty="0"/>
          </a:p>
        </p:txBody>
      </p:sp>
    </p:spTree>
    <p:extLst>
      <p:ext uri="{BB962C8B-B14F-4D97-AF65-F5344CB8AC3E}">
        <p14:creationId xmlns:p14="http://schemas.microsoft.com/office/powerpoint/2010/main" val="2219166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750B0A-A183-450D-96F1-A61AF596F7F1}"/>
              </a:ext>
            </a:extLst>
          </p:cNvPr>
          <p:cNvSpPr>
            <a:spLocks noGrp="1"/>
          </p:cNvSpPr>
          <p:nvPr>
            <p:ph type="title"/>
          </p:nvPr>
        </p:nvSpPr>
        <p:spPr>
          <a:xfrm>
            <a:off x="2589212" y="446088"/>
            <a:ext cx="3505199" cy="869825"/>
          </a:xfrm>
        </p:spPr>
        <p:txBody>
          <a:bodyPr/>
          <a:lstStyle/>
          <a:p>
            <a:endParaRPr lang="ru-RU" dirty="0"/>
          </a:p>
        </p:txBody>
      </p:sp>
      <mc:AlternateContent xmlns:mc="http://schemas.openxmlformats.org/markup-compatibility/2006">
        <mc:Choice xmlns:a14="http://schemas.microsoft.com/office/drawing/2010/main" Requires="a14">
          <p:sp>
            <p:nvSpPr>
              <p:cNvPr id="3" name="Объект 2">
                <a:extLst>
                  <a:ext uri="{FF2B5EF4-FFF2-40B4-BE49-F238E27FC236}">
                    <a16:creationId xmlns:a16="http://schemas.microsoft.com/office/drawing/2014/main" id="{F96BD0D4-94BE-467A-9812-73D12078FA14}"/>
                  </a:ext>
                </a:extLst>
              </p:cNvPr>
              <p:cNvSpPr>
                <a:spLocks noGrp="1"/>
              </p:cNvSpPr>
              <p:nvPr>
                <p:ph idx="1"/>
              </p:nvPr>
            </p:nvSpPr>
            <p:spPr/>
            <p:txBody>
              <a:bodyPr/>
              <a:lstStyle/>
              <a:p>
                <a:r>
                  <a:rPr lang="uz-Latn-UZ" dirty="0"/>
                  <a:t>1934-yilda akademik S.1. Vavilovning shogirdi P.A.Cherenkov uran tuzlari eritmalarining gamma nurlar ta'sirida lyuminestsensiyasini o'rganishda yangi bir nurlanishni kashf etdi. Odatda nurlanish atom va molekulalarda qobiq elektronlarning bir energetik holatidan ikkinchisiga o'tishi natijasida hosil bo'ladi va ularning nurlanishi </a:t>
                </a:r>
                <a14:m>
                  <m:oMath xmlns:m="http://schemas.openxmlformats.org/officeDocument/2006/math">
                    <m:r>
                      <a:rPr lang="uz-Latn-UZ" b="0" i="1" smtClean="0">
                        <a:latin typeface="Cambria Math" panose="02040503050406030204" pitchFamily="18" charset="0"/>
                      </a:rPr>
                      <m:t>𝑡</m:t>
                    </m:r>
                    <m:r>
                      <a:rPr lang="uz-Latn-UZ" b="0" i="1" smtClean="0">
                        <a:latin typeface="Cambria Math" panose="02040503050406030204" pitchFamily="18" charset="0"/>
                      </a:rPr>
                      <m:t>−</m:t>
                    </m:r>
                    <m:sSup>
                      <m:sSupPr>
                        <m:ctrlPr>
                          <a:rPr lang="uz-Latn-UZ" b="0" i="1" smtClean="0">
                            <a:latin typeface="Cambria Math" panose="02040503050406030204" pitchFamily="18" charset="0"/>
                          </a:rPr>
                        </m:ctrlPr>
                      </m:sSupPr>
                      <m:e>
                        <m:r>
                          <a:rPr lang="uz-Latn-UZ" b="0" i="1" smtClean="0">
                            <a:latin typeface="Cambria Math" panose="02040503050406030204" pitchFamily="18" charset="0"/>
                          </a:rPr>
                          <m:t>10</m:t>
                        </m:r>
                      </m:e>
                      <m:sup>
                        <m:r>
                          <a:rPr lang="uz-Latn-UZ" b="0" i="1" smtClean="0">
                            <a:latin typeface="Cambria Math" panose="02040503050406030204" pitchFamily="18" charset="0"/>
                          </a:rPr>
                          <m:t>−19</m:t>
                        </m:r>
                      </m:sup>
                    </m:sSup>
                  </m:oMath>
                </a14:m>
                <a:r>
                  <a:rPr lang="uz-Latn-UZ" dirty="0"/>
                  <a:t>s davom etadi. </a:t>
                </a:r>
                <a:endParaRPr lang="ru-RU" dirty="0"/>
              </a:p>
            </p:txBody>
          </p:sp>
        </mc:Choice>
        <mc:Fallback>
          <p:sp>
            <p:nvSpPr>
              <p:cNvPr id="3" name="Объект 2">
                <a:extLst>
                  <a:ext uri="{FF2B5EF4-FFF2-40B4-BE49-F238E27FC236}">
                    <a16:creationId xmlns:a16="http://schemas.microsoft.com/office/drawing/2014/main" id="{F96BD0D4-94BE-467A-9812-73D12078FA14}"/>
                  </a:ext>
                </a:extLst>
              </p:cNvPr>
              <p:cNvSpPr>
                <a:spLocks noGrp="1" noRot="1" noChangeAspect="1" noMove="1" noResize="1" noEditPoints="1" noAdjustHandles="1" noChangeArrowheads="1" noChangeShapeType="1" noTextEdit="1"/>
              </p:cNvSpPr>
              <p:nvPr>
                <p:ph idx="1"/>
              </p:nvPr>
            </p:nvSpPr>
            <p:spPr>
              <a:blipFill>
                <a:blip r:embed="rId2"/>
                <a:stretch>
                  <a:fillRect l="-824"/>
                </a:stretch>
              </a:blipFill>
            </p:spPr>
            <p:txBody>
              <a:bodyPr/>
              <a:lstStyle/>
              <a:p>
                <a:r>
                  <a:rPr lang="ru-RU">
                    <a:noFill/>
                  </a:rPr>
                  <a:t> </a:t>
                </a:r>
              </a:p>
            </p:txBody>
          </p:sp>
        </mc:Fallback>
      </mc:AlternateContent>
      <p:pic>
        <p:nvPicPr>
          <p:cNvPr id="5" name="Рисунок 4">
            <a:extLst>
              <a:ext uri="{FF2B5EF4-FFF2-40B4-BE49-F238E27FC236}">
                <a16:creationId xmlns:a16="http://schemas.microsoft.com/office/drawing/2014/main" id="{F00F1EFC-A400-48B6-85D9-ECD575BC5E26}"/>
              </a:ext>
            </a:extLst>
          </p:cNvPr>
          <p:cNvPicPr>
            <a:picLocks noChangeAspect="1"/>
          </p:cNvPicPr>
          <p:nvPr/>
        </p:nvPicPr>
        <p:blipFill>
          <a:blip r:embed="rId3"/>
          <a:stretch>
            <a:fillRect/>
          </a:stretch>
        </p:blipFill>
        <p:spPr>
          <a:xfrm>
            <a:off x="2725840" y="1598613"/>
            <a:ext cx="3231941" cy="4246412"/>
          </a:xfrm>
          <a:prstGeom prst="rect">
            <a:avLst/>
          </a:prstGeom>
        </p:spPr>
      </p:pic>
      <p:sp>
        <p:nvSpPr>
          <p:cNvPr id="4" name="Текст 3">
            <a:extLst>
              <a:ext uri="{FF2B5EF4-FFF2-40B4-BE49-F238E27FC236}">
                <a16:creationId xmlns:a16="http://schemas.microsoft.com/office/drawing/2014/main" id="{C7253292-5F89-4AA0-BED6-4192797301D9}"/>
              </a:ext>
            </a:extLst>
          </p:cNvPr>
          <p:cNvSpPr>
            <a:spLocks noGrp="1"/>
          </p:cNvSpPr>
          <p:nvPr>
            <p:ph type="body" sz="half" idx="2"/>
          </p:nvPr>
        </p:nvSpPr>
        <p:spPr/>
        <p:txBody>
          <a:bodyPr/>
          <a:lstStyle/>
          <a:p>
            <a:endParaRPr lang="ru-RU" dirty="0"/>
          </a:p>
        </p:txBody>
      </p:sp>
    </p:spTree>
    <p:extLst>
      <p:ext uri="{BB962C8B-B14F-4D97-AF65-F5344CB8AC3E}">
        <p14:creationId xmlns:p14="http://schemas.microsoft.com/office/powerpoint/2010/main" val="1918593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1FFFB0-DCFF-4782-B6F0-13F30375739C}"/>
              </a:ext>
            </a:extLst>
          </p:cNvPr>
          <p:cNvSpPr>
            <a:spLocks noGrp="1"/>
          </p:cNvSpPr>
          <p:nvPr>
            <p:ph type="title"/>
          </p:nvPr>
        </p:nvSpPr>
        <p:spPr>
          <a:xfrm>
            <a:off x="2257244" y="306333"/>
            <a:ext cx="8911687" cy="1280890"/>
          </a:xfrm>
        </p:spPr>
        <p:txBody>
          <a:bodyPr/>
          <a:lstStyle/>
          <a:p>
            <a:endParaRPr lang="ru-RU"/>
          </a:p>
        </p:txBody>
      </p:sp>
      <p:sp>
        <p:nvSpPr>
          <p:cNvPr id="3" name="Объект 2">
            <a:extLst>
              <a:ext uri="{FF2B5EF4-FFF2-40B4-BE49-F238E27FC236}">
                <a16:creationId xmlns:a16="http://schemas.microsoft.com/office/drawing/2014/main" id="{FEFBF941-7A88-45DB-8C91-BFF8163579C0}"/>
              </a:ext>
            </a:extLst>
          </p:cNvPr>
          <p:cNvSpPr>
            <a:spLocks noGrp="1"/>
          </p:cNvSpPr>
          <p:nvPr>
            <p:ph idx="1"/>
          </p:nvPr>
        </p:nvSpPr>
        <p:spPr>
          <a:xfrm>
            <a:off x="1410494" y="1264555"/>
            <a:ext cx="9371012" cy="5287112"/>
          </a:xfrm>
        </p:spPr>
        <p:txBody>
          <a:bodyPr>
            <a:normAutofit/>
          </a:bodyPr>
          <a:lstStyle/>
          <a:p>
            <a:r>
              <a:rPr lang="uz-Latn-UZ" dirty="0"/>
              <a:t>Nurlanish intensivligi tashqi parametrlarga-muhit tozaligiga, temperatura oʻzgarishlariga bog'liq boʻladi. Lekin bu yangi Vavilov-Cherenkov nurlanishi tashqi parametrlarga bog'liq emas, bu nurlanishlarning quyidagicha o'ziga xos xususiyatlarga ega ekanligi aniqlandi:</a:t>
            </a:r>
          </a:p>
          <a:p>
            <a:pPr marL="0" indent="0">
              <a:buNone/>
            </a:pPr>
            <a:r>
              <a:rPr lang="uz-Latn-UZ" dirty="0"/>
              <a:t> 1) Nurlanish magnit maydonida kuchli qutblanadi, demak nurlanishni gamma                      kvantlar emas, balki zaryadli zarralar vujudga keltiradi;</a:t>
            </a:r>
          </a:p>
          <a:p>
            <a:pPr marL="0" indent="0">
              <a:buNone/>
            </a:pPr>
            <a:r>
              <a:rPr lang="uz-Latn-UZ" dirty="0"/>
              <a:t>2) Nurlanish intensivligi muhit zaryadi Z ga bog'liq emas, demak bu radiatsion nurlanish emas;</a:t>
            </a:r>
          </a:p>
          <a:p>
            <a:pPr marL="0" indent="0">
              <a:buNone/>
            </a:pPr>
            <a:r>
              <a:rPr lang="uz-Latn-UZ" dirty="0"/>
              <a:t>3) Nurlanish uni hosil qilayotgan birlamchi zarra yo'nalashiga nisbatan ma'lum burchak ostida hosil boʻladi.</a:t>
            </a:r>
          </a:p>
          <a:p>
            <a:r>
              <a:rPr lang="uz-Latn-UZ" dirty="0"/>
              <a:t>Vavilov-Cherenkov nurlanishini 1937-yilda I.E. Tamm va I.M.Franklar klassik elektrodinamika nazariyasi asosida tushuntirib berdilar.Klassik elektrodinamika qonunlariga koʻra, vakuumda to'g'ri chiziq bo'ylab tekis harakat qilayotgan zaryadli zarra nurlanish hosil qilmasligi kerak. </a:t>
            </a:r>
          </a:p>
          <a:p>
            <a:endParaRPr lang="uz-Latn-UZ" dirty="0"/>
          </a:p>
          <a:p>
            <a:endParaRPr lang="ru-RU" dirty="0"/>
          </a:p>
        </p:txBody>
      </p:sp>
    </p:spTree>
    <p:extLst>
      <p:ext uri="{BB962C8B-B14F-4D97-AF65-F5344CB8AC3E}">
        <p14:creationId xmlns:p14="http://schemas.microsoft.com/office/powerpoint/2010/main" val="2351830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Заголовок 1">
                <a:extLst>
                  <a:ext uri="{FF2B5EF4-FFF2-40B4-BE49-F238E27FC236}">
                    <a16:creationId xmlns:a16="http://schemas.microsoft.com/office/drawing/2014/main" id="{6EC73CA5-ED87-402C-B654-DB5F6CD908A6}"/>
                  </a:ext>
                </a:extLst>
              </p:cNvPr>
              <p:cNvSpPr>
                <a:spLocks noGrp="1"/>
              </p:cNvSpPr>
              <p:nvPr>
                <p:ph type="title"/>
              </p:nvPr>
            </p:nvSpPr>
            <p:spPr>
              <a:xfrm>
                <a:off x="8269357" y="2570922"/>
                <a:ext cx="3235255" cy="1444487"/>
              </a:xfrm>
            </p:spPr>
            <p:txBody>
              <a:bodyPr/>
              <a:lstStyle/>
              <a:p>
                <a14:m>
                  <m:oMath xmlns:m="http://schemas.openxmlformats.org/officeDocument/2006/math">
                    <m:func>
                      <m:funcPr>
                        <m:ctrlPr>
                          <a:rPr lang="uz-Latn-UZ" i="1" smtClean="0">
                            <a:latin typeface="Cambria Math" panose="02040503050406030204" pitchFamily="18" charset="0"/>
                          </a:rPr>
                        </m:ctrlPr>
                      </m:funcPr>
                      <m:fName>
                        <m:r>
                          <m:rPr>
                            <m:sty m:val="p"/>
                          </m:rPr>
                          <a:rPr lang="uz-Latn-UZ" i="0" smtClean="0">
                            <a:latin typeface="Cambria Math" panose="02040503050406030204" pitchFamily="18" charset="0"/>
                          </a:rPr>
                          <m:t>sin</m:t>
                        </m:r>
                      </m:fName>
                      <m:e>
                        <m:r>
                          <a:rPr lang="uz-Latn-UZ" i="1" smtClean="0">
                            <a:latin typeface="Cambria Math" panose="02040503050406030204" pitchFamily="18" charset="0"/>
                            <a:ea typeface="Cambria Math" panose="02040503050406030204" pitchFamily="18" charset="0"/>
                          </a:rPr>
                          <m:t>𝜃</m:t>
                        </m:r>
                        <m:r>
                          <a:rPr lang="uz-Latn-UZ" b="0" i="1" smtClean="0">
                            <a:latin typeface="Cambria Math" panose="02040503050406030204" pitchFamily="18" charset="0"/>
                            <a:ea typeface="Cambria Math" panose="02040503050406030204" pitchFamily="18" charset="0"/>
                          </a:rPr>
                          <m:t>=</m:t>
                        </m:r>
                        <m:f>
                          <m:fPr>
                            <m:ctrlPr>
                              <a:rPr lang="uz-Latn-UZ" b="0" i="1" smtClean="0">
                                <a:latin typeface="Cambria Math" panose="02040503050406030204" pitchFamily="18" charset="0"/>
                                <a:ea typeface="Cambria Math" panose="02040503050406030204" pitchFamily="18" charset="0"/>
                              </a:rPr>
                            </m:ctrlPr>
                          </m:fPr>
                          <m:num>
                            <m:r>
                              <a:rPr lang="uz-Latn-UZ" b="0" i="1" smtClean="0">
                                <a:latin typeface="Cambria Math" panose="02040503050406030204" pitchFamily="18" charset="0"/>
                                <a:ea typeface="Cambria Math" panose="02040503050406030204" pitchFamily="18" charset="0"/>
                              </a:rPr>
                              <m:t>𝐴𝐵</m:t>
                            </m:r>
                          </m:num>
                          <m:den>
                            <m:r>
                              <a:rPr lang="uz-Latn-UZ" b="0" i="1" smtClean="0">
                                <a:latin typeface="Cambria Math" panose="02040503050406030204" pitchFamily="18" charset="0"/>
                                <a:ea typeface="Cambria Math" panose="02040503050406030204" pitchFamily="18" charset="0"/>
                              </a:rPr>
                              <m:t>𝐴𝑂</m:t>
                            </m:r>
                          </m:den>
                        </m:f>
                      </m:e>
                    </m:func>
                  </m:oMath>
                </a14:m>
                <a:r>
                  <a:rPr lang="uz-Latn-UZ" dirty="0"/>
                  <a:t>=</a:t>
                </a:r>
                <a14:m>
                  <m:oMath xmlns:m="http://schemas.openxmlformats.org/officeDocument/2006/math">
                    <m:f>
                      <m:fPr>
                        <m:ctrlPr>
                          <a:rPr lang="uz-Latn-UZ" i="1" dirty="0" smtClean="0">
                            <a:latin typeface="Cambria Math" panose="02040503050406030204" pitchFamily="18" charset="0"/>
                          </a:rPr>
                        </m:ctrlPr>
                      </m:fPr>
                      <m:num>
                        <m:r>
                          <a:rPr lang="uz-Latn-UZ" b="0" i="1" dirty="0" smtClean="0">
                            <a:latin typeface="Cambria Math" panose="02040503050406030204" pitchFamily="18" charset="0"/>
                          </a:rPr>
                          <m:t>𝑐</m:t>
                        </m:r>
                      </m:num>
                      <m:den>
                        <m:r>
                          <a:rPr lang="uz-Latn-UZ" b="0" i="1" dirty="0" smtClean="0">
                            <a:latin typeface="Cambria Math" panose="02040503050406030204" pitchFamily="18" charset="0"/>
                          </a:rPr>
                          <m:t>𝑣𝑛</m:t>
                        </m:r>
                      </m:den>
                    </m:f>
                  </m:oMath>
                </a14:m>
                <a:endParaRPr lang="ru-RU" dirty="0"/>
              </a:p>
            </p:txBody>
          </p:sp>
        </mc:Choice>
        <mc:Fallback>
          <p:sp>
            <p:nvSpPr>
              <p:cNvPr id="2" name="Заголовок 1">
                <a:extLst>
                  <a:ext uri="{FF2B5EF4-FFF2-40B4-BE49-F238E27FC236}">
                    <a16:creationId xmlns:a16="http://schemas.microsoft.com/office/drawing/2014/main" id="{6EC73CA5-ED87-402C-B654-DB5F6CD908A6}"/>
                  </a:ext>
                </a:extLst>
              </p:cNvPr>
              <p:cNvSpPr>
                <a:spLocks noGrp="1" noRot="1" noChangeAspect="1" noMove="1" noResize="1" noEditPoints="1" noAdjustHandles="1" noChangeArrowheads="1" noChangeShapeType="1" noTextEdit="1"/>
              </p:cNvSpPr>
              <p:nvPr>
                <p:ph type="title"/>
              </p:nvPr>
            </p:nvSpPr>
            <p:spPr>
              <a:xfrm>
                <a:off x="8269357" y="2570922"/>
                <a:ext cx="3235255" cy="1444487"/>
              </a:xfrm>
              <a:blipFill>
                <a:blip r:embed="rId2"/>
                <a:stretch>
                  <a:fillRect/>
                </a:stretch>
              </a:blipFill>
            </p:spPr>
            <p:txBody>
              <a:bodyPr/>
              <a:lstStyle/>
              <a:p>
                <a:r>
                  <a:rPr lang="ru-RU">
                    <a:noFill/>
                  </a:rPr>
                  <a:t> </a:t>
                </a:r>
              </a:p>
            </p:txBody>
          </p:sp>
        </mc:Fallback>
      </mc:AlternateContent>
      <p:pic>
        <p:nvPicPr>
          <p:cNvPr id="7" name="Объект 6">
            <a:extLst>
              <a:ext uri="{FF2B5EF4-FFF2-40B4-BE49-F238E27FC236}">
                <a16:creationId xmlns:a16="http://schemas.microsoft.com/office/drawing/2014/main" id="{210E085C-9848-4087-B97B-59A332E7D8CA}"/>
              </a:ext>
            </a:extLst>
          </p:cNvPr>
          <p:cNvPicPr>
            <a:picLocks noGrp="1" noChangeAspect="1"/>
          </p:cNvPicPr>
          <p:nvPr>
            <p:ph idx="1"/>
          </p:nvPr>
        </p:nvPicPr>
        <p:blipFill>
          <a:blip r:embed="rId3"/>
          <a:stretch>
            <a:fillRect/>
          </a:stretch>
        </p:blipFill>
        <p:spPr>
          <a:xfrm>
            <a:off x="2211247" y="1775861"/>
            <a:ext cx="5669589" cy="3778250"/>
          </a:xfrm>
          <a:prstGeom prst="rect">
            <a:avLst/>
          </a:prstGeom>
        </p:spPr>
      </p:pic>
    </p:spTree>
    <p:extLst>
      <p:ext uri="{BB962C8B-B14F-4D97-AF65-F5344CB8AC3E}">
        <p14:creationId xmlns:p14="http://schemas.microsoft.com/office/powerpoint/2010/main" val="1699440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DC3938-2536-4538-9B57-F0D2E367BAD1}"/>
              </a:ext>
            </a:extLst>
          </p:cNvPr>
          <p:cNvSpPr>
            <a:spLocks noGrp="1"/>
          </p:cNvSpPr>
          <p:nvPr>
            <p:ph type="title"/>
          </p:nvPr>
        </p:nvSpPr>
        <p:spPr/>
        <p:txBody>
          <a:bodyPr/>
          <a:lstStyle/>
          <a:p>
            <a:endParaRPr lang="ru-RU"/>
          </a:p>
        </p:txBody>
      </p:sp>
      <mc:AlternateContent xmlns:mc="http://schemas.openxmlformats.org/markup-compatibility/2006">
        <mc:Choice xmlns:a14="http://schemas.microsoft.com/office/drawing/2010/main" Requires="a14">
          <p:sp>
            <p:nvSpPr>
              <p:cNvPr id="3" name="Объект 2">
                <a:extLst>
                  <a:ext uri="{FF2B5EF4-FFF2-40B4-BE49-F238E27FC236}">
                    <a16:creationId xmlns:a16="http://schemas.microsoft.com/office/drawing/2014/main" id="{9A4194FD-8E3D-486B-A5B1-AB8479A652CD}"/>
                  </a:ext>
                </a:extLst>
              </p:cNvPr>
              <p:cNvSpPr>
                <a:spLocks noGrp="1"/>
              </p:cNvSpPr>
              <p:nvPr>
                <p:ph idx="1"/>
              </p:nvPr>
            </p:nvSpPr>
            <p:spPr>
              <a:xfrm>
                <a:off x="1828800" y="624110"/>
                <a:ext cx="9675812" cy="5287112"/>
              </a:xfrm>
            </p:spPr>
            <p:txBody>
              <a:bodyPr/>
              <a:lstStyle/>
              <a:p>
                <a:pPr marL="0" indent="0">
                  <a:buNone/>
                </a:pPr>
                <a:r>
                  <a:rPr lang="uz-Latn-UZ" dirty="0"/>
                  <a:t>Elektron uchun suvda nurlanishning maksimum burchagi:</a:t>
                </a:r>
              </a:p>
              <a:p>
                <a:r>
                  <a:rPr lang="uz-Latn-UZ" dirty="0"/>
                  <a:t>                                             </a:t>
                </a:r>
                <a14:m>
                  <m:oMath xmlns:m="http://schemas.openxmlformats.org/officeDocument/2006/math">
                    <m:func>
                      <m:funcPr>
                        <m:ctrlPr>
                          <a:rPr lang="uz-Latn-UZ" i="1" smtClean="0">
                            <a:latin typeface="Cambria Math" panose="02040503050406030204" pitchFamily="18" charset="0"/>
                          </a:rPr>
                        </m:ctrlPr>
                      </m:funcPr>
                      <m:fName>
                        <m:r>
                          <m:rPr>
                            <m:sty m:val="p"/>
                          </m:rPr>
                          <a:rPr lang="uz-Latn-UZ" i="0" smtClean="0">
                            <a:latin typeface="Cambria Math" panose="02040503050406030204" pitchFamily="18" charset="0"/>
                          </a:rPr>
                          <m:t>cos</m:t>
                        </m:r>
                      </m:fName>
                      <m:e>
                        <m:r>
                          <a:rPr lang="uz-Latn-UZ" i="1" smtClean="0">
                            <a:latin typeface="Cambria Math" panose="02040503050406030204" pitchFamily="18" charset="0"/>
                            <a:ea typeface="Cambria Math" panose="02040503050406030204" pitchFamily="18" charset="0"/>
                          </a:rPr>
                          <m:t>𝜃</m:t>
                        </m:r>
                        <m:r>
                          <a:rPr lang="uz-Latn-UZ" b="0" i="1" smtClean="0">
                            <a:latin typeface="Cambria Math" panose="02040503050406030204" pitchFamily="18" charset="0"/>
                            <a:ea typeface="Cambria Math" panose="02040503050406030204" pitchFamily="18" charset="0"/>
                          </a:rPr>
                          <m:t>=</m:t>
                        </m:r>
                        <m:f>
                          <m:fPr>
                            <m:ctrlPr>
                              <a:rPr lang="uz-Latn-UZ" b="0" i="1" smtClean="0">
                                <a:latin typeface="Cambria Math" panose="02040503050406030204" pitchFamily="18" charset="0"/>
                                <a:ea typeface="Cambria Math" panose="02040503050406030204" pitchFamily="18" charset="0"/>
                              </a:rPr>
                            </m:ctrlPr>
                          </m:fPr>
                          <m:num>
                            <m:r>
                              <a:rPr lang="uz-Latn-UZ" b="0" i="1" smtClean="0">
                                <a:latin typeface="Cambria Math" panose="02040503050406030204" pitchFamily="18" charset="0"/>
                                <a:ea typeface="Cambria Math" panose="02040503050406030204" pitchFamily="18" charset="0"/>
                              </a:rPr>
                              <m:t>1</m:t>
                            </m:r>
                          </m:num>
                          <m:den>
                            <m:r>
                              <a:rPr lang="uz-Latn-UZ" b="0" i="1" smtClean="0">
                                <a:latin typeface="Cambria Math" panose="02040503050406030204" pitchFamily="18" charset="0"/>
                                <a:ea typeface="Cambria Math" panose="02040503050406030204" pitchFamily="18" charset="0"/>
                              </a:rPr>
                              <m:t>𝑛</m:t>
                            </m:r>
                          </m:den>
                        </m:f>
                      </m:e>
                    </m:func>
                  </m:oMath>
                </a14:m>
                <a:r>
                  <a:rPr lang="uz-Latn-UZ" dirty="0"/>
                  <a:t>=0,75</a:t>
                </a:r>
              </a:p>
              <a:p>
                <a:pPr marL="0" indent="0">
                  <a:buNone/>
                </a:pPr>
                <a:r>
                  <a:rPr lang="uz-Latn-UZ" dirty="0"/>
                  <a:t>Tamm-Frank nazariyasiga ko'ra, chastotasi n dan </a:t>
                </a:r>
                <a14:m>
                  <m:oMath xmlns:m="http://schemas.openxmlformats.org/officeDocument/2006/math">
                    <m:r>
                      <a:rPr lang="uz-Latn-UZ" b="0" i="1" smtClean="0">
                        <a:latin typeface="Cambria Math" panose="02040503050406030204" pitchFamily="18" charset="0"/>
                      </a:rPr>
                      <m:t>𝑣</m:t>
                    </m:r>
                    <m:r>
                      <a:rPr lang="uz-Latn-UZ" b="0" i="1" smtClean="0">
                        <a:latin typeface="Cambria Math" panose="02040503050406030204" pitchFamily="18" charset="0"/>
                      </a:rPr>
                      <m:t>+</m:t>
                    </m:r>
                    <m:r>
                      <a:rPr lang="uz-Latn-UZ" b="0" i="1" smtClean="0">
                        <a:latin typeface="Cambria Math" panose="02040503050406030204" pitchFamily="18" charset="0"/>
                      </a:rPr>
                      <m:t>𝑑𝑣</m:t>
                    </m:r>
                  </m:oMath>
                </a14:m>
                <a:r>
                  <a:rPr lang="uz-Latn-UZ" dirty="0"/>
                  <a:t> ga qadar oralikda bo'lgan Vavilov-Cherenkov nurlanishidagi fotonlar soni</a:t>
                </a:r>
              </a:p>
              <a:p>
                <a:pPr marL="0" indent="0">
                  <a:buNone/>
                </a:pPr>
                <a:r>
                  <a:rPr lang="uz-Latn-UZ" b="0" dirty="0"/>
                  <a:t>                                                </a:t>
                </a:r>
                <a14:m>
                  <m:oMath xmlns:m="http://schemas.openxmlformats.org/officeDocument/2006/math">
                    <m:r>
                      <a:rPr lang="uz-Latn-UZ" b="0" i="1" smtClean="0">
                        <a:latin typeface="Cambria Math" panose="02040503050406030204" pitchFamily="18" charset="0"/>
                      </a:rPr>
                      <m:t>𝑁</m:t>
                    </m:r>
                    <m:d>
                      <m:dPr>
                        <m:ctrlPr>
                          <a:rPr lang="uz-Latn-UZ" b="0" i="1" smtClean="0">
                            <a:latin typeface="Cambria Math" panose="02040503050406030204" pitchFamily="18" charset="0"/>
                          </a:rPr>
                        </m:ctrlPr>
                      </m:dPr>
                      <m:e>
                        <m:r>
                          <a:rPr lang="uz-Latn-UZ" b="0" i="1" smtClean="0">
                            <a:latin typeface="Cambria Math" panose="02040503050406030204" pitchFamily="18" charset="0"/>
                          </a:rPr>
                          <m:t>𝑣</m:t>
                        </m:r>
                      </m:e>
                    </m:d>
                    <m:r>
                      <a:rPr lang="uz-Latn-UZ" b="0" i="1" smtClean="0">
                        <a:latin typeface="Cambria Math" panose="02040503050406030204" pitchFamily="18" charset="0"/>
                      </a:rPr>
                      <m:t>=4</m:t>
                    </m:r>
                    <m:sSup>
                      <m:sSupPr>
                        <m:ctrlPr>
                          <a:rPr lang="uz-Latn-UZ" b="0" i="1" smtClean="0">
                            <a:latin typeface="Cambria Math" panose="02040503050406030204" pitchFamily="18" charset="0"/>
                          </a:rPr>
                        </m:ctrlPr>
                      </m:sSupPr>
                      <m:e>
                        <m:r>
                          <a:rPr lang="uz-Latn-UZ" b="0" i="1" smtClean="0">
                            <a:latin typeface="Cambria Math" panose="02040503050406030204" pitchFamily="18" charset="0"/>
                            <a:ea typeface="Cambria Math" panose="02040503050406030204" pitchFamily="18" charset="0"/>
                          </a:rPr>
                          <m:t>𝜋</m:t>
                        </m:r>
                      </m:e>
                      <m:sup>
                        <m:r>
                          <a:rPr lang="uz-Latn-UZ" b="0" i="1" smtClean="0">
                            <a:latin typeface="Cambria Math" panose="02040503050406030204" pitchFamily="18" charset="0"/>
                          </a:rPr>
                          <m:t>2</m:t>
                        </m:r>
                      </m:sup>
                    </m:sSup>
                    <m:f>
                      <m:fPr>
                        <m:ctrlPr>
                          <a:rPr lang="uz-Latn-UZ" b="0" i="1" smtClean="0">
                            <a:latin typeface="Cambria Math" panose="02040503050406030204" pitchFamily="18" charset="0"/>
                          </a:rPr>
                        </m:ctrlPr>
                      </m:fPr>
                      <m:num>
                        <m:sSup>
                          <m:sSupPr>
                            <m:ctrlPr>
                              <a:rPr lang="uz-Latn-UZ" b="0" i="1" smtClean="0">
                                <a:latin typeface="Cambria Math" panose="02040503050406030204" pitchFamily="18" charset="0"/>
                              </a:rPr>
                            </m:ctrlPr>
                          </m:sSupPr>
                          <m:e>
                            <m:r>
                              <a:rPr lang="uz-Latn-UZ" b="0" i="1" smtClean="0">
                                <a:latin typeface="Cambria Math" panose="02040503050406030204" pitchFamily="18" charset="0"/>
                              </a:rPr>
                              <m:t>𝑍</m:t>
                            </m:r>
                          </m:e>
                          <m:sup>
                            <m:r>
                              <a:rPr lang="uz-Latn-UZ" b="0" i="1" smtClean="0">
                                <a:latin typeface="Cambria Math" panose="02040503050406030204" pitchFamily="18" charset="0"/>
                              </a:rPr>
                              <m:t>2</m:t>
                            </m:r>
                          </m:sup>
                        </m:sSup>
                        <m:sSup>
                          <m:sSupPr>
                            <m:ctrlPr>
                              <a:rPr lang="uz-Latn-UZ" b="0" i="1" smtClean="0">
                                <a:latin typeface="Cambria Math" panose="02040503050406030204" pitchFamily="18" charset="0"/>
                              </a:rPr>
                            </m:ctrlPr>
                          </m:sSupPr>
                          <m:e>
                            <m:r>
                              <a:rPr lang="uz-Latn-UZ" b="0" i="1" smtClean="0">
                                <a:latin typeface="Cambria Math" panose="02040503050406030204" pitchFamily="18" charset="0"/>
                              </a:rPr>
                              <m:t>𝑒</m:t>
                            </m:r>
                          </m:e>
                          <m:sup>
                            <m:r>
                              <a:rPr lang="uz-Latn-UZ" b="0" i="1" smtClean="0">
                                <a:latin typeface="Cambria Math" panose="02040503050406030204" pitchFamily="18" charset="0"/>
                              </a:rPr>
                              <m:t>2</m:t>
                            </m:r>
                          </m:sup>
                        </m:sSup>
                      </m:num>
                      <m:den>
                        <m:r>
                          <a:rPr lang="uz-Latn-UZ" b="0" i="1" smtClean="0">
                            <a:latin typeface="Cambria Math" panose="02040503050406030204" pitchFamily="18" charset="0"/>
                          </a:rPr>
                          <m:t>h</m:t>
                        </m:r>
                        <m:sSup>
                          <m:sSupPr>
                            <m:ctrlPr>
                              <a:rPr lang="uz-Latn-UZ" b="0" i="1" smtClean="0">
                                <a:latin typeface="Cambria Math" panose="02040503050406030204" pitchFamily="18" charset="0"/>
                              </a:rPr>
                            </m:ctrlPr>
                          </m:sSupPr>
                          <m:e>
                            <m:r>
                              <a:rPr lang="uz-Latn-UZ" b="0" i="1" smtClean="0">
                                <a:latin typeface="Cambria Math" panose="02040503050406030204" pitchFamily="18" charset="0"/>
                              </a:rPr>
                              <m:t>𝑐</m:t>
                            </m:r>
                          </m:e>
                          <m:sup>
                            <m:r>
                              <a:rPr lang="uz-Latn-UZ" b="0" i="1" smtClean="0">
                                <a:latin typeface="Cambria Math" panose="02040503050406030204" pitchFamily="18" charset="0"/>
                              </a:rPr>
                              <m:t>2</m:t>
                            </m:r>
                          </m:sup>
                        </m:sSup>
                      </m:den>
                    </m:f>
                  </m:oMath>
                </a14:m>
                <a:r>
                  <a:rPr lang="uz-Latn-UZ" dirty="0"/>
                  <a:t>(1-</a:t>
                </a:r>
                <a14:m>
                  <m:oMath xmlns:m="http://schemas.openxmlformats.org/officeDocument/2006/math">
                    <m:f>
                      <m:fPr>
                        <m:ctrlPr>
                          <a:rPr lang="uz-Latn-UZ" i="1" smtClean="0">
                            <a:latin typeface="Cambria Math" panose="02040503050406030204" pitchFamily="18" charset="0"/>
                          </a:rPr>
                        </m:ctrlPr>
                      </m:fPr>
                      <m:num>
                        <m:r>
                          <a:rPr lang="uz-Latn-UZ" b="0" i="1" smtClean="0">
                            <a:latin typeface="Cambria Math" panose="02040503050406030204" pitchFamily="18" charset="0"/>
                          </a:rPr>
                          <m:t>1</m:t>
                        </m:r>
                      </m:num>
                      <m:den>
                        <m:sSup>
                          <m:sSupPr>
                            <m:ctrlPr>
                              <a:rPr lang="uz-Latn-UZ" i="1" smtClean="0">
                                <a:latin typeface="Cambria Math" panose="02040503050406030204" pitchFamily="18" charset="0"/>
                              </a:rPr>
                            </m:ctrlPr>
                          </m:sSupPr>
                          <m:e>
                            <m:r>
                              <a:rPr lang="uz-Latn-UZ" b="0" i="1" smtClean="0">
                                <a:latin typeface="Cambria Math" panose="02040503050406030204" pitchFamily="18" charset="0"/>
                              </a:rPr>
                              <m:t>𝑛</m:t>
                            </m:r>
                          </m:e>
                          <m:sup>
                            <m:r>
                              <a:rPr lang="uz-Latn-UZ" b="0" i="1" smtClean="0">
                                <a:latin typeface="Cambria Math" panose="02040503050406030204" pitchFamily="18" charset="0"/>
                              </a:rPr>
                              <m:t>2</m:t>
                            </m:r>
                          </m:sup>
                        </m:sSup>
                        <m:sSup>
                          <m:sSupPr>
                            <m:ctrlPr>
                              <a:rPr lang="uz-Latn-UZ" i="1" smtClean="0">
                                <a:latin typeface="Cambria Math" panose="02040503050406030204" pitchFamily="18" charset="0"/>
                              </a:rPr>
                            </m:ctrlPr>
                          </m:sSupPr>
                          <m:e>
                            <m:r>
                              <a:rPr lang="uz-Latn-UZ" i="1" smtClean="0">
                                <a:latin typeface="Cambria Math" panose="02040503050406030204" pitchFamily="18" charset="0"/>
                                <a:ea typeface="Cambria Math" panose="02040503050406030204" pitchFamily="18" charset="0"/>
                              </a:rPr>
                              <m:t>𝛽</m:t>
                            </m:r>
                          </m:e>
                          <m:sup>
                            <m:r>
                              <a:rPr lang="uz-Latn-UZ" b="0" i="1" smtClean="0">
                                <a:latin typeface="Cambria Math" panose="02040503050406030204" pitchFamily="18" charset="0"/>
                              </a:rPr>
                              <m:t>2</m:t>
                            </m:r>
                          </m:sup>
                        </m:sSup>
                      </m:den>
                    </m:f>
                  </m:oMath>
                </a14:m>
                <a:r>
                  <a:rPr lang="uz-Latn-UZ" dirty="0"/>
                  <a:t>)         (2)</a:t>
                </a:r>
              </a:p>
              <a:p>
                <a:pPr marL="0" indent="0">
                  <a:buNone/>
                </a:pPr>
                <a:r>
                  <a:rPr lang="uz-Latn-UZ" dirty="0"/>
                  <a:t>2-formulaga ko'ra, hosil boʻlgan fotonlar soni birlamchi zarra zaryadining kvadratiga va zarra tezligiga bog'liq. </a:t>
                </a:r>
                <a14:m>
                  <m:oMath xmlns:m="http://schemas.openxmlformats.org/officeDocument/2006/math">
                    <m:r>
                      <a:rPr lang="uz-Latn-UZ" i="1" smtClean="0">
                        <a:latin typeface="Cambria Math" panose="02040503050406030204" pitchFamily="18" charset="0"/>
                        <a:ea typeface="Cambria Math" panose="02040503050406030204" pitchFamily="18" charset="0"/>
                      </a:rPr>
                      <m:t>𝛽</m:t>
                    </m:r>
                  </m:oMath>
                </a14:m>
                <a:r>
                  <a:rPr lang="uz-Latn-UZ" dirty="0"/>
                  <a:t> ning ortishi bilan </a:t>
                </a:r>
                <a14:m>
                  <m:oMath xmlns:m="http://schemas.openxmlformats.org/officeDocument/2006/math">
                    <m:r>
                      <a:rPr lang="uz-Latn-UZ" b="0" i="1" smtClean="0">
                        <a:latin typeface="Cambria Math" panose="02040503050406030204" pitchFamily="18" charset="0"/>
                      </a:rPr>
                      <m:t>𝑁</m:t>
                    </m:r>
                    <m:r>
                      <a:rPr lang="uz-Latn-UZ" b="0" i="1" smtClean="0">
                        <a:latin typeface="Cambria Math" panose="02040503050406030204" pitchFamily="18" charset="0"/>
                      </a:rPr>
                      <m:t>(</m:t>
                    </m:r>
                    <m:r>
                      <a:rPr lang="uz-Latn-UZ" b="0" i="1" smtClean="0">
                        <a:latin typeface="Cambria Math" panose="02040503050406030204" pitchFamily="18" charset="0"/>
                      </a:rPr>
                      <m:t>𝑣</m:t>
                    </m:r>
                    <m:r>
                      <a:rPr lang="uz-Latn-UZ" b="0" i="1" smtClean="0">
                        <a:latin typeface="Cambria Math" panose="02040503050406030204" pitchFamily="18" charset="0"/>
                      </a:rPr>
                      <m:t>)</m:t>
                    </m:r>
                  </m:oMath>
                </a14:m>
                <a:r>
                  <a:rPr lang="uz-Latn-UZ" dirty="0"/>
                  <a:t> noldan </a:t>
                </a:r>
                <a14:m>
                  <m:oMath xmlns:m="http://schemas.openxmlformats.org/officeDocument/2006/math">
                    <m:r>
                      <a:rPr lang="uz-Latn-UZ" i="1">
                        <a:latin typeface="Cambria Math" panose="02040503050406030204" pitchFamily="18" charset="0"/>
                      </a:rPr>
                      <m:t>4</m:t>
                    </m:r>
                    <m:sSup>
                      <m:sSupPr>
                        <m:ctrlPr>
                          <a:rPr lang="uz-Latn-UZ" i="1">
                            <a:latin typeface="Cambria Math" panose="02040503050406030204" pitchFamily="18" charset="0"/>
                          </a:rPr>
                        </m:ctrlPr>
                      </m:sSupPr>
                      <m:e>
                        <m:r>
                          <a:rPr lang="uz-Latn-UZ" i="1">
                            <a:latin typeface="Cambria Math" panose="02040503050406030204" pitchFamily="18" charset="0"/>
                            <a:ea typeface="Cambria Math" panose="02040503050406030204" pitchFamily="18" charset="0"/>
                          </a:rPr>
                          <m:t>𝜋</m:t>
                        </m:r>
                      </m:e>
                      <m:sup>
                        <m:r>
                          <a:rPr lang="uz-Latn-UZ" i="1">
                            <a:latin typeface="Cambria Math" panose="02040503050406030204" pitchFamily="18" charset="0"/>
                          </a:rPr>
                          <m:t>2</m:t>
                        </m:r>
                      </m:sup>
                    </m:sSup>
                    <m:f>
                      <m:fPr>
                        <m:ctrlPr>
                          <a:rPr lang="uz-Latn-UZ" i="1">
                            <a:latin typeface="Cambria Math" panose="02040503050406030204" pitchFamily="18" charset="0"/>
                          </a:rPr>
                        </m:ctrlPr>
                      </m:fPr>
                      <m:num>
                        <m:sSup>
                          <m:sSupPr>
                            <m:ctrlPr>
                              <a:rPr lang="uz-Latn-UZ" i="1">
                                <a:latin typeface="Cambria Math" panose="02040503050406030204" pitchFamily="18" charset="0"/>
                              </a:rPr>
                            </m:ctrlPr>
                          </m:sSupPr>
                          <m:e>
                            <m:r>
                              <a:rPr lang="uz-Latn-UZ" i="1">
                                <a:latin typeface="Cambria Math" panose="02040503050406030204" pitchFamily="18" charset="0"/>
                              </a:rPr>
                              <m:t>𝑍</m:t>
                            </m:r>
                          </m:e>
                          <m:sup>
                            <m:r>
                              <a:rPr lang="uz-Latn-UZ" i="1">
                                <a:latin typeface="Cambria Math" panose="02040503050406030204" pitchFamily="18" charset="0"/>
                              </a:rPr>
                              <m:t>2</m:t>
                            </m:r>
                          </m:sup>
                        </m:sSup>
                        <m:sSup>
                          <m:sSupPr>
                            <m:ctrlPr>
                              <a:rPr lang="uz-Latn-UZ" i="1">
                                <a:latin typeface="Cambria Math" panose="02040503050406030204" pitchFamily="18" charset="0"/>
                              </a:rPr>
                            </m:ctrlPr>
                          </m:sSupPr>
                          <m:e>
                            <m:r>
                              <a:rPr lang="uz-Latn-UZ" i="1">
                                <a:latin typeface="Cambria Math" panose="02040503050406030204" pitchFamily="18" charset="0"/>
                              </a:rPr>
                              <m:t>𝑒</m:t>
                            </m:r>
                          </m:e>
                          <m:sup>
                            <m:r>
                              <a:rPr lang="uz-Latn-UZ" i="1">
                                <a:latin typeface="Cambria Math" panose="02040503050406030204" pitchFamily="18" charset="0"/>
                              </a:rPr>
                              <m:t>2</m:t>
                            </m:r>
                          </m:sup>
                        </m:sSup>
                      </m:num>
                      <m:den>
                        <m:r>
                          <a:rPr lang="uz-Latn-UZ" i="1">
                            <a:latin typeface="Cambria Math" panose="02040503050406030204" pitchFamily="18" charset="0"/>
                          </a:rPr>
                          <m:t>h</m:t>
                        </m:r>
                        <m:sSup>
                          <m:sSupPr>
                            <m:ctrlPr>
                              <a:rPr lang="uz-Latn-UZ" i="1">
                                <a:latin typeface="Cambria Math" panose="02040503050406030204" pitchFamily="18" charset="0"/>
                              </a:rPr>
                            </m:ctrlPr>
                          </m:sSupPr>
                          <m:e>
                            <m:r>
                              <a:rPr lang="uz-Latn-UZ" i="1">
                                <a:latin typeface="Cambria Math" panose="02040503050406030204" pitchFamily="18" charset="0"/>
                              </a:rPr>
                              <m:t>𝑐</m:t>
                            </m:r>
                          </m:e>
                          <m:sup>
                            <m:r>
                              <a:rPr lang="uz-Latn-UZ" i="1">
                                <a:latin typeface="Cambria Math" panose="02040503050406030204" pitchFamily="18" charset="0"/>
                              </a:rPr>
                              <m:t>2</m:t>
                            </m:r>
                          </m:sup>
                        </m:sSup>
                      </m:den>
                    </m:f>
                  </m:oMath>
                </a14:m>
                <a:r>
                  <a:rPr lang="uz-Latn-UZ" dirty="0"/>
                  <a:t>(1-</a:t>
                </a:r>
                <a14:m>
                  <m:oMath xmlns:m="http://schemas.openxmlformats.org/officeDocument/2006/math">
                    <m:f>
                      <m:fPr>
                        <m:ctrlPr>
                          <a:rPr lang="uz-Latn-UZ" i="1">
                            <a:latin typeface="Cambria Math" panose="02040503050406030204" pitchFamily="18" charset="0"/>
                          </a:rPr>
                        </m:ctrlPr>
                      </m:fPr>
                      <m:num>
                        <m:r>
                          <a:rPr lang="uz-Latn-UZ" i="1">
                            <a:latin typeface="Cambria Math" panose="02040503050406030204" pitchFamily="18" charset="0"/>
                          </a:rPr>
                          <m:t>1</m:t>
                        </m:r>
                      </m:num>
                      <m:den>
                        <m:sSup>
                          <m:sSupPr>
                            <m:ctrlPr>
                              <a:rPr lang="uz-Latn-UZ" i="1">
                                <a:latin typeface="Cambria Math" panose="02040503050406030204" pitchFamily="18" charset="0"/>
                              </a:rPr>
                            </m:ctrlPr>
                          </m:sSupPr>
                          <m:e>
                            <m:r>
                              <a:rPr lang="uz-Latn-UZ" i="1">
                                <a:latin typeface="Cambria Math" panose="02040503050406030204" pitchFamily="18" charset="0"/>
                              </a:rPr>
                              <m:t>𝑛</m:t>
                            </m:r>
                          </m:e>
                          <m:sup>
                            <m:r>
                              <a:rPr lang="uz-Latn-UZ" i="1">
                                <a:latin typeface="Cambria Math" panose="02040503050406030204" pitchFamily="18" charset="0"/>
                              </a:rPr>
                              <m:t>2</m:t>
                            </m:r>
                          </m:sup>
                        </m:sSup>
                        <m:sSup>
                          <m:sSupPr>
                            <m:ctrlPr>
                              <a:rPr lang="uz-Latn-UZ" i="1">
                                <a:latin typeface="Cambria Math" panose="02040503050406030204" pitchFamily="18" charset="0"/>
                              </a:rPr>
                            </m:ctrlPr>
                          </m:sSupPr>
                          <m:e>
                            <m:r>
                              <a:rPr lang="uz-Latn-UZ" i="1">
                                <a:latin typeface="Cambria Math" panose="02040503050406030204" pitchFamily="18" charset="0"/>
                                <a:ea typeface="Cambria Math" panose="02040503050406030204" pitchFamily="18" charset="0"/>
                              </a:rPr>
                              <m:t>𝛽</m:t>
                            </m:r>
                          </m:e>
                          <m:sup>
                            <m:r>
                              <a:rPr lang="uz-Latn-UZ" i="1">
                                <a:latin typeface="Cambria Math" panose="02040503050406030204" pitchFamily="18" charset="0"/>
                              </a:rPr>
                              <m:t>2</m:t>
                            </m:r>
                          </m:sup>
                        </m:sSup>
                      </m:den>
                    </m:f>
                  </m:oMath>
                </a14:m>
                <a:r>
                  <a:rPr lang="uz-Latn-UZ" dirty="0"/>
                  <a:t>) ga qadar ortadi va bu nurlanish chastotasiga bog'liq emas.</a:t>
                </a:r>
                <a14:m>
                  <m:oMath xmlns:m="http://schemas.openxmlformats.org/officeDocument/2006/math">
                    <m:r>
                      <a:rPr lang="uz-Latn-UZ" b="0" i="1" smtClean="0">
                        <a:latin typeface="Cambria Math" panose="02040503050406030204" pitchFamily="18" charset="0"/>
                      </a:rPr>
                      <m:t>𝐸</m:t>
                    </m:r>
                    <m:r>
                      <a:rPr lang="uz-Latn-UZ" b="0" i="1" smtClean="0">
                        <a:latin typeface="Cambria Math" panose="02040503050406030204" pitchFamily="18" charset="0"/>
                      </a:rPr>
                      <m:t>=</m:t>
                    </m:r>
                    <m:r>
                      <a:rPr lang="uz-Latn-UZ" b="0" i="1" smtClean="0">
                        <a:latin typeface="Cambria Math" panose="02040503050406030204" pitchFamily="18" charset="0"/>
                      </a:rPr>
                      <m:t>h𝑣</m:t>
                    </m:r>
                  </m:oMath>
                </a14:m>
                <a:r>
                  <a:rPr lang="uz-Latn-UZ" dirty="0"/>
                  <a:t> bo'lgani uchun asosiy nurlanish energiyasi yuqori chastotali yoki qisqa to'lqinli spektr sohasida yotadi. Shuning uchun ham Vavilov-Cherenkov nurlanishi ko'k-binafsha rangli nurlanishdan iborat bo'ladi.</a:t>
                </a:r>
              </a:p>
              <a:p>
                <a:pPr marL="0" indent="0">
                  <a:buNone/>
                </a:pPr>
                <a:r>
                  <a:rPr lang="uz-Latn-UZ" dirty="0"/>
                  <a:t>Zarraning nurlanishga sarflaydigan energiyasi kam, shunga qaramasdan bu effekt o'ta tez zarralar tezliklarini, yo'nalishlarini qayd qilishlikda keng qo'llanilmoqda.</a:t>
                </a:r>
                <a:endParaRPr lang="ru-RU" dirty="0"/>
              </a:p>
            </p:txBody>
          </p:sp>
        </mc:Choice>
        <mc:Fallback>
          <p:sp>
            <p:nvSpPr>
              <p:cNvPr id="3" name="Объект 2">
                <a:extLst>
                  <a:ext uri="{FF2B5EF4-FFF2-40B4-BE49-F238E27FC236}">
                    <a16:creationId xmlns:a16="http://schemas.microsoft.com/office/drawing/2014/main" id="{9A4194FD-8E3D-486B-A5B1-AB8479A652CD}"/>
                  </a:ext>
                </a:extLst>
              </p:cNvPr>
              <p:cNvSpPr>
                <a:spLocks noGrp="1" noRot="1" noChangeAspect="1" noMove="1" noResize="1" noEditPoints="1" noAdjustHandles="1" noChangeArrowheads="1" noChangeShapeType="1" noTextEdit="1"/>
              </p:cNvSpPr>
              <p:nvPr>
                <p:ph idx="1"/>
              </p:nvPr>
            </p:nvSpPr>
            <p:spPr>
              <a:xfrm>
                <a:off x="1828800" y="624110"/>
                <a:ext cx="9675812" cy="5287112"/>
              </a:xfrm>
              <a:blipFill>
                <a:blip r:embed="rId2"/>
                <a:stretch>
                  <a:fillRect l="-504" t="-576"/>
                </a:stretch>
              </a:blipFill>
            </p:spPr>
            <p:txBody>
              <a:bodyPr/>
              <a:lstStyle/>
              <a:p>
                <a:r>
                  <a:rPr lang="ru-RU">
                    <a:noFill/>
                  </a:rPr>
                  <a:t> </a:t>
                </a:r>
              </a:p>
            </p:txBody>
          </p:sp>
        </mc:Fallback>
      </mc:AlternateContent>
    </p:spTree>
    <p:extLst>
      <p:ext uri="{BB962C8B-B14F-4D97-AF65-F5344CB8AC3E}">
        <p14:creationId xmlns:p14="http://schemas.microsoft.com/office/powerpoint/2010/main" val="1747400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E299E8-9987-4114-909D-CABC8C6C7CA4}"/>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8AA74338-DBC1-46EE-A3FD-D65612C8867C}"/>
              </a:ext>
            </a:extLst>
          </p:cNvPr>
          <p:cNvSpPr>
            <a:spLocks noGrp="1"/>
          </p:cNvSpPr>
          <p:nvPr>
            <p:ph idx="1"/>
          </p:nvPr>
        </p:nvSpPr>
        <p:spPr>
          <a:xfrm>
            <a:off x="1881810" y="1264554"/>
            <a:ext cx="9477029" cy="5282019"/>
          </a:xfrm>
        </p:spPr>
        <p:txBody>
          <a:bodyPr>
            <a:normAutofit/>
          </a:bodyPr>
          <a:lstStyle/>
          <a:p>
            <a:pPr marL="0" indent="0">
              <a:buNone/>
            </a:pPr>
            <a:r>
              <a:rPr lang="uz-Latn-UZ" dirty="0"/>
              <a:t>Elektronlarning modda bilan o'zaro ta'siri asosan ionizatsiya, qo'zg'alish (atomlarni), tormozlanish nurlanishi (bremsstrahlung) va sochilishi orqali sodir bo'ladi. Tezkor elektronlar moddaga kirganda, atom elektronlari bilan to'qnashib, ularni joyidan chiqaradi (ionizatsiya) yoki yuqori energetik sathga o'tkazadi (qo'zg'alish), bu esa issiqlik yoki yorug'lik chiqarishiga olib keladi.</a:t>
            </a:r>
          </a:p>
          <a:p>
            <a:pPr marL="0" indent="0">
              <a:buNone/>
            </a:pPr>
            <a:r>
              <a:rPr lang="uz-Latn-UZ" dirty="0"/>
              <a:t>Modda xususiyatlariga ta'siri:</a:t>
            </a:r>
          </a:p>
          <a:p>
            <a:pPr marL="0" indent="0">
              <a:buNone/>
            </a:pPr>
            <a:r>
              <a:rPr lang="uz-Latn-UZ" dirty="0"/>
              <a:t> 1.Elektr o'tkazuvchanlik: Yarimo'tkazgich va metallarda elektronlar harakati elektr tokini hosil qiladi.</a:t>
            </a:r>
          </a:p>
          <a:p>
            <a:pPr marL="0" indent="0">
              <a:buNone/>
            </a:pPr>
            <a:r>
              <a:rPr lang="uz-Latn-UZ" dirty="0"/>
              <a:t>2.Yorug'lik chiqarish: Elektronlarning qayta qayta qo'zg'alishi va asosiy holatga qaytishi natijasida lyuminessensiya yuzaga keladi.</a:t>
            </a:r>
          </a:p>
          <a:p>
            <a:pPr marL="0" indent="0">
              <a:buNone/>
            </a:pPr>
            <a:r>
              <a:rPr lang="uz-Latn-UZ" dirty="0"/>
              <a:t>3. To'xtash kuchi: Moddaning zichligi qanchalik yuqori bo'lsa, elektronlarning energiya yo'qotishi shunchalik tez sodir bo'ladi.</a:t>
            </a:r>
          </a:p>
        </p:txBody>
      </p:sp>
    </p:spTree>
    <p:extLst>
      <p:ext uri="{BB962C8B-B14F-4D97-AF65-F5344CB8AC3E}">
        <p14:creationId xmlns:p14="http://schemas.microsoft.com/office/powerpoint/2010/main" val="44179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4600F9-EF07-4864-91F1-E0AFD4CF2745}"/>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784167C9-DAB6-403C-895C-90CA51DA3AD6}"/>
              </a:ext>
            </a:extLst>
          </p:cNvPr>
          <p:cNvSpPr>
            <a:spLocks noGrp="1"/>
          </p:cNvSpPr>
          <p:nvPr>
            <p:ph idx="1"/>
          </p:nvPr>
        </p:nvSpPr>
        <p:spPr>
          <a:xfrm>
            <a:off x="1656522" y="1245704"/>
            <a:ext cx="9848090" cy="4665517"/>
          </a:xfrm>
        </p:spPr>
        <p:txBody>
          <a:bodyPr/>
          <a:lstStyle/>
          <a:p>
            <a:r>
              <a:rPr lang="uz-Latn-UZ" dirty="0"/>
              <a:t>Elektronlarning modda bilan o‘zaro ta'siri ularning energiyasiga va moddaning xususiyatlariga bog‘liq. Asosiy jarayonlar quyidagilar:</a:t>
            </a:r>
          </a:p>
          <a:p>
            <a:r>
              <a:rPr lang="uz-Latn-UZ" dirty="0"/>
              <a:t>1. Ionizatsiya – Elektron moddadagi atomning elektronini urib chiqarib, ion va erkin elektron hosil qiladi. Bu energiyaning asosiy yo‘qotish mexanizmi.</a:t>
            </a:r>
          </a:p>
          <a:p>
            <a:r>
              <a:rPr lang="uz-Latn-UZ" dirty="0"/>
              <a:t>2. Eksitatsiya (qo‘zg‘alish) – Elektron atomni yuqori energiya darajasiga o‘tkazadi, keyin esa atom rentgen yoki ultrabinafsha nurlar chiqarib asosiy holatga qaytadi.</a:t>
            </a:r>
          </a:p>
          <a:p>
            <a:r>
              <a:rPr lang="uz-Latn-UZ" dirty="0"/>
              <a:t>3. Elastik sochilish – Elektron yadro (yoki atom) bilan o‘zaro ta'sirda energiyasini deyarli yo‘qotmay, faqat yo‘nalishini o‘zgartiradi.</a:t>
            </a:r>
          </a:p>
          <a:p>
            <a:r>
              <a:rPr lang="uz-Latn-UZ" dirty="0"/>
              <a:t>4. Nurlanish  – Yuqori energiyali elektron yadro maydonida sekinlashganda elektromagnit nurlanish (rentgen nurlari) chiqaradi. Yuqori energiyalarda  bu jarayon muhim rol o‘ynaydi.</a:t>
            </a:r>
            <a:endParaRPr lang="ru-RU" dirty="0"/>
          </a:p>
        </p:txBody>
      </p:sp>
    </p:spTree>
    <p:extLst>
      <p:ext uri="{BB962C8B-B14F-4D97-AF65-F5344CB8AC3E}">
        <p14:creationId xmlns:p14="http://schemas.microsoft.com/office/powerpoint/2010/main" val="2724045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7F9B0F-5D50-4D77-958C-C42EC7FD0596}"/>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340C4636-4E7E-4E7F-87FD-B8F529BD6563}"/>
              </a:ext>
            </a:extLst>
          </p:cNvPr>
          <p:cNvSpPr>
            <a:spLocks noGrp="1"/>
          </p:cNvSpPr>
          <p:nvPr>
            <p:ph idx="1"/>
          </p:nvPr>
        </p:nvSpPr>
        <p:spPr>
          <a:xfrm>
            <a:off x="2067339" y="1675372"/>
            <a:ext cx="9437273" cy="4652265"/>
          </a:xfrm>
        </p:spPr>
        <p:txBody>
          <a:bodyPr/>
          <a:lstStyle/>
          <a:p>
            <a:r>
              <a:rPr lang="uz-Latn-UZ" dirty="0"/>
              <a:t>5. Cherenkov nurlanishi – Agar elektron moddada yorug‘lik tezligidan tez harakatlansa (bu moddaning sindirish ko‘rsatkichi tufayli mumkin), u holda Cherenkov nurlanishi kuzatiladi.</a:t>
            </a:r>
          </a:p>
          <a:p>
            <a:pPr marL="0" indent="0">
              <a:buNone/>
            </a:pPr>
            <a:r>
              <a:rPr lang="uz-Latn-UZ" dirty="0"/>
              <a:t>Amaliy ahamiyati:</a:t>
            </a:r>
          </a:p>
          <a:p>
            <a:pPr marL="0" indent="0">
              <a:buNone/>
            </a:pPr>
            <a:r>
              <a:rPr lang="uz-Latn-UZ" dirty="0"/>
              <a:t>1. Elektron mikroskopiya (modda tuzilishini o‘rganish)</a:t>
            </a:r>
          </a:p>
          <a:p>
            <a:pPr marL="0" indent="0">
              <a:buNone/>
            </a:pPr>
            <a:r>
              <a:rPr lang="uz-Latn-UZ" dirty="0"/>
              <a:t>2. Radiatsion terapiya (saraton hujayralarini yo‘q qilish)</a:t>
            </a:r>
          </a:p>
          <a:p>
            <a:pPr marL="0" indent="0">
              <a:buNone/>
            </a:pPr>
            <a:r>
              <a:rPr lang="uz-Latn-UZ" dirty="0"/>
              <a:t>3. Yarimo‘tkazgichlar fizikasi (elektronlarning sochilishi va issiqlik hosil bo‘lishi)</a:t>
            </a:r>
          </a:p>
          <a:p>
            <a:pPr marL="0" indent="0">
              <a:buNone/>
            </a:pPr>
            <a:r>
              <a:rPr lang="uz-Latn-UZ" dirty="0"/>
              <a:t>4.Himoyalash (elektron nurlanishidan ekranlash)</a:t>
            </a:r>
          </a:p>
          <a:p>
            <a:pPr marL="0" indent="0">
              <a:buNone/>
            </a:pPr>
            <a:r>
              <a:rPr lang="uz-Latn-UZ" dirty="0"/>
              <a:t>Qisqacha: elektronlar moddada asosan ionizatsiya, qo‘zg‘alish va nurlanish orqali energiyasini yo‘qotadi.</a:t>
            </a:r>
            <a:endParaRPr lang="ru-RU" dirty="0"/>
          </a:p>
        </p:txBody>
      </p:sp>
    </p:spTree>
    <p:extLst>
      <p:ext uri="{BB962C8B-B14F-4D97-AF65-F5344CB8AC3E}">
        <p14:creationId xmlns:p14="http://schemas.microsoft.com/office/powerpoint/2010/main" val="3015589751"/>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110</TotalTime>
  <Words>982</Words>
  <Application>Microsoft Office PowerPoint</Application>
  <PresentationFormat>Широкоэкранный</PresentationFormat>
  <Paragraphs>48</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Cambria Math</vt:lpstr>
      <vt:lpstr>Century Gothic</vt:lpstr>
      <vt:lpstr>Wingdings 3</vt:lpstr>
      <vt:lpstr>Легкий дым</vt:lpstr>
      <vt:lpstr>Mavzu:Vavilov-Cherenkov nurlanishi.Elektronlarning sochilishi.</vt:lpstr>
      <vt:lpstr>                      Reja:</vt:lpstr>
      <vt:lpstr>Презентация PowerPoint</vt:lpstr>
      <vt:lpstr>Презентация PowerPoint</vt:lpstr>
      <vt:lpstr>sin⁡〖θ=AB/AO〗=c/vn</vt:lpstr>
      <vt:lpstr>Презентация PowerPoint</vt:lpstr>
      <vt:lpstr>Презентация PowerPoint</vt:lpstr>
      <vt:lpstr>Презентация PowerPoint</vt:lpstr>
      <vt:lpstr>Презентация PowerPoint</vt:lpstr>
      <vt:lpstr>Презентация PowerPoint</vt:lpstr>
      <vt:lpstr>                          Xulosa</vt:lpstr>
      <vt:lpstr>Foydalanilgan adabiyotlar:</vt:lpstr>
      <vt:lpstr>E’tiboringiz uchun tashakkur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Mavzu:Vavilov-Cherenkov nurlanishi.Elektronlarning sochilishi.</dc:title>
  <dc:creator>Пользователь</dc:creator>
  <cp:lastModifiedBy>Пользователь</cp:lastModifiedBy>
  <cp:revision>1</cp:revision>
  <dcterms:created xsi:type="dcterms:W3CDTF">2026-04-15T15:54:54Z</dcterms:created>
  <dcterms:modified xsi:type="dcterms:W3CDTF">2026-04-15T17:45:30Z</dcterms:modified>
</cp:coreProperties>
</file>