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Lst>
  <p:notesMasterIdLst>
    <p:notesMasterId r:id="rId5"/>
  </p:notesMasterIdLst>
  <p:sldSz cx="14630400" cy="8229600"/>
  <p:notesSz cx="8229600" cy="14630400"/>
  <p:embeddedFontLst>
    <p:embeddedFont>
      <p:font typeface="Prata"/>
      <p:regular r:id="rId10"/>
    </p:embeddedFont>
    <p:embeddedFont>
      <p:font typeface="Prata"/>
      <p:regular r:id="rId11"/>
    </p:embeddedFont>
    <p:embeddedFont>
      <p:font typeface="Raleway"/>
      <p:regular r:id="rId12"/>
    </p:embeddedFont>
    <p:embeddedFont>
      <p:font typeface="Raleway"/>
      <p:regular r:id="rId13"/>
    </p:embeddedFont>
    <p:embeddedFont>
      <p:font typeface="Raleway"/>
      <p:regular r:id="rId14"/>
    </p:embeddedFont>
    <p:embeddedFont>
      <p:font typeface="Raleway"/>
      <p:regular r:id="rId15"/>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0" Type="http://schemas.openxmlformats.org/officeDocument/2006/relationships/font" Target="fonts/font1.fntdata"/><Relationship Id="rId11" Type="http://schemas.openxmlformats.org/officeDocument/2006/relationships/font" Target="fonts/font2.fntdata"/><Relationship Id="rId12" Type="http://schemas.openxmlformats.org/officeDocument/2006/relationships/font" Target="fonts/font3.fntdata"/><Relationship Id="rId13" Type="http://schemas.openxmlformats.org/officeDocument/2006/relationships/font" Target="fonts/font4.fntdata"/><Relationship Id="rId14" Type="http://schemas.openxmlformats.org/officeDocument/2006/relationships/font" Target="fonts/font5.fntdata"/><Relationship Id="rId15"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3-1.png"/><Relationship Id="rId2" Type="http://schemas.openxmlformats.org/officeDocument/2006/relationships/image" Target="../media/image-1003-2.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4-1.png"/><Relationship Id="rId2" Type="http://schemas.openxmlformats.org/officeDocument/2006/relationships/image" Target="../media/image-1004-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1B1C1D"/>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3.xml"/><Relationship Id="rId6"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1974294"/>
            <a:ext cx="7556421" cy="2126337"/>
          </a:xfrm>
          <a:prstGeom prst="rect">
            <a:avLst/>
          </a:prstGeom>
          <a:noFill/>
          <a:ln/>
        </p:spPr>
        <p:txBody>
          <a:bodyPr wrap="square" lIns="0" tIns="0" rIns="0" bIns="0" rtlCol="0" anchor="t"/>
          <a:lstStyle/>
          <a:p>
            <a:pPr algn="l" indent="0" marL="0">
              <a:lnSpc>
                <a:spcPts val="5550"/>
              </a:lnSpc>
              <a:buNone/>
            </a:pPr>
            <a:r>
              <a:rPr lang="en-US" sz="4450" dirty="0">
                <a:solidFill>
                  <a:srgbClr val="F2E782"/>
                </a:solidFill>
                <a:latin typeface="Prata" pitchFamily="34" charset="0"/>
                <a:ea typeface="Prata" pitchFamily="34" charset="-122"/>
                <a:cs typeface="Prata" pitchFamily="34" charset="-120"/>
              </a:rPr>
              <a:t>Celebrating Brilliance: A Journey Through Nobel Laureates</a:t>
            </a:r>
            <a:endParaRPr lang="en-US" sz="4450" dirty="0"/>
          </a:p>
        </p:txBody>
      </p:sp>
      <p:sp>
        <p:nvSpPr>
          <p:cNvPr id="4" name="Text 1"/>
          <p:cNvSpPr/>
          <p:nvPr/>
        </p:nvSpPr>
        <p:spPr>
          <a:xfrm>
            <a:off x="6280190" y="4440793"/>
            <a:ext cx="7556421" cy="1814513"/>
          </a:xfrm>
          <a:prstGeom prst="rect">
            <a:avLst/>
          </a:prstGeom>
          <a:noFill/>
          <a:ln/>
        </p:spPr>
        <p:txBody>
          <a:bodyPr wrap="square" lIns="0" tIns="0" rIns="0" bIns="0" rtlCol="0" anchor="t"/>
          <a:lstStyle/>
          <a:p>
            <a:pPr algn="l" indent="0" marL="0">
              <a:lnSpc>
                <a:spcPts val="2850"/>
              </a:lnSpc>
              <a:buNone/>
            </a:pPr>
            <a:r>
              <a:rPr lang="en-US" sz="1750" dirty="0">
                <a:solidFill>
                  <a:srgbClr val="CFCBBF"/>
                </a:solidFill>
                <a:latin typeface="Raleway" pitchFamily="34" charset="0"/>
                <a:ea typeface="Raleway" pitchFamily="34" charset="-122"/>
                <a:cs typeface="Raleway" pitchFamily="34" charset="-120"/>
              </a:rPr>
              <a:t>The Nobel Prize represents the pinnacle of human achievement, honoring individuals whose extraordinary work has transformed our understanding of the world and improved countless lives. Since 1901, these distinguished laureates have illuminated paths of knowledge, peace, and progress.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21638" y="624126"/>
            <a:ext cx="13187124" cy="1288733"/>
          </a:xfrm>
          <a:prstGeom prst="rect">
            <a:avLst/>
          </a:prstGeom>
          <a:noFill/>
          <a:ln/>
        </p:spPr>
        <p:txBody>
          <a:bodyPr wrap="square" lIns="0" tIns="0" rIns="0" bIns="0" rtlCol="0" anchor="t"/>
          <a:lstStyle/>
          <a:p>
            <a:pPr algn="l" indent="0" marL="0">
              <a:lnSpc>
                <a:spcPts val="5050"/>
              </a:lnSpc>
              <a:buNone/>
            </a:pPr>
            <a:r>
              <a:rPr lang="en-US" sz="4050" dirty="0">
                <a:solidFill>
                  <a:srgbClr val="F2E782"/>
                </a:solidFill>
                <a:latin typeface="Prata" pitchFamily="34" charset="0"/>
                <a:ea typeface="Prata" pitchFamily="34" charset="-122"/>
                <a:cs typeface="Prata" pitchFamily="34" charset="-120"/>
              </a:rPr>
              <a:t>Moments of Discovery: Impactful Contributions Across Disciplines</a:t>
            </a:r>
            <a:endParaRPr lang="en-US" sz="4050" dirty="0"/>
          </a:p>
        </p:txBody>
      </p:sp>
      <p:pic>
        <p:nvPicPr>
          <p:cNvPr id="3" name="Image 0" descr="preencoded.png">    </p:cNvPr>
          <p:cNvPicPr>
            <a:picLocks noChangeAspect="1"/>
          </p:cNvPicPr>
          <p:nvPr/>
        </p:nvPicPr>
        <p:blipFill>
          <a:blip r:embed="rId1"/>
          <a:stretch>
            <a:fillRect/>
          </a:stretch>
        </p:blipFill>
        <p:spPr>
          <a:xfrm>
            <a:off x="721638" y="2287667"/>
            <a:ext cx="3120985" cy="3120985"/>
          </a:xfrm>
          <a:prstGeom prst="rect">
            <a:avLst/>
          </a:prstGeom>
        </p:spPr>
      </p:pic>
      <p:sp>
        <p:nvSpPr>
          <p:cNvPr id="4" name="Text 1"/>
          <p:cNvSpPr/>
          <p:nvPr/>
        </p:nvSpPr>
        <p:spPr>
          <a:xfrm>
            <a:off x="721638" y="5596057"/>
            <a:ext cx="2577584" cy="322183"/>
          </a:xfrm>
          <a:prstGeom prst="rect">
            <a:avLst/>
          </a:prstGeom>
          <a:noFill/>
          <a:ln/>
        </p:spPr>
        <p:txBody>
          <a:bodyPr wrap="none" lIns="0" tIns="0" rIns="0" bIns="0" rtlCol="0" anchor="t"/>
          <a:lstStyle/>
          <a:p>
            <a:pPr algn="l" indent="0" marL="0">
              <a:lnSpc>
                <a:spcPts val="2500"/>
              </a:lnSpc>
              <a:buNone/>
            </a:pPr>
            <a:r>
              <a:rPr lang="en-US" sz="2000" dirty="0">
                <a:solidFill>
                  <a:srgbClr val="CFCBBF"/>
                </a:solidFill>
                <a:latin typeface="Prata" pitchFamily="34" charset="0"/>
                <a:ea typeface="Prata" pitchFamily="34" charset="-122"/>
                <a:cs typeface="Prata" pitchFamily="34" charset="-120"/>
              </a:rPr>
              <a:t>Physics Revolution</a:t>
            </a:r>
            <a:endParaRPr lang="en-US" sz="2000" dirty="0"/>
          </a:p>
        </p:txBody>
      </p:sp>
      <p:sp>
        <p:nvSpPr>
          <p:cNvPr id="5" name="Text 2"/>
          <p:cNvSpPr/>
          <p:nvPr/>
        </p:nvSpPr>
        <p:spPr>
          <a:xfrm>
            <a:off x="721638" y="6030635"/>
            <a:ext cx="3120985" cy="1574602"/>
          </a:xfrm>
          <a:prstGeom prst="rect">
            <a:avLst/>
          </a:prstGeom>
          <a:noFill/>
          <a:ln/>
        </p:spPr>
        <p:txBody>
          <a:bodyPr wrap="square" lIns="0" tIns="0" rIns="0" bIns="0" rtlCol="0" anchor="t"/>
          <a:lstStyle/>
          <a:p>
            <a:pPr algn="l" indent="0" marL="0">
              <a:lnSpc>
                <a:spcPts val="2450"/>
              </a:lnSpc>
              <a:buNone/>
            </a:pPr>
            <a:r>
              <a:rPr lang="en-US" sz="1600" dirty="0">
                <a:solidFill>
                  <a:srgbClr val="CFCBBF"/>
                </a:solidFill>
                <a:latin typeface="Raleway" pitchFamily="34" charset="0"/>
                <a:ea typeface="Raleway" pitchFamily="34" charset="-122"/>
                <a:cs typeface="Raleway" pitchFamily="34" charset="-120"/>
              </a:rPr>
              <a:t>Einstein's theory of relativity reshaped our understanding of space, time, and gravity, fundamentally altering physics forever.</a:t>
            </a:r>
            <a:endParaRPr lang="en-US" sz="1600" dirty="0"/>
          </a:p>
        </p:txBody>
      </p:sp>
      <p:pic>
        <p:nvPicPr>
          <p:cNvPr id="6" name="Image 1" descr="preencoded.png">    </p:cNvPr>
          <p:cNvPicPr>
            <a:picLocks noChangeAspect="1"/>
          </p:cNvPicPr>
          <p:nvPr/>
        </p:nvPicPr>
        <p:blipFill>
          <a:blip r:embed="rId2"/>
          <a:stretch>
            <a:fillRect/>
          </a:stretch>
        </p:blipFill>
        <p:spPr>
          <a:xfrm>
            <a:off x="4076938" y="2287667"/>
            <a:ext cx="3121104" cy="3121104"/>
          </a:xfrm>
          <a:prstGeom prst="rect">
            <a:avLst/>
          </a:prstGeom>
        </p:spPr>
      </p:pic>
      <p:sp>
        <p:nvSpPr>
          <p:cNvPr id="7" name="Text 3"/>
          <p:cNvSpPr/>
          <p:nvPr/>
        </p:nvSpPr>
        <p:spPr>
          <a:xfrm>
            <a:off x="4076938" y="5596176"/>
            <a:ext cx="3062764" cy="322183"/>
          </a:xfrm>
          <a:prstGeom prst="rect">
            <a:avLst/>
          </a:prstGeom>
          <a:noFill/>
          <a:ln/>
        </p:spPr>
        <p:txBody>
          <a:bodyPr wrap="none" lIns="0" tIns="0" rIns="0" bIns="0" rtlCol="0" anchor="t"/>
          <a:lstStyle/>
          <a:p>
            <a:pPr algn="l" indent="0" marL="0">
              <a:lnSpc>
                <a:spcPts val="2500"/>
              </a:lnSpc>
              <a:buNone/>
            </a:pPr>
            <a:r>
              <a:rPr lang="en-US" sz="2000" dirty="0">
                <a:solidFill>
                  <a:srgbClr val="CFCBBF"/>
                </a:solidFill>
                <a:latin typeface="Prata" pitchFamily="34" charset="0"/>
                <a:ea typeface="Prata" pitchFamily="34" charset="-122"/>
                <a:cs typeface="Prata" pitchFamily="34" charset="-120"/>
              </a:rPr>
              <a:t>Chemistry Breakthrough</a:t>
            </a:r>
            <a:endParaRPr lang="en-US" sz="2000" dirty="0"/>
          </a:p>
        </p:txBody>
      </p:sp>
      <p:sp>
        <p:nvSpPr>
          <p:cNvPr id="8" name="Text 4"/>
          <p:cNvSpPr/>
          <p:nvPr/>
        </p:nvSpPr>
        <p:spPr>
          <a:xfrm>
            <a:off x="4076938" y="6030754"/>
            <a:ext cx="3121104" cy="1574602"/>
          </a:xfrm>
          <a:prstGeom prst="rect">
            <a:avLst/>
          </a:prstGeom>
          <a:noFill/>
          <a:ln/>
        </p:spPr>
        <p:txBody>
          <a:bodyPr wrap="square" lIns="0" tIns="0" rIns="0" bIns="0" rtlCol="0" anchor="t"/>
          <a:lstStyle/>
          <a:p>
            <a:pPr algn="l" indent="0" marL="0">
              <a:lnSpc>
                <a:spcPts val="2450"/>
              </a:lnSpc>
              <a:buNone/>
            </a:pPr>
            <a:r>
              <a:rPr lang="en-US" sz="1600" dirty="0">
                <a:solidFill>
                  <a:srgbClr val="CFCBBF"/>
                </a:solidFill>
                <a:latin typeface="Raleway" pitchFamily="34" charset="0"/>
                <a:ea typeface="Raleway" pitchFamily="34" charset="-122"/>
                <a:cs typeface="Raleway" pitchFamily="34" charset="-120"/>
              </a:rPr>
              <a:t>Curie's pioneering research on radioactivity opened new frontiers in medicine and science, earning her two Nobel Prizes.</a:t>
            </a:r>
            <a:endParaRPr lang="en-US" sz="1600" dirty="0"/>
          </a:p>
        </p:txBody>
      </p:sp>
      <p:pic>
        <p:nvPicPr>
          <p:cNvPr id="9" name="Image 2" descr="preencoded.png">    </p:cNvPr>
          <p:cNvPicPr>
            <a:picLocks noChangeAspect="1"/>
          </p:cNvPicPr>
          <p:nvPr/>
        </p:nvPicPr>
        <p:blipFill>
          <a:blip r:embed="rId3"/>
          <a:stretch>
            <a:fillRect/>
          </a:stretch>
        </p:blipFill>
        <p:spPr>
          <a:xfrm>
            <a:off x="7432358" y="2287667"/>
            <a:ext cx="3120985" cy="3120985"/>
          </a:xfrm>
          <a:prstGeom prst="rect">
            <a:avLst/>
          </a:prstGeom>
        </p:spPr>
      </p:pic>
      <p:sp>
        <p:nvSpPr>
          <p:cNvPr id="10" name="Text 5"/>
          <p:cNvSpPr/>
          <p:nvPr/>
        </p:nvSpPr>
        <p:spPr>
          <a:xfrm>
            <a:off x="7432358" y="5596057"/>
            <a:ext cx="2577584" cy="322183"/>
          </a:xfrm>
          <a:prstGeom prst="rect">
            <a:avLst/>
          </a:prstGeom>
          <a:noFill/>
          <a:ln/>
        </p:spPr>
        <p:txBody>
          <a:bodyPr wrap="none" lIns="0" tIns="0" rIns="0" bIns="0" rtlCol="0" anchor="t"/>
          <a:lstStyle/>
          <a:p>
            <a:pPr algn="l" indent="0" marL="0">
              <a:lnSpc>
                <a:spcPts val="2500"/>
              </a:lnSpc>
              <a:buNone/>
            </a:pPr>
            <a:r>
              <a:rPr lang="en-US" sz="2000" dirty="0">
                <a:solidFill>
                  <a:srgbClr val="CFCBBF"/>
                </a:solidFill>
                <a:latin typeface="Prata" pitchFamily="34" charset="0"/>
                <a:ea typeface="Prata" pitchFamily="34" charset="-122"/>
                <a:cs typeface="Prata" pitchFamily="34" charset="-120"/>
              </a:rPr>
              <a:t>Peace Advocacy</a:t>
            </a:r>
            <a:endParaRPr lang="en-US" sz="2000" dirty="0"/>
          </a:p>
        </p:txBody>
      </p:sp>
      <p:sp>
        <p:nvSpPr>
          <p:cNvPr id="11" name="Text 6"/>
          <p:cNvSpPr/>
          <p:nvPr/>
        </p:nvSpPr>
        <p:spPr>
          <a:xfrm>
            <a:off x="7432358" y="6030635"/>
            <a:ext cx="3120985" cy="1259681"/>
          </a:xfrm>
          <a:prstGeom prst="rect">
            <a:avLst/>
          </a:prstGeom>
          <a:noFill/>
          <a:ln/>
        </p:spPr>
        <p:txBody>
          <a:bodyPr wrap="square" lIns="0" tIns="0" rIns="0" bIns="0" rtlCol="0" anchor="t"/>
          <a:lstStyle/>
          <a:p>
            <a:pPr algn="l" indent="0" marL="0">
              <a:lnSpc>
                <a:spcPts val="2450"/>
              </a:lnSpc>
              <a:buNone/>
            </a:pPr>
            <a:r>
              <a:rPr lang="en-US" sz="1600" dirty="0">
                <a:solidFill>
                  <a:srgbClr val="CFCBBF"/>
                </a:solidFill>
                <a:latin typeface="Raleway" pitchFamily="34" charset="0"/>
                <a:ea typeface="Raleway" pitchFamily="34" charset="-122"/>
                <a:cs typeface="Raleway" pitchFamily="34" charset="-120"/>
              </a:rPr>
              <a:t>Peace laureates like King and Mandela championed justice, equality, and nonviolent change across generations.</a:t>
            </a:r>
            <a:endParaRPr lang="en-US" sz="1600" dirty="0"/>
          </a:p>
        </p:txBody>
      </p:sp>
      <p:pic>
        <p:nvPicPr>
          <p:cNvPr id="12" name="Image 3" descr="preencoded.png">    </p:cNvPr>
          <p:cNvPicPr>
            <a:picLocks noChangeAspect="1"/>
          </p:cNvPicPr>
          <p:nvPr/>
        </p:nvPicPr>
        <p:blipFill>
          <a:blip r:embed="rId4"/>
          <a:stretch>
            <a:fillRect/>
          </a:stretch>
        </p:blipFill>
        <p:spPr>
          <a:xfrm>
            <a:off x="10787658" y="2287667"/>
            <a:ext cx="3121104" cy="3121104"/>
          </a:xfrm>
          <a:prstGeom prst="rect">
            <a:avLst/>
          </a:prstGeom>
        </p:spPr>
      </p:pic>
      <p:sp>
        <p:nvSpPr>
          <p:cNvPr id="13" name="Text 7"/>
          <p:cNvSpPr/>
          <p:nvPr/>
        </p:nvSpPr>
        <p:spPr>
          <a:xfrm>
            <a:off x="10787658" y="5596176"/>
            <a:ext cx="2577584" cy="322183"/>
          </a:xfrm>
          <a:prstGeom prst="rect">
            <a:avLst/>
          </a:prstGeom>
          <a:noFill/>
          <a:ln/>
        </p:spPr>
        <p:txBody>
          <a:bodyPr wrap="none" lIns="0" tIns="0" rIns="0" bIns="0" rtlCol="0" anchor="t"/>
          <a:lstStyle/>
          <a:p>
            <a:pPr algn="l" indent="0" marL="0">
              <a:lnSpc>
                <a:spcPts val="2500"/>
              </a:lnSpc>
              <a:buNone/>
            </a:pPr>
            <a:r>
              <a:rPr lang="en-US" sz="2000" dirty="0">
                <a:solidFill>
                  <a:srgbClr val="CFCBBF"/>
                </a:solidFill>
                <a:latin typeface="Prata" pitchFamily="34" charset="0"/>
                <a:ea typeface="Prata" pitchFamily="34" charset="-122"/>
                <a:cs typeface="Prata" pitchFamily="34" charset="-120"/>
              </a:rPr>
              <a:t>Medical Milestones</a:t>
            </a:r>
            <a:endParaRPr lang="en-US" sz="2000" dirty="0"/>
          </a:p>
        </p:txBody>
      </p:sp>
      <p:sp>
        <p:nvSpPr>
          <p:cNvPr id="14" name="Text 8"/>
          <p:cNvSpPr/>
          <p:nvPr/>
        </p:nvSpPr>
        <p:spPr>
          <a:xfrm>
            <a:off x="10787658" y="6030754"/>
            <a:ext cx="3121104" cy="1259681"/>
          </a:xfrm>
          <a:prstGeom prst="rect">
            <a:avLst/>
          </a:prstGeom>
          <a:noFill/>
          <a:ln/>
        </p:spPr>
        <p:txBody>
          <a:bodyPr wrap="square" lIns="0" tIns="0" rIns="0" bIns="0" rtlCol="0" anchor="t"/>
          <a:lstStyle/>
          <a:p>
            <a:pPr algn="l" indent="0" marL="0">
              <a:lnSpc>
                <a:spcPts val="2450"/>
              </a:lnSpc>
              <a:buNone/>
            </a:pPr>
            <a:r>
              <a:rPr lang="en-US" sz="1600" dirty="0">
                <a:solidFill>
                  <a:srgbClr val="CFCBBF"/>
                </a:solidFill>
                <a:latin typeface="Raleway" pitchFamily="34" charset="0"/>
                <a:ea typeface="Raleway" pitchFamily="34" charset="-122"/>
                <a:cs typeface="Raleway" pitchFamily="34" charset="-120"/>
              </a:rPr>
              <a:t>Discoveries in medicine have saved millions of lives, from DNA structure to groundbreaking treatments and vaccines.</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60095" y="660440"/>
            <a:ext cx="7623810" cy="2035969"/>
          </a:xfrm>
          <a:prstGeom prst="rect">
            <a:avLst/>
          </a:prstGeom>
          <a:noFill/>
          <a:ln/>
        </p:spPr>
        <p:txBody>
          <a:bodyPr wrap="square" lIns="0" tIns="0" rIns="0" bIns="0" rtlCol="0" anchor="t"/>
          <a:lstStyle/>
          <a:p>
            <a:pPr algn="l" indent="0" marL="0">
              <a:lnSpc>
                <a:spcPts val="5300"/>
              </a:lnSpc>
              <a:buNone/>
            </a:pPr>
            <a:r>
              <a:rPr lang="en-US" sz="4250" dirty="0">
                <a:solidFill>
                  <a:srgbClr val="F2E782"/>
                </a:solidFill>
                <a:latin typeface="Prata" pitchFamily="34" charset="0"/>
                <a:ea typeface="Prata" pitchFamily="34" charset="-122"/>
                <a:cs typeface="Prata" pitchFamily="34" charset="-120"/>
              </a:rPr>
              <a:t>Beyond the Prize: Their Enduring Legacy and Inspiration</a:t>
            </a:r>
            <a:endParaRPr lang="en-US" sz="4250" dirty="0"/>
          </a:p>
        </p:txBody>
      </p:sp>
      <p:sp>
        <p:nvSpPr>
          <p:cNvPr id="4" name="Text 1"/>
          <p:cNvSpPr/>
          <p:nvPr/>
        </p:nvSpPr>
        <p:spPr>
          <a:xfrm>
            <a:off x="760095" y="3216116"/>
            <a:ext cx="2714625" cy="339328"/>
          </a:xfrm>
          <a:prstGeom prst="rect">
            <a:avLst/>
          </a:prstGeom>
          <a:noFill/>
          <a:ln/>
        </p:spPr>
        <p:txBody>
          <a:bodyPr wrap="none" lIns="0" tIns="0" rIns="0" bIns="0" rtlCol="0" anchor="t"/>
          <a:lstStyle/>
          <a:p>
            <a:pPr algn="l" indent="0" marL="0">
              <a:lnSpc>
                <a:spcPts val="2650"/>
              </a:lnSpc>
              <a:buNone/>
            </a:pPr>
            <a:r>
              <a:rPr lang="en-US" sz="2100" dirty="0">
                <a:solidFill>
                  <a:srgbClr val="F2E782"/>
                </a:solidFill>
                <a:latin typeface="Prata" pitchFamily="34" charset="0"/>
                <a:ea typeface="Prata" pitchFamily="34" charset="-122"/>
                <a:cs typeface="Prata" pitchFamily="34" charset="-120"/>
              </a:rPr>
              <a:t>A Lasting Impact</a:t>
            </a:r>
            <a:endParaRPr lang="en-US" sz="2100" dirty="0"/>
          </a:p>
        </p:txBody>
      </p:sp>
      <p:sp>
        <p:nvSpPr>
          <p:cNvPr id="5" name="Text 2"/>
          <p:cNvSpPr/>
          <p:nvPr/>
        </p:nvSpPr>
        <p:spPr>
          <a:xfrm>
            <a:off x="760095" y="3763328"/>
            <a:ext cx="4770001" cy="1360170"/>
          </a:xfrm>
          <a:prstGeom prst="rect">
            <a:avLst/>
          </a:prstGeom>
          <a:noFill/>
          <a:ln/>
        </p:spPr>
        <p:txBody>
          <a:bodyPr wrap="square" lIns="0" tIns="0" rIns="0" bIns="0" rtlCol="0" anchor="t"/>
          <a:lstStyle/>
          <a:p>
            <a:pPr algn="l" indent="0" marL="0">
              <a:lnSpc>
                <a:spcPts val="2650"/>
              </a:lnSpc>
              <a:buNone/>
            </a:pPr>
            <a:r>
              <a:rPr lang="en-US" sz="1700" dirty="0">
                <a:solidFill>
                  <a:srgbClr val="CFCBBF"/>
                </a:solidFill>
                <a:latin typeface="Raleway" pitchFamily="34" charset="0"/>
                <a:ea typeface="Raleway" pitchFamily="34" charset="-122"/>
                <a:cs typeface="Raleway" pitchFamily="34" charset="-120"/>
              </a:rPr>
              <a:t>Nobel laureates inspire future generations of scientists, writers, and peacemakers. Their work continues to shape research, policy, and thought worldwide.</a:t>
            </a:r>
            <a:endParaRPr lang="en-US" sz="1700" dirty="0"/>
          </a:p>
        </p:txBody>
      </p:sp>
      <p:sp>
        <p:nvSpPr>
          <p:cNvPr id="6" name="Text 3"/>
          <p:cNvSpPr/>
          <p:nvPr/>
        </p:nvSpPr>
        <p:spPr>
          <a:xfrm>
            <a:off x="760095" y="5310545"/>
            <a:ext cx="4770001" cy="2185749"/>
          </a:xfrm>
          <a:prstGeom prst="rect">
            <a:avLst/>
          </a:prstGeom>
          <a:noFill/>
          <a:ln/>
        </p:spPr>
        <p:txBody>
          <a:bodyPr wrap="square" lIns="0" tIns="0" rIns="0" bIns="0" rtlCol="0" anchor="t"/>
          <a:lstStyle/>
          <a:p>
            <a:pPr algn="l" marL="342900" indent="-342900">
              <a:lnSpc>
                <a:spcPts val="2650"/>
              </a:lnSpc>
              <a:buSzPct val="100000"/>
              <a:buChar char="•"/>
            </a:pPr>
            <a:r>
              <a:rPr lang="en-US" sz="1700" dirty="0">
                <a:solidFill>
                  <a:srgbClr val="CFCBBF"/>
                </a:solidFill>
                <a:latin typeface="Raleway" pitchFamily="34" charset="0"/>
                <a:ea typeface="Raleway" pitchFamily="34" charset="-122"/>
                <a:cs typeface="Raleway" pitchFamily="34" charset="-120"/>
              </a:rPr>
              <a:t>Advancing scientific research and innovation</a:t>
            </a:r>
            <a:endParaRPr lang="en-US" sz="1700" dirty="0"/>
          </a:p>
          <a:p>
            <a:pPr algn="l" marL="342900" indent="-342900">
              <a:lnSpc>
                <a:spcPts val="2650"/>
              </a:lnSpc>
              <a:buSzPct val="100000"/>
              <a:buChar char="•"/>
            </a:pPr>
            <a:r>
              <a:rPr lang="en-US" sz="1700" dirty="0">
                <a:solidFill>
                  <a:srgbClr val="CFCBBF"/>
                </a:solidFill>
                <a:latin typeface="Raleway" pitchFamily="34" charset="0"/>
                <a:ea typeface="Raleway" pitchFamily="34" charset="-122"/>
                <a:cs typeface="Raleway" pitchFamily="34" charset="-120"/>
              </a:rPr>
              <a:t>Shaping public policy and humanitarian efforts</a:t>
            </a:r>
            <a:endParaRPr lang="en-US" sz="1700" dirty="0"/>
          </a:p>
          <a:p>
            <a:pPr algn="l" marL="342900" indent="-342900">
              <a:lnSpc>
                <a:spcPts val="2650"/>
              </a:lnSpc>
              <a:buSzPct val="100000"/>
              <a:buChar char="•"/>
            </a:pPr>
            <a:r>
              <a:rPr lang="en-US" sz="1700" dirty="0">
                <a:solidFill>
                  <a:srgbClr val="CFCBBF"/>
                </a:solidFill>
                <a:latin typeface="Raleway" pitchFamily="34" charset="0"/>
                <a:ea typeface="Raleway" pitchFamily="34" charset="-122"/>
                <a:cs typeface="Raleway" pitchFamily="34" charset="-120"/>
              </a:rPr>
              <a:t>Mentoring emerging talent across disciplines</a:t>
            </a:r>
            <a:endParaRPr lang="en-US" sz="1700" dirty="0"/>
          </a:p>
        </p:txBody>
      </p:sp>
      <p:sp>
        <p:nvSpPr>
          <p:cNvPr id="7" name="Shape 4"/>
          <p:cNvSpPr/>
          <p:nvPr/>
        </p:nvSpPr>
        <p:spPr>
          <a:xfrm>
            <a:off x="5911215" y="3008233"/>
            <a:ext cx="2636520" cy="4560808"/>
          </a:xfrm>
          <a:prstGeom prst="roundRect">
            <a:avLst>
              <a:gd name="adj" fmla="val 1236"/>
            </a:avLst>
          </a:prstGeom>
          <a:solidFill>
            <a:srgbClr val="EEE27D"/>
          </a:solidFill>
          <a:ln/>
        </p:spPr>
      </p:sp>
      <p:sp>
        <p:nvSpPr>
          <p:cNvPr id="8" name="Text 5"/>
          <p:cNvSpPr/>
          <p:nvPr/>
        </p:nvSpPr>
        <p:spPr>
          <a:xfrm>
            <a:off x="6128385" y="3216116"/>
            <a:ext cx="2202180" cy="678656"/>
          </a:xfrm>
          <a:prstGeom prst="rect">
            <a:avLst/>
          </a:prstGeom>
          <a:noFill/>
          <a:ln/>
        </p:spPr>
        <p:txBody>
          <a:bodyPr wrap="square" lIns="0" tIns="0" rIns="0" bIns="0" rtlCol="0" anchor="t"/>
          <a:lstStyle/>
          <a:p>
            <a:pPr algn="l" indent="0" marL="0">
              <a:lnSpc>
                <a:spcPts val="2650"/>
              </a:lnSpc>
              <a:buNone/>
            </a:pPr>
            <a:r>
              <a:rPr lang="en-US" sz="2100" dirty="0">
                <a:solidFill>
                  <a:srgbClr val="000000"/>
                </a:solidFill>
                <a:latin typeface="Prata" pitchFamily="34" charset="0"/>
                <a:ea typeface="Prata" pitchFamily="34" charset="-122"/>
                <a:cs typeface="Prata" pitchFamily="34" charset="-120"/>
              </a:rPr>
              <a:t>Continuing Inspiration</a:t>
            </a:r>
            <a:endParaRPr lang="en-US" sz="2100" dirty="0"/>
          </a:p>
        </p:txBody>
      </p:sp>
      <p:sp>
        <p:nvSpPr>
          <p:cNvPr id="9" name="Text 6"/>
          <p:cNvSpPr/>
          <p:nvPr/>
        </p:nvSpPr>
        <p:spPr>
          <a:xfrm>
            <a:off x="6128385" y="4102656"/>
            <a:ext cx="2202180" cy="2380297"/>
          </a:xfrm>
          <a:prstGeom prst="rect">
            <a:avLst/>
          </a:prstGeom>
          <a:noFill/>
          <a:ln/>
        </p:spPr>
        <p:txBody>
          <a:bodyPr wrap="square" lIns="0" tIns="0" rIns="0" bIns="0" rtlCol="0" anchor="t"/>
          <a:lstStyle/>
          <a:p>
            <a:pPr algn="l" indent="0" marL="0">
              <a:lnSpc>
                <a:spcPts val="2650"/>
              </a:lnSpc>
              <a:buNone/>
            </a:pPr>
            <a:r>
              <a:rPr lang="en-US" sz="1700" dirty="0">
                <a:solidFill>
                  <a:srgbClr val="000000"/>
                </a:solidFill>
                <a:latin typeface="Raleway" pitchFamily="34" charset="0"/>
                <a:ea typeface="Raleway" pitchFamily="34" charset="-122"/>
                <a:cs typeface="Raleway" pitchFamily="34" charset="-120"/>
              </a:rPr>
              <a:t>Their dedication to knowledge and humanity reminds us that individual commitment can create lasting change.</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Slide 1</vt:lpstr>
      <vt:lpstr>Slide 2</vt:lpstr>
      <vt:lpstr>Slide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2026-03-04T06:47:59Z</dcterms:created>
  <dcterms:modified xsi:type="dcterms:W3CDTF">2026-03-04T06:47:59Z</dcterms:modified>
</cp:coreProperties>
</file>