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tableStyles" Target="tableStyle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5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6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/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7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/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98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/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99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600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1" name="Прямоугольник 6"/>
          <p:cNvSpPr/>
          <p:nvPr/>
        </p:nvSpPr>
        <p:spPr>
          <a:xfrm>
            <a:off x="1" y="3649662"/>
            <a:ext cx="9144000" cy="244170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2" name="Прямоугольник 9"/>
          <p:cNvSpPr/>
          <p:nvPr/>
        </p:nvSpPr>
        <p:spPr>
          <a:xfrm>
            <a:off x="0" y="3675527"/>
            <a:ext cx="9144001" cy="14067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3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4" name="Прямоугольник 18"/>
          <p:cNvSpPr/>
          <p:nvPr/>
        </p:nvSpPr>
        <p:spPr>
          <a:xfrm>
            <a:off x="0" y="0"/>
            <a:ext cx="9144000" cy="3701700"/>
          </a:xfrm>
          <a:prstGeom prst="rect"/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5" name="Заголовок 7"/>
          <p:cNvSpPr/>
          <p:nvPr>
            <p:ph type="ctrTitle" hasCustomPrompt="1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06" name="Подзаголовок 8"/>
          <p:cNvSpPr/>
          <p:nvPr>
            <p:ph type="subTitle" idx="1" hasCustomPrompt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algn="l" indent="0" marL="64135">
              <a:buNone/>
              <a:defRPr sz="24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48607" name="Дата 27"/>
          <p:cNvSpPr/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08" name="Нижний колонтитул 16"/>
          <p:cNvSpPr/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p>
            <a:endParaRPr lang="ru-RU"/>
          </a:p>
        </p:txBody>
      </p:sp>
      <p:sp>
        <p:nvSpPr>
          <p:cNvPr id="1048609" name="Номер слайда 28"/>
          <p:cNvSpPr/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7" name="Вертикальный текст 2"/>
          <p:cNvSpPr/>
          <p:nvPr>
            <p:ph type="body" orient="vert" idx="1" hasCustomPrompt="1"/>
          </p:nvPr>
        </p:nvSpPr>
        <p:spPr/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38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39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0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Вертикальный заголовок 1"/>
          <p:cNvSpPr/>
          <p:nvPr>
            <p:ph type="title" orient="vert" hasCustomPrompt="1"/>
          </p:nvPr>
        </p:nvSpPr>
        <p:spPr>
          <a:xfrm>
            <a:off x="6781800" y="1143000"/>
            <a:ext cx="1905000" cy="5486400"/>
          </a:xfrm>
        </p:spPr>
        <p:txBody>
          <a:bodyPr vert="eaVert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6" name="Вертикальный текст 2"/>
          <p:cNvSpPr/>
          <p:nvPr>
            <p:ph type="body" orient="vert" idx="1" hasCustomPrompt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27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28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9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15" name="Объект 2"/>
          <p:cNvSpPr/>
          <p:nvPr>
            <p:ph idx="1" hasCustomPrompt="1"/>
          </p:nvPr>
        </p:nvSpPr>
        <p:spPr/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16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17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8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Заголовок 1"/>
          <p:cNvSpPr/>
          <p:nvPr>
            <p:ph type="title" hasCustomPrompt="1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baseline="0" b="1" cap="none" sz="430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algn="tl" blurRad="38100" dir="5400000" dist="381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2" name="Текст 2"/>
          <p:cNvSpPr/>
          <p:nvPr>
            <p:ph type="body" idx="1" hasCustomPrompt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indent="0" marL="45720">
              <a:buNone/>
              <a:defRPr b="0" sz="21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43" name="Дата 3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44" name="Нижний колонтитул 4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5" name="Номер слайда 5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Заголовок 1"/>
          <p:cNvSpPr/>
          <p:nvPr>
            <p:ph type="title" hasCustomPrompt="1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7" name="Объект 2"/>
          <p:cNvSpPr/>
          <p:nvPr>
            <p:ph sz="half" idx="1" hasCustomPrompt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8" name="Объект 3"/>
          <p:cNvSpPr/>
          <p:nvPr>
            <p:ph sz="half" idx="2" hasCustomPrompt="1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9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50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1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Заголовок 1"/>
          <p:cNvSpPr/>
          <p:nvPr>
            <p:ph type="title" hasCustomPrompt="1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baseline="0" b="0" cap="none" sz="4000" i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53" name="Текст 2"/>
          <p:cNvSpPr/>
          <p:nvPr>
            <p:ph type="body" idx="1" hasCustomPrompt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indent="0" marL="45720">
              <a:buNone/>
              <a:defRPr b="1" sz="1900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54" name="Текст 3"/>
          <p:cNvSpPr/>
          <p:nvPr>
            <p:ph type="body" sz="half" idx="3" hasCustomPrompt="1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indent="0" marL="45720">
              <a:buNone/>
              <a:defRPr b="1" sz="1900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55" name="Объект 4"/>
          <p:cNvSpPr/>
          <p:nvPr>
            <p:ph sz="quarter" idx="2" hasCustomPrompt="1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6" name="Объект 5"/>
          <p:cNvSpPr/>
          <p:nvPr>
            <p:ph sz="quarter" idx="4" hasCustomPrompt="1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7" name="Дата 25"/>
          <p:cNvSpPr/>
          <p:nvPr>
            <p:ph type="dt" sz="half" idx="10"/>
          </p:nvPr>
        </p:nvSpPr>
        <p:spPr/>
        <p:txBody>
          <a:bodyPr rtlCol="0"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58" name="Номер слайда 26"/>
          <p:cNvSpPr/>
          <p:nvPr>
            <p:ph type="sldNum" sz="quarter" idx="11"/>
          </p:nvPr>
        </p:nvSpPr>
        <p:spPr/>
        <p:txBody>
          <a:bodyPr rtlCol="0"/>
          <a:p>
            <a:fld id="{B41F7276-E2EC-4EA3-BD26-438787DFA505}" type="slidenum">
              <a:rPr lang="ru-RU" smtClean="0"/>
            </a:fld>
            <a:endParaRPr lang="ru-RU"/>
          </a:p>
        </p:txBody>
      </p:sp>
      <p:sp>
        <p:nvSpPr>
          <p:cNvPr id="1048659" name="Нижний колонтитул 27"/>
          <p:cNvSpPr/>
          <p:nvPr>
            <p:ph type="ftr" sz="quarter" idx="12"/>
          </p:nvPr>
        </p:nvSpPr>
        <p:spPr/>
        <p:txBody>
          <a:bodyPr rtlCol="0"/>
          <a:p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Заголовок 1"/>
          <p:cNvSpPr/>
          <p:nvPr>
            <p:ph type="title" hasCustomPrompt="1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2" name="Дата 2"/>
          <p:cNvSpPr/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23" name="Нижний колонтитул 3"/>
          <p:cNvSpPr/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p>
            <a:endParaRPr lang="ru-RU"/>
          </a:p>
        </p:txBody>
      </p:sp>
      <p:sp>
        <p:nvSpPr>
          <p:cNvPr id="1048624" name="Номер слайда 4"/>
          <p:cNvSpPr/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Дата 1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61" name="Нижний колонтитул 2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2" name="Номер слайда 3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Заголовок 1"/>
          <p:cNvSpPr/>
          <p:nvPr>
            <p:ph type="title" hasCustomPrompt="1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b="1" sz="18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64" name="Текст 2"/>
          <p:cNvSpPr/>
          <p:nvPr>
            <p:ph type="body" idx="2" hasCustomPrompt="1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indent="0" marL="889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65" name="Объект 3"/>
          <p:cNvSpPr/>
          <p:nvPr>
            <p:ph sz="half" idx="1" hasCustomPrompt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  <a:endParaRPr lang="ru-RU" smtClean="0"/>
          </a:p>
          <a:p>
            <a:pPr eaLnBrk="1" hangingPunct="1" latinLnBrk="0" lvl="1"/>
            <a:r>
              <a:rPr lang="ru-RU" smtClean="0"/>
              <a:t>Второй уровень</a:t>
            </a:r>
            <a:endParaRPr lang="ru-RU" smtClean="0"/>
          </a:p>
          <a:p>
            <a:pPr eaLnBrk="1" hangingPunct="1" latinLnBrk="0" lvl="2"/>
            <a:r>
              <a:rPr lang="ru-RU" smtClean="0"/>
              <a:t>Третий уровень</a:t>
            </a:r>
            <a:endParaRPr lang="ru-RU" smtClean="0"/>
          </a:p>
          <a:p>
            <a:pPr eaLnBrk="1" hangingPunct="1" latinLnBrk="0" lvl="3"/>
            <a:r>
              <a:rPr lang="ru-RU" smtClean="0"/>
              <a:t>Четвертый уровень</a:t>
            </a:r>
            <a:endParaRPr lang="ru-RU" smtClean="0"/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66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67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8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Заголовок 1"/>
          <p:cNvSpPr/>
          <p:nvPr>
            <p:ph type="title" hasCustomPrompt="1"/>
          </p:nvPr>
        </p:nvSpPr>
        <p:spPr>
          <a:xfrm>
            <a:off x="5440434" y="1109160"/>
            <a:ext cx="586803" cy="4681637"/>
          </a:xfrm>
        </p:spPr>
        <p:txBody>
          <a:bodyPr anchor="t" lIns="45720" rIns="45720" tIns="0" vert="vert270"/>
          <a:lstStyle>
            <a:lvl1pPr algn="ctr">
              <a:buNone/>
              <a:defRPr b="1" sz="20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1" name="Рисунок 2"/>
          <p:cNvSpPr/>
          <p:nvPr>
            <p:ph type="pic" idx="1" hasCustomPrompt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algn="tl" blurRad="57150" dir="4800000" dist="31750" rotWithShape="0">
              <a:srgbClr val="000000">
                <a:alpha val="2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dirty="0" kumimoji="0" lang="en-US"/>
          </a:p>
        </p:txBody>
      </p:sp>
      <p:sp>
        <p:nvSpPr>
          <p:cNvPr id="1048632" name="Текст 3"/>
          <p:cNvSpPr/>
          <p:nvPr>
            <p:ph type="body" sz="half" idx="2" hasCustomPrompt="1"/>
          </p:nvPr>
        </p:nvSpPr>
        <p:spPr>
          <a:xfrm>
            <a:off x="6088443" y="3274308"/>
            <a:ext cx="2590800" cy="2516489"/>
          </a:xfrm>
        </p:spPr>
        <p:txBody>
          <a:bodyPr anchor="t" lIns="0" rIns="45720" tIns="0"/>
          <a:lstStyle>
            <a:lvl1pPr indent="0" marL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048633" name="Дата 4"/>
          <p:cNvSpPr/>
          <p:nvPr>
            <p:ph type="dt" sz="half" idx="10"/>
          </p:nvPr>
        </p:nvSpPr>
        <p:spPr/>
        <p:txBody>
          <a:bodyPr/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634" name="Нижний колонтитул 5"/>
          <p:cNvSpPr/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5" name="Номер слайда 6"/>
          <p:cNvSpPr/>
          <p:nvPr>
            <p:ph type="sldNum" sz="quarter" idx="12"/>
          </p:nvPr>
        </p:nvSpPr>
        <p:spPr/>
        <p:txBody>
          <a:bodyPr/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Ovr>
    <a:masterClrMapping/>
  </p:clrMapOvr>
  <p:hf dt="0" ftr="0" hdr="0" sldNum="0"/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Прямоугольник 27"/>
          <p:cNvSpPr/>
          <p:nvPr/>
        </p:nvSpPr>
        <p:spPr>
          <a:xfrm>
            <a:off x="1" y="366818"/>
            <a:ext cx="9144000" cy="84407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7" name="Прямоугольник 28"/>
          <p:cNvSpPr/>
          <p:nvPr/>
        </p:nvSpPr>
        <p:spPr>
          <a:xfrm>
            <a:off x="0" y="-1"/>
            <a:ext cx="9144000" cy="310663"/>
          </a:xfrm>
          <a:prstGeom prst="rect"/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8" name="Прямоугольник 29"/>
          <p:cNvSpPr/>
          <p:nvPr/>
        </p:nvSpPr>
        <p:spPr>
          <a:xfrm>
            <a:off x="0" y="308276"/>
            <a:ext cx="9144001" cy="91441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79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/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0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/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81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 useBgFill="1">
        <p:nvSpPr>
          <p:cNvPr id="1048582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3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/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4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/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5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/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6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/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7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/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8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/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dirty="0" kumimoji="0" lang="en-US"/>
          </a:p>
        </p:txBody>
      </p:sp>
      <p:sp>
        <p:nvSpPr>
          <p:cNvPr id="1048589" name="Заголовок 21"/>
          <p:cNvSpPr/>
          <p:nvPr>
            <p:ph type="title"/>
          </p:nvPr>
        </p:nvSpPr>
        <p:spPr>
          <a:xfrm>
            <a:off x="457200" y="1143000"/>
            <a:ext cx="8229600" cy="1066800"/>
          </a:xfrm>
          <a:prstGeom prst="rect"/>
        </p:spPr>
        <p:txBody>
          <a:bodyPr anchor="ctr" vert="horz">
            <a:normAutofit/>
          </a:bodyPr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90" name="Текст 12"/>
          <p:cNvSpPr/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ru-RU" smtClean="0"/>
              <a:t>Образец текста</a:t>
            </a:r>
            <a:endParaRPr kumimoji="0" lang="ru-RU" smtClean="0"/>
          </a:p>
          <a:p>
            <a:pPr eaLnBrk="1" hangingPunct="1" latinLnBrk="0" lvl="1"/>
            <a:r>
              <a:rPr kumimoji="0" lang="ru-RU" smtClean="0"/>
              <a:t>Второй уровень</a:t>
            </a:r>
            <a:endParaRPr kumimoji="0" lang="ru-RU" smtClean="0"/>
          </a:p>
          <a:p>
            <a:pPr eaLnBrk="1" hangingPunct="1" latinLnBrk="0" lvl="2"/>
            <a:r>
              <a:rPr kumimoji="0" lang="ru-RU" smtClean="0"/>
              <a:t>Третий уровень</a:t>
            </a:r>
            <a:endParaRPr kumimoji="0" lang="ru-RU" smtClean="0"/>
          </a:p>
          <a:p>
            <a:pPr eaLnBrk="1" hangingPunct="1" latinLnBrk="0" lvl="3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eaLnBrk="1" hangingPunct="1" latinLnBrk="0" lvl="4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48591" name="Дата 13"/>
          <p:cNvSpPr/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/>
        </p:spPr>
        <p:txBody>
          <a:bodyPr vert="horz"/>
          <a:lstStyle>
            <a:lvl1pPr algn="l" eaLnBrk="1" hangingPunct="1" latinLnBrk="0">
              <a:defRPr sz="800" kumimoji="0">
                <a:solidFill>
                  <a:schemeClr val="accent2"/>
                </a:solidFill>
              </a:defRPr>
            </a:lvl1pPr>
          </a:lstStyle>
          <a:p>
            <a:fld id="{D5035A1C-40BE-41FA-9848-5A15EBD47C72}" type="datetime1">
              <a:rPr lang="ru-RU" smtClean="0"/>
            </a:fld>
            <a:endParaRPr lang="ru-RU"/>
          </a:p>
        </p:txBody>
      </p:sp>
      <p:sp>
        <p:nvSpPr>
          <p:cNvPr id="1048592" name="Нижний колонтитул 2"/>
          <p:cNvSpPr/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/>
        </p:spPr>
        <p:txBody>
          <a:bodyPr vert="horz"/>
          <a:lstStyle>
            <a:lvl1pPr algn="r" eaLnBrk="1" hangingPunct="1" latinLnBrk="0">
              <a:defRPr sz="800" kumimoji="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1048593" name="Номер слайда 22"/>
          <p:cNvSpPr/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/>
        </p:spPr>
        <p:txBody>
          <a:bodyPr anchor="b" vert="horz"/>
          <a:lstStyle>
            <a:lvl1pPr algn="r" eaLnBrk="1" hangingPunct="1" latinLnBrk="0">
              <a:defRPr sz="1800" kumimoji="0">
                <a:solidFill>
                  <a:srgbClr val="FFFFFF"/>
                </a:solidFill>
              </a:defRPr>
            </a:lvl1pPr>
          </a:lstStyle>
          <a:p>
            <a:fld id="{B41F7276-E2EC-4EA3-BD26-438787DFA505}" type="slidenum">
              <a:rPr lang="ru-RU" smtClean="0"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l" eaLnBrk="1" hangingPunct="1" latinLnBrk="0" rtl="0">
        <a:spcBef>
          <a:spcPct val="0"/>
        </a:spcBef>
        <a:buNone/>
        <a:defRPr sz="4000" kern="1200" kumimoji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eaLnBrk="1" hangingPunct="1" indent="-255905" latinLnBrk="0" marL="365760" rtl="0">
        <a:spcBef>
          <a:spcPts val="300"/>
        </a:spcBef>
        <a:buClr>
          <a:schemeClr val="accent3"/>
        </a:buClr>
        <a:buFont typeface="Georgia"/>
        <a:buChar char="•"/>
        <a:defRPr sz="28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47015" latinLnBrk="0" marL="658495" rtl="0">
        <a:spcBef>
          <a:spcPts val="300"/>
        </a:spcBef>
        <a:buClr>
          <a:schemeClr val="accent2"/>
        </a:buClr>
        <a:buFont typeface="Georgia"/>
        <a:buChar char="▫"/>
        <a:defRPr sz="2600" kern="1200" kumimoji="0">
          <a:solidFill>
            <a:schemeClr val="accent2"/>
          </a:solidFill>
          <a:latin typeface="+mn-lt"/>
          <a:ea typeface="+mn-ea"/>
          <a:cs typeface="+mn-cs"/>
        </a:defRPr>
      </a:lvl2pPr>
      <a:lvl3pPr algn="l" eaLnBrk="1" hangingPunct="1" indent="-219710" latinLnBrk="0" marL="923290" rtl="0">
        <a:spcBef>
          <a:spcPts val="300"/>
        </a:spcBef>
        <a:buClr>
          <a:schemeClr val="accent1"/>
        </a:buClr>
        <a:buFont typeface="Wingdings 2"/>
        <a:buChar char=""/>
        <a:defRPr sz="2400" kern="1200" kumimoji="0">
          <a:solidFill>
            <a:schemeClr val="accent1"/>
          </a:solidFill>
          <a:latin typeface="+mn-lt"/>
          <a:ea typeface="+mn-ea"/>
          <a:cs typeface="+mn-cs"/>
        </a:defRPr>
      </a:lvl3pPr>
      <a:lvl4pPr algn="l" eaLnBrk="1" hangingPunct="1" indent="-201295" latinLnBrk="0" marL="1179830" rtl="0">
        <a:spcBef>
          <a:spcPts val="300"/>
        </a:spcBef>
        <a:buClr>
          <a:schemeClr val="accent1"/>
        </a:buClr>
        <a:buFont typeface="Wingdings 2"/>
        <a:buChar char=""/>
        <a:defRPr sz="2200" kern="1200" kumimoji="0">
          <a:solidFill>
            <a:schemeClr val="accent1"/>
          </a:solidFill>
          <a:latin typeface="+mn-lt"/>
          <a:ea typeface="+mn-ea"/>
          <a:cs typeface="+mn-cs"/>
        </a:defRPr>
      </a:lvl4pPr>
      <a:lvl5pPr algn="l" eaLnBrk="1" hangingPunct="1" indent="-182880" latinLnBrk="0" marL="1390015" rtl="0">
        <a:spcBef>
          <a:spcPts val="300"/>
        </a:spcBef>
        <a:buClr>
          <a:schemeClr val="accent3"/>
        </a:buClr>
        <a:buFont typeface="Georgia"/>
        <a:buChar char="▫"/>
        <a:defRPr sz="2000" kern="1200" kumimoji="0">
          <a:solidFill>
            <a:schemeClr val="accent3"/>
          </a:solidFill>
          <a:latin typeface="+mn-lt"/>
          <a:ea typeface="+mn-ea"/>
          <a:cs typeface="+mn-cs"/>
        </a:defRPr>
      </a:lvl5pPr>
      <a:lvl6pPr algn="l" eaLnBrk="1" hangingPunct="1" indent="-182880" latinLnBrk="0" marL="1609090" rtl="0">
        <a:spcBef>
          <a:spcPts val="300"/>
        </a:spcBef>
        <a:buClr>
          <a:schemeClr val="accent3"/>
        </a:buClr>
        <a:buFont typeface="Georgia"/>
        <a:buChar char="▫"/>
        <a:defRPr sz="1800" kern="1200" kumimoji="0">
          <a:solidFill>
            <a:schemeClr val="accent3"/>
          </a:solidFill>
          <a:latin typeface="+mn-lt"/>
          <a:ea typeface="+mn-ea"/>
          <a:cs typeface="+mn-cs"/>
        </a:defRPr>
      </a:lvl6pPr>
      <a:lvl7pPr algn="l" eaLnBrk="1" hangingPunct="1" indent="-182880" latinLnBrk="0" marL="1828800" rtl="0">
        <a:spcBef>
          <a:spcPts val="300"/>
        </a:spcBef>
        <a:buClr>
          <a:schemeClr val="accent3"/>
        </a:buClr>
        <a:buFont typeface="Georgia"/>
        <a:buChar char="▫"/>
        <a:defRPr sz="1600" kern="1200" kumimoji="0">
          <a:solidFill>
            <a:schemeClr val="accent3"/>
          </a:solidFill>
          <a:latin typeface="+mn-lt"/>
          <a:ea typeface="+mn-ea"/>
          <a:cs typeface="+mn-cs"/>
        </a:defRPr>
      </a:lvl7pPr>
      <a:lvl8pPr algn="l" eaLnBrk="1" hangingPunct="1" indent="-182880" latinLnBrk="0" marL="2030095" rtl="0">
        <a:spcBef>
          <a:spcPts val="300"/>
        </a:spcBef>
        <a:buClr>
          <a:schemeClr val="accent3"/>
        </a:buClr>
        <a:buFont typeface="Georgia"/>
        <a:buChar char="◦"/>
        <a:defRPr sz="1500" kern="1200" kumimoji="0">
          <a:solidFill>
            <a:schemeClr val="accent3"/>
          </a:solidFill>
          <a:latin typeface="+mn-lt"/>
          <a:ea typeface="+mn-ea"/>
          <a:cs typeface="+mn-cs"/>
        </a:defRPr>
      </a:lvl8pPr>
      <a:lvl9pPr algn="l" eaLnBrk="1" hangingPunct="1" indent="-182880" latinLnBrk="0" marL="2240280" rtl="0">
        <a:spcBef>
          <a:spcPts val="300"/>
        </a:spcBef>
        <a:buClr>
          <a:schemeClr val="accent3"/>
        </a:buClr>
        <a:buFont typeface="Georgia"/>
        <a:buChar char="◦"/>
        <a:defRPr baseline="0" sz="1400" kern="1200" kumimoji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"/>
          <p:cNvSpPr>
            <a:spLocks noGrp="1"/>
          </p:cNvSpPr>
          <p:nvPr>
            <p:ph type="ctrTitle" hasCustomPrompt="1"/>
          </p:nvPr>
        </p:nvSpPr>
        <p:spPr/>
        <p:txBody>
          <a:bodyPr/>
          <a:p>
            <a:r>
              <a:rPr b="1" sz="5400" lang="en-US"/>
              <a:t>Prostata bezi o‘smalari</a:t>
            </a:r>
            <a:endParaRPr b="1" lang="en-GB"/>
          </a:p>
        </p:txBody>
      </p:sp>
      <p:sp>
        <p:nvSpPr>
          <p:cNvPr id="1048613" name=""/>
          <p:cNvSpPr>
            <a:spLocks noGrp="1"/>
          </p:cNvSpPr>
          <p:nvPr>
            <p:ph type="subTitle" idx="1" hasCustomPrompt="1"/>
          </p:nvPr>
        </p:nvSpPr>
        <p:spPr/>
        <p:txBody>
          <a:bodyPr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D</a:t>
            </a:r>
            <a:r>
              <a:rPr lang="en-US"/>
              <a:t>a</a:t>
            </a:r>
            <a:r>
              <a:rPr lang="en-US"/>
              <a:t>v</a:t>
            </a:r>
            <a:r>
              <a:rPr lang="en-US"/>
              <a:t>olash </a:t>
            </a:r>
            <a:r>
              <a:rPr lang="en-US"/>
              <a:t>usul</a:t>
            </a:r>
            <a:r>
              <a:rPr lang="en-US"/>
              <a:t>l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i</a:t>
            </a:r>
            <a:endParaRPr lang="en-GB"/>
          </a:p>
        </p:txBody>
      </p:sp>
      <p:sp>
        <p:nvSpPr>
          <p:cNvPr id="1048690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pPr>
              <a:buFont typeface="Wingdings" charset="2"/>
              <a:buChar char="n"/>
            </a:pPr>
            <a:r>
              <a:rPr lang="en-US"/>
              <a:t>Jarrohlik davolash: radikal prostatektomiya (butun prostata bezini olib tashlash).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Radioterapiya: tashqi yoki ichki radiatsiya orqali o‘smani yo‘q qilish.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Gormonal terapiya: testosteron ishlab chiqarilishini bostiruvchi dori vositalari (Leuprorelin).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Kimyoterapiya: metastatik bosqichda ishlatiladi (Docetaxel).</a:t>
            </a:r>
            <a:endParaRPr lang="en-GB"/>
          </a:p>
          <a:p>
            <a:pPr>
              <a:buFont typeface="Wingdings" charset="2"/>
              <a:buChar char="n"/>
            </a:pPr>
            <a:endParaRPr altLang="en-US" 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A</a:t>
            </a:r>
            <a:r>
              <a:rPr lang="en-US"/>
              <a:t>s</a:t>
            </a:r>
            <a:r>
              <a:rPr lang="en-US"/>
              <a:t>o</a:t>
            </a:r>
            <a:r>
              <a:rPr lang="en-US"/>
              <a:t>r</a:t>
            </a:r>
            <a:r>
              <a:rPr lang="en-US"/>
              <a:t>a</a:t>
            </a:r>
            <a:r>
              <a:rPr lang="en-US"/>
              <a:t>t</a:t>
            </a:r>
            <a:r>
              <a:rPr lang="en-US"/>
              <a:t>lar</a:t>
            </a:r>
            <a:r>
              <a:rPr lang="en-US"/>
              <a:t>i</a:t>
            </a:r>
            <a:endParaRPr lang="en-GB"/>
          </a:p>
        </p:txBody>
      </p:sp>
      <p:sp>
        <p:nvSpPr>
          <p:cNvPr id="1048692" name=""/>
          <p:cNvSpPr>
            <a:spLocks noGrp="1"/>
          </p:cNvSpPr>
          <p:nvPr>
            <p:ph idx="1" hasCustomPrompt="1"/>
          </p:nvPr>
        </p:nvSpPr>
        <p:spPr>
          <a:xfrm>
            <a:off x="457200" y="2532887"/>
            <a:ext cx="8229600" cy="3987705"/>
          </a:xfrm>
        </p:spPr>
        <p:txBody>
          <a:bodyPr/>
          <a:p>
            <a:r>
              <a:rPr lang="en-US"/>
              <a:t>BPH o‘z vaqtida davolanmasa, siydik chiqarishning to‘liq to‘xtashi (retentsiya) rivojlanishi mumkin.</a:t>
            </a:r>
            <a:endParaRPr lang="en-GB"/>
          </a:p>
          <a:p>
            <a:r>
              <a:rPr lang="en-US"/>
              <a:t>Prostata saratoni metastazlari suyaklarda og‘riq va sinish xavfini oshiradi.</a:t>
            </a:r>
            <a:endParaRPr lang="en-GB"/>
          </a:p>
          <a:p>
            <a:r>
              <a:rPr lang="en-US"/>
              <a:t>Siydik yo‘llarining infeksiyalari va buyrak yetishmovchiligi.</a:t>
            </a:r>
            <a:endParaRPr lang="en-GB"/>
          </a:p>
          <a:p>
            <a:endParaRPr altLang="en-US" 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P</a:t>
            </a:r>
            <a:r>
              <a:rPr lang="en-US"/>
              <a:t>r</a:t>
            </a:r>
            <a:r>
              <a:rPr lang="en-US"/>
              <a:t>o</a:t>
            </a:r>
            <a:r>
              <a:rPr lang="en-US"/>
              <a:t>f</a:t>
            </a:r>
            <a:r>
              <a:rPr lang="en-US"/>
              <a:t>i</a:t>
            </a:r>
            <a:r>
              <a:rPr lang="en-US"/>
              <a:t>l</a:t>
            </a:r>
            <a:r>
              <a:rPr lang="en-US"/>
              <a:t>aktika</a:t>
            </a:r>
            <a:r>
              <a:rPr lang="en-US"/>
              <a:t> </a:t>
            </a:r>
            <a:r>
              <a:rPr lang="en-US"/>
              <a:t>c</a:t>
            </a:r>
            <a:r>
              <a:rPr lang="en-US"/>
              <a:t>h</a:t>
            </a:r>
            <a:r>
              <a:rPr lang="en-US"/>
              <a:t>o</a:t>
            </a:r>
            <a:r>
              <a:rPr lang="en-US"/>
              <a:t>ralari </a:t>
            </a:r>
            <a:endParaRPr lang="en-GB"/>
          </a:p>
        </p:txBody>
      </p:sp>
      <p:sp>
        <p:nvSpPr>
          <p:cNvPr id="1048694" name=""/>
          <p:cNvSpPr>
            <a:spLocks noGrp="1"/>
          </p:cNvSpPr>
          <p:nvPr>
            <p:ph idx="1" hasCustomPrompt="1"/>
          </p:nvPr>
        </p:nvSpPr>
        <p:spPr>
          <a:xfrm>
            <a:off x="457199" y="2532887"/>
            <a:ext cx="8229600" cy="3494573"/>
          </a:xfrm>
        </p:spPr>
        <p:txBody>
          <a:bodyPr/>
          <a:p>
            <a:r>
              <a:rPr sz="3200" lang="en-US"/>
              <a:t>Yiliga bir marta PSA testi o‘tkazish va shifokor ko‘rigidan o‘tish.</a:t>
            </a:r>
            <a:endParaRPr sz="3600" lang="en-GB"/>
          </a:p>
          <a:p>
            <a:r>
              <a:rPr sz="3200" lang="en-US"/>
              <a:t>To‘g‘ri ovqatlanish va faol hayot tarzi.</a:t>
            </a:r>
            <a:endParaRPr sz="3600" lang="en-GB"/>
          </a:p>
          <a:p>
            <a:r>
              <a:rPr sz="3200" lang="en-US"/>
              <a:t>Xavf omillari bo‘lgan erkaklar uchun erta tashxis qo‘yishga qaratilgan skrining tekshiruvlarini amalga oshirish.</a:t>
            </a:r>
            <a:endParaRPr sz="3600" lang="en-GB"/>
          </a:p>
          <a:p>
            <a:endParaRPr altLang="en-US" 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"/>
          <p:cNvSpPr>
            <a:spLocks noGrp="1"/>
          </p:cNvSpPr>
          <p:nvPr>
            <p:ph type="title" hasCustomPrompt="1"/>
          </p:nvPr>
        </p:nvSpPr>
        <p:spPr>
          <a:xfrm>
            <a:off x="457199" y="2173602"/>
            <a:ext cx="8229600" cy="1066800"/>
          </a:xfrm>
          <a:solidFill>
            <a:srgbClr val="CCFECC"/>
          </a:solidFill>
        </p:spPr>
        <p:txBody>
          <a:bodyPr/>
          <a:p>
            <a:r>
              <a:rPr lang="en-US"/>
              <a:t>Q</a:t>
            </a:r>
            <a:r>
              <a:rPr lang="en-US"/>
              <a:t>oʻ</a:t>
            </a:r>
            <a:r>
              <a:rPr lang="en-US"/>
              <a:t>s</a:t>
            </a:r>
            <a:r>
              <a:rPr lang="en-US"/>
              <a:t>h</a:t>
            </a:r>
            <a:r>
              <a:rPr lang="en-US"/>
              <a:t>i</a:t>
            </a:r>
            <a:r>
              <a:rPr lang="en-US"/>
              <a:t>mcha </a:t>
            </a:r>
            <a:r>
              <a:rPr lang="en-US"/>
              <a:t>m</a:t>
            </a:r>
            <a:r>
              <a:rPr lang="en-US"/>
              <a:t>a</a:t>
            </a:r>
            <a:r>
              <a:rPr lang="en-US"/>
              <a:t>'</a:t>
            </a:r>
            <a:r>
              <a:rPr lang="en-US"/>
              <a:t>l</a:t>
            </a:r>
            <a:r>
              <a:rPr lang="en-US"/>
              <a:t>u</a:t>
            </a:r>
            <a:r>
              <a:rPr lang="en-US"/>
              <a:t>m</a:t>
            </a:r>
            <a:r>
              <a:rPr lang="en-US"/>
              <a:t>o</a:t>
            </a:r>
            <a:r>
              <a:rPr lang="en-US"/>
              <a:t>t</a:t>
            </a:r>
            <a:r>
              <a:rPr lang="en-US"/>
              <a:t> </a:t>
            </a:r>
            <a:r>
              <a:rPr lang="en-US"/>
              <a:t>!</a:t>
            </a:r>
            <a:endParaRPr lang="en-GB"/>
          </a:p>
        </p:txBody>
      </p:sp>
      <p:sp>
        <p:nvSpPr>
          <p:cNvPr id="1048696" name=""/>
          <p:cNvSpPr>
            <a:spLocks noGrp="1"/>
          </p:cNvSpPr>
          <p:nvPr>
            <p:ph idx="1" hasCustomPrompt="1"/>
          </p:nvPr>
        </p:nvSpPr>
        <p:spPr>
          <a:xfrm>
            <a:off x="457200" y="3240403"/>
            <a:ext cx="8229600" cy="2510470"/>
          </a:xfrm>
          <a:solidFill>
            <a:srgbClr val="FFE5E5"/>
          </a:solidFill>
        </p:spPr>
        <p:txBody>
          <a:bodyPr/>
          <a:p>
            <a:r>
              <a:rPr sz="2000" lang="en-US"/>
              <a:t>PSA testi (Prostata Spetsifik Antigen testi) – bu prostata bezida ishlab chiqariladigan maxsus oqsil (antigen) miqdorini o‘lchaydigan qon tahlilidir. </a:t>
            </a:r>
            <a:endParaRPr sz="1800" lang="en-GB"/>
          </a:p>
          <a:p>
            <a:endParaRPr lang="en-GB"/>
          </a:p>
          <a:p>
            <a:r>
              <a:rPr sz="2000" lang="en-US"/>
              <a:t>PSA testi erta tashxis qo‘yishda muhim bo‘lsa-da, faqat bu test asosida saratonni aniqlab bo‘lmaydi, chunki yuqori PSA boshqa sabablarga ko‘ra ham kuzatilishi mumkin. </a:t>
            </a: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endParaRPr lang="en-GB"/>
          </a:p>
        </p:txBody>
      </p:sp>
      <p:sp>
        <p:nvSpPr>
          <p:cNvPr id="1048620" name=""/>
          <p:cNvSpPr>
            <a:spLocks noGrp="1"/>
          </p:cNvSpPr>
          <p:nvPr>
            <p:ph idx="1" hasCustomPrompt="1"/>
          </p:nvPr>
        </p:nvSpPr>
        <p:spPr>
          <a:xfrm>
            <a:off x="457199" y="2209799"/>
            <a:ext cx="8229600" cy="4325112"/>
          </a:xfrm>
        </p:spPr>
        <p:txBody>
          <a:bodyPr/>
          <a:p>
            <a:r>
              <a:rPr lang="en-US"/>
              <a:t>Prostata bezi erkak jinsiy tizimining muhim qismi bo‘lib, siydik qopchasining pastki qismida joylashgan va siydik chiqarish kanalini qisman o‘rab turadi. Bu bezning o‘smalari ikki asosiy turga bo‘linadi: yaxshi xulqli (benign) o‘smalar va yomon xulqli (malign) o‘smalar. Ushbu maqolada ushbu patologiyalar turlari, klinik ko‘rinishlari, tashxislash va davolash usullari batafsil yoritiladi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Yaxshi xulqli prostata gipertrofiyasi</a:t>
            </a:r>
            <a:endParaRPr lang="en-GB"/>
          </a:p>
        </p:txBody>
      </p:sp>
      <p:sp>
        <p:nvSpPr>
          <p:cNvPr id="1048676" name="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r>
              <a:rPr sz="3200" lang="en-US"/>
              <a:t>Epidemiologiyasi va etiologiyasi</a:t>
            </a:r>
            <a:endParaRPr sz="3600" lang="en-GB"/>
          </a:p>
          <a:p>
            <a:r>
              <a:rPr sz="3200" lang="en-US"/>
              <a:t>Yoshi ulg‘aygan erkaklarning aksariyatida kuzatiladi. 40 yoshdan keyin xavf ortadi.</a:t>
            </a:r>
            <a:endParaRPr sz="3600" lang="en-GB"/>
          </a:p>
          <a:p>
            <a:endParaRPr lang="en-GB"/>
          </a:p>
          <a:p>
            <a:r>
              <a:rPr sz="3200" lang="en-US"/>
              <a:t>Gormonal o‘zgarishlar, xususan, </a:t>
            </a:r>
            <a:r>
              <a:rPr b="1" sz="3200" lang="en-US">
                <a:solidFill>
                  <a:srgbClr val="BF0000"/>
                </a:solidFill>
              </a:rPr>
              <a:t>testosteron va dihidrotestosteron </a:t>
            </a:r>
            <a:r>
              <a:rPr sz="3200" lang="en-US"/>
              <a:t>(DHT) darajasining o‘zgarishi asosiy sabab hisoblanadi.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K</a:t>
            </a:r>
            <a:r>
              <a:rPr lang="en-US"/>
              <a:t>l</a:t>
            </a:r>
            <a:r>
              <a:rPr lang="en-US"/>
              <a:t>i</a:t>
            </a:r>
            <a:r>
              <a:rPr lang="en-US"/>
              <a:t>n</a:t>
            </a:r>
            <a:r>
              <a:rPr lang="en-US"/>
              <a:t>i</a:t>
            </a:r>
            <a:r>
              <a:rPr lang="en-US"/>
              <a:t>k </a:t>
            </a:r>
            <a:r>
              <a:rPr lang="en-US"/>
              <a:t>belgilari </a:t>
            </a:r>
            <a:endParaRPr lang="en-GB"/>
          </a:p>
        </p:txBody>
      </p:sp>
      <p:sp>
        <p:nvSpPr>
          <p:cNvPr id="1048678" name=""/>
          <p:cNvSpPr>
            <a:spLocks noGrp="1"/>
          </p:cNvSpPr>
          <p:nvPr>
            <p:ph idx="1" hasCustomPrompt="1"/>
          </p:nvPr>
        </p:nvSpPr>
        <p:spPr>
          <a:xfrm>
            <a:off x="457200" y="3028054"/>
            <a:ext cx="8229600" cy="3062001"/>
          </a:xfrm>
        </p:spPr>
        <p:txBody>
          <a:bodyPr/>
          <a:p>
            <a:pPr>
              <a:buFont typeface="Wingdings" charset="2"/>
              <a:buChar char="n"/>
            </a:pPr>
            <a:r>
              <a:rPr lang="en-US"/>
              <a:t>Siydik chiqarishning qiyinlashuvi (disuriya).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Siydik oqimining zaiflashishi.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Kechasi siydik ajratish uchun o‘rindan turish (nikturiya).</a:t>
            </a:r>
            <a:endParaRPr lang="en-GB"/>
          </a:p>
          <a:p>
            <a:pPr>
              <a:buFont typeface="Wingdings" charset="2"/>
              <a:buChar char="n"/>
            </a:pPr>
            <a:r>
              <a:rPr lang="en-US"/>
              <a:t>Siydik qoldiq hajmining ortishi tufayli siydik yo‘llarining infektsiyalari.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Tashxislash</a:t>
            </a:r>
            <a:endParaRPr lang="en-GB"/>
          </a:p>
        </p:txBody>
      </p:sp>
      <p:sp>
        <p:nvSpPr>
          <p:cNvPr id="1048680" name=""/>
          <p:cNvSpPr>
            <a:spLocks noGrp="1"/>
          </p:cNvSpPr>
          <p:nvPr>
            <p:ph idx="1" hasCustomPrompt="1"/>
          </p:nvPr>
        </p:nvSpPr>
        <p:spPr>
          <a:xfrm>
            <a:off x="392379" y="2532888"/>
            <a:ext cx="8294421" cy="3983380"/>
          </a:xfrm>
        </p:spPr>
        <p:txBody>
          <a:bodyPr/>
          <a:p>
            <a:r>
              <a:rPr sz="2400" lang="en-US"/>
              <a:t>Birinchi anamnez: bemorning shikoyatlari va hayot tarzi o‘rganiladi.</a:t>
            </a:r>
            <a:endParaRPr sz="2000" lang="en-GB"/>
          </a:p>
          <a:p>
            <a:r>
              <a:rPr sz="2400" lang="en-US"/>
              <a:t>Fizik tekshiruv: rektal tekshiruv orqali prostata bezi kattaligi aniqlanadi.</a:t>
            </a:r>
            <a:endParaRPr sz="2000" lang="en-GB"/>
          </a:p>
          <a:p>
            <a:r>
              <a:rPr sz="2400" lang="en-US"/>
              <a:t>Laborator tekshiruvlar: Prostata o‘ziga xos antigeni (PSA) darajasi o‘lchanadi.</a:t>
            </a:r>
            <a:endParaRPr sz="2000" lang="en-GB"/>
          </a:p>
          <a:p>
            <a:r>
              <a:rPr sz="2400" lang="en-US"/>
              <a:t>Instrumental tekshiruvlar:</a:t>
            </a:r>
            <a:endParaRPr sz="2000" lang="en-GB"/>
          </a:p>
          <a:p>
            <a:r>
              <a:rPr sz="2400" lang="en-US"/>
              <a:t>Ultrasonografiya (TRUS) yordamida prostata hajmi baholanadi.</a:t>
            </a:r>
            <a:endParaRPr sz="2000" lang="en-GB"/>
          </a:p>
          <a:p>
            <a:r>
              <a:rPr sz="2400" lang="en-US"/>
              <a:t>Urofloumetriya orqali siydik chiqarish tezligi aniqlanadi.</a:t>
            </a:r>
            <a:endParaRPr sz="2000" lang="en-GB"/>
          </a:p>
          <a:p>
            <a:endParaRPr altLang="en-US" 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D</a:t>
            </a:r>
            <a:r>
              <a:rPr lang="en-US"/>
              <a:t>a</a:t>
            </a:r>
            <a:r>
              <a:rPr lang="en-US"/>
              <a:t>v</a:t>
            </a:r>
            <a:r>
              <a:rPr lang="en-US"/>
              <a:t>olash </a:t>
            </a:r>
            <a:r>
              <a:rPr lang="en-US"/>
              <a:t>usu</a:t>
            </a:r>
            <a:r>
              <a:rPr lang="en-US"/>
              <a:t>l</a:t>
            </a:r>
            <a:r>
              <a:rPr lang="en-US"/>
              <a:t>l</a:t>
            </a:r>
            <a:r>
              <a:rPr lang="en-US"/>
              <a:t>a</a:t>
            </a:r>
            <a:r>
              <a:rPr lang="en-US"/>
              <a:t>r</a:t>
            </a:r>
            <a:r>
              <a:rPr lang="en-US"/>
              <a:t>i</a:t>
            </a:r>
            <a:endParaRPr lang="en-GB"/>
          </a:p>
        </p:txBody>
      </p:sp>
      <p:sp>
        <p:nvSpPr>
          <p:cNvPr id="1048682" name=""/>
          <p:cNvSpPr>
            <a:spLocks noGrp="1"/>
          </p:cNvSpPr>
          <p:nvPr>
            <p:ph idx="1" hasCustomPrompt="1"/>
          </p:nvPr>
        </p:nvSpPr>
        <p:spPr>
          <a:xfrm>
            <a:off x="457200" y="2249424"/>
            <a:ext cx="8229600" cy="4557611"/>
          </a:xfrm>
        </p:spPr>
        <p:txBody>
          <a:bodyPr>
            <a:normAutofit fontScale="96429"/>
          </a:bodyPr>
          <a:p>
            <a:r>
              <a:rPr lang="en-US"/>
              <a:t>Dori-darmonlar:</a:t>
            </a:r>
            <a:endParaRPr lang="en-GB"/>
          </a:p>
          <a:p>
            <a:r>
              <a:rPr b="1" lang="en-US"/>
              <a:t>Alfa-blokatorlar</a:t>
            </a:r>
            <a:r>
              <a:rPr lang="en-US"/>
              <a:t> (Tamsulozin) – mushaklarni bo‘shashtirish orqali simptomlarni yengillashtiradi.</a:t>
            </a:r>
            <a:endParaRPr lang="en-GB"/>
          </a:p>
          <a:p>
            <a:r>
              <a:rPr b="1" lang="en-US"/>
              <a:t>5-alfa-reduktaza ingibitorlari</a:t>
            </a:r>
            <a:r>
              <a:rPr lang="en-US"/>
              <a:t> (Finasterid) – prostata hajmini kamaytiradi.</a:t>
            </a:r>
            <a:endParaRPr lang="en-GB"/>
          </a:p>
          <a:p>
            <a:endParaRPr lang="en-GB"/>
          </a:p>
          <a:p>
            <a:r>
              <a:rPr lang="en-US"/>
              <a:t>Xirurgik muolajalar:</a:t>
            </a:r>
            <a:endParaRPr lang="en-GB"/>
          </a:p>
          <a:p>
            <a:r>
              <a:rPr lang="en-US"/>
              <a:t>TURP (transuretral rezektsiya) – prostata to‘qimasining qisman olib tashlanishi.</a:t>
            </a:r>
            <a:endParaRPr lang="en-GB"/>
          </a:p>
          <a:p>
            <a:r>
              <a:rPr lang="en-US"/>
              <a:t>Minimal invaziv usullar, masalan, lazerli ablatsiya.</a:t>
            </a: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p>
            <a:r>
              <a:rPr lang="en-US"/>
              <a:t>Prostata saratoni</a:t>
            </a:r>
            <a:endParaRPr lang="en-GB"/>
          </a:p>
        </p:txBody>
      </p:sp>
      <p:sp>
        <p:nvSpPr>
          <p:cNvPr id="1048684" name=""/>
          <p:cNvSpPr>
            <a:spLocks noGrp="1"/>
          </p:cNvSpPr>
          <p:nvPr>
            <p:ph idx="1" hasCustomPrompt="1"/>
          </p:nvPr>
        </p:nvSpPr>
        <p:spPr>
          <a:xfrm>
            <a:off x="457200" y="2591155"/>
            <a:ext cx="8229600" cy="3810351"/>
          </a:xfrm>
        </p:spPr>
        <p:txBody>
          <a:bodyPr/>
          <a:p>
            <a:r>
              <a:rPr b="1" sz="3200" lang="en-US"/>
              <a:t>Xavf omillari:</a:t>
            </a:r>
            <a:endParaRPr b="1" sz="2800" lang="en-GB"/>
          </a:p>
          <a:p>
            <a:endParaRPr sz="2800" lang="en-GB"/>
          </a:p>
          <a:p>
            <a:r>
              <a:rPr sz="2800" lang="en-US"/>
              <a:t>Yoshi katta erkaklar (50 yoshdan oshgan).</a:t>
            </a:r>
            <a:endParaRPr sz="2400" lang="en-GB"/>
          </a:p>
          <a:p>
            <a:r>
              <a:rPr sz="2800" lang="en-US"/>
              <a:t>Oila tarixi (irsoiy omillar).</a:t>
            </a:r>
            <a:endParaRPr sz="2400" lang="en-GB"/>
          </a:p>
          <a:p>
            <a:r>
              <a:rPr sz="2800" lang="en-US"/>
              <a:t>Qora tanli erkaklarda uchrash ehtimoli yuqori.</a:t>
            </a:r>
            <a:endParaRPr sz="2400" lang="en-GB"/>
          </a:p>
          <a:p>
            <a:r>
              <a:rPr sz="2800" lang="en-US"/>
              <a:t>G‘arbiy dietaga rioya qilish (yog‘ va qizil go‘shtga boy ovqatlanish).</a:t>
            </a: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Klinik belgilari</a:t>
            </a:r>
            <a:endParaRPr lang="en-GB"/>
          </a:p>
        </p:txBody>
      </p:sp>
      <p:sp>
        <p:nvSpPr>
          <p:cNvPr id="1048686" name=""/>
          <p:cNvSpPr>
            <a:spLocks noGrp="1"/>
          </p:cNvSpPr>
          <p:nvPr>
            <p:ph idx="1" hasCustomPrompt="1"/>
          </p:nvPr>
        </p:nvSpPr>
        <p:spPr>
          <a:xfrm>
            <a:off x="457200" y="2812849"/>
            <a:ext cx="8506167" cy="3445909"/>
          </a:xfrm>
        </p:spPr>
        <p:txBody>
          <a:bodyPr anchor="ctr">
            <a:normAutofit fontScale="85714" lnSpcReduction="20000"/>
          </a:bodyPr>
          <a:p>
            <a:pPr indent="0" marL="109855">
              <a:lnSpc>
                <a:spcPct val="170000"/>
              </a:lnSpc>
              <a:buNone/>
            </a:pPr>
            <a:r>
              <a:rPr sz="2800" lang="en-US"/>
              <a:t>Boshlang‘ich bosqichda simptomlar yo‘q.</a:t>
            </a:r>
            <a:endParaRPr sz="2400" lang="en-GB"/>
          </a:p>
          <a:p>
            <a:pPr indent="0" marL="109855">
              <a:lnSpc>
                <a:spcPct val="170000"/>
              </a:lnSpc>
              <a:buNone/>
            </a:pPr>
            <a:r>
              <a:rPr sz="2800" lang="en-US"/>
              <a:t>Keyingi bosqichlarda:</a:t>
            </a:r>
            <a:endParaRPr sz="2400" lang="en-GB"/>
          </a:p>
          <a:p>
            <a:pPr>
              <a:lnSpc>
                <a:spcPct val="170000"/>
              </a:lnSpc>
              <a:buFont typeface="Wingdings" charset="2"/>
              <a:buChar char="n"/>
            </a:pPr>
            <a:r>
              <a:rPr sz="2800" lang="en-US"/>
              <a:t>Siydik chiqarish qiyinlashuvi.</a:t>
            </a:r>
            <a:endParaRPr sz="2400" lang="en-GB"/>
          </a:p>
          <a:p>
            <a:pPr>
              <a:lnSpc>
                <a:spcPct val="170000"/>
              </a:lnSpc>
              <a:buFont typeface="Wingdings" charset="2"/>
              <a:buChar char="n"/>
            </a:pPr>
            <a:r>
              <a:rPr sz="2800" lang="en-US"/>
              <a:t>Siydikda qon (gemospermiya yoki gematuriya).</a:t>
            </a:r>
            <a:endParaRPr sz="2400" lang="en-GB"/>
          </a:p>
          <a:p>
            <a:pPr>
              <a:lnSpc>
                <a:spcPct val="170000"/>
              </a:lnSpc>
              <a:buFont typeface="Wingdings" charset="2"/>
              <a:buChar char="n"/>
            </a:pPr>
            <a:r>
              <a:rPr sz="2800" lang="en-US"/>
              <a:t>Bel yoki sonlarda og‘riq (metastazlar sababli).</a:t>
            </a:r>
            <a:endParaRPr sz="2400" lang="en-GB"/>
          </a:p>
          <a:p>
            <a:pPr>
              <a:lnSpc>
                <a:spcPct val="170000"/>
              </a:lnSpc>
              <a:buFont typeface="Wingdings" charset="2"/>
              <a:buChar char="n"/>
            </a:pPr>
            <a:r>
              <a:rPr sz="2800" lang="en-US"/>
              <a:t>Ozib ketish va umumiy holsizlik.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"/>
          <p:cNvSpPr>
            <a:spLocks noGrp="1"/>
          </p:cNvSpPr>
          <p:nvPr>
            <p:ph type="title" hasCustomPrompt="1"/>
          </p:nvPr>
        </p:nvSpPr>
        <p:spPr/>
        <p:txBody>
          <a:bodyPr/>
          <a:p>
            <a:r>
              <a:rPr lang="en-US"/>
              <a:t>Tashxislash</a:t>
            </a:r>
            <a:endParaRPr lang="en-GB"/>
          </a:p>
        </p:txBody>
      </p:sp>
      <p:sp>
        <p:nvSpPr>
          <p:cNvPr id="1048688" name=""/>
          <p:cNvSpPr>
            <a:spLocks noGrp="1"/>
          </p:cNvSpPr>
          <p:nvPr>
            <p:ph idx="1" hasCustomPrompt="1"/>
          </p:nvPr>
        </p:nvSpPr>
        <p:spPr>
          <a:xfrm>
            <a:off x="457200" y="2645227"/>
            <a:ext cx="8229600" cy="3642729"/>
          </a:xfrm>
        </p:spPr>
        <p:txBody>
          <a:bodyPr/>
          <a:p>
            <a:r>
              <a:rPr lang="en-US"/>
              <a:t>PSA testi: yuqori darajalar xavfni ko‘rsatadi.</a:t>
            </a:r>
            <a:endParaRPr lang="en-GB"/>
          </a:p>
          <a:p>
            <a:r>
              <a:rPr lang="en-US"/>
              <a:t>Biopsiya: to‘qima namunasi olinib, histologik tekshiruv o‘tkaziladi.</a:t>
            </a:r>
            <a:endParaRPr lang="en-GB"/>
          </a:p>
          <a:p>
            <a:r>
              <a:rPr lang="en-US"/>
              <a:t>Magnit-rezonans tomografiya (MRI): o‘smaning mahalliy yoki metastatik tarqalishini baholash.</a:t>
            </a:r>
            <a:endParaRPr lang="en-GB"/>
          </a:p>
          <a:p>
            <a:r>
              <a:rPr lang="en-US"/>
              <a:t>Skelet skaneri: suyaklarda metastazlarni aniqlash.</a:t>
            </a:r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Изящная">
      <a:dk1>
        <a:sysClr lastClr="000000" val="windowText"/>
      </a:dk1>
      <a:lt1>
        <a:sysClr lastClr="FFFFFF" val="window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r="5400000" dist="254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fla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algn="tl" flip="none" sx="80000" sy="8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TOSHKENT TIBBIYOT AKADEMIYASI Kafedra: Sud Tibbiyoti va Tibbiyot huquqi</dc:title>
  <dc:creator>User</dc:creator>
  <cp:lastModifiedBy>iPhone</cp:lastModifiedBy>
  <dcterms:created xsi:type="dcterms:W3CDTF">1969-12-31T19:00:00Z</dcterms:created>
  <dcterms:modified xsi:type="dcterms:W3CDTF">2024-12-16T05:58:02Z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574d14039a4e4b4da17073a4b5c3321b</vt:lpwstr>
  </property>
  <property fmtid="{D5CDD505-2E9C-101B-9397-08002B2CF9AE}" pid="3" name="KSOProductBuildVer">
    <vt:lpwstr>2052-11.33.82</vt:lpwstr>
  </property>
</Properties>
</file>