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B45C7-00D8-4AEC-8255-A9F339BEA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90009B-289C-49B8-9704-189884072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CEEA8C-E7D1-44B4-85E3-888423693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574D87-A27B-48B2-B0F1-18AE35EA3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7ACAE3-2A58-4113-B23C-F60F5AE7B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7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0A8724-AA0C-45F9-92DE-7700EB8D1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25E2C9D-D67A-45D3-B6E3-9EE6A036D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EE8C65-5D1F-457F-9046-F4B5A0B84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0B2F05-B7C9-4E9F-8A04-4EF05927A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F85A3E-9F37-4AF6-B0C4-EBAB8950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575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7D24EF4-0D7D-4ED4-9361-1C0A35D288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36901-F95F-4378-949B-9AFB1D5D3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C98420-F746-4F12-9DDD-ECA8EDEA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2504E2-2D9A-4CF7-A55C-A0A1C8595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10ABA7-1B90-424D-A3A4-A83284D8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86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E7E19-D208-4A18-BA31-BB044E87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07FB64-2911-4E0C-9C1B-97847C5B7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A28F49-ED77-42AC-875C-331A88E6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AC8E95-1315-4FD1-8474-BF3E85FD4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1FE8CE-6E96-4A4F-B4B1-E2E041DF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26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9C8BA-4526-41EA-BF06-4E38A4FF1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F70A40-0EA3-4766-8E28-EDAE2A5D4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62B81C-66FF-4E07-B529-004E474EF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A49E3B-E0D0-413C-879D-1DF28B885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A31D1B-C960-4D4F-9378-DAF8129B1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5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173C1-A34E-4976-9FA6-ED156C2E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2D1D90-C2EF-4332-9F2E-BD8DD82CA9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611E82-47DC-4DE5-A865-97B376DC3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5F9EAF-0713-4F9B-955D-9127A054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C9618D-FA52-443A-8E90-3E6E0475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B4F203-19D4-4FE8-BE52-49791C670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85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1BFCE0-A47F-43A7-8062-1D26AAA36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348A7-9580-44D6-A53A-42004E9BD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9B5F86-EFE2-44E4-AF01-A67B7FE0D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F052D6-3485-41B5-858A-CCEBFE7775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961AAB-3860-4768-8970-0B495C261A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D9E128-488D-4C5F-9425-EBE0C321E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8F48C8-4342-4A10-A049-D2BD48653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B3E837-C438-4E5C-98C3-E65F84BC4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94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B99F7-F388-43D1-B676-CB4783FD1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C1A793-E110-45D0-9365-3C0C2F419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F35764D-9936-485B-932B-F4B50BFF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26B9E8D-4997-40EE-8299-E7B94DD95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682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AD86621-E58B-499D-B99A-1CA4AAC1C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93B650-AF5F-4E32-8801-FD7148118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D56A9A-4D4B-4597-8BC3-198F178DC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97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DDA05-671F-460D-99DA-FA630943C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D3EBC8-8277-4D17-8DA3-C23E65FC8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F1C525-CD1D-40C4-BFCB-FC94EF91E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7946B3-3668-4E27-A79F-051FA161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B4EE57-ADAC-4A78-A841-EF0CD8A28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C4E4D-7DD3-4B96-8881-FF1FC3AE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50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E7794-F69C-4F16-B6E8-FB847D487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FEDAF6-3410-4CEF-90BE-28E9D35358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8D529B-4C3F-486B-B1AF-4D3777C38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4A9DBC-1D0C-4E8D-A257-628E027BB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EB5BE0-8B19-440A-99E1-95C9630F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4ADDBE-3F9C-49E1-81A2-1B8B4A7A4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48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4C53A-454D-400A-B0CA-B921FF1C4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4F8837-D55C-45B6-9092-40B7B52B3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1D1AB4-E888-403A-9F18-5FA8FDA0B1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FF9B8-EF28-4026-8307-622BCDCD666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F03902-848C-4374-A70E-408E0EDB1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25FB16-DBE8-4E7D-B8D5-4108FF8B0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BB7CA-08E7-4503-9ACE-55D30B292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87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07813-C738-4E40-861D-9F6017C717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2EB17F-B73E-4681-B68A-A54FCE0AB3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393153-C39E-426E-B306-445DE1DAA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6F0986-CEF2-4599-B3EE-23ADC4682203}"/>
              </a:ext>
            </a:extLst>
          </p:cNvPr>
          <p:cNvSpPr txBox="1"/>
          <p:nvPr/>
        </p:nvSpPr>
        <p:spPr>
          <a:xfrm>
            <a:off x="2707340" y="2222356"/>
            <a:ext cx="6920753" cy="16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Tarbiyaviy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ishlar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metodikasi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fanidan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tayyorlagan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b="1" dirty="0" err="1"/>
              <a:t>glossariys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023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21BD7-2C02-46D9-A2A7-814FE28BD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63A381-2C8C-44E4-BCE3-263A26DD9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B194C3-0502-4C77-8513-085B05490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Цилиндр 4">
            <a:extLst>
              <a:ext uri="{FF2B5EF4-FFF2-40B4-BE49-F238E27FC236}">
                <a16:creationId xmlns:a16="http://schemas.microsoft.com/office/drawing/2014/main" id="{8464116D-A5EC-433C-953A-E9D7710C4E8E}"/>
              </a:ext>
            </a:extLst>
          </p:cNvPr>
          <p:cNvSpPr/>
          <p:nvPr/>
        </p:nvSpPr>
        <p:spPr>
          <a:xfrm>
            <a:off x="3675529" y="914401"/>
            <a:ext cx="4948518" cy="4849905"/>
          </a:xfrm>
          <a:prstGeom prst="can">
            <a:avLst>
              <a:gd name="adj" fmla="val 205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560684-F96C-4B60-B1A5-F576CCC0165B}"/>
              </a:ext>
            </a:extLst>
          </p:cNvPr>
          <p:cNvSpPr txBox="1"/>
          <p:nvPr/>
        </p:nvSpPr>
        <p:spPr>
          <a:xfrm>
            <a:off x="3908611" y="1777626"/>
            <a:ext cx="4338918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</a:rPr>
              <a:t>O‘quvchilar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jamoasi</a:t>
            </a:r>
            <a:r>
              <a:rPr lang="en-US" sz="2800" b="1" dirty="0">
                <a:solidFill>
                  <a:schemeClr val="bg1"/>
                </a:solidFill>
              </a:rPr>
              <a:t> — </a:t>
            </a:r>
            <a:r>
              <a:rPr lang="en-US" sz="2800" b="1" dirty="0" err="1">
                <a:solidFill>
                  <a:schemeClr val="bg1"/>
                </a:solidFill>
              </a:rPr>
              <a:t>umumiy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maqsad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qiziqish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va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qadriyatlarga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ega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bo‘lgan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sinf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rahbari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tomonidan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boshqariladigan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ijtimoiy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birlik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119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84592-AB20-4199-9376-115AC59E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5BEBC7-5989-4368-A003-0696E8E8E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C1ADC4-4926-45F2-ABE4-2B3860E19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: загнутый угол 7">
            <a:extLst>
              <a:ext uri="{FF2B5EF4-FFF2-40B4-BE49-F238E27FC236}">
                <a16:creationId xmlns:a16="http://schemas.microsoft.com/office/drawing/2014/main" id="{7C98B069-39BF-4D7D-A7AE-3910E0C0A130}"/>
              </a:ext>
            </a:extLst>
          </p:cNvPr>
          <p:cNvSpPr/>
          <p:nvPr/>
        </p:nvSpPr>
        <p:spPr>
          <a:xfrm>
            <a:off x="3442448" y="1546646"/>
            <a:ext cx="5289176" cy="3585882"/>
          </a:xfrm>
          <a:prstGeom prst="folded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/>
              <a:t>Pedagogik</a:t>
            </a:r>
            <a:r>
              <a:rPr lang="en-US" sz="2800" b="1" dirty="0"/>
              <a:t> </a:t>
            </a:r>
            <a:r>
              <a:rPr lang="en-US" sz="2800" b="1" dirty="0" err="1"/>
              <a:t>etika</a:t>
            </a:r>
            <a:r>
              <a:rPr lang="en-US" sz="2800" b="1" dirty="0"/>
              <a:t> — </a:t>
            </a:r>
            <a:r>
              <a:rPr lang="en-US" sz="2800" b="1" dirty="0" err="1"/>
              <a:t>sinf</a:t>
            </a:r>
            <a:r>
              <a:rPr lang="en-US" sz="2800" b="1" dirty="0"/>
              <a:t> </a:t>
            </a:r>
            <a:r>
              <a:rPr lang="en-US" sz="2800" b="1" dirty="0" err="1"/>
              <a:t>rahbari</a:t>
            </a:r>
            <a:r>
              <a:rPr lang="en-US" sz="2800" b="1" dirty="0"/>
              <a:t> </a:t>
            </a:r>
            <a:r>
              <a:rPr lang="en-US" sz="2800" b="1" dirty="0" err="1"/>
              <a:t>faoliyatida</a:t>
            </a:r>
            <a:r>
              <a:rPr lang="en-US" sz="2800" b="1" dirty="0"/>
              <a:t> </a:t>
            </a:r>
            <a:r>
              <a:rPr lang="en-US" sz="2800" b="1" dirty="0" err="1"/>
              <a:t>axloqiy</a:t>
            </a:r>
            <a:r>
              <a:rPr lang="en-US" sz="2800" b="1" dirty="0"/>
              <a:t> </a:t>
            </a:r>
            <a:r>
              <a:rPr lang="en-US" sz="2800" b="1" dirty="0" err="1"/>
              <a:t>me’yorlarga</a:t>
            </a:r>
            <a:r>
              <a:rPr lang="en-US" sz="2800" b="1" dirty="0"/>
              <a:t> </a:t>
            </a:r>
            <a:r>
              <a:rPr lang="en-US" sz="2800" b="1" dirty="0" err="1"/>
              <a:t>rioya</a:t>
            </a:r>
            <a:r>
              <a:rPr lang="en-US" sz="2800" b="1" dirty="0"/>
              <a:t> </a:t>
            </a:r>
            <a:r>
              <a:rPr lang="en-US" sz="2800" b="1" dirty="0" err="1"/>
              <a:t>qilish</a:t>
            </a:r>
            <a:r>
              <a:rPr lang="en-US" sz="2800" b="1" dirty="0"/>
              <a:t>, </a:t>
            </a:r>
            <a:r>
              <a:rPr lang="en-US" sz="2800" b="1" dirty="0" err="1"/>
              <a:t>adolatli</a:t>
            </a:r>
            <a:r>
              <a:rPr lang="en-US" sz="2800" b="1" dirty="0"/>
              <a:t>, </a:t>
            </a:r>
            <a:r>
              <a:rPr lang="en-US" sz="2800" b="1" dirty="0" err="1"/>
              <a:t>samimiy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hurmat</a:t>
            </a:r>
            <a:r>
              <a:rPr lang="en-US" sz="2800" b="1" dirty="0"/>
              <a:t> </a:t>
            </a:r>
            <a:r>
              <a:rPr lang="en-US" sz="2800" b="1" dirty="0" err="1"/>
              <a:t>asosida</a:t>
            </a:r>
            <a:r>
              <a:rPr lang="en-US" sz="2800" b="1" dirty="0"/>
              <a:t> </a:t>
            </a:r>
            <a:r>
              <a:rPr lang="en-US" sz="2800" b="1" dirty="0" err="1"/>
              <a:t>muloqot</a:t>
            </a:r>
            <a:r>
              <a:rPr lang="en-US" sz="2800" b="1" dirty="0"/>
              <a:t> </a:t>
            </a:r>
            <a:r>
              <a:rPr lang="en-US" sz="2800" b="1" dirty="0" err="1"/>
              <a:t>yuritish</a:t>
            </a:r>
            <a:r>
              <a:rPr lang="en-US" sz="2800" b="1" dirty="0"/>
              <a:t> </a:t>
            </a:r>
            <a:r>
              <a:rPr lang="en-US" sz="2800" b="1" dirty="0" err="1"/>
              <a:t>qoidalari</a:t>
            </a:r>
            <a:r>
              <a:rPr lang="en-US" sz="2800" b="1" dirty="0"/>
              <a:t> </a:t>
            </a:r>
            <a:r>
              <a:rPr lang="en-US" sz="2800" b="1" dirty="0" err="1"/>
              <a:t>majmui</a:t>
            </a:r>
            <a:r>
              <a:rPr lang="en-US" sz="28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55960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79EE8-70C0-4C8E-9F10-22182A0EF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DC6CB3-B192-4785-BA90-394FD604A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A6CB5E-79E7-401E-A83E-8041CA69A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Ромб 4">
            <a:extLst>
              <a:ext uri="{FF2B5EF4-FFF2-40B4-BE49-F238E27FC236}">
                <a16:creationId xmlns:a16="http://schemas.microsoft.com/office/drawing/2014/main" id="{0F8714AF-58F2-40AE-B41A-88C2F9BD7AED}"/>
              </a:ext>
            </a:extLst>
          </p:cNvPr>
          <p:cNvSpPr/>
          <p:nvPr/>
        </p:nvSpPr>
        <p:spPr>
          <a:xfrm>
            <a:off x="1125071" y="792163"/>
            <a:ext cx="9941858" cy="527367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/>
              <a:t>Tarbiyaviy</a:t>
            </a:r>
            <a:r>
              <a:rPr lang="en-US" sz="2800" b="1" dirty="0"/>
              <a:t> </a:t>
            </a:r>
            <a:r>
              <a:rPr lang="en-US" sz="2800" b="1" dirty="0" err="1"/>
              <a:t>yetakchilik</a:t>
            </a:r>
            <a:r>
              <a:rPr lang="en-US" sz="2800" b="1" dirty="0"/>
              <a:t> — </a:t>
            </a:r>
            <a:r>
              <a:rPr lang="en-US" sz="2800" b="1" dirty="0" err="1"/>
              <a:t>sinf</a:t>
            </a:r>
            <a:r>
              <a:rPr lang="en-US" sz="2800" b="1" dirty="0"/>
              <a:t> </a:t>
            </a:r>
            <a:r>
              <a:rPr lang="en-US" sz="2800" b="1" dirty="0" err="1"/>
              <a:t>rahbarining</a:t>
            </a:r>
            <a:r>
              <a:rPr lang="en-US" sz="2800" b="1" dirty="0"/>
              <a:t> </a:t>
            </a:r>
            <a:r>
              <a:rPr lang="en-US" sz="2800" b="1" dirty="0" err="1"/>
              <a:t>o‘quvchilarni</a:t>
            </a:r>
            <a:r>
              <a:rPr lang="en-US" sz="2800" b="1" dirty="0"/>
              <a:t> </a:t>
            </a:r>
            <a:r>
              <a:rPr lang="en-US" sz="2800" b="1" dirty="0" err="1"/>
              <a:t>to‘g‘ri</a:t>
            </a:r>
            <a:r>
              <a:rPr lang="en-US" sz="2800" b="1" dirty="0"/>
              <a:t> </a:t>
            </a:r>
            <a:r>
              <a:rPr lang="en-US" sz="2800" b="1" dirty="0" err="1"/>
              <a:t>yo‘lga</a:t>
            </a:r>
            <a:r>
              <a:rPr lang="en-US" sz="2800" b="1" dirty="0"/>
              <a:t> </a:t>
            </a:r>
            <a:r>
              <a:rPr lang="en-US" sz="2800" b="1" dirty="0" err="1"/>
              <a:t>yo‘naltirish</a:t>
            </a:r>
            <a:r>
              <a:rPr lang="en-US" sz="2800" b="1" dirty="0"/>
              <a:t>, </a:t>
            </a:r>
            <a:r>
              <a:rPr lang="en-US" sz="2800" b="1" dirty="0" err="1"/>
              <a:t>ularni</a:t>
            </a:r>
            <a:r>
              <a:rPr lang="en-US" sz="2800" b="1" dirty="0"/>
              <a:t> </a:t>
            </a:r>
            <a:r>
              <a:rPr lang="en-US" sz="2800" b="1" dirty="0" err="1"/>
              <a:t>maqsad</a:t>
            </a:r>
            <a:r>
              <a:rPr lang="en-US" sz="2800" b="1" dirty="0"/>
              <a:t> sari </a:t>
            </a:r>
            <a:r>
              <a:rPr lang="en-US" sz="2800" b="1" dirty="0" err="1"/>
              <a:t>ilhomlantirish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jamoani</a:t>
            </a:r>
            <a:r>
              <a:rPr lang="en-US" sz="2800" b="1" dirty="0"/>
              <a:t> </a:t>
            </a:r>
            <a:r>
              <a:rPr lang="en-US" sz="2800" b="1" dirty="0" err="1"/>
              <a:t>birlashtirish</a:t>
            </a:r>
            <a:r>
              <a:rPr lang="en-US" sz="2800" b="1" dirty="0"/>
              <a:t> </a:t>
            </a:r>
            <a:r>
              <a:rPr lang="en-US" sz="2800" b="1" dirty="0" err="1"/>
              <a:t>qobiliyati</a:t>
            </a:r>
            <a:r>
              <a:rPr lang="en-US" sz="28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76968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CB469F-C3CE-45B3-827C-D27686BEC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4FEC2F-9B7E-4502-8A88-EE5635A50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A1CDB4-C86C-4577-AB23-AE52CAFCD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узырек для мыслей: облако 4">
            <a:extLst>
              <a:ext uri="{FF2B5EF4-FFF2-40B4-BE49-F238E27FC236}">
                <a16:creationId xmlns:a16="http://schemas.microsoft.com/office/drawing/2014/main" id="{D238AC82-4998-4BF7-B20A-2134BC9AA22A}"/>
              </a:ext>
            </a:extLst>
          </p:cNvPr>
          <p:cNvSpPr/>
          <p:nvPr/>
        </p:nvSpPr>
        <p:spPr>
          <a:xfrm>
            <a:off x="2308411" y="1389530"/>
            <a:ext cx="7575177" cy="3612776"/>
          </a:xfrm>
          <a:prstGeom prst="cloud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Etiboringiz</a:t>
            </a:r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uchun</a:t>
            </a:r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rahmat</a:t>
            </a:r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!!!</a:t>
            </a:r>
            <a:endParaRPr lang="ru-RU" sz="5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986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1FB8E-BCE1-40BC-8093-058086D29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3E0890-FADC-4CDE-9590-177110C8F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0681B6-0963-4BE9-B232-F50BA554C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Блок-схема: знак завершения 4">
            <a:extLst>
              <a:ext uri="{FF2B5EF4-FFF2-40B4-BE49-F238E27FC236}">
                <a16:creationId xmlns:a16="http://schemas.microsoft.com/office/drawing/2014/main" id="{6EA7C479-8B68-4CEE-B371-FEDCF2B42CC5}"/>
              </a:ext>
            </a:extLst>
          </p:cNvPr>
          <p:cNvSpPr/>
          <p:nvPr/>
        </p:nvSpPr>
        <p:spPr>
          <a:xfrm>
            <a:off x="2761129" y="1825625"/>
            <a:ext cx="6938682" cy="2886635"/>
          </a:xfrm>
          <a:prstGeom prst="flowChartTermina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/>
              <a:t>Mavzu</a:t>
            </a:r>
            <a:r>
              <a:rPr lang="en-US" sz="3600" b="1" dirty="0"/>
              <a:t>: </a:t>
            </a:r>
            <a:r>
              <a:rPr lang="en-US" sz="3600" b="1" dirty="0" err="1"/>
              <a:t>Tarbiyaviy</a:t>
            </a:r>
            <a:r>
              <a:rPr lang="en-US" sz="3600" b="1" dirty="0"/>
              <a:t> </a:t>
            </a:r>
            <a:r>
              <a:rPr lang="en-US" sz="3600" b="1" dirty="0" err="1"/>
              <a:t>ishlarni</a:t>
            </a:r>
            <a:r>
              <a:rPr lang="en-US" sz="3600" b="1" dirty="0"/>
              <a:t> </a:t>
            </a:r>
            <a:r>
              <a:rPr lang="en-US" sz="3600" b="1" dirty="0" err="1"/>
              <a:t>amalga</a:t>
            </a:r>
            <a:r>
              <a:rPr lang="en-US" sz="3600" b="1" dirty="0"/>
              <a:t> </a:t>
            </a:r>
            <a:r>
              <a:rPr lang="en-US" sz="3600" b="1" dirty="0" err="1"/>
              <a:t>oshirishda</a:t>
            </a:r>
            <a:r>
              <a:rPr lang="en-US" sz="3600" b="1" dirty="0"/>
              <a:t> </a:t>
            </a:r>
            <a:r>
              <a:rPr lang="en-US" sz="3600" b="1" dirty="0" err="1"/>
              <a:t>sinf</a:t>
            </a:r>
            <a:r>
              <a:rPr lang="en-US" sz="3600" b="1" dirty="0"/>
              <a:t> </a:t>
            </a:r>
            <a:r>
              <a:rPr lang="en-US" sz="3600" b="1" dirty="0" err="1"/>
              <a:t>rahbarining</a:t>
            </a:r>
            <a:r>
              <a:rPr lang="en-US" sz="3600" b="1" dirty="0"/>
              <a:t> </a:t>
            </a:r>
            <a:r>
              <a:rPr lang="en-US" sz="3600" b="1" dirty="0" err="1"/>
              <a:t>pedagogik</a:t>
            </a:r>
            <a:r>
              <a:rPr lang="en-US" sz="3600" b="1" dirty="0"/>
              <a:t> </a:t>
            </a:r>
            <a:r>
              <a:rPr lang="en-US" sz="3600" b="1" dirty="0" err="1"/>
              <a:t>mahorati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31675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1C13B-1FED-43B3-8335-005380626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A33D8F-EBFF-4EAA-8729-B27A0CC8A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1CC1E0-5408-4F67-AC9A-EFDE6A083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емиугольник 4">
            <a:extLst>
              <a:ext uri="{FF2B5EF4-FFF2-40B4-BE49-F238E27FC236}">
                <a16:creationId xmlns:a16="http://schemas.microsoft.com/office/drawing/2014/main" id="{DC2CC85B-DF32-4BB2-8781-F8FA9650CBC6}"/>
              </a:ext>
            </a:extLst>
          </p:cNvPr>
          <p:cNvSpPr/>
          <p:nvPr/>
        </p:nvSpPr>
        <p:spPr>
          <a:xfrm>
            <a:off x="2841813" y="1144588"/>
            <a:ext cx="7530352" cy="4377671"/>
          </a:xfrm>
          <a:prstGeom prst="hept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3A4A9-96EF-4B77-B581-FC1331111030}"/>
              </a:ext>
            </a:extLst>
          </p:cNvPr>
          <p:cNvSpPr txBox="1"/>
          <p:nvPr/>
        </p:nvSpPr>
        <p:spPr>
          <a:xfrm>
            <a:off x="3785348" y="1606149"/>
            <a:ext cx="5797923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</a:rPr>
              <a:t>Pedagogik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mahorat</a:t>
            </a:r>
            <a:r>
              <a:rPr lang="en-US" sz="2800" b="1" dirty="0">
                <a:solidFill>
                  <a:schemeClr val="bg1"/>
                </a:solidFill>
              </a:rPr>
              <a:t> — </a:t>
            </a:r>
            <a:r>
              <a:rPr lang="en-US" sz="2800" b="1" dirty="0" err="1">
                <a:solidFill>
                  <a:schemeClr val="bg1"/>
                </a:solidFill>
              </a:rPr>
              <a:t>bu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o‘qituvchining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nazariy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bilimlari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amaliy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ko‘nikmalari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va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shaxsiy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fazilatlarini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uyg‘unlashtirib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o‘quvchilarni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samarali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tarbiyalash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qobiliyatidir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88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15881-DF1D-4B65-9A10-2D8452B06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36FC9D-588E-46B9-BA6F-E9BD667B6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AB98C4-C9D6-47B4-A2AC-05C607EE8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: загнутый угол 4">
            <a:extLst>
              <a:ext uri="{FF2B5EF4-FFF2-40B4-BE49-F238E27FC236}">
                <a16:creationId xmlns:a16="http://schemas.microsoft.com/office/drawing/2014/main" id="{5CEDD899-8C6A-44BD-89B0-A94047653AFC}"/>
              </a:ext>
            </a:extLst>
          </p:cNvPr>
          <p:cNvSpPr/>
          <p:nvPr/>
        </p:nvSpPr>
        <p:spPr>
          <a:xfrm>
            <a:off x="3352800" y="1559859"/>
            <a:ext cx="5862918" cy="3666565"/>
          </a:xfrm>
          <a:prstGeom prst="foldedCorne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0C5F28-730A-47E8-B485-F87DB8CE2304}"/>
              </a:ext>
            </a:extLst>
          </p:cNvPr>
          <p:cNvSpPr txBox="1"/>
          <p:nvPr/>
        </p:nvSpPr>
        <p:spPr>
          <a:xfrm>
            <a:off x="3541059" y="1825625"/>
            <a:ext cx="5342965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/>
              <a:t>Tarbiyaviy</a:t>
            </a:r>
            <a:r>
              <a:rPr lang="en-US" sz="2800" b="1" dirty="0"/>
              <a:t> </a:t>
            </a:r>
            <a:r>
              <a:rPr lang="en-US" sz="2800" b="1" dirty="0" err="1"/>
              <a:t>jarayon</a:t>
            </a:r>
            <a:r>
              <a:rPr lang="en-US" sz="2800" b="1" dirty="0"/>
              <a:t> — </a:t>
            </a:r>
            <a:r>
              <a:rPr lang="en-US" sz="2800" b="1" dirty="0" err="1"/>
              <a:t>o‘quvchilarda</a:t>
            </a:r>
            <a:r>
              <a:rPr lang="en-US" sz="2800" b="1" dirty="0"/>
              <a:t> </a:t>
            </a:r>
            <a:r>
              <a:rPr lang="en-US" sz="2800" b="1" dirty="0" err="1"/>
              <a:t>ijtimoiy</a:t>
            </a:r>
            <a:r>
              <a:rPr lang="en-US" sz="2800" b="1" dirty="0"/>
              <a:t>, </a:t>
            </a:r>
            <a:r>
              <a:rPr lang="en-US" sz="2800" b="1" dirty="0" err="1"/>
              <a:t>ma’naviy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axloqiy</a:t>
            </a:r>
            <a:r>
              <a:rPr lang="en-US" sz="2800" b="1" dirty="0"/>
              <a:t> </a:t>
            </a:r>
            <a:r>
              <a:rPr lang="en-US" sz="2800" b="1" dirty="0" err="1"/>
              <a:t>qadriyatlarni</a:t>
            </a:r>
            <a:r>
              <a:rPr lang="en-US" sz="2800" b="1" dirty="0"/>
              <a:t> </a:t>
            </a:r>
            <a:r>
              <a:rPr lang="en-US" sz="2800" b="1" dirty="0" err="1"/>
              <a:t>shakllantirishga</a:t>
            </a:r>
            <a:r>
              <a:rPr lang="en-US" sz="2800" b="1" dirty="0"/>
              <a:t> </a:t>
            </a:r>
            <a:r>
              <a:rPr lang="en-US" sz="2800" b="1" dirty="0" err="1"/>
              <a:t>qaratilgan</a:t>
            </a:r>
            <a:r>
              <a:rPr lang="en-US" sz="2800" b="1" dirty="0"/>
              <a:t> </a:t>
            </a:r>
            <a:r>
              <a:rPr lang="en-US" sz="2800" b="1" dirty="0" err="1"/>
              <a:t>uzluksiz</a:t>
            </a:r>
            <a:r>
              <a:rPr lang="en-US" sz="2800" b="1" dirty="0"/>
              <a:t> </a:t>
            </a:r>
            <a:r>
              <a:rPr lang="en-US" sz="2800" b="1" dirty="0" err="1"/>
              <a:t>pedagogik</a:t>
            </a:r>
            <a:r>
              <a:rPr lang="en-US" sz="2800" b="1" dirty="0"/>
              <a:t> </a:t>
            </a:r>
            <a:r>
              <a:rPr lang="en-US" sz="2800" b="1" dirty="0" err="1"/>
              <a:t>faoliyat</a:t>
            </a:r>
            <a:r>
              <a:rPr lang="en-US" sz="2800" b="1" dirty="0"/>
              <a:t> </a:t>
            </a:r>
            <a:r>
              <a:rPr lang="en-US" sz="2800" b="1" dirty="0" err="1"/>
              <a:t>tizimi</a:t>
            </a:r>
            <a:r>
              <a:rPr lang="en-US" sz="28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84934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751FC-7F4F-40FB-A72B-E1A10B4F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1C2E6A-1958-469E-8FA8-9BA4F785F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3618C8-F8D4-44DA-9271-F0975BC59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Куб 4">
            <a:extLst>
              <a:ext uri="{FF2B5EF4-FFF2-40B4-BE49-F238E27FC236}">
                <a16:creationId xmlns:a16="http://schemas.microsoft.com/office/drawing/2014/main" id="{26477395-CACE-4531-B0BD-AA5C88A16772}"/>
              </a:ext>
            </a:extLst>
          </p:cNvPr>
          <p:cNvSpPr/>
          <p:nvPr/>
        </p:nvSpPr>
        <p:spPr>
          <a:xfrm>
            <a:off x="2151530" y="1479853"/>
            <a:ext cx="7467600" cy="3898293"/>
          </a:xfrm>
          <a:prstGeom prst="cub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193627-92F3-4E8C-8C34-FBBE215461EA}"/>
              </a:ext>
            </a:extLst>
          </p:cNvPr>
          <p:cNvSpPr txBox="1"/>
          <p:nvPr/>
        </p:nvSpPr>
        <p:spPr>
          <a:xfrm>
            <a:off x="2572871" y="2381145"/>
            <a:ext cx="5773270" cy="261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/>
              <a:t>Sinf</a:t>
            </a:r>
            <a:r>
              <a:rPr lang="en-US" sz="2800" b="1" dirty="0"/>
              <a:t> </a:t>
            </a:r>
            <a:r>
              <a:rPr lang="en-US" sz="2800" b="1" dirty="0" err="1"/>
              <a:t>rahbari</a:t>
            </a:r>
            <a:r>
              <a:rPr lang="en-US" sz="2800" b="1" dirty="0"/>
              <a:t> — </a:t>
            </a:r>
            <a:r>
              <a:rPr lang="en-US" sz="2800" b="1" dirty="0" err="1"/>
              <a:t>o‘quvchilar</a:t>
            </a:r>
            <a:r>
              <a:rPr lang="en-US" sz="2800" b="1" dirty="0"/>
              <a:t> </a:t>
            </a:r>
            <a:r>
              <a:rPr lang="en-US" sz="2800" b="1" dirty="0" err="1"/>
              <a:t>jamoasining</a:t>
            </a:r>
            <a:r>
              <a:rPr lang="en-US" sz="2800" b="1" dirty="0"/>
              <a:t> </a:t>
            </a:r>
            <a:r>
              <a:rPr lang="en-US" sz="2800" b="1" dirty="0" err="1"/>
              <a:t>yetakchisi</a:t>
            </a:r>
            <a:r>
              <a:rPr lang="en-US" sz="2800" b="1" dirty="0"/>
              <a:t>, </a:t>
            </a:r>
            <a:r>
              <a:rPr lang="en-US" sz="2800" b="1" dirty="0" err="1"/>
              <a:t>tashkilotchisi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ularning</a:t>
            </a:r>
            <a:r>
              <a:rPr lang="en-US" sz="2800" b="1" dirty="0"/>
              <a:t> </a:t>
            </a:r>
            <a:r>
              <a:rPr lang="en-US" sz="2800" b="1" dirty="0" err="1"/>
              <a:t>ma’naviy-axloqiy</a:t>
            </a:r>
            <a:r>
              <a:rPr lang="en-US" sz="2800" b="1" dirty="0"/>
              <a:t> </a:t>
            </a:r>
            <a:r>
              <a:rPr lang="en-US" sz="2800" b="1" dirty="0" err="1"/>
              <a:t>rivojlanishini</a:t>
            </a:r>
            <a:r>
              <a:rPr lang="en-US" sz="2800" b="1" dirty="0"/>
              <a:t> </a:t>
            </a:r>
            <a:r>
              <a:rPr lang="en-US" sz="2800" b="1" dirty="0" err="1"/>
              <a:t>boshqaruvchi</a:t>
            </a:r>
            <a:r>
              <a:rPr lang="en-US" sz="2800" b="1" dirty="0"/>
              <a:t> </a:t>
            </a:r>
            <a:r>
              <a:rPr lang="en-US" sz="2800" b="1" dirty="0" err="1"/>
              <a:t>pedagog</a:t>
            </a:r>
            <a:r>
              <a:rPr lang="en-US" sz="28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4727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CBD96-F931-4598-BADD-12DFC209E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08637D-FCF9-4332-B9BF-033C17660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A726D2-5C6A-4A01-B4C2-60D18EF6B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Десятиугольник 4">
            <a:extLst>
              <a:ext uri="{FF2B5EF4-FFF2-40B4-BE49-F238E27FC236}">
                <a16:creationId xmlns:a16="http://schemas.microsoft.com/office/drawing/2014/main" id="{86646468-E19D-4345-84CB-B7111395F83A}"/>
              </a:ext>
            </a:extLst>
          </p:cNvPr>
          <p:cNvSpPr/>
          <p:nvPr/>
        </p:nvSpPr>
        <p:spPr>
          <a:xfrm>
            <a:off x="2985247" y="1389529"/>
            <a:ext cx="6221506" cy="4078942"/>
          </a:xfrm>
          <a:prstGeom prst="decag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/>
              <a:t>Pedagogik</a:t>
            </a:r>
            <a:r>
              <a:rPr lang="en-US" sz="2800" b="1" dirty="0"/>
              <a:t> </a:t>
            </a:r>
            <a:r>
              <a:rPr lang="en-US" sz="2800" b="1" dirty="0" err="1"/>
              <a:t>muloqot</a:t>
            </a:r>
            <a:r>
              <a:rPr lang="en-US" sz="2800" b="1" dirty="0"/>
              <a:t> — </a:t>
            </a:r>
            <a:r>
              <a:rPr lang="en-US" sz="2800" b="1" dirty="0" err="1"/>
              <a:t>sinf</a:t>
            </a:r>
            <a:r>
              <a:rPr lang="en-US" sz="2800" b="1" dirty="0"/>
              <a:t> </a:t>
            </a:r>
            <a:r>
              <a:rPr lang="en-US" sz="2800" b="1" dirty="0" err="1"/>
              <a:t>rahbari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o‘quvchilar</a:t>
            </a:r>
            <a:r>
              <a:rPr lang="en-US" sz="2800" b="1" dirty="0"/>
              <a:t> </a:t>
            </a:r>
            <a:r>
              <a:rPr lang="en-US" sz="2800" b="1" dirty="0" err="1"/>
              <a:t>o‘rtasidagi</a:t>
            </a:r>
            <a:r>
              <a:rPr lang="en-US" sz="2800" b="1" dirty="0"/>
              <a:t> </a:t>
            </a:r>
            <a:r>
              <a:rPr lang="en-US" sz="2800" b="1" dirty="0" err="1"/>
              <a:t>o‘zaro</a:t>
            </a:r>
            <a:r>
              <a:rPr lang="en-US" sz="2800" b="1" dirty="0"/>
              <a:t> </a:t>
            </a:r>
            <a:r>
              <a:rPr lang="en-US" sz="2800" b="1" dirty="0" err="1"/>
              <a:t>hurmat</a:t>
            </a:r>
            <a:r>
              <a:rPr lang="en-US" sz="2800" b="1" dirty="0"/>
              <a:t>, </a:t>
            </a:r>
            <a:r>
              <a:rPr lang="en-US" sz="2800" b="1" dirty="0" err="1"/>
              <a:t>ishonch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tushunishga</a:t>
            </a:r>
            <a:r>
              <a:rPr lang="en-US" sz="2800" b="1" dirty="0"/>
              <a:t> </a:t>
            </a:r>
            <a:r>
              <a:rPr lang="en-US" sz="2800" b="1" dirty="0" err="1"/>
              <a:t>asoslangan</a:t>
            </a:r>
            <a:r>
              <a:rPr lang="en-US" sz="2800" b="1" dirty="0"/>
              <a:t> </a:t>
            </a:r>
            <a:r>
              <a:rPr lang="en-US" sz="2800" b="1" dirty="0" err="1"/>
              <a:t>ta’sirchan</a:t>
            </a:r>
            <a:r>
              <a:rPr lang="en-US" sz="2800" b="1" dirty="0"/>
              <a:t> </a:t>
            </a:r>
            <a:r>
              <a:rPr lang="en-US" sz="2800" b="1" dirty="0" err="1"/>
              <a:t>aloqa</a:t>
            </a:r>
            <a:r>
              <a:rPr lang="en-US" sz="2800" b="1" dirty="0"/>
              <a:t> </a:t>
            </a:r>
            <a:r>
              <a:rPr lang="en-US" sz="2800" b="1" dirty="0" err="1"/>
              <a:t>jarayoni</a:t>
            </a:r>
            <a:r>
              <a:rPr lang="en-US" sz="28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53006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D7123-7D28-46FA-902F-CF1008A34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CCE964-E6A3-4CD8-A106-9D2C99AFA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8A6D04-044A-40F4-B7B0-547367D4D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DB23CD88-6893-4F10-984C-1B73A04786F7}"/>
              </a:ext>
            </a:extLst>
          </p:cNvPr>
          <p:cNvSpPr/>
          <p:nvPr/>
        </p:nvSpPr>
        <p:spPr>
          <a:xfrm>
            <a:off x="3164541" y="1416423"/>
            <a:ext cx="6382870" cy="402515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C3754-7234-471A-808E-CA89435D6FAE}"/>
              </a:ext>
            </a:extLst>
          </p:cNvPr>
          <p:cNvSpPr txBox="1"/>
          <p:nvPr/>
        </p:nvSpPr>
        <p:spPr>
          <a:xfrm>
            <a:off x="3307976" y="2250158"/>
            <a:ext cx="6096000" cy="261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</a:rPr>
              <a:t>Refleksiya</a:t>
            </a:r>
            <a:r>
              <a:rPr lang="en-US" sz="2800" b="1" dirty="0">
                <a:solidFill>
                  <a:schemeClr val="bg1"/>
                </a:solidFill>
              </a:rPr>
              <a:t> — </a:t>
            </a:r>
            <a:r>
              <a:rPr lang="en-US" sz="2800" b="1" dirty="0" err="1">
                <a:solidFill>
                  <a:schemeClr val="bg1"/>
                </a:solidFill>
              </a:rPr>
              <a:t>o‘qituvchining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o‘z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faoliyatini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tahlil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qilib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o‘zida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ijobiy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o‘zgarishlar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kiritish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orqali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kasbiy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o‘sishga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erishish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jarayoni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98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62412-A19E-459C-B31B-8222A275A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2FE94C-A633-4E75-ADC9-659FEE1AB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60CC5E-77E7-4847-89C7-FA11A0E65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id="{8FD84539-C113-43F9-9D88-8B6D03EB1E9B}"/>
              </a:ext>
            </a:extLst>
          </p:cNvPr>
          <p:cNvSpPr/>
          <p:nvPr/>
        </p:nvSpPr>
        <p:spPr>
          <a:xfrm>
            <a:off x="2928097" y="1555329"/>
            <a:ext cx="7193056" cy="3580093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0A5132-28E1-4DEA-A02A-F6AEF230BB35}"/>
              </a:ext>
            </a:extLst>
          </p:cNvPr>
          <p:cNvSpPr txBox="1"/>
          <p:nvPr/>
        </p:nvSpPr>
        <p:spPr>
          <a:xfrm>
            <a:off x="3565712" y="1800413"/>
            <a:ext cx="5602941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</a:rPr>
              <a:t>Tarbiyaviy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texnologiya</a:t>
            </a:r>
            <a:r>
              <a:rPr lang="en-US" sz="2800" b="1" dirty="0">
                <a:solidFill>
                  <a:schemeClr val="bg1"/>
                </a:solidFill>
              </a:rPr>
              <a:t> — </a:t>
            </a:r>
            <a:r>
              <a:rPr lang="en-US" sz="2800" b="1" dirty="0" err="1">
                <a:solidFill>
                  <a:schemeClr val="bg1"/>
                </a:solidFill>
              </a:rPr>
              <a:t>o‘quvchi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shaxsini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har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tomonlama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rivojlantirish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uchun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qo‘llaniladigan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usul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vosita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va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metodlarning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ilmiy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asoslangan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tizimi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3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BECC3B-A0F1-4FDD-9195-48F16451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ADDEEB-31F3-49F3-B267-5CE785635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B442D9-2E3B-4847-8A6B-37A327A5F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21F0D5B1-9CC0-413E-81EF-574BF10DC478}"/>
              </a:ext>
            </a:extLst>
          </p:cNvPr>
          <p:cNvSpPr/>
          <p:nvPr/>
        </p:nvSpPr>
        <p:spPr>
          <a:xfrm>
            <a:off x="2823882" y="1690688"/>
            <a:ext cx="6840071" cy="3119718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7AEB6-3293-4526-8748-4F54155F1759}"/>
              </a:ext>
            </a:extLst>
          </p:cNvPr>
          <p:cNvSpPr txBox="1"/>
          <p:nvPr/>
        </p:nvSpPr>
        <p:spPr>
          <a:xfrm>
            <a:off x="3272118" y="1945125"/>
            <a:ext cx="6096000" cy="261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/>
              <a:t>Individual </a:t>
            </a:r>
            <a:r>
              <a:rPr lang="en-US" sz="2800" b="1" dirty="0" err="1"/>
              <a:t>yondashuv</a:t>
            </a:r>
            <a:r>
              <a:rPr lang="en-US" sz="2800" b="1" dirty="0"/>
              <a:t> — </a:t>
            </a:r>
            <a:r>
              <a:rPr lang="en-US" sz="2800" b="1" dirty="0" err="1"/>
              <a:t>har</a:t>
            </a:r>
            <a:r>
              <a:rPr lang="en-US" sz="2800" b="1" dirty="0"/>
              <a:t> </a:t>
            </a:r>
            <a:r>
              <a:rPr lang="en-US" sz="2800" b="1" dirty="0" err="1"/>
              <a:t>bir</a:t>
            </a:r>
            <a:r>
              <a:rPr lang="en-US" sz="2800" b="1" dirty="0"/>
              <a:t> </a:t>
            </a:r>
            <a:r>
              <a:rPr lang="en-US" sz="2800" b="1" dirty="0" err="1"/>
              <a:t>o‘quvchining</a:t>
            </a:r>
            <a:r>
              <a:rPr lang="en-US" sz="2800" b="1" dirty="0"/>
              <a:t> </a:t>
            </a:r>
            <a:r>
              <a:rPr lang="en-US" sz="2800" b="1" dirty="0" err="1"/>
              <a:t>yosh</a:t>
            </a:r>
            <a:r>
              <a:rPr lang="en-US" sz="2800" b="1" dirty="0"/>
              <a:t>, </a:t>
            </a:r>
            <a:r>
              <a:rPr lang="en-US" sz="2800" b="1" dirty="0" err="1"/>
              <a:t>psixologik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shaxsiy</a:t>
            </a:r>
            <a:r>
              <a:rPr lang="en-US" sz="2800" b="1" dirty="0"/>
              <a:t> </a:t>
            </a:r>
            <a:r>
              <a:rPr lang="en-US" sz="2800" b="1" dirty="0" err="1"/>
              <a:t>xususiyatlarini</a:t>
            </a:r>
            <a:r>
              <a:rPr lang="en-US" sz="2800" b="1" dirty="0"/>
              <a:t> </a:t>
            </a:r>
            <a:r>
              <a:rPr lang="en-US" sz="2800" b="1" dirty="0" err="1"/>
              <a:t>inobatga</a:t>
            </a:r>
            <a:r>
              <a:rPr lang="en-US" sz="2800" b="1" dirty="0"/>
              <a:t> </a:t>
            </a:r>
            <a:r>
              <a:rPr lang="en-US" sz="2800" b="1" dirty="0" err="1"/>
              <a:t>olib</a:t>
            </a:r>
            <a:r>
              <a:rPr lang="en-US" sz="2800" b="1" dirty="0"/>
              <a:t>, </a:t>
            </a:r>
            <a:r>
              <a:rPr lang="en-US" sz="2800" b="1" dirty="0" err="1"/>
              <a:t>unga</a:t>
            </a:r>
            <a:r>
              <a:rPr lang="en-US" sz="2800" b="1" dirty="0"/>
              <a:t> </a:t>
            </a:r>
            <a:r>
              <a:rPr lang="en-US" sz="2800" b="1" dirty="0" err="1"/>
              <a:t>mos</a:t>
            </a:r>
            <a:r>
              <a:rPr lang="en-US" sz="2800" b="1" dirty="0"/>
              <a:t> </a:t>
            </a:r>
            <a:r>
              <a:rPr lang="en-US" sz="2800" b="1" dirty="0" err="1"/>
              <a:t>tarbiyaviy</a:t>
            </a:r>
            <a:r>
              <a:rPr lang="en-US" sz="2800" b="1" dirty="0"/>
              <a:t> </a:t>
            </a:r>
            <a:r>
              <a:rPr lang="en-US" sz="2800" b="1" dirty="0" err="1"/>
              <a:t>usullarni</a:t>
            </a:r>
            <a:r>
              <a:rPr lang="en-US" sz="2800" b="1" dirty="0"/>
              <a:t> </a:t>
            </a:r>
            <a:r>
              <a:rPr lang="en-US" sz="2800" b="1" dirty="0" err="1"/>
              <a:t>qo‘llash</a:t>
            </a:r>
            <a:r>
              <a:rPr lang="en-US" sz="2800" b="1" dirty="0"/>
              <a:t> </a:t>
            </a:r>
            <a:r>
              <a:rPr lang="en-US" sz="2800" b="1" dirty="0" err="1"/>
              <a:t>tamoyili</a:t>
            </a:r>
            <a:r>
              <a:rPr lang="en-US" sz="28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721980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260</Words>
  <Application>Microsoft Office PowerPoint</Application>
  <PresentationFormat>Широкоэкранный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</cp:revision>
  <dcterms:created xsi:type="dcterms:W3CDTF">2025-10-18T17:49:54Z</dcterms:created>
  <dcterms:modified xsi:type="dcterms:W3CDTF">2025-11-07T04:01:12Z</dcterms:modified>
</cp:coreProperties>
</file>