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drawings/drawing1.xml" ContentType="application/vnd.openxmlformats-officedocument.drawingml.chartshapes+xml"/>
  <Override PartName="/ppt/charts/chart4.xml" ContentType="application/vnd.openxmlformats-officedocument.drawingml.chart+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3" r:id="rId3"/>
    <p:sldId id="292" r:id="rId4"/>
    <p:sldId id="294" r:id="rId5"/>
    <p:sldId id="295" r:id="rId6"/>
    <p:sldId id="296" r:id="rId7"/>
    <p:sldId id="297" r:id="rId8"/>
    <p:sldId id="298" r:id="rId9"/>
    <p:sldId id="258" r:id="rId10"/>
    <p:sldId id="259" r:id="rId11"/>
    <p:sldId id="264" r:id="rId12"/>
    <p:sldId id="260"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61" r:id="rId28"/>
    <p:sldId id="262" r:id="rId29"/>
    <p:sldId id="263"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9" d="100"/>
          <a:sy n="99" d="100"/>
        </p:scale>
        <p:origin x="2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1" Type="http://schemas.openxmlformats.org/officeDocument/2006/relationships/oleObject" Target="file:///\\10.15.50.218\&#1041;&#1080;&#1083;&#1074;&#1086;&#1089;&#1080;&#1090;&#1072;%20&#1089;&#1086;&#1083;&#1080;&#1082;&#1083;&#1072;&#1088;%20&#1073;&#1091;&#1083;&#1080;&#1084;&#1080;\01%20&#1041;&#1086;&#1096;&#1179;&#1072;&#1088;&#1084;&#1072;%20&#1073;&#1086;&#1096;&#1083;&#1080;&#1171;&#1080;\!%20&#1087;&#1088;&#1077;&#1079;&#1077;&#1085;&#1090;&#1072;&#1094;&#1080;&#1103;%20(&#1044;&#1057;&#1178;%20&#1093;&#1072;&#1081;&#1098;&#1072;&#1090;&#1080;&#1075;&#1072;)\&#1055;&#1088;&#1077;&#1089;&#1089;&#1072;%20&#1074;&#1072;%20&#1084;&#1091;&#1088;&#1086;&#1078;&#1072;&#1072;&#1090;&#1083;&#1072;&#1088;%2020.01.2020%20&#1081;&#1080;&#1083;..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10.15.50.218\&#1041;&#1080;&#1083;&#1074;&#1086;&#1089;&#1080;&#1090;&#1072;%20&#1089;&#1086;&#1083;&#1080;&#1082;&#1083;&#1072;&#1088;%20&#1073;&#1091;&#1083;&#1080;&#1084;&#1080;\01%20&#1041;&#1086;&#1096;&#1179;&#1072;&#1088;&#1084;&#1072;%20&#1073;&#1086;&#1096;&#1083;&#1080;&#1171;&#1080;\!%20&#1087;&#1088;&#1077;&#1079;&#1077;&#1085;&#1090;&#1072;&#1094;&#1080;&#1103;%20(&#1044;&#1057;&#1178;%20&#1093;&#1072;&#1081;&#1098;&#1072;&#1090;&#1080;&#1075;&#1072;)\&#1055;&#1088;&#1077;&#1089;&#1089;&#1072;%20&#1074;&#1072;%20&#1084;&#1091;&#1088;&#1086;&#1078;&#1072;&#1072;&#1090;&#1083;&#1072;&#1088;%2020.01.2020%20&#1081;&#1080;&#1083;..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10.15.50.218\&#1041;&#1080;&#1083;&#1074;&#1086;&#1089;&#1080;&#1090;&#1072;%20&#1089;&#1086;&#1083;&#1080;&#1082;&#1083;&#1072;&#1088;%20&#1073;&#1091;&#1083;&#1080;&#1084;&#1080;\01%20&#1041;&#1086;&#1096;&#1179;&#1072;&#1088;&#1084;&#1072;%20&#1073;&#1086;&#1096;&#1083;&#1080;&#1171;&#1080;\!%20&#1087;&#1088;&#1077;&#1079;&#1077;&#1085;&#1090;&#1072;&#1094;&#1080;&#1103;%20(&#1044;&#1057;&#1178;%20&#1093;&#1072;&#1081;&#1098;&#1072;&#1090;&#1080;&#1075;&#1072;)\&#1044;&#1057;&#1061;&#1054;_&#1057;&#1042;&#1054;&#1044;_&#1058;&#1077;&#1083;&#1077;&#1075;&#1088;&#1072;&#1084;&#1084;_&#1074;&#1072;_&#1060;&#1077;&#1081;&#1089;&#1073;&#1091;&#1082;%2020.01.2020.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10.15.50.218\&#1041;&#1080;&#1083;&#1074;&#1086;&#1089;&#1080;&#1090;&#1072;%20&#1089;&#1086;&#1083;&#1080;&#1082;&#1083;&#1072;&#1088;%20&#1073;&#1091;&#1083;&#1080;&#1084;&#1080;\01%20&#1041;&#1086;&#1096;&#1179;&#1072;&#1088;&#1084;&#1072;%20&#1073;&#1086;&#1096;&#1083;&#1080;&#1171;&#1080;\!%20&#1087;&#1088;&#1077;&#1079;&#1077;&#1085;&#1090;&#1072;&#1094;&#1080;&#1103;%20(&#1044;&#1057;&#1178;%20&#1093;&#1072;&#1081;&#1098;&#1072;&#1090;&#1080;&#1075;&#1072;)\&#1044;&#1057;&#1061;&#1054;_&#1057;&#1042;&#1054;&#1044;_&#1058;&#1077;&#1083;&#1077;&#1075;&#1088;&#1072;&#1084;&#1084;_&#1074;&#1072;_&#1060;&#1077;&#1081;&#1089;&#1073;&#1091;&#1082;%2020.01.20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rgbClr val="002060"/>
                </a:solidFill>
                <a:latin typeface="Arial" panose="020B0604020202020204" pitchFamily="34" charset="0"/>
                <a:ea typeface="+mn-ea"/>
                <a:cs typeface="Arial" panose="020B0604020202020204" pitchFamily="34" charset="0"/>
              </a:defRPr>
            </a:pPr>
            <a:r>
              <a:rPr lang="ru-RU" sz="1600" b="1" dirty="0" err="1" smtClean="0">
                <a:solidFill>
                  <a:srgbClr val="002060"/>
                </a:solidFill>
                <a:latin typeface="Arial" panose="020B0604020202020204" pitchFamily="34" charset="0"/>
                <a:cs typeface="Arial" panose="020B0604020202020204" pitchFamily="34" charset="0"/>
              </a:rPr>
              <a:t>Ҳудудлар</a:t>
            </a:r>
            <a:r>
              <a:rPr lang="ru-RU" sz="1600" b="1" dirty="0" smtClean="0">
                <a:solidFill>
                  <a:srgbClr val="002060"/>
                </a:solidFill>
                <a:latin typeface="Arial" panose="020B0604020202020204" pitchFamily="34" charset="0"/>
                <a:cs typeface="Arial" panose="020B0604020202020204" pitchFamily="34" charset="0"/>
              </a:rPr>
              <a:t> </a:t>
            </a:r>
            <a:r>
              <a:rPr lang="ru-RU" sz="1600" b="1" dirty="0" err="1" smtClean="0">
                <a:solidFill>
                  <a:srgbClr val="002060"/>
                </a:solidFill>
                <a:latin typeface="Arial" panose="020B0604020202020204" pitchFamily="34" charset="0"/>
                <a:cs typeface="Arial" panose="020B0604020202020204" pitchFamily="34" charset="0"/>
              </a:rPr>
              <a:t>кесимида</a:t>
            </a:r>
            <a:endParaRPr lang="ru-RU" sz="1600" b="1" dirty="0">
              <a:solidFill>
                <a:srgbClr val="002060"/>
              </a:solidFill>
              <a:latin typeface="Arial" panose="020B0604020202020204" pitchFamily="34" charset="0"/>
              <a:cs typeface="Arial" panose="020B0604020202020204" pitchFamily="34" charset="0"/>
            </a:endParaRPr>
          </a:p>
        </c:rich>
      </c:tx>
      <c:layout>
        <c:manualLayout>
          <c:xMode val="edge"/>
          <c:yMode val="edge"/>
          <c:x val="0.39614988352584329"/>
          <c:y val="0.12991950120779078"/>
        </c:manualLayout>
      </c:layout>
      <c:overlay val="0"/>
      <c:spPr>
        <a:noFill/>
        <a:ln>
          <a:noFill/>
        </a:ln>
        <a:effectLst/>
      </c:spPr>
    </c:title>
    <c:autoTitleDeleted val="0"/>
    <c:plotArea>
      <c:layout>
        <c:manualLayout>
          <c:layoutTarget val="inner"/>
          <c:xMode val="edge"/>
          <c:yMode val="edge"/>
          <c:x val="4.5372152238459057E-2"/>
          <c:y val="9.1261595289555825E-2"/>
          <c:w val="0.9207240707740012"/>
          <c:h val="0.60517395805068996"/>
        </c:manualLayout>
      </c:layout>
      <c:barChart>
        <c:barDir val="col"/>
        <c:grouping val="clustered"/>
        <c:varyColors val="0"/>
        <c:ser>
          <c:idx val="0"/>
          <c:order val="0"/>
          <c:tx>
            <c:strRef>
              <c:f>'ДСБ+ДСИ (Д)'!$C$4</c:f>
              <c:strCache>
                <c:ptCount val="1"/>
                <c:pt idx="0">
                  <c:v>Жами келиб тушган хужжатлар</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'ДСБ+ДСИ (Д)'!$B$5:$B$18</c:f>
              <c:strCache>
                <c:ptCount val="14"/>
                <c:pt idx="0">
                  <c:v>Қорақалпоғистон Рес</c:v>
                </c:pt>
                <c:pt idx="1">
                  <c:v>Андижон вилояти</c:v>
                </c:pt>
                <c:pt idx="2">
                  <c:v>Бухоро вилояти</c:v>
                </c:pt>
                <c:pt idx="3">
                  <c:v>Жиззах вилояти</c:v>
                </c:pt>
                <c:pt idx="4">
                  <c:v>Қашқадарё вилояти</c:v>
                </c:pt>
                <c:pt idx="5">
                  <c:v>Навои вилояти</c:v>
                </c:pt>
                <c:pt idx="6">
                  <c:v>Наманган вилояти</c:v>
                </c:pt>
                <c:pt idx="7">
                  <c:v>Самарқанд вилояти</c:v>
                </c:pt>
                <c:pt idx="8">
                  <c:v>Сурхондарё вилояти</c:v>
                </c:pt>
                <c:pt idx="9">
                  <c:v>Сирдарё вилояти</c:v>
                </c:pt>
                <c:pt idx="10">
                  <c:v>Тошкент вилояти</c:v>
                </c:pt>
                <c:pt idx="11">
                  <c:v>Фаргона вилояти</c:v>
                </c:pt>
                <c:pt idx="12">
                  <c:v>Хоразм вилояти</c:v>
                </c:pt>
                <c:pt idx="13">
                  <c:v>Тошкент шаҳар</c:v>
                </c:pt>
              </c:strCache>
            </c:strRef>
          </c:cat>
          <c:val>
            <c:numRef>
              <c:f>'ДСБ+ДСИ (Д)'!$C$5:$C$18</c:f>
              <c:numCache>
                <c:formatCode>_-* #,##0\ _р_._-;\-* #,##0\ _р_._-;_-* "-"??\ _р_._-;_-@_-</c:formatCode>
                <c:ptCount val="14"/>
                <c:pt idx="0">
                  <c:v>2732</c:v>
                </c:pt>
                <c:pt idx="1">
                  <c:v>3037</c:v>
                </c:pt>
                <c:pt idx="2">
                  <c:v>2803</c:v>
                </c:pt>
                <c:pt idx="3">
                  <c:v>2091.5</c:v>
                </c:pt>
                <c:pt idx="4">
                  <c:v>3141</c:v>
                </c:pt>
                <c:pt idx="5">
                  <c:v>2863</c:v>
                </c:pt>
                <c:pt idx="6">
                  <c:v>2269</c:v>
                </c:pt>
                <c:pt idx="7">
                  <c:v>2679</c:v>
                </c:pt>
                <c:pt idx="8">
                  <c:v>3867</c:v>
                </c:pt>
                <c:pt idx="9">
                  <c:v>2541</c:v>
                </c:pt>
                <c:pt idx="10">
                  <c:v>4390.75</c:v>
                </c:pt>
                <c:pt idx="11">
                  <c:v>3183</c:v>
                </c:pt>
                <c:pt idx="12">
                  <c:v>2264</c:v>
                </c:pt>
                <c:pt idx="13">
                  <c:v>6539</c:v>
                </c:pt>
              </c:numCache>
            </c:numRef>
          </c:val>
          <c:extLst>
            <c:ext xmlns:c16="http://schemas.microsoft.com/office/drawing/2014/chart" uri="{C3380CC4-5D6E-409C-BE32-E72D297353CC}">
              <c16:uniqueId val="{00000000-8DE9-43CB-A2E6-50645FE5F052}"/>
            </c:ext>
          </c:extLst>
        </c:ser>
        <c:ser>
          <c:idx val="1"/>
          <c:order val="1"/>
          <c:tx>
            <c:strRef>
              <c:f>'ДСБ+ДСИ (Д)'!$D$4</c:f>
              <c:strCache>
                <c:ptCount val="1"/>
                <c:pt idx="0">
                  <c:v>  Юридик шахслар мурожаатлари </c:v>
                </c:pt>
              </c:strCache>
            </c:strRef>
          </c:tx>
          <c:spPr>
            <a:solidFill>
              <a:schemeClr val="accent4"/>
            </a:solidFill>
            <a:ln>
              <a:noFill/>
            </a:ln>
            <a:effectLst/>
          </c:spPr>
          <c:invertIfNegative val="0"/>
          <c:cat>
            <c:strRef>
              <c:f>'ДСБ+ДСИ (Д)'!$B$5:$B$18</c:f>
              <c:strCache>
                <c:ptCount val="14"/>
                <c:pt idx="0">
                  <c:v>Қорақалпоғистон Рес</c:v>
                </c:pt>
                <c:pt idx="1">
                  <c:v>Андижон вилояти</c:v>
                </c:pt>
                <c:pt idx="2">
                  <c:v>Бухоро вилояти</c:v>
                </c:pt>
                <c:pt idx="3">
                  <c:v>Жиззах вилояти</c:v>
                </c:pt>
                <c:pt idx="4">
                  <c:v>Қашқадарё вилояти</c:v>
                </c:pt>
                <c:pt idx="5">
                  <c:v>Навои вилояти</c:v>
                </c:pt>
                <c:pt idx="6">
                  <c:v>Наманган вилояти</c:v>
                </c:pt>
                <c:pt idx="7">
                  <c:v>Самарқанд вилояти</c:v>
                </c:pt>
                <c:pt idx="8">
                  <c:v>Сурхондарё вилояти</c:v>
                </c:pt>
                <c:pt idx="9">
                  <c:v>Сирдарё вилояти</c:v>
                </c:pt>
                <c:pt idx="10">
                  <c:v>Тошкент вилояти</c:v>
                </c:pt>
                <c:pt idx="11">
                  <c:v>Фаргона вилояти</c:v>
                </c:pt>
                <c:pt idx="12">
                  <c:v>Хоразм вилояти</c:v>
                </c:pt>
                <c:pt idx="13">
                  <c:v>Тошкент шаҳар</c:v>
                </c:pt>
              </c:strCache>
            </c:strRef>
          </c:cat>
          <c:val>
            <c:numRef>
              <c:f>'ДСБ+ДСИ (Д)'!$D$5:$D$18</c:f>
              <c:numCache>
                <c:formatCode>_-* #,##0\ _р_._-;\-* #,##0\ _р_._-;_-* "-"??\ _р_._-;_-@_-</c:formatCode>
                <c:ptCount val="14"/>
                <c:pt idx="0">
                  <c:v>116</c:v>
                </c:pt>
                <c:pt idx="1">
                  <c:v>127</c:v>
                </c:pt>
                <c:pt idx="2">
                  <c:v>184</c:v>
                </c:pt>
                <c:pt idx="3">
                  <c:v>77</c:v>
                </c:pt>
                <c:pt idx="4">
                  <c:v>141</c:v>
                </c:pt>
                <c:pt idx="5">
                  <c:v>158</c:v>
                </c:pt>
                <c:pt idx="6">
                  <c:v>117</c:v>
                </c:pt>
                <c:pt idx="7">
                  <c:v>194</c:v>
                </c:pt>
                <c:pt idx="8">
                  <c:v>178</c:v>
                </c:pt>
                <c:pt idx="9">
                  <c:v>70</c:v>
                </c:pt>
                <c:pt idx="10">
                  <c:v>728</c:v>
                </c:pt>
                <c:pt idx="11">
                  <c:v>148</c:v>
                </c:pt>
                <c:pt idx="12">
                  <c:v>82</c:v>
                </c:pt>
                <c:pt idx="13">
                  <c:v>1861</c:v>
                </c:pt>
              </c:numCache>
            </c:numRef>
          </c:val>
          <c:extLst>
            <c:ext xmlns:c16="http://schemas.microsoft.com/office/drawing/2014/chart" uri="{C3380CC4-5D6E-409C-BE32-E72D297353CC}">
              <c16:uniqueId val="{00000001-8DE9-43CB-A2E6-50645FE5F052}"/>
            </c:ext>
          </c:extLst>
        </c:ser>
        <c:ser>
          <c:idx val="2"/>
          <c:order val="2"/>
          <c:tx>
            <c:strRef>
              <c:f>'ДСБ+ДСИ (Д)'!$E$4</c:f>
              <c:strCache>
                <c:ptCount val="1"/>
                <c:pt idx="0">
                  <c:v>  Жисмоний шахслар мурожаатлари</c:v>
                </c:pt>
              </c:strCache>
            </c:strRef>
          </c:tx>
          <c:spPr>
            <a:solidFill>
              <a:srgbClr val="FF0000"/>
            </a:solidFill>
            <a:ln>
              <a:noFill/>
            </a:ln>
            <a:effectLst/>
          </c:spPr>
          <c:invertIfNegative val="0"/>
          <c:cat>
            <c:strRef>
              <c:f>'ДСБ+ДСИ (Д)'!$B$5:$B$18</c:f>
              <c:strCache>
                <c:ptCount val="14"/>
                <c:pt idx="0">
                  <c:v>Қорақалпоғистон Рес</c:v>
                </c:pt>
                <c:pt idx="1">
                  <c:v>Андижон вилояти</c:v>
                </c:pt>
                <c:pt idx="2">
                  <c:v>Бухоро вилояти</c:v>
                </c:pt>
                <c:pt idx="3">
                  <c:v>Жиззах вилояти</c:v>
                </c:pt>
                <c:pt idx="4">
                  <c:v>Қашқадарё вилояти</c:v>
                </c:pt>
                <c:pt idx="5">
                  <c:v>Навои вилояти</c:v>
                </c:pt>
                <c:pt idx="6">
                  <c:v>Наманган вилояти</c:v>
                </c:pt>
                <c:pt idx="7">
                  <c:v>Самарқанд вилояти</c:v>
                </c:pt>
                <c:pt idx="8">
                  <c:v>Сурхондарё вилояти</c:v>
                </c:pt>
                <c:pt idx="9">
                  <c:v>Сирдарё вилояти</c:v>
                </c:pt>
                <c:pt idx="10">
                  <c:v>Тошкент вилояти</c:v>
                </c:pt>
                <c:pt idx="11">
                  <c:v>Фаргона вилояти</c:v>
                </c:pt>
                <c:pt idx="12">
                  <c:v>Хоразм вилояти</c:v>
                </c:pt>
                <c:pt idx="13">
                  <c:v>Тошкент шаҳар</c:v>
                </c:pt>
              </c:strCache>
            </c:strRef>
          </c:cat>
          <c:val>
            <c:numRef>
              <c:f>'ДСБ+ДСИ (Д)'!$E$5:$E$18</c:f>
              <c:numCache>
                <c:formatCode>_-* #,##0\ _р_._-;\-* #,##0\ _р_._-;_-* "-"??\ _р_._-;_-@_-</c:formatCode>
                <c:ptCount val="14"/>
                <c:pt idx="0">
                  <c:v>48</c:v>
                </c:pt>
                <c:pt idx="1">
                  <c:v>41</c:v>
                </c:pt>
                <c:pt idx="2">
                  <c:v>66</c:v>
                </c:pt>
                <c:pt idx="3">
                  <c:v>34.5</c:v>
                </c:pt>
                <c:pt idx="4">
                  <c:v>53</c:v>
                </c:pt>
                <c:pt idx="5">
                  <c:v>40</c:v>
                </c:pt>
                <c:pt idx="6">
                  <c:v>47</c:v>
                </c:pt>
                <c:pt idx="7">
                  <c:v>83</c:v>
                </c:pt>
                <c:pt idx="8">
                  <c:v>169</c:v>
                </c:pt>
                <c:pt idx="9">
                  <c:v>79</c:v>
                </c:pt>
                <c:pt idx="10">
                  <c:v>124.75</c:v>
                </c:pt>
                <c:pt idx="11">
                  <c:v>51</c:v>
                </c:pt>
                <c:pt idx="12">
                  <c:v>26</c:v>
                </c:pt>
                <c:pt idx="13">
                  <c:v>272</c:v>
                </c:pt>
              </c:numCache>
            </c:numRef>
          </c:val>
          <c:extLst>
            <c:ext xmlns:c16="http://schemas.microsoft.com/office/drawing/2014/chart" uri="{C3380CC4-5D6E-409C-BE32-E72D297353CC}">
              <c16:uniqueId val="{00000002-8DE9-43CB-A2E6-50645FE5F052}"/>
            </c:ext>
          </c:extLst>
        </c:ser>
        <c:dLbls>
          <c:showLegendKey val="0"/>
          <c:showVal val="0"/>
          <c:showCatName val="0"/>
          <c:showSerName val="0"/>
          <c:showPercent val="0"/>
          <c:showBubbleSize val="0"/>
        </c:dLbls>
        <c:gapWidth val="219"/>
        <c:overlap val="-27"/>
        <c:axId val="94292224"/>
        <c:axId val="94294016"/>
      </c:barChart>
      <c:catAx>
        <c:axId val="94292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ru-RU"/>
          </a:p>
        </c:txPr>
        <c:crossAx val="94294016"/>
        <c:crosses val="autoZero"/>
        <c:auto val="1"/>
        <c:lblAlgn val="ctr"/>
        <c:lblOffset val="100"/>
        <c:noMultiLvlLbl val="0"/>
      </c:catAx>
      <c:valAx>
        <c:axId val="94294016"/>
        <c:scaling>
          <c:orientation val="minMax"/>
        </c:scaling>
        <c:delete val="1"/>
        <c:axPos val="l"/>
        <c:majorGridlines>
          <c:spPr>
            <a:ln w="9525" cap="flat" cmpd="sng" algn="ctr">
              <a:solidFill>
                <a:schemeClr val="tx1">
                  <a:lumMod val="15000"/>
                  <a:lumOff val="85000"/>
                </a:schemeClr>
              </a:solidFill>
              <a:round/>
            </a:ln>
            <a:effectLst/>
          </c:spPr>
        </c:majorGridlines>
        <c:numFmt formatCode="_-* #,##0\ _р_._-;\-* #,##0\ _р_._-;_-* &quot;-&quot;??\ _р_._-;_-@_-" sourceLinked="1"/>
        <c:majorTickMark val="none"/>
        <c:minorTickMark val="none"/>
        <c:tickLblPos val="nextTo"/>
        <c:crossAx val="94292224"/>
        <c:crosses val="autoZero"/>
        <c:crossBetween val="between"/>
      </c:valAx>
      <c:spPr>
        <a:noFill/>
        <a:ln>
          <a:noFill/>
        </a:ln>
        <a:effectLst/>
      </c:spPr>
    </c:plotArea>
    <c:legend>
      <c:legendPos val="b"/>
      <c:layout>
        <c:manualLayout>
          <c:xMode val="edge"/>
          <c:yMode val="edge"/>
          <c:x val="4.8913806632433048E-2"/>
          <c:y val="7.2753646117305708E-4"/>
          <c:w val="0.84453587687002463"/>
          <c:h val="8.864887179395578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accent5"/>
              </a:solidFill>
              <a:latin typeface="Arial" panose="020B0604020202020204" pitchFamily="34" charset="0"/>
              <a:ea typeface="+mn-ea"/>
              <a:cs typeface="Arial" panose="020B0604020202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rgbClr val="002060"/>
                </a:solidFill>
                <a:latin typeface="Arial" panose="020B0604020202020204" pitchFamily="34" charset="0"/>
                <a:ea typeface="+mn-ea"/>
                <a:cs typeface="Arial" panose="020B0604020202020204" pitchFamily="34" charset="0"/>
              </a:defRPr>
            </a:pPr>
            <a:r>
              <a:rPr lang="uz-Cyrl-UZ" dirty="0" smtClean="0"/>
              <a:t>Ҳ</a:t>
            </a:r>
            <a:r>
              <a:rPr lang="ru-RU" dirty="0" err="1" smtClean="0"/>
              <a:t>удудлар</a:t>
            </a:r>
            <a:r>
              <a:rPr lang="ru-RU" dirty="0" smtClean="0"/>
              <a:t> </a:t>
            </a:r>
            <a:r>
              <a:rPr lang="ru-RU" dirty="0" err="1" smtClean="0"/>
              <a:t>бўйича</a:t>
            </a:r>
            <a:r>
              <a:rPr lang="ru-RU" baseline="0" dirty="0" smtClean="0"/>
              <a:t> </a:t>
            </a:r>
            <a:r>
              <a:rPr lang="ru-RU" baseline="0" dirty="0" err="1" smtClean="0"/>
              <a:t>жами</a:t>
            </a:r>
            <a:endParaRPr lang="ru-RU" dirty="0"/>
          </a:p>
        </c:rich>
      </c:tx>
      <c:layout>
        <c:manualLayout>
          <c:xMode val="edge"/>
          <c:yMode val="edge"/>
          <c:x val="0.37824908863142387"/>
          <c:y val="0"/>
        </c:manualLayout>
      </c:layout>
      <c:overlay val="0"/>
      <c:spPr>
        <a:noFill/>
        <a:ln>
          <a:noFill/>
        </a:ln>
        <a:effectLst/>
      </c:spPr>
    </c:title>
    <c:autoTitleDeleted val="0"/>
    <c:plotArea>
      <c:layout>
        <c:manualLayout>
          <c:layoutTarget val="inner"/>
          <c:xMode val="edge"/>
          <c:yMode val="edge"/>
          <c:x val="1.2532551440875603E-2"/>
          <c:y val="0.26838970923458794"/>
          <c:w val="0.97493489711824877"/>
          <c:h val="0.62103775138037587"/>
        </c:manualLayout>
      </c:layout>
      <c:barChart>
        <c:barDir val="col"/>
        <c:grouping val="clustered"/>
        <c:varyColors val="0"/>
        <c:ser>
          <c:idx val="0"/>
          <c:order val="0"/>
          <c:tx>
            <c:strRef>
              <c:f>'[Пресса ва мурожаатлар 20.01.2020 йил..xlsx]Республика'!$B$5</c:f>
              <c:strCache>
                <c:ptCount val="1"/>
                <c:pt idx="0">
                  <c:v>Республика бўйича</c:v>
                </c:pt>
              </c:strCache>
            </c:strRef>
          </c:tx>
          <c:spPr>
            <a:solidFill>
              <a:schemeClr val="accent1"/>
            </a:solidFill>
            <a:ln>
              <a:noFill/>
            </a:ln>
            <a:effectLst/>
          </c:spPr>
          <c:invertIfNegative val="0"/>
          <c:dPt>
            <c:idx val="1"/>
            <c:invertIfNegative val="0"/>
            <c:bubble3D val="0"/>
            <c:spPr>
              <a:solidFill>
                <a:schemeClr val="accent4"/>
              </a:solidFill>
              <a:ln>
                <a:noFill/>
              </a:ln>
              <a:effectLst/>
            </c:spPr>
            <c:extLst>
              <c:ext xmlns:c16="http://schemas.microsoft.com/office/drawing/2014/chart" uri="{C3380CC4-5D6E-409C-BE32-E72D297353CC}">
                <c16:uniqueId val="{00000001-99ED-4060-9558-B88BC825B542}"/>
              </c:ext>
            </c:extLst>
          </c:dPt>
          <c:dPt>
            <c:idx val="2"/>
            <c:invertIfNegative val="0"/>
            <c:bubble3D val="0"/>
            <c:spPr>
              <a:solidFill>
                <a:srgbClr val="FF0000"/>
              </a:solidFill>
              <a:ln>
                <a:noFill/>
              </a:ln>
              <a:effectLst/>
            </c:spPr>
            <c:extLst>
              <c:ext xmlns:c16="http://schemas.microsoft.com/office/drawing/2014/chart" uri="{C3380CC4-5D6E-409C-BE32-E72D297353CC}">
                <c16:uniqueId val="{00000003-99ED-4060-9558-B88BC825B542}"/>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'[Пресса ва мурожаатлар 20.01.2020 йил..xlsx]Республика'!$C$4:$E$4</c:f>
              <c:strCache>
                <c:ptCount val="3"/>
                <c:pt idx="0">
                  <c:v>Жами келиб тушган хужжатлар</c:v>
                </c:pt>
                <c:pt idx="1">
                  <c:v>  Юридик шахслар мурожаатлари </c:v>
                </c:pt>
                <c:pt idx="2">
                  <c:v>  Жисмоний шахслар мурожаатлари</c:v>
                </c:pt>
              </c:strCache>
            </c:strRef>
          </c:cat>
          <c:val>
            <c:numRef>
              <c:f>'[Пресса ва мурожаатлар 20.01.2020 йил..xlsx]Республика'!$C$5:$E$5</c:f>
              <c:numCache>
                <c:formatCode>_-* #\ ##0\ _р_._-;\-* #\ ##0\ _р_._-;_-* "-"??\ _р_._-;_-@_-</c:formatCode>
                <c:ptCount val="3"/>
                <c:pt idx="0">
                  <c:v>44400.25</c:v>
                </c:pt>
                <c:pt idx="1">
                  <c:v>4181</c:v>
                </c:pt>
                <c:pt idx="2">
                  <c:v>1134.25</c:v>
                </c:pt>
              </c:numCache>
            </c:numRef>
          </c:val>
          <c:extLst>
            <c:ext xmlns:c16="http://schemas.microsoft.com/office/drawing/2014/chart" uri="{C3380CC4-5D6E-409C-BE32-E72D297353CC}">
              <c16:uniqueId val="{00000004-99ED-4060-9558-B88BC825B542}"/>
            </c:ext>
          </c:extLst>
        </c:ser>
        <c:dLbls>
          <c:showLegendKey val="0"/>
          <c:showVal val="0"/>
          <c:showCatName val="0"/>
          <c:showSerName val="0"/>
          <c:showPercent val="0"/>
          <c:showBubbleSize val="0"/>
        </c:dLbls>
        <c:gapWidth val="219"/>
        <c:overlap val="-27"/>
        <c:axId val="97801344"/>
        <c:axId val="97802880"/>
      </c:barChart>
      <c:catAx>
        <c:axId val="97801344"/>
        <c:scaling>
          <c:orientation val="minMax"/>
        </c:scaling>
        <c:delete val="1"/>
        <c:axPos val="b"/>
        <c:numFmt formatCode="General" sourceLinked="1"/>
        <c:majorTickMark val="none"/>
        <c:minorTickMark val="none"/>
        <c:tickLblPos val="nextTo"/>
        <c:crossAx val="97802880"/>
        <c:crosses val="autoZero"/>
        <c:auto val="1"/>
        <c:lblAlgn val="ctr"/>
        <c:lblOffset val="100"/>
        <c:noMultiLvlLbl val="0"/>
      </c:catAx>
      <c:valAx>
        <c:axId val="97802880"/>
        <c:scaling>
          <c:orientation val="minMax"/>
        </c:scaling>
        <c:delete val="1"/>
        <c:axPos val="l"/>
        <c:majorGridlines>
          <c:spPr>
            <a:ln w="9525" cap="flat" cmpd="sng" algn="ctr">
              <a:solidFill>
                <a:schemeClr val="tx1">
                  <a:lumMod val="15000"/>
                  <a:lumOff val="85000"/>
                </a:schemeClr>
              </a:solidFill>
              <a:round/>
            </a:ln>
            <a:effectLst/>
          </c:spPr>
        </c:majorGridlines>
        <c:numFmt formatCode="_-* #\ ##0\ _р_._-;\-* #\ ##0\ _р_._-;_-* &quot;-&quot;??\ _р_._-;_-@_-" sourceLinked="1"/>
        <c:majorTickMark val="none"/>
        <c:minorTickMark val="none"/>
        <c:tickLblPos val="nextTo"/>
        <c:crossAx val="978013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ru-RU" sz="1800" b="1" dirty="0" err="1">
                <a:solidFill>
                  <a:srgbClr val="00B050"/>
                </a:solidFill>
                <a:latin typeface="Arial" panose="020B0604020202020204" pitchFamily="34" charset="0"/>
                <a:cs typeface="Arial" panose="020B0604020202020204" pitchFamily="34" charset="0"/>
              </a:rPr>
              <a:t>Ижтимоий</a:t>
            </a:r>
            <a:r>
              <a:rPr lang="ru-RU" sz="1800" b="1" dirty="0">
                <a:solidFill>
                  <a:srgbClr val="00B050"/>
                </a:solidFill>
                <a:latin typeface="Arial" panose="020B0604020202020204" pitchFamily="34" charset="0"/>
                <a:cs typeface="Arial" panose="020B0604020202020204" pitchFamily="34" charset="0"/>
              </a:rPr>
              <a:t> </a:t>
            </a:r>
            <a:r>
              <a:rPr lang="ru-RU" sz="1800" b="1" dirty="0" err="1">
                <a:solidFill>
                  <a:srgbClr val="00B050"/>
                </a:solidFill>
                <a:latin typeface="Arial" panose="020B0604020202020204" pitchFamily="34" charset="0"/>
                <a:cs typeface="Arial" panose="020B0604020202020204" pitchFamily="34" charset="0"/>
              </a:rPr>
              <a:t>тармоқдаги</a:t>
            </a:r>
            <a:r>
              <a:rPr lang="ru-RU" sz="1800" b="1" baseline="0" dirty="0">
                <a:solidFill>
                  <a:srgbClr val="00B050"/>
                </a:solidFill>
                <a:latin typeface="Arial" panose="020B0604020202020204" pitchFamily="34" charset="0"/>
                <a:cs typeface="Arial" panose="020B0604020202020204" pitchFamily="34" charset="0"/>
              </a:rPr>
              <a:t> </a:t>
            </a:r>
            <a:r>
              <a:rPr lang="ru-RU" sz="1800" b="1" baseline="0" dirty="0" err="1">
                <a:solidFill>
                  <a:srgbClr val="00B050"/>
                </a:solidFill>
                <a:latin typeface="Arial" panose="020B0604020202020204" pitchFamily="34" charset="0"/>
                <a:cs typeface="Arial" panose="020B0604020202020204" pitchFamily="34" charset="0"/>
              </a:rPr>
              <a:t>канналлар</a:t>
            </a:r>
            <a:r>
              <a:rPr lang="ru-RU" sz="1800" b="1" baseline="0" dirty="0">
                <a:solidFill>
                  <a:srgbClr val="00B050"/>
                </a:solidFill>
                <a:latin typeface="Arial" panose="020B0604020202020204" pitchFamily="34" charset="0"/>
                <a:cs typeface="Arial" panose="020B0604020202020204" pitchFamily="34" charset="0"/>
              </a:rPr>
              <a:t> сони</a:t>
            </a:r>
            <a:endParaRPr lang="ru-RU" sz="1800" b="1" dirty="0">
              <a:solidFill>
                <a:srgbClr val="00B050"/>
              </a:solidFill>
              <a:latin typeface="Arial" panose="020B0604020202020204" pitchFamily="34" charset="0"/>
              <a:cs typeface="Arial" panose="020B0604020202020204" pitchFamily="34" charset="0"/>
            </a:endParaRPr>
          </a:p>
        </c:rich>
      </c:tx>
      <c:overlay val="0"/>
      <c:spPr>
        <a:noFill/>
        <a:ln>
          <a:noFill/>
        </a:ln>
        <a:effectLst/>
      </c:sp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'[ДСХО_СВОД_Телеграмм_ва_Фейсбук 20.01.2020.xlsx]1 (2)'!$B$13</c:f>
              <c:strCache>
                <c:ptCount val="1"/>
                <c:pt idx="0">
                  <c:v>Республика бўйича</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4F18-4527-B1A8-6820932DBE66}"/>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4F18-4527-B1A8-6820932DBE66}"/>
              </c:ext>
            </c:extLst>
          </c:dPt>
          <c:dLbls>
            <c:dLbl>
              <c:idx val="0"/>
              <c:layout>
                <c:manualLayout>
                  <c:x val="-0.22774813913057315"/>
                  <c:y val="-0.13740330360849728"/>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F18-4527-B1A8-6820932DBE66}"/>
                </c:ext>
              </c:extLst>
            </c:dLbl>
            <c:dLbl>
              <c:idx val="1"/>
              <c:layout>
                <c:manualLayout>
                  <c:x val="0.18549670141205821"/>
                  <c:y val="4.6538016113575421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F18-4527-B1A8-6820932DBE66}"/>
                </c:ext>
              </c:extLst>
            </c:dLbl>
            <c:spPr>
              <a:noFill/>
              <a:ln>
                <a:noFill/>
              </a:ln>
              <a:effectLst/>
            </c:spPr>
            <c:txPr>
              <a:bodyPr rot="0" spcFirstLastPara="1" vertOverflow="ellipsis" vert="horz" wrap="square" lIns="38100" tIns="19050" rIns="38100" bIns="19050" anchor="ctr" anchorCtr="1">
                <a:spAutoFit/>
              </a:bodyPr>
              <a:lstStyle/>
              <a:p>
                <a:pPr>
                  <a:defRPr sz="2200" b="1" i="0" u="none" strike="noStrike" kern="1200" baseline="0">
                    <a:solidFill>
                      <a:schemeClr val="bg1"/>
                    </a:solidFill>
                    <a:latin typeface="Arial" panose="020B0604020202020204" pitchFamily="34" charset="0"/>
                    <a:ea typeface="+mn-ea"/>
                    <a:cs typeface="Arial" panose="020B0604020202020204" pitchFamily="34" charset="0"/>
                  </a:defRPr>
                </a:pPr>
                <a:endParaRPr lang="ru-RU"/>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'[ДСХО_СВОД_Телеграмм_ва_Фейсбук 20.01.2020.xlsx]1 (2)'!$C$12:$D$12</c:f>
              <c:strCache>
                <c:ptCount val="2"/>
                <c:pt idx="0">
                  <c:v>Телеграмда канал ва гуруҳлар сони</c:v>
                </c:pt>
                <c:pt idx="1">
                  <c:v>Facebookда каналлар сони</c:v>
                </c:pt>
              </c:strCache>
            </c:strRef>
          </c:cat>
          <c:val>
            <c:numRef>
              <c:f>'[ДСХО_СВОД_Телеграмм_ва_Фейсбук 20.01.2020.xlsx]1 (2)'!$C$13:$D$13</c:f>
              <c:numCache>
                <c:formatCode>0</c:formatCode>
                <c:ptCount val="2"/>
                <c:pt idx="0">
                  <c:v>50</c:v>
                </c:pt>
                <c:pt idx="1">
                  <c:v>25</c:v>
                </c:pt>
              </c:numCache>
            </c:numRef>
          </c:val>
          <c:extLst>
            <c:ext xmlns:c16="http://schemas.microsoft.com/office/drawing/2014/chart" uri="{C3380CC4-5D6E-409C-BE32-E72D297353CC}">
              <c16:uniqueId val="{00000004-4F18-4527-B1A8-6820932DBE66}"/>
            </c:ext>
          </c:extLst>
        </c:ser>
        <c:dLbls>
          <c:dLblPos val="bestFit"/>
          <c:showLegendKey val="0"/>
          <c:showVal val="1"/>
          <c:showCatName val="0"/>
          <c:showSerName val="0"/>
          <c:showPercent val="0"/>
          <c:showBubbleSize val="0"/>
          <c:showLeaderLines val="1"/>
        </c:dLbls>
      </c:pie3DChart>
      <c:spPr>
        <a:noFill/>
        <a:ln>
          <a:noFill/>
        </a:ln>
        <a:effectLst/>
      </c:spPr>
    </c:plotArea>
    <c:legend>
      <c:legendPos val="b"/>
      <c:layout>
        <c:manualLayout>
          <c:xMode val="edge"/>
          <c:yMode val="edge"/>
          <c:x val="7.5290843918435338E-2"/>
          <c:y val="0.82444257830156709"/>
          <c:w val="0.83793537075072377"/>
          <c:h val="0.15463196739363855"/>
        </c:manualLayout>
      </c:layout>
      <c:overlay val="0"/>
      <c:spPr>
        <a:noFill/>
        <a:ln>
          <a:noFill/>
        </a:ln>
        <a:effectLst/>
      </c:spPr>
      <c:txPr>
        <a:bodyPr rot="0" spcFirstLastPara="1" vertOverflow="ellipsis" vert="horz" wrap="square" anchor="ctr" anchorCtr="1"/>
        <a:lstStyle/>
        <a:p>
          <a:pPr>
            <a:defRPr sz="1300" b="1" i="0" u="none" strike="noStrike" kern="1200" baseline="0">
              <a:solidFill>
                <a:srgbClr val="002060"/>
              </a:solidFill>
              <a:latin typeface="Arial" panose="020B0604020202020204" pitchFamily="34" charset="0"/>
              <a:ea typeface="+mn-ea"/>
              <a:cs typeface="Arial" panose="020B0604020202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ru-RU" sz="1800" b="1" dirty="0" err="1">
                <a:solidFill>
                  <a:srgbClr val="00B050"/>
                </a:solidFill>
                <a:latin typeface="Arial" panose="020B0604020202020204" pitchFamily="34" charset="0"/>
                <a:cs typeface="Arial" panose="020B0604020202020204" pitchFamily="34" charset="0"/>
              </a:rPr>
              <a:t>Ижтимоий</a:t>
            </a:r>
            <a:r>
              <a:rPr lang="ru-RU" sz="1800" b="1" dirty="0">
                <a:solidFill>
                  <a:srgbClr val="00B050"/>
                </a:solidFill>
                <a:latin typeface="Arial" panose="020B0604020202020204" pitchFamily="34" charset="0"/>
                <a:cs typeface="Arial" panose="020B0604020202020204" pitchFamily="34" charset="0"/>
              </a:rPr>
              <a:t> </a:t>
            </a:r>
            <a:r>
              <a:rPr lang="ru-RU" sz="1800" b="1" dirty="0" err="1">
                <a:solidFill>
                  <a:srgbClr val="00B050"/>
                </a:solidFill>
                <a:latin typeface="Arial" panose="020B0604020202020204" pitchFamily="34" charset="0"/>
                <a:cs typeface="Arial" panose="020B0604020202020204" pitchFamily="34" charset="0"/>
              </a:rPr>
              <a:t>тармоқдаги</a:t>
            </a:r>
            <a:r>
              <a:rPr lang="ru-RU" sz="1800" b="1" baseline="0" dirty="0">
                <a:solidFill>
                  <a:srgbClr val="00B050"/>
                </a:solidFill>
                <a:latin typeface="Arial" panose="020B0604020202020204" pitchFamily="34" charset="0"/>
                <a:cs typeface="Arial" panose="020B0604020202020204" pitchFamily="34" charset="0"/>
              </a:rPr>
              <a:t> </a:t>
            </a:r>
            <a:r>
              <a:rPr lang="ru-RU" sz="1800" b="1" baseline="0" dirty="0" err="1">
                <a:solidFill>
                  <a:srgbClr val="00B050"/>
                </a:solidFill>
                <a:latin typeface="Arial" panose="020B0604020202020204" pitchFamily="34" charset="0"/>
                <a:cs typeface="Arial" panose="020B0604020202020204" pitchFamily="34" charset="0"/>
              </a:rPr>
              <a:t>материаллар</a:t>
            </a:r>
            <a:r>
              <a:rPr lang="ru-RU" sz="1800" b="1" baseline="0" dirty="0">
                <a:solidFill>
                  <a:srgbClr val="00B050"/>
                </a:solidFill>
                <a:latin typeface="Arial" panose="020B0604020202020204" pitchFamily="34" charset="0"/>
                <a:cs typeface="Arial" panose="020B0604020202020204" pitchFamily="34" charset="0"/>
              </a:rPr>
              <a:t> сони</a:t>
            </a:r>
            <a:endParaRPr lang="ru-RU" sz="1800" b="1" dirty="0">
              <a:solidFill>
                <a:srgbClr val="00B050"/>
              </a:solidFill>
              <a:latin typeface="Arial" panose="020B0604020202020204" pitchFamily="34" charset="0"/>
              <a:cs typeface="Arial" panose="020B0604020202020204" pitchFamily="34" charset="0"/>
            </a:endParaRPr>
          </a:p>
        </c:rich>
      </c:tx>
      <c:overlay val="0"/>
      <c:spPr>
        <a:noFill/>
        <a:ln>
          <a:noFill/>
        </a:ln>
        <a:effectLst/>
      </c:sp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'[ДСХО_СВОД_Телеграмм_ва_Фейсбук 20.01.2020.xlsx]1 (2)'!$B$13</c:f>
              <c:strCache>
                <c:ptCount val="1"/>
                <c:pt idx="0">
                  <c:v>Республика бўйича</c:v>
                </c:pt>
              </c:strCache>
            </c:strRef>
          </c:tx>
          <c:dPt>
            <c:idx val="0"/>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1-2143-48E0-935B-5567C6A17114}"/>
              </c:ext>
            </c:extLst>
          </c:dPt>
          <c:dPt>
            <c:idx val="1"/>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3-2143-48E0-935B-5567C6A17114}"/>
              </c:ext>
            </c:extLst>
          </c:dPt>
          <c:dLbls>
            <c:dLbl>
              <c:idx val="0"/>
              <c:layout>
                <c:manualLayout>
                  <c:x val="-0.21881115828840408"/>
                  <c:y val="-7.443848403947359E-2"/>
                </c:manualLayout>
              </c:layout>
              <c:spPr>
                <a:noFill/>
                <a:ln>
                  <a:noFill/>
                </a:ln>
                <a:effectLst/>
              </c:spPr>
              <c:txPr>
                <a:bodyPr rot="0" spcFirstLastPara="1" vertOverflow="ellipsis" vert="horz" wrap="square" lIns="38100" tIns="19050" rIns="38100" bIns="19050" anchor="ctr" anchorCtr="1">
                  <a:noAutofit/>
                </a:bodyPr>
                <a:lstStyle/>
                <a:p>
                  <a:pPr>
                    <a:defRPr sz="2000" b="1" i="0" u="none" strike="noStrike" kern="1200" baseline="0">
                      <a:solidFill>
                        <a:schemeClr val="bg1"/>
                      </a:solidFill>
                      <a:latin typeface="Arial" panose="020B0604020202020204" pitchFamily="34" charset="0"/>
                      <a:ea typeface="+mn-ea"/>
                      <a:cs typeface="Arial" panose="020B0604020202020204" pitchFamily="34" charset="0"/>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manualLayout>
                      <c:w val="0.12554987525218159"/>
                      <c:h val="9.0168897557629857E-2"/>
                    </c:manualLayout>
                  </c15:layout>
                </c:ext>
                <c:ext xmlns:c16="http://schemas.microsoft.com/office/drawing/2014/chart" uri="{C3380CC4-5D6E-409C-BE32-E72D297353CC}">
                  <c16:uniqueId val="{00000001-2143-48E0-935B-5567C6A17114}"/>
                </c:ext>
              </c:extLst>
            </c:dLbl>
            <c:dLbl>
              <c:idx val="1"/>
              <c:layout>
                <c:manualLayout>
                  <c:x val="0.25422295944759737"/>
                  <c:y val="-9.4061322791460733E-2"/>
                </c:manualLayout>
              </c:layout>
              <c:spPr>
                <a:noFill/>
                <a:ln>
                  <a:noFill/>
                </a:ln>
                <a:effectLst/>
              </c:spPr>
              <c:txPr>
                <a:bodyPr rot="0" spcFirstLastPara="1" vertOverflow="ellipsis" vert="horz" wrap="square" lIns="38100" tIns="19050" rIns="38100" bIns="19050" anchor="ctr" anchorCtr="1">
                  <a:noAutofit/>
                </a:bodyPr>
                <a:lstStyle/>
                <a:p>
                  <a:pPr>
                    <a:defRPr sz="2000" b="1" i="0" u="none" strike="noStrike" kern="1200" baseline="0">
                      <a:solidFill>
                        <a:schemeClr val="bg1"/>
                      </a:solidFill>
                      <a:latin typeface="Arial" panose="020B0604020202020204" pitchFamily="34" charset="0"/>
                      <a:ea typeface="+mn-ea"/>
                      <a:cs typeface="Arial" panose="020B0604020202020204" pitchFamily="34" charset="0"/>
                    </a:defRPr>
                  </a:pPr>
                  <a:endParaRPr lang="ru-RU"/>
                </a:p>
              </c:txPr>
              <c:dLblPos val="bestFi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2143-48E0-935B-5567C6A17114}"/>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Arial" panose="020B0604020202020204" pitchFamily="34" charset="0"/>
                    <a:ea typeface="+mn-ea"/>
                    <a:cs typeface="Arial" panose="020B0604020202020204" pitchFamily="34" charset="0"/>
                  </a:defRPr>
                </a:pPr>
                <a:endParaRPr lang="ru-RU"/>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'[ДСХО_СВОД_Телеграмм_ва_Фейсбук 20.01.2020.xlsx]1 (2)'!$C$12:$D$12</c:f>
              <c:strCache>
                <c:ptCount val="2"/>
                <c:pt idx="0">
                  <c:v>Телеграмм каналига жойлаштирилган материаллар сони</c:v>
                </c:pt>
                <c:pt idx="1">
                  <c:v>Facebook каналига жойлаштирилган материаллар сони</c:v>
                </c:pt>
              </c:strCache>
            </c:strRef>
          </c:cat>
          <c:val>
            <c:numRef>
              <c:f>'[ДСХО_СВОД_Телеграмм_ва_Фейсбук 20.01.2020.xlsx]1 (2)'!$C$13:$D$13</c:f>
              <c:numCache>
                <c:formatCode>0</c:formatCode>
                <c:ptCount val="2"/>
                <c:pt idx="0">
                  <c:v>5773</c:v>
                </c:pt>
                <c:pt idx="1">
                  <c:v>5758</c:v>
                </c:pt>
              </c:numCache>
            </c:numRef>
          </c:val>
          <c:extLst>
            <c:ext xmlns:c16="http://schemas.microsoft.com/office/drawing/2014/chart" uri="{C3380CC4-5D6E-409C-BE32-E72D297353CC}">
              <c16:uniqueId val="{00000004-2143-48E0-935B-5567C6A17114}"/>
            </c:ext>
          </c:extLst>
        </c:ser>
        <c:dLbls>
          <c:dLblPos val="bestFit"/>
          <c:showLegendKey val="0"/>
          <c:showVal val="1"/>
          <c:showCatName val="0"/>
          <c:showSerName val="0"/>
          <c:showPercent val="0"/>
          <c:showBubbleSize val="0"/>
          <c:showLeaderLines val="1"/>
        </c:dLbls>
      </c:pie3DChart>
      <c:spPr>
        <a:noFill/>
        <a:ln>
          <a:noFill/>
        </a:ln>
        <a:effectLst/>
      </c:spPr>
    </c:plotArea>
    <c:legend>
      <c:legendPos val="b"/>
      <c:layout>
        <c:manualLayout>
          <c:xMode val="edge"/>
          <c:yMode val="edge"/>
          <c:x val="5.9877816563214697E-2"/>
          <c:y val="0.8360673159023051"/>
          <c:w val="0.90862255753231769"/>
          <c:h val="0.1474402663893401"/>
        </c:manualLayout>
      </c:layout>
      <c:overlay val="0"/>
      <c:spPr>
        <a:noFill/>
        <a:ln>
          <a:noFill/>
        </a:ln>
        <a:effectLst/>
      </c:spPr>
      <c:txPr>
        <a:bodyPr rot="0" spcFirstLastPara="1" vertOverflow="ellipsis" vert="horz" wrap="square" anchor="ctr" anchorCtr="1"/>
        <a:lstStyle/>
        <a:p>
          <a:pPr>
            <a:defRPr sz="1300" b="1" i="0" u="none" strike="noStrike" kern="1200" baseline="0">
              <a:solidFill>
                <a:srgbClr val="002060"/>
              </a:solidFill>
              <a:latin typeface="Arial" panose="020B0604020202020204" pitchFamily="34" charset="0"/>
              <a:ea typeface="+mn-ea"/>
              <a:cs typeface="Arial" panose="020B0604020202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1">
    <c:autoUpdate val="0"/>
  </c:externalData>
</c:chartSpace>
</file>

<file path=ppt/diagrams/_rels/data1.xml.rels><?xml version="1.0" encoding="UTF-8" standalone="yes"?>
<Relationships xmlns="http://schemas.openxmlformats.org/package/2006/relationships"><Relationship Id="rId1" Type="http://schemas.openxmlformats.org/officeDocument/2006/relationships/image" Target="../media/image1.jpg"/></Relationships>
</file>

<file path=ppt/diagrams/_rels/drawing1.xml.rels><?xml version="1.0" encoding="UTF-8" standalone="yes"?>
<Relationships xmlns="http://schemas.openxmlformats.org/package/2006/relationships"><Relationship Id="rId1" Type="http://schemas.openxmlformats.org/officeDocument/2006/relationships/image" Target="../media/image1.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BD461B-DB09-4456-8799-F273001DD406}" type="doc">
      <dgm:prSet loTypeId="urn:microsoft.com/office/officeart/2005/8/layout/bList2" loCatId="picture" qsTypeId="urn:microsoft.com/office/officeart/2005/8/quickstyle/simple1" qsCatId="simple" csTypeId="urn:microsoft.com/office/officeart/2005/8/colors/accent1_2" csCatId="accent1" phldr="1"/>
      <dgm:spPr/>
    </dgm:pt>
    <dgm:pt modelId="{1757A0FB-44BC-4E0B-B39D-2A1FFA8905DB}">
      <dgm:prSet phldrT="[Текст]" custT="1">
        <dgm:style>
          <a:lnRef idx="2">
            <a:schemeClr val="accent5"/>
          </a:lnRef>
          <a:fillRef idx="1">
            <a:schemeClr val="lt1"/>
          </a:fillRef>
          <a:effectRef idx="0">
            <a:schemeClr val="accent5"/>
          </a:effectRef>
          <a:fontRef idx="minor">
            <a:schemeClr val="dk1"/>
          </a:fontRef>
        </dgm:style>
      </dgm:prSet>
      <dgm:spPr/>
      <dgm:t>
        <a:bodyPr/>
        <a:lstStyle/>
        <a:p>
          <a:pPr algn="ctr"/>
          <a:r>
            <a:rPr lang="uz-Cyrl-UZ" sz="2000" b="1" dirty="0" smtClean="0">
              <a:solidFill>
                <a:srgbClr val="FF0000"/>
              </a:solidFill>
              <a:latin typeface="Arial" panose="020B0604020202020204" pitchFamily="34" charset="0"/>
              <a:cs typeface="Arial" panose="020B0604020202020204" pitchFamily="34" charset="0"/>
            </a:rPr>
            <a:t>15 та вакант</a:t>
          </a:r>
          <a:endParaRPr lang="ru-RU" sz="2000" b="1" dirty="0">
            <a:solidFill>
              <a:srgbClr val="FF0000"/>
            </a:solidFill>
            <a:latin typeface="Arial" panose="020B0604020202020204" pitchFamily="34" charset="0"/>
            <a:cs typeface="Arial" panose="020B0604020202020204" pitchFamily="34" charset="0"/>
          </a:endParaRPr>
        </a:p>
      </dgm:t>
    </dgm:pt>
    <dgm:pt modelId="{0C6B6E6E-699A-47D0-BA22-5CCA81C905A0}" type="parTrans" cxnId="{51D54F5A-6A42-49A3-B567-D2B605E3808E}">
      <dgm:prSet/>
      <dgm:spPr/>
      <dgm:t>
        <a:bodyPr/>
        <a:lstStyle/>
        <a:p>
          <a:endParaRPr lang="ru-RU"/>
        </a:p>
      </dgm:t>
    </dgm:pt>
    <dgm:pt modelId="{244AEA6C-88E2-488B-8BEC-E87B05D4292B}" type="sibTrans" cxnId="{51D54F5A-6A42-49A3-B567-D2B605E3808E}">
      <dgm:prSet/>
      <dgm:spPr/>
      <dgm:t>
        <a:bodyPr/>
        <a:lstStyle/>
        <a:p>
          <a:endParaRPr lang="ru-RU"/>
        </a:p>
      </dgm:t>
    </dgm:pt>
    <dgm:pt modelId="{D0209A35-823E-4F49-95B2-37908204842A}">
      <dgm:prSet custT="1">
        <dgm:style>
          <a:lnRef idx="2">
            <a:schemeClr val="accent6"/>
          </a:lnRef>
          <a:fillRef idx="1">
            <a:schemeClr val="lt1"/>
          </a:fillRef>
          <a:effectRef idx="0">
            <a:schemeClr val="accent6"/>
          </a:effectRef>
          <a:fontRef idx="minor">
            <a:schemeClr val="dk1"/>
          </a:fontRef>
        </dgm:style>
      </dgm:prSet>
      <dgm:spPr>
        <a:ln/>
      </dgm:spPr>
      <dgm:t>
        <a:bodyPr/>
        <a:lstStyle/>
        <a:p>
          <a:pPr algn="ctr"/>
          <a:r>
            <a:rPr lang="uz-Cyrl-UZ" sz="2000" b="1" dirty="0" smtClean="0">
              <a:solidFill>
                <a:srgbClr val="002060"/>
              </a:solidFill>
              <a:latin typeface="Arial" panose="020B0604020202020204" pitchFamily="34" charset="0"/>
              <a:cs typeface="Arial" panose="020B0604020202020204" pitchFamily="34" charset="0"/>
            </a:rPr>
            <a:t>Тизим бўйича жами 333 нафар штат</a:t>
          </a:r>
          <a:endParaRPr lang="ru-RU" sz="2000" b="1" dirty="0">
            <a:solidFill>
              <a:srgbClr val="002060"/>
            </a:solidFill>
            <a:latin typeface="Arial" panose="020B0604020202020204" pitchFamily="34" charset="0"/>
            <a:cs typeface="Arial" panose="020B0604020202020204" pitchFamily="34" charset="0"/>
          </a:endParaRPr>
        </a:p>
      </dgm:t>
    </dgm:pt>
    <dgm:pt modelId="{7F1279B8-494B-4AB3-AB72-21558BFCCCF6}" type="parTrans" cxnId="{7A5DB736-5B4C-447D-858F-BCFBFEEF38F5}">
      <dgm:prSet/>
      <dgm:spPr/>
      <dgm:t>
        <a:bodyPr/>
        <a:lstStyle/>
        <a:p>
          <a:endParaRPr lang="ru-RU"/>
        </a:p>
      </dgm:t>
    </dgm:pt>
    <dgm:pt modelId="{A6D0C858-791E-4899-8D0E-CEAD90FB7C3E}" type="sibTrans" cxnId="{7A5DB736-5B4C-447D-858F-BCFBFEEF38F5}">
      <dgm:prSet/>
      <dgm:spPr/>
      <dgm:t>
        <a:bodyPr/>
        <a:lstStyle/>
        <a:p>
          <a:endParaRPr lang="ru-RU"/>
        </a:p>
      </dgm:t>
    </dgm:pt>
    <dgm:pt modelId="{B2A7169B-34B2-47E4-A528-521579B791BB}" type="pres">
      <dgm:prSet presAssocID="{D7BD461B-DB09-4456-8799-F273001DD406}" presName="diagram" presStyleCnt="0">
        <dgm:presLayoutVars>
          <dgm:dir/>
          <dgm:animLvl val="lvl"/>
          <dgm:resizeHandles val="exact"/>
        </dgm:presLayoutVars>
      </dgm:prSet>
      <dgm:spPr/>
    </dgm:pt>
    <dgm:pt modelId="{F27298B1-F518-41EC-B0C8-A714FC158397}" type="pres">
      <dgm:prSet presAssocID="{1757A0FB-44BC-4E0B-B39D-2A1FFA8905DB}" presName="compNode" presStyleCnt="0"/>
      <dgm:spPr/>
    </dgm:pt>
    <dgm:pt modelId="{2F68A1A8-D575-449D-A55F-064DEA0FB8CA}" type="pres">
      <dgm:prSet presAssocID="{1757A0FB-44BC-4E0B-B39D-2A1FFA8905DB}" presName="childRect" presStyleLbl="bgAcc1" presStyleIdx="0" presStyleCnt="1" custScaleX="116830" custScaleY="83028" custLinFactNeighborX="2929" custLinFactNeighborY="4578">
        <dgm:presLayoutVars>
          <dgm:bulletEnabled val="1"/>
        </dgm:presLayoutVars>
      </dgm:prSet>
      <dgm:spPr/>
      <dgm:t>
        <a:bodyPr/>
        <a:lstStyle/>
        <a:p>
          <a:endParaRPr lang="ru-RU"/>
        </a:p>
      </dgm:t>
    </dgm:pt>
    <dgm:pt modelId="{7EE92BB3-CBD9-44AA-B57D-9486CD862DC3}" type="pres">
      <dgm:prSet presAssocID="{1757A0FB-44BC-4E0B-B39D-2A1FFA8905DB}" presName="parentText" presStyleLbl="node1" presStyleIdx="0" presStyleCnt="0">
        <dgm:presLayoutVars>
          <dgm:chMax val="0"/>
          <dgm:bulletEnabled val="1"/>
        </dgm:presLayoutVars>
      </dgm:prSet>
      <dgm:spPr/>
      <dgm:t>
        <a:bodyPr/>
        <a:lstStyle/>
        <a:p>
          <a:endParaRPr lang="ru-RU"/>
        </a:p>
      </dgm:t>
    </dgm:pt>
    <dgm:pt modelId="{4F8FCC06-51AD-4CED-B991-0E1C99BA7033}" type="pres">
      <dgm:prSet presAssocID="{1757A0FB-44BC-4E0B-B39D-2A1FFA8905DB}" presName="parentRect" presStyleLbl="alignNode1" presStyleIdx="0" presStyleCnt="1"/>
      <dgm:spPr/>
      <dgm:t>
        <a:bodyPr/>
        <a:lstStyle/>
        <a:p>
          <a:endParaRPr lang="ru-RU"/>
        </a:p>
      </dgm:t>
    </dgm:pt>
    <dgm:pt modelId="{1C6B1B57-489F-4BD3-A872-46C5499F3898}" type="pres">
      <dgm:prSet presAssocID="{1757A0FB-44BC-4E0B-B39D-2A1FFA8905DB}" presName="adorn" presStyleLbl="fgAccFollowNode1" presStyleIdx="0" presStyleCnt="1" custLinFactNeighborX="17267" custLinFactNeighborY="-5113"/>
      <dgm:spPr>
        <a:blipFill>
          <a:blip xmlns:r="http://schemas.openxmlformats.org/officeDocument/2006/relationships" r:embed="rId1">
            <a:duotone>
              <a:schemeClr val="accent1">
                <a:shade val="45000"/>
                <a:satMod val="135000"/>
              </a:schemeClr>
              <a:prstClr val="white"/>
            </a:duotone>
            <a:extLst>
              <a:ext uri="{28A0092B-C50C-407E-A947-70E740481C1C}">
                <a14:useLocalDpi xmlns:a14="http://schemas.microsoft.com/office/drawing/2010/main" val="0"/>
              </a:ext>
            </a:extLst>
          </a:blip>
          <a:srcRect/>
          <a:stretch>
            <a:fillRect t="-25000" b="-25000"/>
          </a:stretch>
        </a:blipFill>
        <a:effectLst>
          <a:reflection endPos="0" dir="5400000" sy="-100000" algn="bl" rotWithShape="0"/>
        </a:effectLst>
      </dgm:spPr>
      <dgm:t>
        <a:bodyPr/>
        <a:lstStyle/>
        <a:p>
          <a:endParaRPr lang="ru-RU"/>
        </a:p>
      </dgm:t>
    </dgm:pt>
  </dgm:ptLst>
  <dgm:cxnLst>
    <dgm:cxn modelId="{89DA8501-82B7-417E-9DEA-D2DD84435EED}" type="presOf" srcId="{D7BD461B-DB09-4456-8799-F273001DD406}" destId="{B2A7169B-34B2-47E4-A528-521579B791BB}" srcOrd="0" destOrd="0" presId="urn:microsoft.com/office/officeart/2005/8/layout/bList2"/>
    <dgm:cxn modelId="{E001731D-C745-4676-AD7D-AE2A04B02E38}" type="presOf" srcId="{D0209A35-823E-4F49-95B2-37908204842A}" destId="{2F68A1A8-D575-449D-A55F-064DEA0FB8CA}" srcOrd="0" destOrd="0" presId="urn:microsoft.com/office/officeart/2005/8/layout/bList2"/>
    <dgm:cxn modelId="{7A5DB736-5B4C-447D-858F-BCFBFEEF38F5}" srcId="{1757A0FB-44BC-4E0B-B39D-2A1FFA8905DB}" destId="{D0209A35-823E-4F49-95B2-37908204842A}" srcOrd="0" destOrd="0" parTransId="{7F1279B8-494B-4AB3-AB72-21558BFCCCF6}" sibTransId="{A6D0C858-791E-4899-8D0E-CEAD90FB7C3E}"/>
    <dgm:cxn modelId="{51D54F5A-6A42-49A3-B567-D2B605E3808E}" srcId="{D7BD461B-DB09-4456-8799-F273001DD406}" destId="{1757A0FB-44BC-4E0B-B39D-2A1FFA8905DB}" srcOrd="0" destOrd="0" parTransId="{0C6B6E6E-699A-47D0-BA22-5CCA81C905A0}" sibTransId="{244AEA6C-88E2-488B-8BEC-E87B05D4292B}"/>
    <dgm:cxn modelId="{8FCF8F0B-9675-4B18-9111-FE7BC2ED4B7E}" type="presOf" srcId="{1757A0FB-44BC-4E0B-B39D-2A1FFA8905DB}" destId="{4F8FCC06-51AD-4CED-B991-0E1C99BA7033}" srcOrd="1" destOrd="0" presId="urn:microsoft.com/office/officeart/2005/8/layout/bList2"/>
    <dgm:cxn modelId="{BB89E3B1-264F-4C9E-8323-F86984F21B67}" type="presOf" srcId="{1757A0FB-44BC-4E0B-B39D-2A1FFA8905DB}" destId="{7EE92BB3-CBD9-44AA-B57D-9486CD862DC3}" srcOrd="0" destOrd="0" presId="urn:microsoft.com/office/officeart/2005/8/layout/bList2"/>
    <dgm:cxn modelId="{7CCB7738-1265-4201-91BF-1E1CBC6DB2D7}" type="presParOf" srcId="{B2A7169B-34B2-47E4-A528-521579B791BB}" destId="{F27298B1-F518-41EC-B0C8-A714FC158397}" srcOrd="0" destOrd="0" presId="urn:microsoft.com/office/officeart/2005/8/layout/bList2"/>
    <dgm:cxn modelId="{4ABE05FA-9990-42C5-8066-B64CB2CFDFBB}" type="presParOf" srcId="{F27298B1-F518-41EC-B0C8-A714FC158397}" destId="{2F68A1A8-D575-449D-A55F-064DEA0FB8CA}" srcOrd="0" destOrd="0" presId="urn:microsoft.com/office/officeart/2005/8/layout/bList2"/>
    <dgm:cxn modelId="{BC3E368F-F3B1-4243-B335-DD982365A551}" type="presParOf" srcId="{F27298B1-F518-41EC-B0C8-A714FC158397}" destId="{7EE92BB3-CBD9-44AA-B57D-9486CD862DC3}" srcOrd="1" destOrd="0" presId="urn:microsoft.com/office/officeart/2005/8/layout/bList2"/>
    <dgm:cxn modelId="{DB6BF124-7673-4C9A-BDC6-A56A7E38DDC6}" type="presParOf" srcId="{F27298B1-F518-41EC-B0C8-A714FC158397}" destId="{4F8FCC06-51AD-4CED-B991-0E1C99BA7033}" srcOrd="2" destOrd="0" presId="urn:microsoft.com/office/officeart/2005/8/layout/bList2"/>
    <dgm:cxn modelId="{B9A11F1D-17A2-474E-B22B-DF97D22788CB}" type="presParOf" srcId="{F27298B1-F518-41EC-B0C8-A714FC158397}" destId="{1C6B1B57-489F-4BD3-A872-46C5499F3898}"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1A4FC5-3B8C-4026-8D0A-F2E0046975A0}" type="doc">
      <dgm:prSet loTypeId="urn:microsoft.com/office/officeart/2005/8/layout/hList9" loCatId="list" qsTypeId="urn:microsoft.com/office/officeart/2005/8/quickstyle/3d1" qsCatId="3D" csTypeId="urn:microsoft.com/office/officeart/2005/8/colors/accent1_2" csCatId="accent1" phldr="1"/>
      <dgm:spPr/>
      <dgm:t>
        <a:bodyPr/>
        <a:lstStyle/>
        <a:p>
          <a:endParaRPr lang="ru-RU"/>
        </a:p>
      </dgm:t>
    </dgm:pt>
    <dgm:pt modelId="{6FE48CA9-3C79-4701-A39F-C382EC212519}">
      <dgm:prSet phldrT="[Текст]" custT="1"/>
      <dgm:spPr>
        <a:gradFill rotWithShape="0">
          <a:gsLst>
            <a:gs pos="45000">
              <a:schemeClr val="accent6">
                <a:lumMod val="75000"/>
              </a:schemeClr>
            </a:gs>
            <a:gs pos="95000">
              <a:schemeClr val="accent6">
                <a:lumMod val="60000"/>
                <a:lumOff val="40000"/>
              </a:schemeClr>
            </a:gs>
            <a:gs pos="100000">
              <a:schemeClr val="accent1">
                <a:hueOff val="0"/>
                <a:satOff val="0"/>
                <a:lumOff val="0"/>
                <a:alphaOff val="0"/>
                <a:lumMod val="99000"/>
                <a:satMod val="120000"/>
                <a:shade val="78000"/>
              </a:schemeClr>
            </a:gs>
          </a:gsLst>
        </a:gradFill>
      </dgm:spPr>
      <dgm:t>
        <a:bodyPr/>
        <a:lstStyle/>
        <a:p>
          <a:r>
            <a:rPr lang="uz-Cyrl-UZ" sz="1400" b="1" dirty="0" smtClean="0">
              <a:latin typeface="Times New Roman" panose="02020603050405020304" pitchFamily="18" charset="0"/>
              <a:cs typeface="Times New Roman" panose="02020603050405020304" pitchFamily="18" charset="0"/>
            </a:rPr>
            <a:t>3 йилгача</a:t>
          </a:r>
          <a:endParaRPr lang="ru-RU" sz="1400" b="1" dirty="0">
            <a:latin typeface="Times New Roman" panose="02020603050405020304" pitchFamily="18" charset="0"/>
            <a:cs typeface="Times New Roman" panose="02020603050405020304" pitchFamily="18" charset="0"/>
          </a:endParaRPr>
        </a:p>
      </dgm:t>
    </dgm:pt>
    <dgm:pt modelId="{F3DB016E-7B1E-46A1-87FE-D9B52567BBE6}" type="parTrans" cxnId="{F343884B-9853-434F-8FD1-74C7B398A660}">
      <dgm:prSet/>
      <dgm:spPr/>
      <dgm:t>
        <a:bodyPr/>
        <a:lstStyle/>
        <a:p>
          <a:endParaRPr lang="ru-RU"/>
        </a:p>
      </dgm:t>
    </dgm:pt>
    <dgm:pt modelId="{84783F14-AC2D-41B1-809D-E9660E5A08D9}" type="sibTrans" cxnId="{F343884B-9853-434F-8FD1-74C7B398A660}">
      <dgm:prSet/>
      <dgm:spPr/>
      <dgm:t>
        <a:bodyPr/>
        <a:lstStyle/>
        <a:p>
          <a:endParaRPr lang="ru-RU"/>
        </a:p>
      </dgm:t>
    </dgm:pt>
    <dgm:pt modelId="{D9EA863A-A366-40D1-9EF6-3A994B3D80AB}">
      <dgm:prSet phldrT="[Текст]" custT="1"/>
      <dgm:spPr/>
      <dgm:t>
        <a:bodyPr/>
        <a:lstStyle/>
        <a:p>
          <a:r>
            <a:rPr lang="uz-Cyrl-UZ" sz="1400" b="1" dirty="0" smtClean="0">
              <a:latin typeface="Times New Roman" panose="02020603050405020304" pitchFamily="18" charset="0"/>
              <a:cs typeface="Times New Roman" panose="02020603050405020304" pitchFamily="18" charset="0"/>
            </a:rPr>
            <a:t>20 нафар</a:t>
          </a:r>
          <a:endParaRPr lang="ru-RU" sz="1400" b="1" dirty="0">
            <a:latin typeface="Times New Roman" panose="02020603050405020304" pitchFamily="18" charset="0"/>
            <a:cs typeface="Times New Roman" panose="02020603050405020304" pitchFamily="18" charset="0"/>
          </a:endParaRPr>
        </a:p>
      </dgm:t>
    </dgm:pt>
    <dgm:pt modelId="{783B4ADE-9C21-43A7-8A4B-958B36225C72}" type="parTrans" cxnId="{6BAB11D3-B7BD-4398-B8BB-BB9D578DE9A3}">
      <dgm:prSet/>
      <dgm:spPr/>
      <dgm:t>
        <a:bodyPr/>
        <a:lstStyle/>
        <a:p>
          <a:endParaRPr lang="ru-RU"/>
        </a:p>
      </dgm:t>
    </dgm:pt>
    <dgm:pt modelId="{47C6A368-E888-4333-96B2-E382491D9238}" type="sibTrans" cxnId="{6BAB11D3-B7BD-4398-B8BB-BB9D578DE9A3}">
      <dgm:prSet/>
      <dgm:spPr/>
      <dgm:t>
        <a:bodyPr/>
        <a:lstStyle/>
        <a:p>
          <a:endParaRPr lang="ru-RU"/>
        </a:p>
      </dgm:t>
    </dgm:pt>
    <dgm:pt modelId="{B2BB1CA2-4C5D-4EC9-B0BE-C0E7ACA60262}">
      <dgm:prSet phldrT="[Текст]" custT="1"/>
      <dgm:spPr>
        <a:gradFill rotWithShape="0">
          <a:gsLst>
            <a:gs pos="45000">
              <a:schemeClr val="accent6">
                <a:lumMod val="75000"/>
              </a:schemeClr>
            </a:gs>
            <a:gs pos="95000">
              <a:schemeClr val="accent6">
                <a:lumMod val="60000"/>
                <a:lumOff val="40000"/>
              </a:schemeClr>
            </a:gs>
            <a:gs pos="100000">
              <a:schemeClr val="accent1">
                <a:hueOff val="0"/>
                <a:satOff val="0"/>
                <a:lumOff val="0"/>
                <a:alphaOff val="0"/>
                <a:lumMod val="99000"/>
                <a:satMod val="120000"/>
                <a:shade val="78000"/>
              </a:schemeClr>
            </a:gs>
          </a:gsLst>
        </a:gradFill>
      </dgm:spPr>
      <dgm:t>
        <a:bodyPr/>
        <a:lstStyle/>
        <a:p>
          <a:r>
            <a:rPr lang="uz-Cyrl-UZ" sz="1400" b="1" dirty="0" smtClean="0">
              <a:latin typeface="Times New Roman" panose="02020603050405020304" pitchFamily="18" charset="0"/>
              <a:cs typeface="Times New Roman" panose="02020603050405020304" pitchFamily="18" charset="0"/>
            </a:rPr>
            <a:t>3-5 йилгача</a:t>
          </a:r>
          <a:endParaRPr lang="ru-RU" sz="1400" b="1" dirty="0">
            <a:latin typeface="Times New Roman" panose="02020603050405020304" pitchFamily="18" charset="0"/>
            <a:cs typeface="Times New Roman" panose="02020603050405020304" pitchFamily="18" charset="0"/>
          </a:endParaRPr>
        </a:p>
      </dgm:t>
    </dgm:pt>
    <dgm:pt modelId="{A68305B8-59D2-4053-B0C7-D76022DEC212}" type="parTrans" cxnId="{96297794-1186-498D-AB7D-B8B3B13E426B}">
      <dgm:prSet/>
      <dgm:spPr/>
      <dgm:t>
        <a:bodyPr/>
        <a:lstStyle/>
        <a:p>
          <a:endParaRPr lang="ru-RU"/>
        </a:p>
      </dgm:t>
    </dgm:pt>
    <dgm:pt modelId="{CDBFFFD2-7773-4822-BDE3-58C52468C1F9}" type="sibTrans" cxnId="{96297794-1186-498D-AB7D-B8B3B13E426B}">
      <dgm:prSet/>
      <dgm:spPr/>
      <dgm:t>
        <a:bodyPr/>
        <a:lstStyle/>
        <a:p>
          <a:endParaRPr lang="ru-RU"/>
        </a:p>
      </dgm:t>
    </dgm:pt>
    <dgm:pt modelId="{80DA360F-D36E-4F1D-B540-E8D2CA8A1FC5}">
      <dgm:prSet phldrT="[Текст]" custT="1"/>
      <dgm:spPr/>
      <dgm:t>
        <a:bodyPr/>
        <a:lstStyle/>
        <a:p>
          <a:r>
            <a:rPr lang="uz-Cyrl-UZ" sz="1400" b="1" dirty="0" smtClean="0">
              <a:latin typeface="Times New Roman" panose="02020603050405020304" pitchFamily="18" charset="0"/>
              <a:cs typeface="Times New Roman" panose="02020603050405020304" pitchFamily="18" charset="0"/>
            </a:rPr>
            <a:t>26 нафар</a:t>
          </a:r>
          <a:endParaRPr lang="ru-RU" sz="1400" b="1" dirty="0">
            <a:latin typeface="Times New Roman" panose="02020603050405020304" pitchFamily="18" charset="0"/>
            <a:cs typeface="Times New Roman" panose="02020603050405020304" pitchFamily="18" charset="0"/>
          </a:endParaRPr>
        </a:p>
      </dgm:t>
    </dgm:pt>
    <dgm:pt modelId="{F0EAD37F-D775-455B-ACB2-AE82652243E7}" type="parTrans" cxnId="{D6C3605B-5F4D-41D0-9C6F-09F17E211C93}">
      <dgm:prSet/>
      <dgm:spPr/>
      <dgm:t>
        <a:bodyPr/>
        <a:lstStyle/>
        <a:p>
          <a:endParaRPr lang="ru-RU"/>
        </a:p>
      </dgm:t>
    </dgm:pt>
    <dgm:pt modelId="{5CFEA84C-7BED-46E2-81FA-0092BD6D1DEB}" type="sibTrans" cxnId="{D6C3605B-5F4D-41D0-9C6F-09F17E211C93}">
      <dgm:prSet/>
      <dgm:spPr/>
      <dgm:t>
        <a:bodyPr/>
        <a:lstStyle/>
        <a:p>
          <a:endParaRPr lang="ru-RU"/>
        </a:p>
      </dgm:t>
    </dgm:pt>
    <dgm:pt modelId="{23FA2C8B-8469-4B1D-9C1A-13FBF96E0A0D}">
      <dgm:prSet phldrT="[Текст]" custT="1"/>
      <dgm:spPr>
        <a:gradFill rotWithShape="0">
          <a:gsLst>
            <a:gs pos="45000">
              <a:schemeClr val="accent6">
                <a:lumMod val="75000"/>
              </a:schemeClr>
            </a:gs>
            <a:gs pos="95000">
              <a:schemeClr val="accent6">
                <a:lumMod val="60000"/>
                <a:lumOff val="40000"/>
              </a:schemeClr>
            </a:gs>
            <a:gs pos="100000">
              <a:schemeClr val="accent1">
                <a:hueOff val="0"/>
                <a:satOff val="0"/>
                <a:lumOff val="0"/>
                <a:alphaOff val="0"/>
                <a:lumMod val="99000"/>
                <a:satMod val="120000"/>
                <a:shade val="78000"/>
              </a:schemeClr>
            </a:gs>
          </a:gsLst>
        </a:gradFill>
      </dgm:spPr>
      <dgm:t>
        <a:bodyPr/>
        <a:lstStyle/>
        <a:p>
          <a:r>
            <a:rPr lang="uz-Cyrl-UZ" sz="1400" b="1" dirty="0" smtClean="0">
              <a:latin typeface="Times New Roman" panose="02020603050405020304" pitchFamily="18" charset="0"/>
              <a:cs typeface="Times New Roman" panose="02020603050405020304" pitchFamily="18" charset="0"/>
            </a:rPr>
            <a:t>5 йилдан ортиқ</a:t>
          </a:r>
          <a:endParaRPr lang="ru-RU" sz="1400" b="1" dirty="0">
            <a:latin typeface="Times New Roman" panose="02020603050405020304" pitchFamily="18" charset="0"/>
            <a:cs typeface="Times New Roman" panose="02020603050405020304" pitchFamily="18" charset="0"/>
          </a:endParaRPr>
        </a:p>
      </dgm:t>
    </dgm:pt>
    <dgm:pt modelId="{D9C16125-5785-48A3-BAE5-4150149F9DD9}" type="parTrans" cxnId="{B63EBD9F-A6BE-4126-AE1B-A6C522EF1DA4}">
      <dgm:prSet/>
      <dgm:spPr/>
      <dgm:t>
        <a:bodyPr/>
        <a:lstStyle/>
        <a:p>
          <a:endParaRPr lang="ru-RU"/>
        </a:p>
      </dgm:t>
    </dgm:pt>
    <dgm:pt modelId="{7B7906BF-B76D-4A04-A298-6FFFEDFE76B2}" type="sibTrans" cxnId="{B63EBD9F-A6BE-4126-AE1B-A6C522EF1DA4}">
      <dgm:prSet/>
      <dgm:spPr/>
      <dgm:t>
        <a:bodyPr/>
        <a:lstStyle/>
        <a:p>
          <a:endParaRPr lang="ru-RU"/>
        </a:p>
      </dgm:t>
    </dgm:pt>
    <dgm:pt modelId="{03EF06AC-3BF8-49C8-8CE7-0EFCEC3AA412}">
      <dgm:prSet phldrT="[Текст]" custT="1"/>
      <dgm:spPr/>
      <dgm:t>
        <a:bodyPr/>
        <a:lstStyle/>
        <a:p>
          <a:r>
            <a:rPr lang="uz-Cyrl-UZ" sz="1400" b="1" dirty="0" smtClean="0">
              <a:latin typeface="Times New Roman" panose="02020603050405020304" pitchFamily="18" charset="0"/>
              <a:cs typeface="Times New Roman" panose="02020603050405020304" pitchFamily="18" charset="0"/>
            </a:rPr>
            <a:t>252 нафар</a:t>
          </a:r>
          <a:endParaRPr lang="ru-RU" sz="1400" b="1" dirty="0">
            <a:latin typeface="Times New Roman" panose="02020603050405020304" pitchFamily="18" charset="0"/>
            <a:cs typeface="Times New Roman" panose="02020603050405020304" pitchFamily="18" charset="0"/>
          </a:endParaRPr>
        </a:p>
      </dgm:t>
    </dgm:pt>
    <dgm:pt modelId="{3893FDD4-8F19-4C7C-8A85-88A54D981C1C}" type="parTrans" cxnId="{995749D3-EF1C-4DAD-BD41-942E527C964B}">
      <dgm:prSet/>
      <dgm:spPr/>
      <dgm:t>
        <a:bodyPr/>
        <a:lstStyle/>
        <a:p>
          <a:endParaRPr lang="ru-RU"/>
        </a:p>
      </dgm:t>
    </dgm:pt>
    <dgm:pt modelId="{BA29E444-F79B-43AA-8855-C08B8CED9E85}" type="sibTrans" cxnId="{995749D3-EF1C-4DAD-BD41-942E527C964B}">
      <dgm:prSet/>
      <dgm:spPr/>
      <dgm:t>
        <a:bodyPr/>
        <a:lstStyle/>
        <a:p>
          <a:endParaRPr lang="ru-RU"/>
        </a:p>
      </dgm:t>
    </dgm:pt>
    <dgm:pt modelId="{84BC8BA2-7576-431A-9AAA-AF00AB2DF901}" type="pres">
      <dgm:prSet presAssocID="{201A4FC5-3B8C-4026-8D0A-F2E0046975A0}" presName="list" presStyleCnt="0">
        <dgm:presLayoutVars>
          <dgm:dir/>
          <dgm:animLvl val="lvl"/>
        </dgm:presLayoutVars>
      </dgm:prSet>
      <dgm:spPr/>
      <dgm:t>
        <a:bodyPr/>
        <a:lstStyle/>
        <a:p>
          <a:endParaRPr lang="ru-RU"/>
        </a:p>
      </dgm:t>
    </dgm:pt>
    <dgm:pt modelId="{5FE7644B-EBE8-47F2-A0FE-4FD426EE7400}" type="pres">
      <dgm:prSet presAssocID="{6FE48CA9-3C79-4701-A39F-C382EC212519}" presName="posSpace" presStyleCnt="0"/>
      <dgm:spPr/>
    </dgm:pt>
    <dgm:pt modelId="{8E90DB82-3711-4319-927A-7FA895FD6639}" type="pres">
      <dgm:prSet presAssocID="{6FE48CA9-3C79-4701-A39F-C382EC212519}" presName="vertFlow" presStyleCnt="0"/>
      <dgm:spPr/>
    </dgm:pt>
    <dgm:pt modelId="{ABF4134A-56C6-4E12-B5DA-2543201797ED}" type="pres">
      <dgm:prSet presAssocID="{6FE48CA9-3C79-4701-A39F-C382EC212519}" presName="topSpace" presStyleCnt="0"/>
      <dgm:spPr/>
    </dgm:pt>
    <dgm:pt modelId="{6F1E702A-9373-47D1-88C5-C4D464F821C6}" type="pres">
      <dgm:prSet presAssocID="{6FE48CA9-3C79-4701-A39F-C382EC212519}" presName="firstComp" presStyleCnt="0"/>
      <dgm:spPr/>
    </dgm:pt>
    <dgm:pt modelId="{73034C3E-74D2-47F7-A5A8-602A44F17491}" type="pres">
      <dgm:prSet presAssocID="{6FE48CA9-3C79-4701-A39F-C382EC212519}" presName="firstChild" presStyleLbl="bgAccFollowNode1" presStyleIdx="0" presStyleCnt="3" custScaleX="87688" custScaleY="51791" custLinFactNeighborX="-41425" custLinFactNeighborY="7425"/>
      <dgm:spPr/>
      <dgm:t>
        <a:bodyPr/>
        <a:lstStyle/>
        <a:p>
          <a:endParaRPr lang="ru-RU"/>
        </a:p>
      </dgm:t>
    </dgm:pt>
    <dgm:pt modelId="{416A499E-CC4F-4F4D-A3D7-79636068AE39}" type="pres">
      <dgm:prSet presAssocID="{6FE48CA9-3C79-4701-A39F-C382EC212519}" presName="firstChildTx" presStyleLbl="bgAccFollowNode1" presStyleIdx="0" presStyleCnt="3">
        <dgm:presLayoutVars>
          <dgm:bulletEnabled val="1"/>
        </dgm:presLayoutVars>
      </dgm:prSet>
      <dgm:spPr/>
      <dgm:t>
        <a:bodyPr/>
        <a:lstStyle/>
        <a:p>
          <a:endParaRPr lang="ru-RU"/>
        </a:p>
      </dgm:t>
    </dgm:pt>
    <dgm:pt modelId="{D1A12ADF-F531-4D17-95AA-F3BA576062B1}" type="pres">
      <dgm:prSet presAssocID="{6FE48CA9-3C79-4701-A39F-C382EC212519}" presName="negSpace" presStyleCnt="0"/>
      <dgm:spPr/>
    </dgm:pt>
    <dgm:pt modelId="{28B812FB-5D1F-4A48-B824-9E9EB26A1C8C}" type="pres">
      <dgm:prSet presAssocID="{6FE48CA9-3C79-4701-A39F-C382EC212519}" presName="circle" presStyleLbl="node1" presStyleIdx="0" presStyleCnt="3" custLinFactNeighborX="-42920" custLinFactNeighborY="-2571"/>
      <dgm:spPr/>
      <dgm:t>
        <a:bodyPr/>
        <a:lstStyle/>
        <a:p>
          <a:endParaRPr lang="ru-RU"/>
        </a:p>
      </dgm:t>
    </dgm:pt>
    <dgm:pt modelId="{D256BAB3-0C8F-41C6-AAC2-99DC60A77D21}" type="pres">
      <dgm:prSet presAssocID="{84783F14-AC2D-41B1-809D-E9660E5A08D9}" presName="transSpace" presStyleCnt="0"/>
      <dgm:spPr/>
    </dgm:pt>
    <dgm:pt modelId="{D532AA08-9A1A-4962-A21C-1EDFF4F8C72B}" type="pres">
      <dgm:prSet presAssocID="{B2BB1CA2-4C5D-4EC9-B0BE-C0E7ACA60262}" presName="posSpace" presStyleCnt="0"/>
      <dgm:spPr/>
    </dgm:pt>
    <dgm:pt modelId="{5DEA29FA-621D-4E69-A942-7D7B0B33C274}" type="pres">
      <dgm:prSet presAssocID="{B2BB1CA2-4C5D-4EC9-B0BE-C0E7ACA60262}" presName="vertFlow" presStyleCnt="0"/>
      <dgm:spPr/>
    </dgm:pt>
    <dgm:pt modelId="{16FE9A19-D68D-43BA-9B08-0EA0DA4FB42E}" type="pres">
      <dgm:prSet presAssocID="{B2BB1CA2-4C5D-4EC9-B0BE-C0E7ACA60262}" presName="topSpace" presStyleCnt="0"/>
      <dgm:spPr/>
    </dgm:pt>
    <dgm:pt modelId="{93C809A2-CBC6-4B83-96C4-E59E3E4FF7D9}" type="pres">
      <dgm:prSet presAssocID="{B2BB1CA2-4C5D-4EC9-B0BE-C0E7ACA60262}" presName="firstComp" presStyleCnt="0"/>
      <dgm:spPr/>
    </dgm:pt>
    <dgm:pt modelId="{2C7D3B97-6656-4B0A-934E-C65523996F47}" type="pres">
      <dgm:prSet presAssocID="{B2BB1CA2-4C5D-4EC9-B0BE-C0E7ACA60262}" presName="firstChild" presStyleLbl="bgAccFollowNode1" presStyleIdx="1" presStyleCnt="3" custScaleX="87688" custScaleY="53617" custLinFactNeighborX="-22289" custLinFactNeighborY="8505"/>
      <dgm:spPr/>
      <dgm:t>
        <a:bodyPr/>
        <a:lstStyle/>
        <a:p>
          <a:endParaRPr lang="ru-RU"/>
        </a:p>
      </dgm:t>
    </dgm:pt>
    <dgm:pt modelId="{0936971D-6E7A-4942-BB58-F248C220020E}" type="pres">
      <dgm:prSet presAssocID="{B2BB1CA2-4C5D-4EC9-B0BE-C0E7ACA60262}" presName="firstChildTx" presStyleLbl="bgAccFollowNode1" presStyleIdx="1" presStyleCnt="3">
        <dgm:presLayoutVars>
          <dgm:bulletEnabled val="1"/>
        </dgm:presLayoutVars>
      </dgm:prSet>
      <dgm:spPr/>
      <dgm:t>
        <a:bodyPr/>
        <a:lstStyle/>
        <a:p>
          <a:endParaRPr lang="ru-RU"/>
        </a:p>
      </dgm:t>
    </dgm:pt>
    <dgm:pt modelId="{E4859126-E5DD-4F51-AC49-528A53CD848C}" type="pres">
      <dgm:prSet presAssocID="{B2BB1CA2-4C5D-4EC9-B0BE-C0E7ACA60262}" presName="negSpace" presStyleCnt="0"/>
      <dgm:spPr/>
    </dgm:pt>
    <dgm:pt modelId="{95BA4DC1-7AAF-438C-89DC-2839241012BC}" type="pres">
      <dgm:prSet presAssocID="{B2BB1CA2-4C5D-4EC9-B0BE-C0E7ACA60262}" presName="circle" presStyleLbl="node1" presStyleIdx="1" presStyleCnt="3"/>
      <dgm:spPr/>
      <dgm:t>
        <a:bodyPr/>
        <a:lstStyle/>
        <a:p>
          <a:endParaRPr lang="ru-RU"/>
        </a:p>
      </dgm:t>
    </dgm:pt>
    <dgm:pt modelId="{5C6AB413-BAC5-4BCF-84C2-B4C7171DDBE5}" type="pres">
      <dgm:prSet presAssocID="{CDBFFFD2-7773-4822-BDE3-58C52468C1F9}" presName="transSpace" presStyleCnt="0"/>
      <dgm:spPr/>
    </dgm:pt>
    <dgm:pt modelId="{9EEE977E-75B8-45DF-BF6C-E519AD90C9B1}" type="pres">
      <dgm:prSet presAssocID="{23FA2C8B-8469-4B1D-9C1A-13FBF96E0A0D}" presName="posSpace" presStyleCnt="0"/>
      <dgm:spPr/>
    </dgm:pt>
    <dgm:pt modelId="{60BC08C5-3BE2-478A-AFBD-AAA33A58ED18}" type="pres">
      <dgm:prSet presAssocID="{23FA2C8B-8469-4B1D-9C1A-13FBF96E0A0D}" presName="vertFlow" presStyleCnt="0"/>
      <dgm:spPr/>
    </dgm:pt>
    <dgm:pt modelId="{28BF14FA-34CF-4A55-B4C1-B74F38147863}" type="pres">
      <dgm:prSet presAssocID="{23FA2C8B-8469-4B1D-9C1A-13FBF96E0A0D}" presName="topSpace" presStyleCnt="0"/>
      <dgm:spPr/>
    </dgm:pt>
    <dgm:pt modelId="{11B1A7FE-619A-4363-B65C-2C275C31688E}" type="pres">
      <dgm:prSet presAssocID="{23FA2C8B-8469-4B1D-9C1A-13FBF96E0A0D}" presName="firstComp" presStyleCnt="0"/>
      <dgm:spPr/>
    </dgm:pt>
    <dgm:pt modelId="{B36EEC21-78A9-4CDA-8861-15F8012BABF5}" type="pres">
      <dgm:prSet presAssocID="{23FA2C8B-8469-4B1D-9C1A-13FBF96E0A0D}" presName="firstChild" presStyleLbl="bgAccFollowNode1" presStyleIdx="2" presStyleCnt="3" custScaleX="87688" custScaleY="53617" custLinFactNeighborX="4986" custLinFactNeighborY="7425"/>
      <dgm:spPr/>
      <dgm:t>
        <a:bodyPr/>
        <a:lstStyle/>
        <a:p>
          <a:endParaRPr lang="ru-RU"/>
        </a:p>
      </dgm:t>
    </dgm:pt>
    <dgm:pt modelId="{BFB8FBF6-6660-4D3C-AAF4-A7DFF7FCD6CF}" type="pres">
      <dgm:prSet presAssocID="{23FA2C8B-8469-4B1D-9C1A-13FBF96E0A0D}" presName="firstChildTx" presStyleLbl="bgAccFollowNode1" presStyleIdx="2" presStyleCnt="3">
        <dgm:presLayoutVars>
          <dgm:bulletEnabled val="1"/>
        </dgm:presLayoutVars>
      </dgm:prSet>
      <dgm:spPr/>
      <dgm:t>
        <a:bodyPr/>
        <a:lstStyle/>
        <a:p>
          <a:endParaRPr lang="ru-RU"/>
        </a:p>
      </dgm:t>
    </dgm:pt>
    <dgm:pt modelId="{B1A67A55-DA96-4BD6-BB60-FEE6ED743376}" type="pres">
      <dgm:prSet presAssocID="{23FA2C8B-8469-4B1D-9C1A-13FBF96E0A0D}" presName="negSpace" presStyleCnt="0"/>
      <dgm:spPr/>
    </dgm:pt>
    <dgm:pt modelId="{2CA3D31C-0086-42C3-864D-A8B88A754383}" type="pres">
      <dgm:prSet presAssocID="{23FA2C8B-8469-4B1D-9C1A-13FBF96E0A0D}" presName="circle" presStyleLbl="node1" presStyleIdx="2" presStyleCnt="3" custLinFactNeighborX="19943" custLinFactNeighborY="-2571"/>
      <dgm:spPr/>
      <dgm:t>
        <a:bodyPr/>
        <a:lstStyle/>
        <a:p>
          <a:endParaRPr lang="ru-RU"/>
        </a:p>
      </dgm:t>
    </dgm:pt>
  </dgm:ptLst>
  <dgm:cxnLst>
    <dgm:cxn modelId="{FCCEFB3F-8C5C-4704-BC8D-FA97E3638C6E}" type="presOf" srcId="{23FA2C8B-8469-4B1D-9C1A-13FBF96E0A0D}" destId="{2CA3D31C-0086-42C3-864D-A8B88A754383}" srcOrd="0" destOrd="0" presId="urn:microsoft.com/office/officeart/2005/8/layout/hList9"/>
    <dgm:cxn modelId="{EEBD6845-F6B9-41C1-B82B-DF4E00FDB5D5}" type="presOf" srcId="{6FE48CA9-3C79-4701-A39F-C382EC212519}" destId="{28B812FB-5D1F-4A48-B824-9E9EB26A1C8C}" srcOrd="0" destOrd="0" presId="urn:microsoft.com/office/officeart/2005/8/layout/hList9"/>
    <dgm:cxn modelId="{6BAB11D3-B7BD-4398-B8BB-BB9D578DE9A3}" srcId="{6FE48CA9-3C79-4701-A39F-C382EC212519}" destId="{D9EA863A-A366-40D1-9EF6-3A994B3D80AB}" srcOrd="0" destOrd="0" parTransId="{783B4ADE-9C21-43A7-8A4B-958B36225C72}" sibTransId="{47C6A368-E888-4333-96B2-E382491D9238}"/>
    <dgm:cxn modelId="{995749D3-EF1C-4DAD-BD41-942E527C964B}" srcId="{23FA2C8B-8469-4B1D-9C1A-13FBF96E0A0D}" destId="{03EF06AC-3BF8-49C8-8CE7-0EFCEC3AA412}" srcOrd="0" destOrd="0" parTransId="{3893FDD4-8F19-4C7C-8A85-88A54D981C1C}" sibTransId="{BA29E444-F79B-43AA-8855-C08B8CED9E85}"/>
    <dgm:cxn modelId="{7E9D76ED-B508-466F-BAA6-DD12A2E09686}" type="presOf" srcId="{D9EA863A-A366-40D1-9EF6-3A994B3D80AB}" destId="{416A499E-CC4F-4F4D-A3D7-79636068AE39}" srcOrd="1" destOrd="0" presId="urn:microsoft.com/office/officeart/2005/8/layout/hList9"/>
    <dgm:cxn modelId="{3CD713B9-1370-4E9B-964D-A51EF5A1B0C6}" type="presOf" srcId="{80DA360F-D36E-4F1D-B540-E8D2CA8A1FC5}" destId="{2C7D3B97-6656-4B0A-934E-C65523996F47}" srcOrd="0" destOrd="0" presId="urn:microsoft.com/office/officeart/2005/8/layout/hList9"/>
    <dgm:cxn modelId="{7022DB0A-622D-47FD-8359-5053673DF1A0}" type="presOf" srcId="{201A4FC5-3B8C-4026-8D0A-F2E0046975A0}" destId="{84BC8BA2-7576-431A-9AAA-AF00AB2DF901}" srcOrd="0" destOrd="0" presId="urn:microsoft.com/office/officeart/2005/8/layout/hList9"/>
    <dgm:cxn modelId="{F343884B-9853-434F-8FD1-74C7B398A660}" srcId="{201A4FC5-3B8C-4026-8D0A-F2E0046975A0}" destId="{6FE48CA9-3C79-4701-A39F-C382EC212519}" srcOrd="0" destOrd="0" parTransId="{F3DB016E-7B1E-46A1-87FE-D9B52567BBE6}" sibTransId="{84783F14-AC2D-41B1-809D-E9660E5A08D9}"/>
    <dgm:cxn modelId="{F0A43690-3C2B-4F3B-80E8-190BBC546D16}" type="presOf" srcId="{D9EA863A-A366-40D1-9EF6-3A994B3D80AB}" destId="{73034C3E-74D2-47F7-A5A8-602A44F17491}" srcOrd="0" destOrd="0" presId="urn:microsoft.com/office/officeart/2005/8/layout/hList9"/>
    <dgm:cxn modelId="{7ED78F47-F0AD-439B-A1F3-89BFB77A4EFF}" type="presOf" srcId="{03EF06AC-3BF8-49C8-8CE7-0EFCEC3AA412}" destId="{BFB8FBF6-6660-4D3C-AAF4-A7DFF7FCD6CF}" srcOrd="1" destOrd="0" presId="urn:microsoft.com/office/officeart/2005/8/layout/hList9"/>
    <dgm:cxn modelId="{2497E805-E688-44F5-B4D9-759477D99ABA}" type="presOf" srcId="{80DA360F-D36E-4F1D-B540-E8D2CA8A1FC5}" destId="{0936971D-6E7A-4942-BB58-F248C220020E}" srcOrd="1" destOrd="0" presId="urn:microsoft.com/office/officeart/2005/8/layout/hList9"/>
    <dgm:cxn modelId="{96297794-1186-498D-AB7D-B8B3B13E426B}" srcId="{201A4FC5-3B8C-4026-8D0A-F2E0046975A0}" destId="{B2BB1CA2-4C5D-4EC9-B0BE-C0E7ACA60262}" srcOrd="1" destOrd="0" parTransId="{A68305B8-59D2-4053-B0C7-D76022DEC212}" sibTransId="{CDBFFFD2-7773-4822-BDE3-58C52468C1F9}"/>
    <dgm:cxn modelId="{B63EBD9F-A6BE-4126-AE1B-A6C522EF1DA4}" srcId="{201A4FC5-3B8C-4026-8D0A-F2E0046975A0}" destId="{23FA2C8B-8469-4B1D-9C1A-13FBF96E0A0D}" srcOrd="2" destOrd="0" parTransId="{D9C16125-5785-48A3-BAE5-4150149F9DD9}" sibTransId="{7B7906BF-B76D-4A04-A298-6FFFEDFE76B2}"/>
    <dgm:cxn modelId="{E973ACC6-758E-4174-B789-44172D0763B5}" type="presOf" srcId="{03EF06AC-3BF8-49C8-8CE7-0EFCEC3AA412}" destId="{B36EEC21-78A9-4CDA-8861-15F8012BABF5}" srcOrd="0" destOrd="0" presId="urn:microsoft.com/office/officeart/2005/8/layout/hList9"/>
    <dgm:cxn modelId="{30A3D011-0C3B-4245-B9CC-51A991356777}" type="presOf" srcId="{B2BB1CA2-4C5D-4EC9-B0BE-C0E7ACA60262}" destId="{95BA4DC1-7AAF-438C-89DC-2839241012BC}" srcOrd="0" destOrd="0" presId="urn:microsoft.com/office/officeart/2005/8/layout/hList9"/>
    <dgm:cxn modelId="{D6C3605B-5F4D-41D0-9C6F-09F17E211C93}" srcId="{B2BB1CA2-4C5D-4EC9-B0BE-C0E7ACA60262}" destId="{80DA360F-D36E-4F1D-B540-E8D2CA8A1FC5}" srcOrd="0" destOrd="0" parTransId="{F0EAD37F-D775-455B-ACB2-AE82652243E7}" sibTransId="{5CFEA84C-7BED-46E2-81FA-0092BD6D1DEB}"/>
    <dgm:cxn modelId="{C2CA7B1C-CC6F-4897-8A36-732C5A253D27}" type="presParOf" srcId="{84BC8BA2-7576-431A-9AAA-AF00AB2DF901}" destId="{5FE7644B-EBE8-47F2-A0FE-4FD426EE7400}" srcOrd="0" destOrd="0" presId="urn:microsoft.com/office/officeart/2005/8/layout/hList9"/>
    <dgm:cxn modelId="{71CCF1AD-AA49-46E6-ACEF-D578B645CA40}" type="presParOf" srcId="{84BC8BA2-7576-431A-9AAA-AF00AB2DF901}" destId="{8E90DB82-3711-4319-927A-7FA895FD6639}" srcOrd="1" destOrd="0" presId="urn:microsoft.com/office/officeart/2005/8/layout/hList9"/>
    <dgm:cxn modelId="{53263008-0143-48AC-87BF-ED398E0DECA9}" type="presParOf" srcId="{8E90DB82-3711-4319-927A-7FA895FD6639}" destId="{ABF4134A-56C6-4E12-B5DA-2543201797ED}" srcOrd="0" destOrd="0" presId="urn:microsoft.com/office/officeart/2005/8/layout/hList9"/>
    <dgm:cxn modelId="{730BDB43-7556-4D79-9A5D-A0F001A01019}" type="presParOf" srcId="{8E90DB82-3711-4319-927A-7FA895FD6639}" destId="{6F1E702A-9373-47D1-88C5-C4D464F821C6}" srcOrd="1" destOrd="0" presId="urn:microsoft.com/office/officeart/2005/8/layout/hList9"/>
    <dgm:cxn modelId="{DB664794-165E-4FD3-A0D5-9C2D738FA19F}" type="presParOf" srcId="{6F1E702A-9373-47D1-88C5-C4D464F821C6}" destId="{73034C3E-74D2-47F7-A5A8-602A44F17491}" srcOrd="0" destOrd="0" presId="urn:microsoft.com/office/officeart/2005/8/layout/hList9"/>
    <dgm:cxn modelId="{044A15B1-19EE-4D20-BE39-CD73A53BE3F2}" type="presParOf" srcId="{6F1E702A-9373-47D1-88C5-C4D464F821C6}" destId="{416A499E-CC4F-4F4D-A3D7-79636068AE39}" srcOrd="1" destOrd="0" presId="urn:microsoft.com/office/officeart/2005/8/layout/hList9"/>
    <dgm:cxn modelId="{2A2B7998-1B52-4624-A4BC-3CDF00333072}" type="presParOf" srcId="{84BC8BA2-7576-431A-9AAA-AF00AB2DF901}" destId="{D1A12ADF-F531-4D17-95AA-F3BA576062B1}" srcOrd="2" destOrd="0" presId="urn:microsoft.com/office/officeart/2005/8/layout/hList9"/>
    <dgm:cxn modelId="{31D38186-B933-429C-9F0E-FFE00CD80CA8}" type="presParOf" srcId="{84BC8BA2-7576-431A-9AAA-AF00AB2DF901}" destId="{28B812FB-5D1F-4A48-B824-9E9EB26A1C8C}" srcOrd="3" destOrd="0" presId="urn:microsoft.com/office/officeart/2005/8/layout/hList9"/>
    <dgm:cxn modelId="{022A7414-0B95-4505-A06E-17DDFCE8547F}" type="presParOf" srcId="{84BC8BA2-7576-431A-9AAA-AF00AB2DF901}" destId="{D256BAB3-0C8F-41C6-AAC2-99DC60A77D21}" srcOrd="4" destOrd="0" presId="urn:microsoft.com/office/officeart/2005/8/layout/hList9"/>
    <dgm:cxn modelId="{8243D40F-699E-403C-A9EE-D30253089A2A}" type="presParOf" srcId="{84BC8BA2-7576-431A-9AAA-AF00AB2DF901}" destId="{D532AA08-9A1A-4962-A21C-1EDFF4F8C72B}" srcOrd="5" destOrd="0" presId="urn:microsoft.com/office/officeart/2005/8/layout/hList9"/>
    <dgm:cxn modelId="{D81FFC46-C79B-464B-A5FF-CE631BE2FEA3}" type="presParOf" srcId="{84BC8BA2-7576-431A-9AAA-AF00AB2DF901}" destId="{5DEA29FA-621D-4E69-A942-7D7B0B33C274}" srcOrd="6" destOrd="0" presId="urn:microsoft.com/office/officeart/2005/8/layout/hList9"/>
    <dgm:cxn modelId="{D73A7A33-E2C2-4A29-B0F8-556CA658C47E}" type="presParOf" srcId="{5DEA29FA-621D-4E69-A942-7D7B0B33C274}" destId="{16FE9A19-D68D-43BA-9B08-0EA0DA4FB42E}" srcOrd="0" destOrd="0" presId="urn:microsoft.com/office/officeart/2005/8/layout/hList9"/>
    <dgm:cxn modelId="{E46F4C57-DAEC-4D5B-A814-0CC08465FD37}" type="presParOf" srcId="{5DEA29FA-621D-4E69-A942-7D7B0B33C274}" destId="{93C809A2-CBC6-4B83-96C4-E59E3E4FF7D9}" srcOrd="1" destOrd="0" presId="urn:microsoft.com/office/officeart/2005/8/layout/hList9"/>
    <dgm:cxn modelId="{B4775658-3B0E-4F90-8C6D-CF706DCB158B}" type="presParOf" srcId="{93C809A2-CBC6-4B83-96C4-E59E3E4FF7D9}" destId="{2C7D3B97-6656-4B0A-934E-C65523996F47}" srcOrd="0" destOrd="0" presId="urn:microsoft.com/office/officeart/2005/8/layout/hList9"/>
    <dgm:cxn modelId="{FEC29B28-6C3D-4914-B0F6-00EBE838016A}" type="presParOf" srcId="{93C809A2-CBC6-4B83-96C4-E59E3E4FF7D9}" destId="{0936971D-6E7A-4942-BB58-F248C220020E}" srcOrd="1" destOrd="0" presId="urn:microsoft.com/office/officeart/2005/8/layout/hList9"/>
    <dgm:cxn modelId="{ED547DF1-2625-42A0-B797-6E818047EEC6}" type="presParOf" srcId="{84BC8BA2-7576-431A-9AAA-AF00AB2DF901}" destId="{E4859126-E5DD-4F51-AC49-528A53CD848C}" srcOrd="7" destOrd="0" presId="urn:microsoft.com/office/officeart/2005/8/layout/hList9"/>
    <dgm:cxn modelId="{5764266E-9643-4901-BB9C-1F874C9C9D52}" type="presParOf" srcId="{84BC8BA2-7576-431A-9AAA-AF00AB2DF901}" destId="{95BA4DC1-7AAF-438C-89DC-2839241012BC}" srcOrd="8" destOrd="0" presId="urn:microsoft.com/office/officeart/2005/8/layout/hList9"/>
    <dgm:cxn modelId="{9518EC00-1C0A-470D-AD37-E642C4B84C70}" type="presParOf" srcId="{84BC8BA2-7576-431A-9AAA-AF00AB2DF901}" destId="{5C6AB413-BAC5-4BCF-84C2-B4C7171DDBE5}" srcOrd="9" destOrd="0" presId="urn:microsoft.com/office/officeart/2005/8/layout/hList9"/>
    <dgm:cxn modelId="{2BDBF1BB-F39F-463E-8268-6D7006BF5BCD}" type="presParOf" srcId="{84BC8BA2-7576-431A-9AAA-AF00AB2DF901}" destId="{9EEE977E-75B8-45DF-BF6C-E519AD90C9B1}" srcOrd="10" destOrd="0" presId="urn:microsoft.com/office/officeart/2005/8/layout/hList9"/>
    <dgm:cxn modelId="{0D205D8C-2B5D-4908-9744-6AD1B67AAEB3}" type="presParOf" srcId="{84BC8BA2-7576-431A-9AAA-AF00AB2DF901}" destId="{60BC08C5-3BE2-478A-AFBD-AAA33A58ED18}" srcOrd="11" destOrd="0" presId="urn:microsoft.com/office/officeart/2005/8/layout/hList9"/>
    <dgm:cxn modelId="{84CE4D9C-5433-40ED-B8BB-377554CC16F0}" type="presParOf" srcId="{60BC08C5-3BE2-478A-AFBD-AAA33A58ED18}" destId="{28BF14FA-34CF-4A55-B4C1-B74F38147863}" srcOrd="0" destOrd="0" presId="urn:microsoft.com/office/officeart/2005/8/layout/hList9"/>
    <dgm:cxn modelId="{9A7BD818-9975-4590-8F94-BC3ECC2DBB53}" type="presParOf" srcId="{60BC08C5-3BE2-478A-AFBD-AAA33A58ED18}" destId="{11B1A7FE-619A-4363-B65C-2C275C31688E}" srcOrd="1" destOrd="0" presId="urn:microsoft.com/office/officeart/2005/8/layout/hList9"/>
    <dgm:cxn modelId="{BD0A761E-DB14-48FE-8B2A-C17550825227}" type="presParOf" srcId="{11B1A7FE-619A-4363-B65C-2C275C31688E}" destId="{B36EEC21-78A9-4CDA-8861-15F8012BABF5}" srcOrd="0" destOrd="0" presId="urn:microsoft.com/office/officeart/2005/8/layout/hList9"/>
    <dgm:cxn modelId="{43F172FB-6C82-43F9-908A-DB47A69E4566}" type="presParOf" srcId="{11B1A7FE-619A-4363-B65C-2C275C31688E}" destId="{BFB8FBF6-6660-4D3C-AAF4-A7DFF7FCD6CF}" srcOrd="1" destOrd="0" presId="urn:microsoft.com/office/officeart/2005/8/layout/hList9"/>
    <dgm:cxn modelId="{FFAB6A6C-415A-465E-A363-429E013E4E51}" type="presParOf" srcId="{84BC8BA2-7576-431A-9AAA-AF00AB2DF901}" destId="{B1A67A55-DA96-4BD6-BB60-FEE6ED743376}" srcOrd="12" destOrd="0" presId="urn:microsoft.com/office/officeart/2005/8/layout/hList9"/>
    <dgm:cxn modelId="{76B48FB9-7C20-4DA4-B4BF-258B8CD4535A}" type="presParOf" srcId="{84BC8BA2-7576-431A-9AAA-AF00AB2DF901}" destId="{2CA3D31C-0086-42C3-864D-A8B88A754383}" srcOrd="13"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81CCD24-2851-4535-A898-B0D13AF41E2A}"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ru-RU"/>
        </a:p>
      </dgm:t>
    </dgm:pt>
    <dgm:pt modelId="{824A3EEE-FABF-45B2-90A8-F5E0CB2F6BB1}">
      <dgm:prSet phldrT="[Текст]" custT="1"/>
      <dgm:spPr/>
      <dgm:t>
        <a:bodyPr/>
        <a:lstStyle/>
        <a:p>
          <a:r>
            <a:rPr lang="uz-Cyrl-UZ" sz="1600" b="1" dirty="0" smtClean="0">
              <a:latin typeface="Times New Roman" panose="02020603050405020304" pitchFamily="18" charset="0"/>
              <a:cs typeface="Times New Roman" panose="02020603050405020304" pitchFamily="18" charset="0"/>
            </a:rPr>
            <a:t>261 нафар</a:t>
          </a:r>
          <a:endParaRPr lang="ru-RU" sz="1600" b="1" dirty="0">
            <a:latin typeface="Times New Roman" panose="02020603050405020304" pitchFamily="18" charset="0"/>
            <a:cs typeface="Times New Roman" panose="02020603050405020304" pitchFamily="18" charset="0"/>
          </a:endParaRPr>
        </a:p>
      </dgm:t>
    </dgm:pt>
    <dgm:pt modelId="{B2E4BC07-61B8-4C00-9984-ED2A6AD450B1}" type="parTrans" cxnId="{15A2E77D-1441-4489-9ABD-A0FE2799C5CF}">
      <dgm:prSet/>
      <dgm:spPr/>
      <dgm:t>
        <a:bodyPr/>
        <a:lstStyle/>
        <a:p>
          <a:endParaRPr lang="ru-RU"/>
        </a:p>
      </dgm:t>
    </dgm:pt>
    <dgm:pt modelId="{C3C28424-8084-47A3-AD88-9C4B33FDEAA8}" type="sibTrans" cxnId="{15A2E77D-1441-4489-9ABD-A0FE2799C5CF}">
      <dgm:prSet/>
      <dgm:spPr>
        <a:noFill/>
      </dgm:spPr>
      <dgm:t>
        <a:bodyPr/>
        <a:lstStyle/>
        <a:p>
          <a:endParaRPr lang="ru-RU"/>
        </a:p>
      </dgm:t>
    </dgm:pt>
    <dgm:pt modelId="{9CBC0A91-8EF3-40B4-840F-BE9CAB82644C}">
      <dgm:prSet phldrT="[Текст]" custT="1"/>
      <dgm:spPr/>
      <dgm:t>
        <a:bodyPr/>
        <a:lstStyle/>
        <a:p>
          <a:r>
            <a:rPr lang="uz-Cyrl-UZ" sz="1800" b="1" dirty="0" smtClean="0">
              <a:latin typeface="Times New Roman" panose="02020603050405020304" pitchFamily="18" charset="0"/>
              <a:cs typeface="Times New Roman" panose="02020603050405020304" pitchFamily="18" charset="0"/>
            </a:rPr>
            <a:t>Фукционал тузилмалардан </a:t>
          </a:r>
          <a:endParaRPr lang="ru-RU" sz="1800" dirty="0"/>
        </a:p>
      </dgm:t>
    </dgm:pt>
    <dgm:pt modelId="{FB35EBC3-A3BA-4A6B-A83C-28E538C4C6FA}" type="parTrans" cxnId="{B5E02EEE-535A-4D0E-9517-CF12EEE46401}">
      <dgm:prSet/>
      <dgm:spPr/>
      <dgm:t>
        <a:bodyPr/>
        <a:lstStyle/>
        <a:p>
          <a:endParaRPr lang="ru-RU"/>
        </a:p>
      </dgm:t>
    </dgm:pt>
    <dgm:pt modelId="{53F14C33-05B1-405C-B432-0C02FCF36DD8}" type="sibTrans" cxnId="{B5E02EEE-535A-4D0E-9517-CF12EEE46401}">
      <dgm:prSet/>
      <dgm:spPr/>
      <dgm:t>
        <a:bodyPr/>
        <a:lstStyle/>
        <a:p>
          <a:endParaRPr lang="ru-RU"/>
        </a:p>
      </dgm:t>
    </dgm:pt>
    <dgm:pt modelId="{B1E4FB89-0658-4445-8DC8-B9C6BB0799B0}">
      <dgm:prSet phldrT="[Текст]" custT="1"/>
      <dgm:spPr/>
      <dgm:t>
        <a:bodyPr/>
        <a:lstStyle/>
        <a:p>
          <a:r>
            <a:rPr lang="uz-Cyrl-UZ" sz="1600" b="1" dirty="0" smtClean="0">
              <a:latin typeface="Times New Roman" panose="02020603050405020304" pitchFamily="18" charset="0"/>
              <a:cs typeface="Times New Roman" panose="02020603050405020304" pitchFamily="18" charset="0"/>
            </a:rPr>
            <a:t>33 нафар</a:t>
          </a:r>
          <a:endParaRPr lang="ru-RU" sz="1600" b="1" dirty="0">
            <a:latin typeface="Times New Roman" panose="02020603050405020304" pitchFamily="18" charset="0"/>
            <a:cs typeface="Times New Roman" panose="02020603050405020304" pitchFamily="18" charset="0"/>
          </a:endParaRPr>
        </a:p>
      </dgm:t>
    </dgm:pt>
    <dgm:pt modelId="{7345B785-31A5-45F3-BF62-7E62844A7991}" type="parTrans" cxnId="{DFC1E153-5E01-450E-866F-80A4361DD6CD}">
      <dgm:prSet/>
      <dgm:spPr/>
      <dgm:t>
        <a:bodyPr/>
        <a:lstStyle/>
        <a:p>
          <a:endParaRPr lang="ru-RU"/>
        </a:p>
      </dgm:t>
    </dgm:pt>
    <dgm:pt modelId="{62E1FF59-7CCD-4C60-BD89-6EBCD2564687}" type="sibTrans" cxnId="{DFC1E153-5E01-450E-866F-80A4361DD6CD}">
      <dgm:prSet/>
      <dgm:spPr>
        <a:noFill/>
      </dgm:spPr>
      <dgm:t>
        <a:bodyPr/>
        <a:lstStyle/>
        <a:p>
          <a:endParaRPr lang="ru-RU"/>
        </a:p>
      </dgm:t>
    </dgm:pt>
    <dgm:pt modelId="{1BED8293-6BC3-411C-83E9-FF773211E69E}">
      <dgm:prSet phldrT="[Текст]" custT="1"/>
      <dgm:spPr/>
      <dgm:t>
        <a:bodyPr anchor="ctr"/>
        <a:lstStyle/>
        <a:p>
          <a:pPr algn="l"/>
          <a:r>
            <a:rPr lang="uz-Cyrl-UZ" sz="1800" b="1" dirty="0" smtClean="0">
              <a:latin typeface="Times New Roman" panose="02020603050405020304" pitchFamily="18" charset="0"/>
              <a:cs typeface="Times New Roman" panose="02020603050405020304" pitchFamily="18" charset="0"/>
            </a:rPr>
            <a:t>Бошқа тузилмалардан</a:t>
          </a:r>
          <a:endParaRPr lang="ru-RU" sz="1800" dirty="0"/>
        </a:p>
      </dgm:t>
    </dgm:pt>
    <dgm:pt modelId="{EECFC713-5D8C-490B-B5EF-398E9038B321}" type="parTrans" cxnId="{BB42F9F4-9F37-45B5-8358-C49D482BE31D}">
      <dgm:prSet/>
      <dgm:spPr/>
      <dgm:t>
        <a:bodyPr/>
        <a:lstStyle/>
        <a:p>
          <a:endParaRPr lang="ru-RU"/>
        </a:p>
      </dgm:t>
    </dgm:pt>
    <dgm:pt modelId="{DF10ECD0-0914-4D2B-9CED-4E4219F6B80F}" type="sibTrans" cxnId="{BB42F9F4-9F37-45B5-8358-C49D482BE31D}">
      <dgm:prSet/>
      <dgm:spPr/>
      <dgm:t>
        <a:bodyPr/>
        <a:lstStyle/>
        <a:p>
          <a:endParaRPr lang="ru-RU"/>
        </a:p>
      </dgm:t>
    </dgm:pt>
    <dgm:pt modelId="{A14F3DCA-1F08-494B-8A5F-EDEBCF9D1D37}">
      <dgm:prSet phldrT="[Текст]" custT="1"/>
      <dgm:spPr/>
      <dgm:t>
        <a:bodyPr/>
        <a:lstStyle/>
        <a:p>
          <a:r>
            <a:rPr lang="uz-Cyrl-UZ" sz="1600" b="1" dirty="0" smtClean="0">
              <a:latin typeface="Times New Roman" panose="02020603050405020304" pitchFamily="18" charset="0"/>
              <a:cs typeface="Times New Roman" panose="02020603050405020304" pitchFamily="18" charset="0"/>
            </a:rPr>
            <a:t>4 нафар</a:t>
          </a:r>
          <a:endParaRPr lang="ru-RU" sz="1600" b="1" dirty="0">
            <a:latin typeface="Times New Roman" panose="02020603050405020304" pitchFamily="18" charset="0"/>
            <a:cs typeface="Times New Roman" panose="02020603050405020304" pitchFamily="18" charset="0"/>
          </a:endParaRPr>
        </a:p>
      </dgm:t>
    </dgm:pt>
    <dgm:pt modelId="{2D3E33D3-3849-42E8-8D0D-4FC8DE4E3C2E}" type="parTrans" cxnId="{3251A0AB-FFAC-41BB-BD1F-FE7A11BC37B1}">
      <dgm:prSet/>
      <dgm:spPr/>
      <dgm:t>
        <a:bodyPr/>
        <a:lstStyle/>
        <a:p>
          <a:endParaRPr lang="ru-RU"/>
        </a:p>
      </dgm:t>
    </dgm:pt>
    <dgm:pt modelId="{A94AA829-A71A-49C2-B4F1-FE8E2775C34B}" type="sibTrans" cxnId="{3251A0AB-FFAC-41BB-BD1F-FE7A11BC37B1}">
      <dgm:prSet/>
      <dgm:spPr/>
      <dgm:t>
        <a:bodyPr/>
        <a:lstStyle/>
        <a:p>
          <a:endParaRPr lang="ru-RU"/>
        </a:p>
      </dgm:t>
    </dgm:pt>
    <dgm:pt modelId="{4189A11B-F0D0-4247-9F79-92C1D0B3C012}">
      <dgm:prSet phldrT="[Текст]" custT="1"/>
      <dgm:spPr/>
      <dgm:t>
        <a:bodyPr/>
        <a:lstStyle/>
        <a:p>
          <a:r>
            <a:rPr lang="uz-Cyrl-UZ" sz="1800" b="1" dirty="0" smtClean="0">
              <a:latin typeface="Times New Roman" panose="02020603050405020304" pitchFamily="18" charset="0"/>
              <a:cs typeface="Times New Roman" panose="02020603050405020304" pitchFamily="18" charset="0"/>
            </a:rPr>
            <a:t>Янги ишга кирган ходимлар </a:t>
          </a:r>
          <a:endParaRPr lang="ru-RU" sz="1800" dirty="0"/>
        </a:p>
      </dgm:t>
    </dgm:pt>
    <dgm:pt modelId="{D7758CAC-505F-4AF3-A725-5DC66C20A55A}" type="parTrans" cxnId="{93644188-A7C7-4DFA-B00D-BAE339F0E366}">
      <dgm:prSet/>
      <dgm:spPr/>
      <dgm:t>
        <a:bodyPr/>
        <a:lstStyle/>
        <a:p>
          <a:endParaRPr lang="ru-RU"/>
        </a:p>
      </dgm:t>
    </dgm:pt>
    <dgm:pt modelId="{1E5D4621-1B47-4150-A173-0DCBE8BC67F3}" type="sibTrans" cxnId="{93644188-A7C7-4DFA-B00D-BAE339F0E366}">
      <dgm:prSet/>
      <dgm:spPr/>
      <dgm:t>
        <a:bodyPr/>
        <a:lstStyle/>
        <a:p>
          <a:endParaRPr lang="ru-RU"/>
        </a:p>
      </dgm:t>
    </dgm:pt>
    <dgm:pt modelId="{12F413F5-55C9-49DB-85B4-2DA9FA700F75}" type="pres">
      <dgm:prSet presAssocID="{381CCD24-2851-4535-A898-B0D13AF41E2A}" presName="Name0" presStyleCnt="0">
        <dgm:presLayoutVars>
          <dgm:dir/>
          <dgm:animLvl val="lvl"/>
          <dgm:resizeHandles val="exact"/>
        </dgm:presLayoutVars>
      </dgm:prSet>
      <dgm:spPr/>
      <dgm:t>
        <a:bodyPr/>
        <a:lstStyle/>
        <a:p>
          <a:endParaRPr lang="ru-RU"/>
        </a:p>
      </dgm:t>
    </dgm:pt>
    <dgm:pt modelId="{0765F45A-1C3C-471A-BE40-0ECC85EDAF0B}" type="pres">
      <dgm:prSet presAssocID="{381CCD24-2851-4535-A898-B0D13AF41E2A}" presName="tSp" presStyleCnt="0"/>
      <dgm:spPr/>
    </dgm:pt>
    <dgm:pt modelId="{D58789B0-5015-4384-B803-ED58C2DD3BFF}" type="pres">
      <dgm:prSet presAssocID="{381CCD24-2851-4535-A898-B0D13AF41E2A}" presName="bSp" presStyleCnt="0"/>
      <dgm:spPr/>
    </dgm:pt>
    <dgm:pt modelId="{D40396ED-5218-4216-B1D9-482CA7D8BDD8}" type="pres">
      <dgm:prSet presAssocID="{381CCD24-2851-4535-A898-B0D13AF41E2A}" presName="process" presStyleCnt="0"/>
      <dgm:spPr/>
    </dgm:pt>
    <dgm:pt modelId="{A1D70DDE-205F-41A7-81E8-0E1D44B2DFA5}" type="pres">
      <dgm:prSet presAssocID="{824A3EEE-FABF-45B2-90A8-F5E0CB2F6BB1}" presName="composite1" presStyleCnt="0"/>
      <dgm:spPr/>
    </dgm:pt>
    <dgm:pt modelId="{A70AFE73-8A51-4E55-BD45-59AB583C6718}" type="pres">
      <dgm:prSet presAssocID="{824A3EEE-FABF-45B2-90A8-F5E0CB2F6BB1}" presName="dummyNode1" presStyleLbl="node1" presStyleIdx="0" presStyleCnt="3"/>
      <dgm:spPr/>
    </dgm:pt>
    <dgm:pt modelId="{8425ECFA-6910-4048-8611-33EDB2F6ACE4}" type="pres">
      <dgm:prSet presAssocID="{824A3EEE-FABF-45B2-90A8-F5E0CB2F6BB1}" presName="childNode1" presStyleLbl="bgAcc1" presStyleIdx="0" presStyleCnt="3" custScaleX="321975" custScaleY="284992" custLinFactNeighborX="-1450" custLinFactNeighborY="-20990">
        <dgm:presLayoutVars>
          <dgm:bulletEnabled val="1"/>
        </dgm:presLayoutVars>
      </dgm:prSet>
      <dgm:spPr/>
      <dgm:t>
        <a:bodyPr/>
        <a:lstStyle/>
        <a:p>
          <a:endParaRPr lang="ru-RU"/>
        </a:p>
      </dgm:t>
    </dgm:pt>
    <dgm:pt modelId="{B459B7BA-6F77-4BE9-82E3-5948B690273D}" type="pres">
      <dgm:prSet presAssocID="{824A3EEE-FABF-45B2-90A8-F5E0CB2F6BB1}" presName="childNode1tx" presStyleLbl="bgAcc1" presStyleIdx="0" presStyleCnt="3">
        <dgm:presLayoutVars>
          <dgm:bulletEnabled val="1"/>
        </dgm:presLayoutVars>
      </dgm:prSet>
      <dgm:spPr/>
      <dgm:t>
        <a:bodyPr/>
        <a:lstStyle/>
        <a:p>
          <a:endParaRPr lang="ru-RU"/>
        </a:p>
      </dgm:t>
    </dgm:pt>
    <dgm:pt modelId="{AACFDD49-A9D1-4CC5-A611-9B5F4C0CB644}" type="pres">
      <dgm:prSet presAssocID="{824A3EEE-FABF-45B2-90A8-F5E0CB2F6BB1}" presName="parentNode1" presStyleLbl="node1" presStyleIdx="0" presStyleCnt="3" custScaleX="172137" custScaleY="307472" custLinFactX="13138" custLinFactNeighborX="100000" custLinFactNeighborY="52191">
        <dgm:presLayoutVars>
          <dgm:chMax val="1"/>
          <dgm:bulletEnabled val="1"/>
        </dgm:presLayoutVars>
      </dgm:prSet>
      <dgm:spPr/>
      <dgm:t>
        <a:bodyPr/>
        <a:lstStyle/>
        <a:p>
          <a:endParaRPr lang="ru-RU"/>
        </a:p>
      </dgm:t>
    </dgm:pt>
    <dgm:pt modelId="{AFEE28B3-3951-4A5E-8496-BD201F5047C3}" type="pres">
      <dgm:prSet presAssocID="{824A3EEE-FABF-45B2-90A8-F5E0CB2F6BB1}" presName="connSite1" presStyleCnt="0"/>
      <dgm:spPr/>
    </dgm:pt>
    <dgm:pt modelId="{CD1A9CB6-0FED-4245-9A16-2DFC7ED01AEF}" type="pres">
      <dgm:prSet presAssocID="{C3C28424-8084-47A3-AD88-9C4B33FDEAA8}" presName="Name9" presStyleLbl="sibTrans2D1" presStyleIdx="0" presStyleCnt="2"/>
      <dgm:spPr/>
      <dgm:t>
        <a:bodyPr/>
        <a:lstStyle/>
        <a:p>
          <a:endParaRPr lang="ru-RU"/>
        </a:p>
      </dgm:t>
    </dgm:pt>
    <dgm:pt modelId="{FAC06188-7960-4DF4-BA04-1D10DBF480A6}" type="pres">
      <dgm:prSet presAssocID="{B1E4FB89-0658-4445-8DC8-B9C6BB0799B0}" presName="composite2" presStyleCnt="0"/>
      <dgm:spPr/>
    </dgm:pt>
    <dgm:pt modelId="{5392199B-82BA-4AA5-A71D-57B37F1BB01D}" type="pres">
      <dgm:prSet presAssocID="{B1E4FB89-0658-4445-8DC8-B9C6BB0799B0}" presName="dummyNode2" presStyleLbl="node1" presStyleIdx="0" presStyleCnt="3"/>
      <dgm:spPr/>
    </dgm:pt>
    <dgm:pt modelId="{E03CCB31-0265-4E0E-B508-6523378913A0}" type="pres">
      <dgm:prSet presAssocID="{B1E4FB89-0658-4445-8DC8-B9C6BB0799B0}" presName="childNode2" presStyleLbl="bgAcc1" presStyleIdx="1" presStyleCnt="3" custScaleX="352790" custScaleY="211404" custLinFactNeighborX="-1450" custLinFactNeighborY="-29782">
        <dgm:presLayoutVars>
          <dgm:bulletEnabled val="1"/>
        </dgm:presLayoutVars>
      </dgm:prSet>
      <dgm:spPr/>
      <dgm:t>
        <a:bodyPr/>
        <a:lstStyle/>
        <a:p>
          <a:endParaRPr lang="ru-RU"/>
        </a:p>
      </dgm:t>
    </dgm:pt>
    <dgm:pt modelId="{655D5BA0-28DC-450B-B1CB-96D63F183EAE}" type="pres">
      <dgm:prSet presAssocID="{B1E4FB89-0658-4445-8DC8-B9C6BB0799B0}" presName="childNode2tx" presStyleLbl="bgAcc1" presStyleIdx="1" presStyleCnt="3">
        <dgm:presLayoutVars>
          <dgm:bulletEnabled val="1"/>
        </dgm:presLayoutVars>
      </dgm:prSet>
      <dgm:spPr/>
      <dgm:t>
        <a:bodyPr/>
        <a:lstStyle/>
        <a:p>
          <a:endParaRPr lang="ru-RU"/>
        </a:p>
      </dgm:t>
    </dgm:pt>
    <dgm:pt modelId="{A5582212-0303-43B1-980F-86BCD25CCBFE}" type="pres">
      <dgm:prSet presAssocID="{B1E4FB89-0658-4445-8DC8-B9C6BB0799B0}" presName="parentNode2" presStyleLbl="node1" presStyleIdx="1" presStyleCnt="3" custScaleX="143940" custScaleY="283440" custLinFactX="56397" custLinFactY="100000" custLinFactNeighborX="100000" custLinFactNeighborY="169754">
        <dgm:presLayoutVars>
          <dgm:chMax val="0"/>
          <dgm:bulletEnabled val="1"/>
        </dgm:presLayoutVars>
      </dgm:prSet>
      <dgm:spPr/>
      <dgm:t>
        <a:bodyPr/>
        <a:lstStyle/>
        <a:p>
          <a:endParaRPr lang="ru-RU"/>
        </a:p>
      </dgm:t>
    </dgm:pt>
    <dgm:pt modelId="{B93347A2-5B2F-45D3-819F-45E909B481D6}" type="pres">
      <dgm:prSet presAssocID="{B1E4FB89-0658-4445-8DC8-B9C6BB0799B0}" presName="connSite2" presStyleCnt="0"/>
      <dgm:spPr/>
    </dgm:pt>
    <dgm:pt modelId="{E3AD902A-B952-4BD8-B31A-007F84467D59}" type="pres">
      <dgm:prSet presAssocID="{62E1FF59-7CCD-4C60-BD89-6EBCD2564687}" presName="Name18" presStyleLbl="sibTrans2D1" presStyleIdx="1" presStyleCnt="2"/>
      <dgm:spPr/>
      <dgm:t>
        <a:bodyPr/>
        <a:lstStyle/>
        <a:p>
          <a:endParaRPr lang="ru-RU"/>
        </a:p>
      </dgm:t>
    </dgm:pt>
    <dgm:pt modelId="{2A2A02D8-7A34-4C1B-B67A-B59032DBFD80}" type="pres">
      <dgm:prSet presAssocID="{A14F3DCA-1F08-494B-8A5F-EDEBCF9D1D37}" presName="composite1" presStyleCnt="0"/>
      <dgm:spPr/>
    </dgm:pt>
    <dgm:pt modelId="{29DEBB72-F9FE-43FA-8EC6-4355AB4B622C}" type="pres">
      <dgm:prSet presAssocID="{A14F3DCA-1F08-494B-8A5F-EDEBCF9D1D37}" presName="dummyNode1" presStyleLbl="node1" presStyleIdx="1" presStyleCnt="3"/>
      <dgm:spPr/>
    </dgm:pt>
    <dgm:pt modelId="{7CDC4031-3F6D-4000-993E-97C358432B46}" type="pres">
      <dgm:prSet presAssocID="{A14F3DCA-1F08-494B-8A5F-EDEBCF9D1D37}" presName="childNode1" presStyleLbl="bgAcc1" presStyleIdx="2" presStyleCnt="3" custScaleX="334358" custScaleY="284992" custLinFactNeighborX="13333" custLinFactNeighborY="-14456">
        <dgm:presLayoutVars>
          <dgm:bulletEnabled val="1"/>
        </dgm:presLayoutVars>
      </dgm:prSet>
      <dgm:spPr/>
      <dgm:t>
        <a:bodyPr/>
        <a:lstStyle/>
        <a:p>
          <a:endParaRPr lang="ru-RU"/>
        </a:p>
      </dgm:t>
    </dgm:pt>
    <dgm:pt modelId="{4C845D8B-6D93-421E-B043-5A638CA1D0BB}" type="pres">
      <dgm:prSet presAssocID="{A14F3DCA-1F08-494B-8A5F-EDEBCF9D1D37}" presName="childNode1tx" presStyleLbl="bgAcc1" presStyleIdx="2" presStyleCnt="3">
        <dgm:presLayoutVars>
          <dgm:bulletEnabled val="1"/>
        </dgm:presLayoutVars>
      </dgm:prSet>
      <dgm:spPr/>
      <dgm:t>
        <a:bodyPr/>
        <a:lstStyle/>
        <a:p>
          <a:endParaRPr lang="ru-RU"/>
        </a:p>
      </dgm:t>
    </dgm:pt>
    <dgm:pt modelId="{07F22EC7-43C3-495C-8DDE-0C9897130FD1}" type="pres">
      <dgm:prSet presAssocID="{A14F3DCA-1F08-494B-8A5F-EDEBCF9D1D37}" presName="parentNode1" presStyleLbl="node1" presStyleIdx="2" presStyleCnt="3" custScaleX="143940" custScaleY="277456" custLinFactX="70853" custLinFactNeighborX="100000" custLinFactNeighborY="52191">
        <dgm:presLayoutVars>
          <dgm:chMax val="1"/>
          <dgm:bulletEnabled val="1"/>
        </dgm:presLayoutVars>
      </dgm:prSet>
      <dgm:spPr/>
      <dgm:t>
        <a:bodyPr/>
        <a:lstStyle/>
        <a:p>
          <a:endParaRPr lang="ru-RU"/>
        </a:p>
      </dgm:t>
    </dgm:pt>
    <dgm:pt modelId="{ED714B23-BB77-400E-8769-C52CB9441724}" type="pres">
      <dgm:prSet presAssocID="{A14F3DCA-1F08-494B-8A5F-EDEBCF9D1D37}" presName="connSite1" presStyleCnt="0"/>
      <dgm:spPr/>
    </dgm:pt>
  </dgm:ptLst>
  <dgm:cxnLst>
    <dgm:cxn modelId="{D69C4872-F396-40A9-8300-5D096515F513}" type="presOf" srcId="{9CBC0A91-8EF3-40B4-840F-BE9CAB82644C}" destId="{B459B7BA-6F77-4BE9-82E3-5948B690273D}" srcOrd="1" destOrd="0" presId="urn:microsoft.com/office/officeart/2005/8/layout/hProcess4"/>
    <dgm:cxn modelId="{93644188-A7C7-4DFA-B00D-BAE339F0E366}" srcId="{A14F3DCA-1F08-494B-8A5F-EDEBCF9D1D37}" destId="{4189A11B-F0D0-4247-9F79-92C1D0B3C012}" srcOrd="0" destOrd="0" parTransId="{D7758CAC-505F-4AF3-A725-5DC66C20A55A}" sibTransId="{1E5D4621-1B47-4150-A173-0DCBE8BC67F3}"/>
    <dgm:cxn modelId="{CB83949B-B3C5-484C-BD60-E00656E1FF33}" type="presOf" srcId="{62E1FF59-7CCD-4C60-BD89-6EBCD2564687}" destId="{E3AD902A-B952-4BD8-B31A-007F84467D59}" srcOrd="0" destOrd="0" presId="urn:microsoft.com/office/officeart/2005/8/layout/hProcess4"/>
    <dgm:cxn modelId="{1684B3E3-76DF-473B-90E2-12DA0761341D}" type="presOf" srcId="{4189A11B-F0D0-4247-9F79-92C1D0B3C012}" destId="{4C845D8B-6D93-421E-B043-5A638CA1D0BB}" srcOrd="1" destOrd="0" presId="urn:microsoft.com/office/officeart/2005/8/layout/hProcess4"/>
    <dgm:cxn modelId="{9ECB8E93-CEA4-44D7-BFB7-BCC2BFCE6E2D}" type="presOf" srcId="{9CBC0A91-8EF3-40B4-840F-BE9CAB82644C}" destId="{8425ECFA-6910-4048-8611-33EDB2F6ACE4}" srcOrd="0" destOrd="0" presId="urn:microsoft.com/office/officeart/2005/8/layout/hProcess4"/>
    <dgm:cxn modelId="{15A2E77D-1441-4489-9ABD-A0FE2799C5CF}" srcId="{381CCD24-2851-4535-A898-B0D13AF41E2A}" destId="{824A3EEE-FABF-45B2-90A8-F5E0CB2F6BB1}" srcOrd="0" destOrd="0" parTransId="{B2E4BC07-61B8-4C00-9984-ED2A6AD450B1}" sibTransId="{C3C28424-8084-47A3-AD88-9C4B33FDEAA8}"/>
    <dgm:cxn modelId="{E9A1809D-826C-437C-B444-07CAC5D47D9D}" type="presOf" srcId="{824A3EEE-FABF-45B2-90A8-F5E0CB2F6BB1}" destId="{AACFDD49-A9D1-4CC5-A611-9B5F4C0CB644}" srcOrd="0" destOrd="0" presId="urn:microsoft.com/office/officeart/2005/8/layout/hProcess4"/>
    <dgm:cxn modelId="{50423C80-15B4-46A8-9093-3D798D1C99FE}" type="presOf" srcId="{4189A11B-F0D0-4247-9F79-92C1D0B3C012}" destId="{7CDC4031-3F6D-4000-993E-97C358432B46}" srcOrd="0" destOrd="0" presId="urn:microsoft.com/office/officeart/2005/8/layout/hProcess4"/>
    <dgm:cxn modelId="{BB42F9F4-9F37-45B5-8358-C49D482BE31D}" srcId="{B1E4FB89-0658-4445-8DC8-B9C6BB0799B0}" destId="{1BED8293-6BC3-411C-83E9-FF773211E69E}" srcOrd="0" destOrd="0" parTransId="{EECFC713-5D8C-490B-B5EF-398E9038B321}" sibTransId="{DF10ECD0-0914-4D2B-9CED-4E4219F6B80F}"/>
    <dgm:cxn modelId="{A75F4B5D-F8A7-4CBB-907E-47CEA74274C5}" type="presOf" srcId="{1BED8293-6BC3-411C-83E9-FF773211E69E}" destId="{E03CCB31-0265-4E0E-B508-6523378913A0}" srcOrd="0" destOrd="0" presId="urn:microsoft.com/office/officeart/2005/8/layout/hProcess4"/>
    <dgm:cxn modelId="{3B6CD564-156E-4775-9024-96D7EFA945D2}" type="presOf" srcId="{381CCD24-2851-4535-A898-B0D13AF41E2A}" destId="{12F413F5-55C9-49DB-85B4-2DA9FA700F75}" srcOrd="0" destOrd="0" presId="urn:microsoft.com/office/officeart/2005/8/layout/hProcess4"/>
    <dgm:cxn modelId="{B5E02EEE-535A-4D0E-9517-CF12EEE46401}" srcId="{824A3EEE-FABF-45B2-90A8-F5E0CB2F6BB1}" destId="{9CBC0A91-8EF3-40B4-840F-BE9CAB82644C}" srcOrd="0" destOrd="0" parTransId="{FB35EBC3-A3BA-4A6B-A83C-28E538C4C6FA}" sibTransId="{53F14C33-05B1-405C-B432-0C02FCF36DD8}"/>
    <dgm:cxn modelId="{3251A0AB-FFAC-41BB-BD1F-FE7A11BC37B1}" srcId="{381CCD24-2851-4535-A898-B0D13AF41E2A}" destId="{A14F3DCA-1F08-494B-8A5F-EDEBCF9D1D37}" srcOrd="2" destOrd="0" parTransId="{2D3E33D3-3849-42E8-8D0D-4FC8DE4E3C2E}" sibTransId="{A94AA829-A71A-49C2-B4F1-FE8E2775C34B}"/>
    <dgm:cxn modelId="{F6106A81-18CD-4E20-AD70-D57CF358DAA6}" type="presOf" srcId="{B1E4FB89-0658-4445-8DC8-B9C6BB0799B0}" destId="{A5582212-0303-43B1-980F-86BCD25CCBFE}" srcOrd="0" destOrd="0" presId="urn:microsoft.com/office/officeart/2005/8/layout/hProcess4"/>
    <dgm:cxn modelId="{95DE7998-F804-4A6D-9200-865824CE5EFB}" type="presOf" srcId="{1BED8293-6BC3-411C-83E9-FF773211E69E}" destId="{655D5BA0-28DC-450B-B1CB-96D63F183EAE}" srcOrd="1" destOrd="0" presId="urn:microsoft.com/office/officeart/2005/8/layout/hProcess4"/>
    <dgm:cxn modelId="{B504AA02-66F7-4648-80F2-DC7CA247746F}" type="presOf" srcId="{A14F3DCA-1F08-494B-8A5F-EDEBCF9D1D37}" destId="{07F22EC7-43C3-495C-8DDE-0C9897130FD1}" srcOrd="0" destOrd="0" presId="urn:microsoft.com/office/officeart/2005/8/layout/hProcess4"/>
    <dgm:cxn modelId="{CBD54787-07F4-4B6A-8D7C-A6FEBC707A65}" type="presOf" srcId="{C3C28424-8084-47A3-AD88-9C4B33FDEAA8}" destId="{CD1A9CB6-0FED-4245-9A16-2DFC7ED01AEF}" srcOrd="0" destOrd="0" presId="urn:microsoft.com/office/officeart/2005/8/layout/hProcess4"/>
    <dgm:cxn modelId="{DFC1E153-5E01-450E-866F-80A4361DD6CD}" srcId="{381CCD24-2851-4535-A898-B0D13AF41E2A}" destId="{B1E4FB89-0658-4445-8DC8-B9C6BB0799B0}" srcOrd="1" destOrd="0" parTransId="{7345B785-31A5-45F3-BF62-7E62844A7991}" sibTransId="{62E1FF59-7CCD-4C60-BD89-6EBCD2564687}"/>
    <dgm:cxn modelId="{A19ABD22-D646-4400-B949-A90AEF783B36}" type="presParOf" srcId="{12F413F5-55C9-49DB-85B4-2DA9FA700F75}" destId="{0765F45A-1C3C-471A-BE40-0ECC85EDAF0B}" srcOrd="0" destOrd="0" presId="urn:microsoft.com/office/officeart/2005/8/layout/hProcess4"/>
    <dgm:cxn modelId="{7849B85E-4828-45FD-82AA-2F02F4100883}" type="presParOf" srcId="{12F413F5-55C9-49DB-85B4-2DA9FA700F75}" destId="{D58789B0-5015-4384-B803-ED58C2DD3BFF}" srcOrd="1" destOrd="0" presId="urn:microsoft.com/office/officeart/2005/8/layout/hProcess4"/>
    <dgm:cxn modelId="{3FD94A99-FF2C-47EC-BBFD-6303B651E114}" type="presParOf" srcId="{12F413F5-55C9-49DB-85B4-2DA9FA700F75}" destId="{D40396ED-5218-4216-B1D9-482CA7D8BDD8}" srcOrd="2" destOrd="0" presId="urn:microsoft.com/office/officeart/2005/8/layout/hProcess4"/>
    <dgm:cxn modelId="{E11BD7B0-9915-4E42-AB64-6F4E85E08B15}" type="presParOf" srcId="{D40396ED-5218-4216-B1D9-482CA7D8BDD8}" destId="{A1D70DDE-205F-41A7-81E8-0E1D44B2DFA5}" srcOrd="0" destOrd="0" presId="urn:microsoft.com/office/officeart/2005/8/layout/hProcess4"/>
    <dgm:cxn modelId="{F8CD245C-6480-4F56-AF4E-22FEBDB74C49}" type="presParOf" srcId="{A1D70DDE-205F-41A7-81E8-0E1D44B2DFA5}" destId="{A70AFE73-8A51-4E55-BD45-59AB583C6718}" srcOrd="0" destOrd="0" presId="urn:microsoft.com/office/officeart/2005/8/layout/hProcess4"/>
    <dgm:cxn modelId="{937DE6C0-13CE-4556-B4C3-221C65CF8045}" type="presParOf" srcId="{A1D70DDE-205F-41A7-81E8-0E1D44B2DFA5}" destId="{8425ECFA-6910-4048-8611-33EDB2F6ACE4}" srcOrd="1" destOrd="0" presId="urn:microsoft.com/office/officeart/2005/8/layout/hProcess4"/>
    <dgm:cxn modelId="{C8501053-B623-4965-B6DB-02B6DC181E84}" type="presParOf" srcId="{A1D70DDE-205F-41A7-81E8-0E1D44B2DFA5}" destId="{B459B7BA-6F77-4BE9-82E3-5948B690273D}" srcOrd="2" destOrd="0" presId="urn:microsoft.com/office/officeart/2005/8/layout/hProcess4"/>
    <dgm:cxn modelId="{88003FE9-0E8A-43FE-9D22-E3A0429AF029}" type="presParOf" srcId="{A1D70DDE-205F-41A7-81E8-0E1D44B2DFA5}" destId="{AACFDD49-A9D1-4CC5-A611-9B5F4C0CB644}" srcOrd="3" destOrd="0" presId="urn:microsoft.com/office/officeart/2005/8/layout/hProcess4"/>
    <dgm:cxn modelId="{022ECD25-1A8B-4909-BD15-386F92A17B5D}" type="presParOf" srcId="{A1D70DDE-205F-41A7-81E8-0E1D44B2DFA5}" destId="{AFEE28B3-3951-4A5E-8496-BD201F5047C3}" srcOrd="4" destOrd="0" presId="urn:microsoft.com/office/officeart/2005/8/layout/hProcess4"/>
    <dgm:cxn modelId="{0CF105E2-B23F-4620-B9D3-63A2F821C2F7}" type="presParOf" srcId="{D40396ED-5218-4216-B1D9-482CA7D8BDD8}" destId="{CD1A9CB6-0FED-4245-9A16-2DFC7ED01AEF}" srcOrd="1" destOrd="0" presId="urn:microsoft.com/office/officeart/2005/8/layout/hProcess4"/>
    <dgm:cxn modelId="{7BDA7A4F-0696-4FC9-9294-C9A8AF5052FE}" type="presParOf" srcId="{D40396ED-5218-4216-B1D9-482CA7D8BDD8}" destId="{FAC06188-7960-4DF4-BA04-1D10DBF480A6}" srcOrd="2" destOrd="0" presId="urn:microsoft.com/office/officeart/2005/8/layout/hProcess4"/>
    <dgm:cxn modelId="{F47B5DC4-2D6A-4A8E-AFDB-9162033445DC}" type="presParOf" srcId="{FAC06188-7960-4DF4-BA04-1D10DBF480A6}" destId="{5392199B-82BA-4AA5-A71D-57B37F1BB01D}" srcOrd="0" destOrd="0" presId="urn:microsoft.com/office/officeart/2005/8/layout/hProcess4"/>
    <dgm:cxn modelId="{625738D8-327C-43F5-BEE4-1B80E6216DB2}" type="presParOf" srcId="{FAC06188-7960-4DF4-BA04-1D10DBF480A6}" destId="{E03CCB31-0265-4E0E-B508-6523378913A0}" srcOrd="1" destOrd="0" presId="urn:microsoft.com/office/officeart/2005/8/layout/hProcess4"/>
    <dgm:cxn modelId="{31778139-7962-422F-84FF-897FC45AF1C4}" type="presParOf" srcId="{FAC06188-7960-4DF4-BA04-1D10DBF480A6}" destId="{655D5BA0-28DC-450B-B1CB-96D63F183EAE}" srcOrd="2" destOrd="0" presId="urn:microsoft.com/office/officeart/2005/8/layout/hProcess4"/>
    <dgm:cxn modelId="{4BF32A0C-CD95-4FD7-8A49-AABD55F56B7A}" type="presParOf" srcId="{FAC06188-7960-4DF4-BA04-1D10DBF480A6}" destId="{A5582212-0303-43B1-980F-86BCD25CCBFE}" srcOrd="3" destOrd="0" presId="urn:microsoft.com/office/officeart/2005/8/layout/hProcess4"/>
    <dgm:cxn modelId="{925C9F97-645B-456A-B193-E82D010B5F8D}" type="presParOf" srcId="{FAC06188-7960-4DF4-BA04-1D10DBF480A6}" destId="{B93347A2-5B2F-45D3-819F-45E909B481D6}" srcOrd="4" destOrd="0" presId="urn:microsoft.com/office/officeart/2005/8/layout/hProcess4"/>
    <dgm:cxn modelId="{0F599563-FF18-4703-8DA2-D760DE69709F}" type="presParOf" srcId="{D40396ED-5218-4216-B1D9-482CA7D8BDD8}" destId="{E3AD902A-B952-4BD8-B31A-007F84467D59}" srcOrd="3" destOrd="0" presId="urn:microsoft.com/office/officeart/2005/8/layout/hProcess4"/>
    <dgm:cxn modelId="{6E1F7131-2FBA-485D-9816-CA97BCE7B38B}" type="presParOf" srcId="{D40396ED-5218-4216-B1D9-482CA7D8BDD8}" destId="{2A2A02D8-7A34-4C1B-B67A-B59032DBFD80}" srcOrd="4" destOrd="0" presId="urn:microsoft.com/office/officeart/2005/8/layout/hProcess4"/>
    <dgm:cxn modelId="{5C1315B9-DEB0-4DF2-8403-B6E4ACDDE620}" type="presParOf" srcId="{2A2A02D8-7A34-4C1B-B67A-B59032DBFD80}" destId="{29DEBB72-F9FE-43FA-8EC6-4355AB4B622C}" srcOrd="0" destOrd="0" presId="urn:microsoft.com/office/officeart/2005/8/layout/hProcess4"/>
    <dgm:cxn modelId="{328C9D6B-1C4C-4B97-B157-E3EA53B09223}" type="presParOf" srcId="{2A2A02D8-7A34-4C1B-B67A-B59032DBFD80}" destId="{7CDC4031-3F6D-4000-993E-97C358432B46}" srcOrd="1" destOrd="0" presId="urn:microsoft.com/office/officeart/2005/8/layout/hProcess4"/>
    <dgm:cxn modelId="{5DAE8BA2-1D8D-4814-8E26-BEF88D05D29C}" type="presParOf" srcId="{2A2A02D8-7A34-4C1B-B67A-B59032DBFD80}" destId="{4C845D8B-6D93-421E-B043-5A638CA1D0BB}" srcOrd="2" destOrd="0" presId="urn:microsoft.com/office/officeart/2005/8/layout/hProcess4"/>
    <dgm:cxn modelId="{72E60F2E-BEE7-45F8-9448-7AB78EC30071}" type="presParOf" srcId="{2A2A02D8-7A34-4C1B-B67A-B59032DBFD80}" destId="{07F22EC7-43C3-495C-8DDE-0C9897130FD1}" srcOrd="3" destOrd="0" presId="urn:microsoft.com/office/officeart/2005/8/layout/hProcess4"/>
    <dgm:cxn modelId="{04E88AC9-165C-4B51-9EFC-3B2A113AA434}" type="presParOf" srcId="{2A2A02D8-7A34-4C1B-B67A-B59032DBFD80}" destId="{ED714B23-BB77-400E-8769-C52CB9441724}" srcOrd="4" destOrd="0" presId="urn:microsoft.com/office/officeart/2005/8/layout/hProcess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A14C9D4-97CA-4F27-8D5C-C3351D7493C8}"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ru-RU"/>
        </a:p>
      </dgm:t>
    </dgm:pt>
    <dgm:pt modelId="{B8E021F9-40B6-42BE-8690-98FA68A4ED8F}">
      <dgm:prSet phldrT="[Текст]" custT="1">
        <dgm:style>
          <a:lnRef idx="2">
            <a:schemeClr val="accent6"/>
          </a:lnRef>
          <a:fillRef idx="1">
            <a:schemeClr val="lt1"/>
          </a:fillRef>
          <a:effectRef idx="0">
            <a:schemeClr val="accent6"/>
          </a:effectRef>
          <a:fontRef idx="minor">
            <a:schemeClr val="dk1"/>
          </a:fontRef>
        </dgm:style>
      </dgm:prSet>
      <dgm:spPr>
        <a:ln w="28575"/>
      </dgm:spPr>
      <dgm:t>
        <a:bodyPr/>
        <a:lstStyle/>
        <a:p>
          <a:r>
            <a:rPr lang="uz-Cyrl-UZ" sz="2100" b="1" dirty="0" smtClean="0">
              <a:solidFill>
                <a:srgbClr val="0070C0"/>
              </a:solidFill>
              <a:latin typeface="Arial" panose="020B0604020202020204" pitchFamily="34" charset="0"/>
              <a:cs typeface="Arial" panose="020B0604020202020204" pitchFamily="34" charset="0"/>
            </a:rPr>
            <a:t>“</a:t>
          </a:r>
          <a:r>
            <a:rPr lang="ru-RU" sz="2100" b="1" dirty="0" err="1" smtClean="0">
              <a:solidFill>
                <a:srgbClr val="0070C0"/>
              </a:solidFill>
              <a:latin typeface="Arial" panose="020B0604020202020204" pitchFamily="34" charset="0"/>
              <a:cs typeface="Arial" panose="020B0604020202020204" pitchFamily="34" charset="0"/>
            </a:rPr>
            <a:t>Солиқ</a:t>
          </a:r>
          <a:r>
            <a:rPr lang="ru-RU" sz="2100" b="1" dirty="0" smtClean="0">
              <a:solidFill>
                <a:srgbClr val="0070C0"/>
              </a:solidFill>
              <a:latin typeface="Arial" panose="020B0604020202020204" pitchFamily="34" charset="0"/>
              <a:cs typeface="Arial" panose="020B0604020202020204" pitchFamily="34" charset="0"/>
            </a:rPr>
            <a:t> </a:t>
          </a:r>
          <a:r>
            <a:rPr lang="ru-RU" sz="2100" b="1" dirty="0" err="1" smtClean="0">
              <a:solidFill>
                <a:srgbClr val="0070C0"/>
              </a:solidFill>
              <a:latin typeface="Arial" panose="020B0604020202020204" pitchFamily="34" charset="0"/>
              <a:cs typeface="Arial" panose="020B0604020202020204" pitchFamily="34" charset="0"/>
            </a:rPr>
            <a:t>маслаҳати</a:t>
          </a:r>
          <a:r>
            <a:rPr lang="ru-RU" sz="2100" b="1" dirty="0" smtClean="0">
              <a:solidFill>
                <a:srgbClr val="0070C0"/>
              </a:solidFill>
              <a:latin typeface="Arial" panose="020B0604020202020204" pitchFamily="34" charset="0"/>
              <a:cs typeface="Arial" panose="020B0604020202020204" pitchFamily="34" charset="0"/>
            </a:rPr>
            <a:t>” </a:t>
          </a:r>
          <a:r>
            <a:rPr lang="ru-RU" sz="2100" b="1" dirty="0" err="1" smtClean="0">
              <a:solidFill>
                <a:srgbClr val="002060"/>
              </a:solidFill>
              <a:latin typeface="Arial" panose="020B0604020202020204" pitchFamily="34" charset="0"/>
              <a:cs typeface="Arial" panose="020B0604020202020204" pitchFamily="34" charset="0"/>
            </a:rPr>
            <a:t>мобил</a:t>
          </a:r>
          <a:r>
            <a:rPr lang="ru-RU" sz="2100" b="1" dirty="0" smtClean="0">
              <a:solidFill>
                <a:srgbClr val="002060"/>
              </a:solidFill>
              <a:latin typeface="Arial" panose="020B0604020202020204" pitchFamily="34" charset="0"/>
              <a:cs typeface="Arial" panose="020B0604020202020204" pitchFamily="34" charset="0"/>
            </a:rPr>
            <a:t> </a:t>
          </a:r>
          <a:r>
            <a:rPr lang="ru-RU" sz="2100" b="1" dirty="0" err="1" smtClean="0">
              <a:solidFill>
                <a:srgbClr val="002060"/>
              </a:solidFill>
              <a:latin typeface="Arial" panose="020B0604020202020204" pitchFamily="34" charset="0"/>
              <a:cs typeface="Arial" panose="020B0604020202020204" pitchFamily="34" charset="0"/>
            </a:rPr>
            <a:t>иловаси</a:t>
          </a:r>
          <a:r>
            <a:rPr lang="ru-RU" sz="2100" b="1" dirty="0" smtClean="0">
              <a:solidFill>
                <a:srgbClr val="002060"/>
              </a:solidFill>
              <a:latin typeface="Arial" panose="020B0604020202020204" pitchFamily="34" charset="0"/>
              <a:cs typeface="Arial" panose="020B0604020202020204" pitchFamily="34" charset="0"/>
            </a:rPr>
            <a:t>  </a:t>
          </a:r>
          <a:endParaRPr lang="ru-RU" sz="2100" dirty="0">
            <a:solidFill>
              <a:srgbClr val="002060"/>
            </a:solidFill>
            <a:latin typeface="Arial" panose="020B0604020202020204" pitchFamily="34" charset="0"/>
            <a:cs typeface="Arial" panose="020B0604020202020204" pitchFamily="34" charset="0"/>
          </a:endParaRPr>
        </a:p>
      </dgm:t>
    </dgm:pt>
    <dgm:pt modelId="{A895ECA3-9E4C-4B7F-A028-A7B5CE95B355}" type="parTrans" cxnId="{374641D0-B546-44CB-9C52-978020B005C7}">
      <dgm:prSet/>
      <dgm:spPr/>
      <dgm:t>
        <a:bodyPr/>
        <a:lstStyle/>
        <a:p>
          <a:endParaRPr lang="ru-RU" sz="1800">
            <a:latin typeface="Arial" panose="020B0604020202020204" pitchFamily="34" charset="0"/>
            <a:cs typeface="Arial" panose="020B0604020202020204" pitchFamily="34" charset="0"/>
          </a:endParaRPr>
        </a:p>
      </dgm:t>
    </dgm:pt>
    <dgm:pt modelId="{1C019953-746F-4561-AF46-770A5CABE555}" type="sibTrans" cxnId="{374641D0-B546-44CB-9C52-978020B005C7}">
      <dgm:prSet/>
      <dgm:spPr/>
      <dgm:t>
        <a:bodyPr/>
        <a:lstStyle/>
        <a:p>
          <a:endParaRPr lang="ru-RU" sz="1800">
            <a:latin typeface="Arial" panose="020B0604020202020204" pitchFamily="34" charset="0"/>
            <a:cs typeface="Arial" panose="020B0604020202020204" pitchFamily="34" charset="0"/>
          </a:endParaRPr>
        </a:p>
      </dgm:t>
    </dgm:pt>
    <dgm:pt modelId="{ABC120B1-374D-49B2-A04E-0351941544E6}">
      <dgm:prSet phldrT="[Текст]" custT="1">
        <dgm:style>
          <a:lnRef idx="2">
            <a:schemeClr val="accent1"/>
          </a:lnRef>
          <a:fillRef idx="1">
            <a:schemeClr val="lt1"/>
          </a:fillRef>
          <a:effectRef idx="0">
            <a:schemeClr val="accent1"/>
          </a:effectRef>
          <a:fontRef idx="minor">
            <a:schemeClr val="dk1"/>
          </a:fontRef>
        </dgm:style>
      </dgm:prSet>
      <dgm:spPr>
        <a:ln w="28575"/>
      </dgm:spPr>
      <dgm:t>
        <a:bodyPr/>
        <a:lstStyle/>
        <a:p>
          <a:r>
            <a:rPr lang="uz-Cyrl-UZ" sz="2100" b="1" dirty="0" smtClean="0">
              <a:solidFill>
                <a:srgbClr val="002060"/>
              </a:solidFill>
              <a:latin typeface="Arial" panose="020B0604020202020204" pitchFamily="34" charset="0"/>
              <a:cs typeface="Arial" panose="020B0604020202020204" pitchFamily="34" charset="0"/>
            </a:rPr>
            <a:t>Маслаҳат хизмати</a:t>
          </a:r>
          <a:endParaRPr lang="ru-RU" sz="2100" b="1" dirty="0">
            <a:solidFill>
              <a:srgbClr val="002060"/>
            </a:solidFill>
            <a:latin typeface="Arial" panose="020B0604020202020204" pitchFamily="34" charset="0"/>
            <a:cs typeface="Arial" panose="020B0604020202020204" pitchFamily="34" charset="0"/>
          </a:endParaRPr>
        </a:p>
      </dgm:t>
    </dgm:pt>
    <dgm:pt modelId="{DD53D30D-6266-43D6-B71F-312D9FDE1375}" type="parTrans" cxnId="{3A8F5E9F-E6C6-4700-A8CE-0A7C9A3C13B0}">
      <dgm:prSet/>
      <dgm:spPr/>
      <dgm:t>
        <a:bodyPr/>
        <a:lstStyle/>
        <a:p>
          <a:endParaRPr lang="ru-RU" sz="1800">
            <a:latin typeface="Arial" panose="020B0604020202020204" pitchFamily="34" charset="0"/>
            <a:cs typeface="Arial" panose="020B0604020202020204" pitchFamily="34" charset="0"/>
          </a:endParaRPr>
        </a:p>
      </dgm:t>
    </dgm:pt>
    <dgm:pt modelId="{06428533-114D-4A0E-8015-9B1B6D7CAB06}" type="sibTrans" cxnId="{3A8F5E9F-E6C6-4700-A8CE-0A7C9A3C13B0}">
      <dgm:prSet/>
      <dgm:spPr/>
      <dgm:t>
        <a:bodyPr/>
        <a:lstStyle/>
        <a:p>
          <a:endParaRPr lang="ru-RU" sz="1800">
            <a:latin typeface="Arial" panose="020B0604020202020204" pitchFamily="34" charset="0"/>
            <a:cs typeface="Arial" panose="020B0604020202020204" pitchFamily="34" charset="0"/>
          </a:endParaRPr>
        </a:p>
      </dgm:t>
    </dgm:pt>
    <dgm:pt modelId="{C5EEB930-88D3-4448-B34C-7BFA20C79C48}">
      <dgm:prSet phldrT="[Текст]" custT="1">
        <dgm:style>
          <a:lnRef idx="2">
            <a:schemeClr val="accent1"/>
          </a:lnRef>
          <a:fillRef idx="1">
            <a:schemeClr val="lt1"/>
          </a:fillRef>
          <a:effectRef idx="0">
            <a:schemeClr val="accent1"/>
          </a:effectRef>
          <a:fontRef idx="minor">
            <a:schemeClr val="dk1"/>
          </a:fontRef>
        </dgm:style>
      </dgm:prSet>
      <dgm:spPr>
        <a:ln w="38100"/>
      </dgm:spPr>
      <dgm:t>
        <a:bodyPr/>
        <a:lstStyle/>
        <a:p>
          <a:r>
            <a:rPr lang="uz-Cyrl-UZ" sz="2100" b="1" dirty="0" smtClean="0">
              <a:solidFill>
                <a:srgbClr val="002060"/>
              </a:solidFill>
              <a:latin typeface="Arial" panose="020B0604020202020204" pitchFamily="34" charset="0"/>
              <a:cs typeface="Arial" panose="020B0604020202020204" pitchFamily="34" charset="0"/>
            </a:rPr>
            <a:t>Солиқ қонунчилиги бўйича тушунтиришлар</a:t>
          </a:r>
          <a:endParaRPr lang="ru-RU" sz="2100" b="1" dirty="0">
            <a:solidFill>
              <a:srgbClr val="002060"/>
            </a:solidFill>
            <a:latin typeface="Arial" panose="020B0604020202020204" pitchFamily="34" charset="0"/>
            <a:cs typeface="Arial" panose="020B0604020202020204" pitchFamily="34" charset="0"/>
          </a:endParaRPr>
        </a:p>
      </dgm:t>
    </dgm:pt>
    <dgm:pt modelId="{6574C2FA-C16A-47E8-A8B9-78739AC6136E}" type="parTrans" cxnId="{6CCE2F95-1C84-4D6D-9335-C849C8CCE805}">
      <dgm:prSet/>
      <dgm:spPr/>
      <dgm:t>
        <a:bodyPr/>
        <a:lstStyle/>
        <a:p>
          <a:endParaRPr lang="ru-RU" sz="1800">
            <a:latin typeface="Arial" panose="020B0604020202020204" pitchFamily="34" charset="0"/>
            <a:cs typeface="Arial" panose="020B0604020202020204" pitchFamily="34" charset="0"/>
          </a:endParaRPr>
        </a:p>
      </dgm:t>
    </dgm:pt>
    <dgm:pt modelId="{5FF761E2-5048-4BEC-BDD8-10B8C099FFA0}" type="sibTrans" cxnId="{6CCE2F95-1C84-4D6D-9335-C849C8CCE805}">
      <dgm:prSet/>
      <dgm:spPr/>
      <dgm:t>
        <a:bodyPr/>
        <a:lstStyle/>
        <a:p>
          <a:endParaRPr lang="ru-RU" sz="1800">
            <a:latin typeface="Arial" panose="020B0604020202020204" pitchFamily="34" charset="0"/>
            <a:cs typeface="Arial" panose="020B0604020202020204" pitchFamily="34" charset="0"/>
          </a:endParaRPr>
        </a:p>
      </dgm:t>
    </dgm:pt>
    <dgm:pt modelId="{DEAF5A4D-2765-4967-9E9B-A8F75AB25F17}">
      <dgm:prSet phldrT="[Текст]" custT="1">
        <dgm:style>
          <a:lnRef idx="2">
            <a:schemeClr val="accent1"/>
          </a:lnRef>
          <a:fillRef idx="1">
            <a:schemeClr val="lt1"/>
          </a:fillRef>
          <a:effectRef idx="0">
            <a:schemeClr val="accent1"/>
          </a:effectRef>
          <a:fontRef idx="minor">
            <a:schemeClr val="dk1"/>
          </a:fontRef>
        </dgm:style>
      </dgm:prSet>
      <dgm:spPr>
        <a:ln w="38100"/>
      </dgm:spPr>
      <dgm:t>
        <a:bodyPr/>
        <a:lstStyle/>
        <a:p>
          <a:r>
            <a:rPr lang="uz-Cyrl-UZ" sz="2100" b="1" dirty="0" smtClean="0">
              <a:solidFill>
                <a:srgbClr val="002060"/>
              </a:solidFill>
              <a:latin typeface="Arial" panose="020B0604020202020204" pitchFamily="34" charset="0"/>
              <a:cs typeface="Arial" panose="020B0604020202020204" pitchFamily="34" charset="0"/>
            </a:rPr>
            <a:t>Сиздан савол–биздан жавоб</a:t>
          </a:r>
          <a:endParaRPr lang="ru-RU" sz="2100" b="1" dirty="0">
            <a:solidFill>
              <a:srgbClr val="002060"/>
            </a:solidFill>
            <a:latin typeface="Arial" panose="020B0604020202020204" pitchFamily="34" charset="0"/>
            <a:cs typeface="Arial" panose="020B0604020202020204" pitchFamily="34" charset="0"/>
          </a:endParaRPr>
        </a:p>
      </dgm:t>
    </dgm:pt>
    <dgm:pt modelId="{4D7AD654-B5E8-45BA-B255-0CAF606303AE}" type="parTrans" cxnId="{2AC4BE6C-0D3B-4039-AE8D-1BC4D670D925}">
      <dgm:prSet/>
      <dgm:spPr/>
      <dgm:t>
        <a:bodyPr/>
        <a:lstStyle/>
        <a:p>
          <a:endParaRPr lang="ru-RU" sz="1800">
            <a:latin typeface="Arial" panose="020B0604020202020204" pitchFamily="34" charset="0"/>
            <a:cs typeface="Arial" panose="020B0604020202020204" pitchFamily="34" charset="0"/>
          </a:endParaRPr>
        </a:p>
      </dgm:t>
    </dgm:pt>
    <dgm:pt modelId="{E1C8320E-2D51-4C64-9F24-C27AE84BB408}" type="sibTrans" cxnId="{2AC4BE6C-0D3B-4039-AE8D-1BC4D670D925}">
      <dgm:prSet/>
      <dgm:spPr/>
      <dgm:t>
        <a:bodyPr/>
        <a:lstStyle/>
        <a:p>
          <a:endParaRPr lang="ru-RU" sz="1800">
            <a:latin typeface="Arial" panose="020B0604020202020204" pitchFamily="34" charset="0"/>
            <a:cs typeface="Arial" panose="020B0604020202020204" pitchFamily="34" charset="0"/>
          </a:endParaRPr>
        </a:p>
      </dgm:t>
    </dgm:pt>
    <dgm:pt modelId="{F19B9F50-15E6-4DD4-A96B-D603D3E97E5C}">
      <dgm:prSet phldrT="[Текст]" custT="1">
        <dgm:style>
          <a:lnRef idx="2">
            <a:schemeClr val="accent4"/>
          </a:lnRef>
          <a:fillRef idx="1">
            <a:schemeClr val="lt1"/>
          </a:fillRef>
          <a:effectRef idx="0">
            <a:schemeClr val="accent4"/>
          </a:effectRef>
          <a:fontRef idx="minor">
            <a:schemeClr val="dk1"/>
          </a:fontRef>
        </dgm:style>
      </dgm:prSet>
      <dgm:spPr>
        <a:ln w="38100"/>
      </dgm:spPr>
      <dgm:t>
        <a:bodyPr/>
        <a:lstStyle/>
        <a:p>
          <a:endParaRPr lang="uz-Cyrl-UZ" sz="2100" b="1" dirty="0" smtClean="0">
            <a:solidFill>
              <a:srgbClr val="002060"/>
            </a:solidFill>
            <a:latin typeface="Arial" panose="020B0604020202020204" pitchFamily="34" charset="0"/>
            <a:cs typeface="Arial" panose="020B0604020202020204" pitchFamily="34" charset="0"/>
          </a:endParaRPr>
        </a:p>
        <a:p>
          <a:endParaRPr lang="uz-Cyrl-UZ" sz="2100" b="1" dirty="0" smtClean="0">
            <a:solidFill>
              <a:srgbClr val="002060"/>
            </a:solidFill>
            <a:latin typeface="Arial" panose="020B0604020202020204" pitchFamily="34" charset="0"/>
            <a:cs typeface="Arial" panose="020B0604020202020204" pitchFamily="34" charset="0"/>
          </a:endParaRPr>
        </a:p>
        <a:p>
          <a:r>
            <a:rPr lang="uz-Cyrl-UZ" sz="2100" b="1" dirty="0" smtClean="0">
              <a:solidFill>
                <a:srgbClr val="002060"/>
              </a:solidFill>
              <a:latin typeface="Arial" panose="020B0604020202020204" pitchFamily="34" charset="0"/>
              <a:cs typeface="Arial" panose="020B0604020202020204" pitchFamily="34" charset="0"/>
            </a:rPr>
            <a:t>Солиқ ҳисоботларини жўнатиш</a:t>
          </a:r>
          <a:endParaRPr lang="ru-RU" sz="2100" b="1" dirty="0">
            <a:solidFill>
              <a:srgbClr val="002060"/>
            </a:solidFill>
            <a:latin typeface="Arial" panose="020B0604020202020204" pitchFamily="34" charset="0"/>
            <a:cs typeface="Arial" panose="020B0604020202020204" pitchFamily="34" charset="0"/>
          </a:endParaRPr>
        </a:p>
      </dgm:t>
    </dgm:pt>
    <dgm:pt modelId="{153C507E-1305-464C-9770-50E76E00074E}" type="parTrans" cxnId="{36E1AAEE-879F-479A-9258-D921A6BEE766}">
      <dgm:prSet/>
      <dgm:spPr/>
      <dgm:t>
        <a:bodyPr/>
        <a:lstStyle/>
        <a:p>
          <a:endParaRPr lang="ru-RU" sz="1800">
            <a:latin typeface="Arial" panose="020B0604020202020204" pitchFamily="34" charset="0"/>
            <a:cs typeface="Arial" panose="020B0604020202020204" pitchFamily="34" charset="0"/>
          </a:endParaRPr>
        </a:p>
      </dgm:t>
    </dgm:pt>
    <dgm:pt modelId="{747A8F75-A8ED-4A73-BE38-17E5A3D1C384}" type="sibTrans" cxnId="{36E1AAEE-879F-479A-9258-D921A6BEE766}">
      <dgm:prSet/>
      <dgm:spPr/>
      <dgm:t>
        <a:bodyPr/>
        <a:lstStyle/>
        <a:p>
          <a:endParaRPr lang="ru-RU" sz="1800">
            <a:latin typeface="Arial" panose="020B0604020202020204" pitchFamily="34" charset="0"/>
            <a:cs typeface="Arial" panose="020B0604020202020204" pitchFamily="34" charset="0"/>
          </a:endParaRPr>
        </a:p>
      </dgm:t>
    </dgm:pt>
    <dgm:pt modelId="{BB4BBED8-BEE5-48DC-8DD0-6EFF338B23E9}">
      <dgm:prSet phldrT="[Текст]" custT="1">
        <dgm:style>
          <a:lnRef idx="2">
            <a:schemeClr val="dk1"/>
          </a:lnRef>
          <a:fillRef idx="1">
            <a:schemeClr val="lt1"/>
          </a:fillRef>
          <a:effectRef idx="0">
            <a:schemeClr val="dk1"/>
          </a:effectRef>
          <a:fontRef idx="minor">
            <a:schemeClr val="dk1"/>
          </a:fontRef>
        </dgm:style>
      </dgm:prSet>
      <dgm:spPr>
        <a:ln w="38100"/>
      </dgm:spPr>
      <dgm:t>
        <a:bodyPr/>
        <a:lstStyle/>
        <a:p>
          <a:r>
            <a:rPr lang="uz-Cyrl-UZ" sz="2100" b="1" dirty="0" smtClean="0">
              <a:solidFill>
                <a:srgbClr val="002060"/>
              </a:solidFill>
              <a:latin typeface="Arial" panose="020B0604020202020204" pitchFamily="34" charset="0"/>
              <a:cs typeface="Arial" panose="020B0604020202020204" pitchFamily="34" charset="0"/>
            </a:rPr>
            <a:t>Солиқ режимини аниқлаш</a:t>
          </a:r>
          <a:endParaRPr lang="ru-RU" sz="2100" b="1" dirty="0">
            <a:solidFill>
              <a:srgbClr val="002060"/>
            </a:solidFill>
            <a:latin typeface="Arial" panose="020B0604020202020204" pitchFamily="34" charset="0"/>
            <a:cs typeface="Arial" panose="020B0604020202020204" pitchFamily="34" charset="0"/>
          </a:endParaRPr>
        </a:p>
      </dgm:t>
    </dgm:pt>
    <dgm:pt modelId="{5747070C-C6F8-4625-B314-0D706EDA1D3E}" type="parTrans" cxnId="{03B496E1-020C-482E-A1A3-1F377794D402}">
      <dgm:prSet/>
      <dgm:spPr/>
      <dgm:t>
        <a:bodyPr/>
        <a:lstStyle/>
        <a:p>
          <a:endParaRPr lang="ru-RU" sz="1800">
            <a:latin typeface="Arial" panose="020B0604020202020204" pitchFamily="34" charset="0"/>
            <a:cs typeface="Arial" panose="020B0604020202020204" pitchFamily="34" charset="0"/>
          </a:endParaRPr>
        </a:p>
      </dgm:t>
    </dgm:pt>
    <dgm:pt modelId="{CBB87847-7DE5-4BAC-A62C-2040B943A039}" type="sibTrans" cxnId="{03B496E1-020C-482E-A1A3-1F377794D402}">
      <dgm:prSet/>
      <dgm:spPr/>
      <dgm:t>
        <a:bodyPr/>
        <a:lstStyle/>
        <a:p>
          <a:endParaRPr lang="ru-RU" sz="1800">
            <a:latin typeface="Arial" panose="020B0604020202020204" pitchFamily="34" charset="0"/>
            <a:cs typeface="Arial" panose="020B0604020202020204" pitchFamily="34" charset="0"/>
          </a:endParaRPr>
        </a:p>
      </dgm:t>
    </dgm:pt>
    <dgm:pt modelId="{3BEFB46C-F34C-4223-87A8-75501D553A1D}" type="pres">
      <dgm:prSet presAssocID="{8A14C9D4-97CA-4F27-8D5C-C3351D7493C8}" presName="Name0" presStyleCnt="0">
        <dgm:presLayoutVars>
          <dgm:chPref val="1"/>
          <dgm:dir/>
          <dgm:animOne val="branch"/>
          <dgm:animLvl val="lvl"/>
          <dgm:resizeHandles/>
        </dgm:presLayoutVars>
      </dgm:prSet>
      <dgm:spPr/>
      <dgm:t>
        <a:bodyPr/>
        <a:lstStyle/>
        <a:p>
          <a:endParaRPr lang="ru-RU"/>
        </a:p>
      </dgm:t>
    </dgm:pt>
    <dgm:pt modelId="{9E15E962-CA9E-49BB-AF8B-D940F935E165}" type="pres">
      <dgm:prSet presAssocID="{B8E021F9-40B6-42BE-8690-98FA68A4ED8F}" presName="vertOne" presStyleCnt="0"/>
      <dgm:spPr/>
    </dgm:pt>
    <dgm:pt modelId="{331BF7E4-8194-4317-8B86-3EDA81F0F0F7}" type="pres">
      <dgm:prSet presAssocID="{B8E021F9-40B6-42BE-8690-98FA68A4ED8F}" presName="txOne" presStyleLbl="node0" presStyleIdx="0" presStyleCnt="1" custScaleX="99920" custScaleY="68993" custLinFactNeighborX="-9793" custLinFactNeighborY="-8219">
        <dgm:presLayoutVars>
          <dgm:chPref val="3"/>
        </dgm:presLayoutVars>
      </dgm:prSet>
      <dgm:spPr/>
      <dgm:t>
        <a:bodyPr/>
        <a:lstStyle/>
        <a:p>
          <a:endParaRPr lang="ru-RU"/>
        </a:p>
      </dgm:t>
    </dgm:pt>
    <dgm:pt modelId="{58CDBE9D-8C88-4260-B1A0-0C1EF122381C}" type="pres">
      <dgm:prSet presAssocID="{B8E021F9-40B6-42BE-8690-98FA68A4ED8F}" presName="parTransOne" presStyleCnt="0"/>
      <dgm:spPr/>
    </dgm:pt>
    <dgm:pt modelId="{00BF2D43-C23F-45D4-ACA5-07B379A74D67}" type="pres">
      <dgm:prSet presAssocID="{B8E021F9-40B6-42BE-8690-98FA68A4ED8F}" presName="horzOne" presStyleCnt="0"/>
      <dgm:spPr/>
    </dgm:pt>
    <dgm:pt modelId="{4285E8ED-446F-43B8-B619-F9B6BC5F2AD6}" type="pres">
      <dgm:prSet presAssocID="{ABC120B1-374D-49B2-A04E-0351941544E6}" presName="vertTwo" presStyleCnt="0"/>
      <dgm:spPr/>
    </dgm:pt>
    <dgm:pt modelId="{7DCFD20E-56E5-45FB-A385-861138D0F9E9}" type="pres">
      <dgm:prSet presAssocID="{ABC120B1-374D-49B2-A04E-0351941544E6}" presName="txTwo" presStyleLbl="node2" presStyleIdx="0" presStyleCnt="2" custScaleX="99217" custLinFactNeighborX="-9990" custLinFactNeighborY="-23534">
        <dgm:presLayoutVars>
          <dgm:chPref val="3"/>
        </dgm:presLayoutVars>
      </dgm:prSet>
      <dgm:spPr/>
      <dgm:t>
        <a:bodyPr/>
        <a:lstStyle/>
        <a:p>
          <a:endParaRPr lang="ru-RU"/>
        </a:p>
      </dgm:t>
    </dgm:pt>
    <dgm:pt modelId="{74F6D2E1-71B0-467C-A94F-9EA2CBF6E884}" type="pres">
      <dgm:prSet presAssocID="{ABC120B1-374D-49B2-A04E-0351941544E6}" presName="parTransTwo" presStyleCnt="0"/>
      <dgm:spPr/>
    </dgm:pt>
    <dgm:pt modelId="{22D93AB8-8DEC-4B41-A293-F04145B131D9}" type="pres">
      <dgm:prSet presAssocID="{ABC120B1-374D-49B2-A04E-0351941544E6}" presName="horzTwo" presStyleCnt="0"/>
      <dgm:spPr/>
    </dgm:pt>
    <dgm:pt modelId="{3CB9B32E-926F-45D7-B757-304699854665}" type="pres">
      <dgm:prSet presAssocID="{C5EEB930-88D3-4448-B34C-7BFA20C79C48}" presName="vertThree" presStyleCnt="0"/>
      <dgm:spPr/>
    </dgm:pt>
    <dgm:pt modelId="{1D77D4F9-A779-49FE-8B90-9303229B0E3F}" type="pres">
      <dgm:prSet presAssocID="{C5EEB930-88D3-4448-B34C-7BFA20C79C48}" presName="txThree" presStyleLbl="node3" presStyleIdx="0" presStyleCnt="3" custScaleX="80043">
        <dgm:presLayoutVars>
          <dgm:chPref val="3"/>
        </dgm:presLayoutVars>
      </dgm:prSet>
      <dgm:spPr/>
      <dgm:t>
        <a:bodyPr/>
        <a:lstStyle/>
        <a:p>
          <a:endParaRPr lang="ru-RU"/>
        </a:p>
      </dgm:t>
    </dgm:pt>
    <dgm:pt modelId="{9157BB89-8653-4F69-AFC2-BCD3FA7A2894}" type="pres">
      <dgm:prSet presAssocID="{C5EEB930-88D3-4448-B34C-7BFA20C79C48}" presName="horzThree" presStyleCnt="0"/>
      <dgm:spPr/>
    </dgm:pt>
    <dgm:pt modelId="{A80CC8B5-355F-4DF2-B295-59259FA60775}" type="pres">
      <dgm:prSet presAssocID="{5FF761E2-5048-4BEC-BDD8-10B8C099FFA0}" presName="sibSpaceThree" presStyleCnt="0"/>
      <dgm:spPr/>
    </dgm:pt>
    <dgm:pt modelId="{F61ACC04-5729-419B-8DC5-6105496ABD1E}" type="pres">
      <dgm:prSet presAssocID="{DEAF5A4D-2765-4967-9E9B-A8F75AB25F17}" presName="vertThree" presStyleCnt="0"/>
      <dgm:spPr/>
    </dgm:pt>
    <dgm:pt modelId="{88F5879F-14C4-4CF6-9E7C-D696E5C562C5}" type="pres">
      <dgm:prSet presAssocID="{DEAF5A4D-2765-4967-9E9B-A8F75AB25F17}" presName="txThree" presStyleLbl="node3" presStyleIdx="1" presStyleCnt="3" custScaleX="80043" custLinFactNeighborX="-1026" custLinFactNeighborY="-974">
        <dgm:presLayoutVars>
          <dgm:chPref val="3"/>
        </dgm:presLayoutVars>
      </dgm:prSet>
      <dgm:spPr/>
      <dgm:t>
        <a:bodyPr/>
        <a:lstStyle/>
        <a:p>
          <a:endParaRPr lang="ru-RU"/>
        </a:p>
      </dgm:t>
    </dgm:pt>
    <dgm:pt modelId="{3095987E-79FD-4BC5-8795-BA457EA88932}" type="pres">
      <dgm:prSet presAssocID="{DEAF5A4D-2765-4967-9E9B-A8F75AB25F17}" presName="horzThree" presStyleCnt="0"/>
      <dgm:spPr/>
    </dgm:pt>
    <dgm:pt modelId="{F4B17939-20BC-425F-83D2-DD26E708EB62}" type="pres">
      <dgm:prSet presAssocID="{06428533-114D-4A0E-8015-9B1B6D7CAB06}" presName="sibSpaceTwo" presStyleCnt="0"/>
      <dgm:spPr/>
    </dgm:pt>
    <dgm:pt modelId="{9CAE076D-D3EC-435B-9875-346E22E63E21}" type="pres">
      <dgm:prSet presAssocID="{F19B9F50-15E6-4DD4-A96B-D603D3E97E5C}" presName="vertTwo" presStyleCnt="0"/>
      <dgm:spPr/>
    </dgm:pt>
    <dgm:pt modelId="{D0D2EE33-DD54-4FA8-B1CA-9B16A92C331B}" type="pres">
      <dgm:prSet presAssocID="{F19B9F50-15E6-4DD4-A96B-D603D3E97E5C}" presName="txTwo" presStyleLbl="node2" presStyleIdx="1" presStyleCnt="2" custScaleX="80043" custLinFactNeighborX="-3334" custLinFactNeighborY="-33339">
        <dgm:presLayoutVars>
          <dgm:chPref val="3"/>
        </dgm:presLayoutVars>
      </dgm:prSet>
      <dgm:spPr/>
      <dgm:t>
        <a:bodyPr/>
        <a:lstStyle/>
        <a:p>
          <a:endParaRPr lang="ru-RU"/>
        </a:p>
      </dgm:t>
    </dgm:pt>
    <dgm:pt modelId="{18CD2359-F30C-41D7-A4DB-54F46E820D0E}" type="pres">
      <dgm:prSet presAssocID="{F19B9F50-15E6-4DD4-A96B-D603D3E97E5C}" presName="parTransTwo" presStyleCnt="0"/>
      <dgm:spPr/>
    </dgm:pt>
    <dgm:pt modelId="{124CD083-6E67-4186-89BC-9E29C26EF446}" type="pres">
      <dgm:prSet presAssocID="{F19B9F50-15E6-4DD4-A96B-D603D3E97E5C}" presName="horzTwo" presStyleCnt="0"/>
      <dgm:spPr/>
    </dgm:pt>
    <dgm:pt modelId="{50DCC9CB-1C77-40DE-9087-ED6FC615E459}" type="pres">
      <dgm:prSet presAssocID="{BB4BBED8-BEE5-48DC-8DD0-6EFF338B23E9}" presName="vertThree" presStyleCnt="0"/>
      <dgm:spPr/>
    </dgm:pt>
    <dgm:pt modelId="{312CAB0D-1788-4A5F-8853-ECBD68D80622}" type="pres">
      <dgm:prSet presAssocID="{BB4BBED8-BEE5-48DC-8DD0-6EFF338B23E9}" presName="txThree" presStyleLbl="node3" presStyleIdx="2" presStyleCnt="3" custScaleX="80043" custLinFactNeighborX="-3078" custLinFactNeighborY="-2189">
        <dgm:presLayoutVars>
          <dgm:chPref val="3"/>
        </dgm:presLayoutVars>
      </dgm:prSet>
      <dgm:spPr/>
      <dgm:t>
        <a:bodyPr/>
        <a:lstStyle/>
        <a:p>
          <a:endParaRPr lang="ru-RU"/>
        </a:p>
      </dgm:t>
    </dgm:pt>
    <dgm:pt modelId="{FD112683-CAF0-4572-99BA-7E695F77305E}" type="pres">
      <dgm:prSet presAssocID="{BB4BBED8-BEE5-48DC-8DD0-6EFF338B23E9}" presName="horzThree" presStyleCnt="0"/>
      <dgm:spPr/>
    </dgm:pt>
  </dgm:ptLst>
  <dgm:cxnLst>
    <dgm:cxn modelId="{374641D0-B546-44CB-9C52-978020B005C7}" srcId="{8A14C9D4-97CA-4F27-8D5C-C3351D7493C8}" destId="{B8E021F9-40B6-42BE-8690-98FA68A4ED8F}" srcOrd="0" destOrd="0" parTransId="{A895ECA3-9E4C-4B7F-A028-A7B5CE95B355}" sibTransId="{1C019953-746F-4561-AF46-770A5CABE555}"/>
    <dgm:cxn modelId="{2AC4BE6C-0D3B-4039-AE8D-1BC4D670D925}" srcId="{ABC120B1-374D-49B2-A04E-0351941544E6}" destId="{DEAF5A4D-2765-4967-9E9B-A8F75AB25F17}" srcOrd="1" destOrd="0" parTransId="{4D7AD654-B5E8-45BA-B255-0CAF606303AE}" sibTransId="{E1C8320E-2D51-4C64-9F24-C27AE84BB408}"/>
    <dgm:cxn modelId="{17E8EFFF-4F2A-40CE-BD09-9205E9AF6B8F}" type="presOf" srcId="{BB4BBED8-BEE5-48DC-8DD0-6EFF338B23E9}" destId="{312CAB0D-1788-4A5F-8853-ECBD68D80622}" srcOrd="0" destOrd="0" presId="urn:microsoft.com/office/officeart/2005/8/layout/hierarchy4"/>
    <dgm:cxn modelId="{72770CA4-B11F-4A04-936B-21C31D2C29AA}" type="presOf" srcId="{F19B9F50-15E6-4DD4-A96B-D603D3E97E5C}" destId="{D0D2EE33-DD54-4FA8-B1CA-9B16A92C331B}" srcOrd="0" destOrd="0" presId="urn:microsoft.com/office/officeart/2005/8/layout/hierarchy4"/>
    <dgm:cxn modelId="{BB09922E-45F6-4E8A-BDF0-F3074DC82523}" type="presOf" srcId="{8A14C9D4-97CA-4F27-8D5C-C3351D7493C8}" destId="{3BEFB46C-F34C-4223-87A8-75501D553A1D}" srcOrd="0" destOrd="0" presId="urn:microsoft.com/office/officeart/2005/8/layout/hierarchy4"/>
    <dgm:cxn modelId="{6CCE2F95-1C84-4D6D-9335-C849C8CCE805}" srcId="{ABC120B1-374D-49B2-A04E-0351941544E6}" destId="{C5EEB930-88D3-4448-B34C-7BFA20C79C48}" srcOrd="0" destOrd="0" parTransId="{6574C2FA-C16A-47E8-A8B9-78739AC6136E}" sibTransId="{5FF761E2-5048-4BEC-BDD8-10B8C099FFA0}"/>
    <dgm:cxn modelId="{03B496E1-020C-482E-A1A3-1F377794D402}" srcId="{F19B9F50-15E6-4DD4-A96B-D603D3E97E5C}" destId="{BB4BBED8-BEE5-48DC-8DD0-6EFF338B23E9}" srcOrd="0" destOrd="0" parTransId="{5747070C-C6F8-4625-B314-0D706EDA1D3E}" sibTransId="{CBB87847-7DE5-4BAC-A62C-2040B943A039}"/>
    <dgm:cxn modelId="{F2C1FF93-1F4A-4F1A-9CC8-4C6572ED0DB1}" type="presOf" srcId="{ABC120B1-374D-49B2-A04E-0351941544E6}" destId="{7DCFD20E-56E5-45FB-A385-861138D0F9E9}" srcOrd="0" destOrd="0" presId="urn:microsoft.com/office/officeart/2005/8/layout/hierarchy4"/>
    <dgm:cxn modelId="{36E1AAEE-879F-479A-9258-D921A6BEE766}" srcId="{B8E021F9-40B6-42BE-8690-98FA68A4ED8F}" destId="{F19B9F50-15E6-4DD4-A96B-D603D3E97E5C}" srcOrd="1" destOrd="0" parTransId="{153C507E-1305-464C-9770-50E76E00074E}" sibTransId="{747A8F75-A8ED-4A73-BE38-17E5A3D1C384}"/>
    <dgm:cxn modelId="{C90EE710-64A5-4267-AF0C-B561721B2D8B}" type="presOf" srcId="{DEAF5A4D-2765-4967-9E9B-A8F75AB25F17}" destId="{88F5879F-14C4-4CF6-9E7C-D696E5C562C5}" srcOrd="0" destOrd="0" presId="urn:microsoft.com/office/officeart/2005/8/layout/hierarchy4"/>
    <dgm:cxn modelId="{AA74BD36-A1C1-4346-8807-1643B4F795FE}" type="presOf" srcId="{C5EEB930-88D3-4448-B34C-7BFA20C79C48}" destId="{1D77D4F9-A779-49FE-8B90-9303229B0E3F}" srcOrd="0" destOrd="0" presId="urn:microsoft.com/office/officeart/2005/8/layout/hierarchy4"/>
    <dgm:cxn modelId="{6F3E4C2F-55BA-4674-BC77-9585ECF5262A}" type="presOf" srcId="{B8E021F9-40B6-42BE-8690-98FA68A4ED8F}" destId="{331BF7E4-8194-4317-8B86-3EDA81F0F0F7}" srcOrd="0" destOrd="0" presId="urn:microsoft.com/office/officeart/2005/8/layout/hierarchy4"/>
    <dgm:cxn modelId="{3A8F5E9F-E6C6-4700-A8CE-0A7C9A3C13B0}" srcId="{B8E021F9-40B6-42BE-8690-98FA68A4ED8F}" destId="{ABC120B1-374D-49B2-A04E-0351941544E6}" srcOrd="0" destOrd="0" parTransId="{DD53D30D-6266-43D6-B71F-312D9FDE1375}" sibTransId="{06428533-114D-4A0E-8015-9B1B6D7CAB06}"/>
    <dgm:cxn modelId="{3F5C5D1D-265A-48BC-AE3B-6E9A0039D954}" type="presParOf" srcId="{3BEFB46C-F34C-4223-87A8-75501D553A1D}" destId="{9E15E962-CA9E-49BB-AF8B-D940F935E165}" srcOrd="0" destOrd="0" presId="urn:microsoft.com/office/officeart/2005/8/layout/hierarchy4"/>
    <dgm:cxn modelId="{F8421A98-7B42-4951-BC2F-0269EB8CBA9A}" type="presParOf" srcId="{9E15E962-CA9E-49BB-AF8B-D940F935E165}" destId="{331BF7E4-8194-4317-8B86-3EDA81F0F0F7}" srcOrd="0" destOrd="0" presId="urn:microsoft.com/office/officeart/2005/8/layout/hierarchy4"/>
    <dgm:cxn modelId="{986A4EB8-5D26-47ED-AB26-849EF5C07DA0}" type="presParOf" srcId="{9E15E962-CA9E-49BB-AF8B-D940F935E165}" destId="{58CDBE9D-8C88-4260-B1A0-0C1EF122381C}" srcOrd="1" destOrd="0" presId="urn:microsoft.com/office/officeart/2005/8/layout/hierarchy4"/>
    <dgm:cxn modelId="{663F82C5-DE6A-410A-A3A8-F35A90DA3B35}" type="presParOf" srcId="{9E15E962-CA9E-49BB-AF8B-D940F935E165}" destId="{00BF2D43-C23F-45D4-ACA5-07B379A74D67}" srcOrd="2" destOrd="0" presId="urn:microsoft.com/office/officeart/2005/8/layout/hierarchy4"/>
    <dgm:cxn modelId="{7959926B-6297-4AC8-B337-A9E197684F5E}" type="presParOf" srcId="{00BF2D43-C23F-45D4-ACA5-07B379A74D67}" destId="{4285E8ED-446F-43B8-B619-F9B6BC5F2AD6}" srcOrd="0" destOrd="0" presId="urn:microsoft.com/office/officeart/2005/8/layout/hierarchy4"/>
    <dgm:cxn modelId="{0989AA3B-5443-4A68-9F7F-1098466911E3}" type="presParOf" srcId="{4285E8ED-446F-43B8-B619-F9B6BC5F2AD6}" destId="{7DCFD20E-56E5-45FB-A385-861138D0F9E9}" srcOrd="0" destOrd="0" presId="urn:microsoft.com/office/officeart/2005/8/layout/hierarchy4"/>
    <dgm:cxn modelId="{42DE49B5-B45B-4268-8840-1CBEB062521B}" type="presParOf" srcId="{4285E8ED-446F-43B8-B619-F9B6BC5F2AD6}" destId="{74F6D2E1-71B0-467C-A94F-9EA2CBF6E884}" srcOrd="1" destOrd="0" presId="urn:microsoft.com/office/officeart/2005/8/layout/hierarchy4"/>
    <dgm:cxn modelId="{EFDF0057-C292-4E29-BBAF-2CC13F467BD1}" type="presParOf" srcId="{4285E8ED-446F-43B8-B619-F9B6BC5F2AD6}" destId="{22D93AB8-8DEC-4B41-A293-F04145B131D9}" srcOrd="2" destOrd="0" presId="urn:microsoft.com/office/officeart/2005/8/layout/hierarchy4"/>
    <dgm:cxn modelId="{35F5755C-67E8-47C9-8A7D-EAD0FE87E42C}" type="presParOf" srcId="{22D93AB8-8DEC-4B41-A293-F04145B131D9}" destId="{3CB9B32E-926F-45D7-B757-304699854665}" srcOrd="0" destOrd="0" presId="urn:microsoft.com/office/officeart/2005/8/layout/hierarchy4"/>
    <dgm:cxn modelId="{CD3F690E-6BF4-4D3E-9B3E-361F6C58BD98}" type="presParOf" srcId="{3CB9B32E-926F-45D7-B757-304699854665}" destId="{1D77D4F9-A779-49FE-8B90-9303229B0E3F}" srcOrd="0" destOrd="0" presId="urn:microsoft.com/office/officeart/2005/8/layout/hierarchy4"/>
    <dgm:cxn modelId="{2FAF1138-39BE-46FF-B54F-99B34F3E14A6}" type="presParOf" srcId="{3CB9B32E-926F-45D7-B757-304699854665}" destId="{9157BB89-8653-4F69-AFC2-BCD3FA7A2894}" srcOrd="1" destOrd="0" presId="urn:microsoft.com/office/officeart/2005/8/layout/hierarchy4"/>
    <dgm:cxn modelId="{B2710B00-DFB2-4EEF-8AF9-FE540FFC094B}" type="presParOf" srcId="{22D93AB8-8DEC-4B41-A293-F04145B131D9}" destId="{A80CC8B5-355F-4DF2-B295-59259FA60775}" srcOrd="1" destOrd="0" presId="urn:microsoft.com/office/officeart/2005/8/layout/hierarchy4"/>
    <dgm:cxn modelId="{E7BFA4BC-8B8B-44D5-ACC7-AF6CE2D6DD63}" type="presParOf" srcId="{22D93AB8-8DEC-4B41-A293-F04145B131D9}" destId="{F61ACC04-5729-419B-8DC5-6105496ABD1E}" srcOrd="2" destOrd="0" presId="urn:microsoft.com/office/officeart/2005/8/layout/hierarchy4"/>
    <dgm:cxn modelId="{B1ABECC0-1634-4389-8DE4-D21CD0F6690D}" type="presParOf" srcId="{F61ACC04-5729-419B-8DC5-6105496ABD1E}" destId="{88F5879F-14C4-4CF6-9E7C-D696E5C562C5}" srcOrd="0" destOrd="0" presId="urn:microsoft.com/office/officeart/2005/8/layout/hierarchy4"/>
    <dgm:cxn modelId="{12CAC842-33D9-4F09-B25B-26DE12577EDD}" type="presParOf" srcId="{F61ACC04-5729-419B-8DC5-6105496ABD1E}" destId="{3095987E-79FD-4BC5-8795-BA457EA88932}" srcOrd="1" destOrd="0" presId="urn:microsoft.com/office/officeart/2005/8/layout/hierarchy4"/>
    <dgm:cxn modelId="{6F9CF84C-EEDB-4950-B374-641F4FBB2665}" type="presParOf" srcId="{00BF2D43-C23F-45D4-ACA5-07B379A74D67}" destId="{F4B17939-20BC-425F-83D2-DD26E708EB62}" srcOrd="1" destOrd="0" presId="urn:microsoft.com/office/officeart/2005/8/layout/hierarchy4"/>
    <dgm:cxn modelId="{1933837A-F912-474D-ADAE-6D12A15F577C}" type="presParOf" srcId="{00BF2D43-C23F-45D4-ACA5-07B379A74D67}" destId="{9CAE076D-D3EC-435B-9875-346E22E63E21}" srcOrd="2" destOrd="0" presId="urn:microsoft.com/office/officeart/2005/8/layout/hierarchy4"/>
    <dgm:cxn modelId="{DEC6D907-0563-4B29-9C15-3232857D0B79}" type="presParOf" srcId="{9CAE076D-D3EC-435B-9875-346E22E63E21}" destId="{D0D2EE33-DD54-4FA8-B1CA-9B16A92C331B}" srcOrd="0" destOrd="0" presId="urn:microsoft.com/office/officeart/2005/8/layout/hierarchy4"/>
    <dgm:cxn modelId="{9BA231C8-4EA2-435A-A782-1C79E13B35CC}" type="presParOf" srcId="{9CAE076D-D3EC-435B-9875-346E22E63E21}" destId="{18CD2359-F30C-41D7-A4DB-54F46E820D0E}" srcOrd="1" destOrd="0" presId="urn:microsoft.com/office/officeart/2005/8/layout/hierarchy4"/>
    <dgm:cxn modelId="{CA93226B-0C15-42C8-AAB8-0A1C11405D6D}" type="presParOf" srcId="{9CAE076D-D3EC-435B-9875-346E22E63E21}" destId="{124CD083-6E67-4186-89BC-9E29C26EF446}" srcOrd="2" destOrd="0" presId="urn:microsoft.com/office/officeart/2005/8/layout/hierarchy4"/>
    <dgm:cxn modelId="{D204E6F2-69B0-477C-80F2-B4849612D6FA}" type="presParOf" srcId="{124CD083-6E67-4186-89BC-9E29C26EF446}" destId="{50DCC9CB-1C77-40DE-9087-ED6FC615E459}" srcOrd="0" destOrd="0" presId="urn:microsoft.com/office/officeart/2005/8/layout/hierarchy4"/>
    <dgm:cxn modelId="{3053D337-99DD-4597-BE86-3ACD1081E207}" type="presParOf" srcId="{50DCC9CB-1C77-40DE-9087-ED6FC615E459}" destId="{312CAB0D-1788-4A5F-8853-ECBD68D80622}" srcOrd="0" destOrd="0" presId="urn:microsoft.com/office/officeart/2005/8/layout/hierarchy4"/>
    <dgm:cxn modelId="{597889FD-5FCB-45EE-825A-180D1EB0F073}" type="presParOf" srcId="{50DCC9CB-1C77-40DE-9087-ED6FC615E459}" destId="{FD112683-CAF0-4572-99BA-7E695F77305E}"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A14C9D4-97CA-4F27-8D5C-C3351D7493C8}"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ru-RU"/>
        </a:p>
      </dgm:t>
    </dgm:pt>
    <dgm:pt modelId="{B8E021F9-40B6-42BE-8690-98FA68A4ED8F}">
      <dgm:prSet phldrT="[Текст]" custT="1">
        <dgm:style>
          <a:lnRef idx="2">
            <a:schemeClr val="accent6"/>
          </a:lnRef>
          <a:fillRef idx="1">
            <a:schemeClr val="lt1"/>
          </a:fillRef>
          <a:effectRef idx="0">
            <a:schemeClr val="accent6"/>
          </a:effectRef>
          <a:fontRef idx="minor">
            <a:schemeClr val="dk1"/>
          </a:fontRef>
        </dgm:style>
      </dgm:prSet>
      <dgm:spPr>
        <a:ln w="28575"/>
      </dgm:spPr>
      <dgm:t>
        <a:bodyPr/>
        <a:lstStyle/>
        <a:p>
          <a:r>
            <a:rPr lang="uz-Cyrl-UZ" sz="2100" b="1" dirty="0" smtClean="0">
              <a:solidFill>
                <a:srgbClr val="0070C0"/>
              </a:solidFill>
              <a:latin typeface="Arial" panose="020B0604020202020204" pitchFamily="34" charset="0"/>
              <a:cs typeface="Arial" panose="020B0604020202020204" pitchFamily="34" charset="0"/>
            </a:rPr>
            <a:t>Давлат солиқ қўмитасининг 2020 йил 13 январдаги 2-сонли хизмат йиғилиши баёни билан белгиланган вазифалар ижроси  </a:t>
          </a:r>
          <a:endParaRPr lang="ru-RU" sz="2100" dirty="0">
            <a:solidFill>
              <a:srgbClr val="002060"/>
            </a:solidFill>
            <a:latin typeface="Arial" panose="020B0604020202020204" pitchFamily="34" charset="0"/>
            <a:cs typeface="Arial" panose="020B0604020202020204" pitchFamily="34" charset="0"/>
          </a:endParaRPr>
        </a:p>
      </dgm:t>
    </dgm:pt>
    <dgm:pt modelId="{A895ECA3-9E4C-4B7F-A028-A7B5CE95B355}" type="parTrans" cxnId="{374641D0-B546-44CB-9C52-978020B005C7}">
      <dgm:prSet/>
      <dgm:spPr/>
      <dgm:t>
        <a:bodyPr/>
        <a:lstStyle/>
        <a:p>
          <a:endParaRPr lang="ru-RU" sz="1800">
            <a:latin typeface="Arial" panose="020B0604020202020204" pitchFamily="34" charset="0"/>
            <a:cs typeface="Arial" panose="020B0604020202020204" pitchFamily="34" charset="0"/>
          </a:endParaRPr>
        </a:p>
      </dgm:t>
    </dgm:pt>
    <dgm:pt modelId="{1C019953-746F-4561-AF46-770A5CABE555}" type="sibTrans" cxnId="{374641D0-B546-44CB-9C52-978020B005C7}">
      <dgm:prSet/>
      <dgm:spPr/>
      <dgm:t>
        <a:bodyPr/>
        <a:lstStyle/>
        <a:p>
          <a:endParaRPr lang="ru-RU" sz="1800">
            <a:latin typeface="Arial" panose="020B0604020202020204" pitchFamily="34" charset="0"/>
            <a:cs typeface="Arial" panose="020B0604020202020204" pitchFamily="34" charset="0"/>
          </a:endParaRPr>
        </a:p>
      </dgm:t>
    </dgm:pt>
    <dgm:pt modelId="{3BEFB46C-F34C-4223-87A8-75501D553A1D}" type="pres">
      <dgm:prSet presAssocID="{8A14C9D4-97CA-4F27-8D5C-C3351D7493C8}" presName="Name0" presStyleCnt="0">
        <dgm:presLayoutVars>
          <dgm:chPref val="1"/>
          <dgm:dir/>
          <dgm:animOne val="branch"/>
          <dgm:animLvl val="lvl"/>
          <dgm:resizeHandles/>
        </dgm:presLayoutVars>
      </dgm:prSet>
      <dgm:spPr/>
      <dgm:t>
        <a:bodyPr/>
        <a:lstStyle/>
        <a:p>
          <a:endParaRPr lang="ru-RU"/>
        </a:p>
      </dgm:t>
    </dgm:pt>
    <dgm:pt modelId="{9E15E962-CA9E-49BB-AF8B-D940F935E165}" type="pres">
      <dgm:prSet presAssocID="{B8E021F9-40B6-42BE-8690-98FA68A4ED8F}" presName="vertOne" presStyleCnt="0"/>
      <dgm:spPr/>
    </dgm:pt>
    <dgm:pt modelId="{331BF7E4-8194-4317-8B86-3EDA81F0F0F7}" type="pres">
      <dgm:prSet presAssocID="{B8E021F9-40B6-42BE-8690-98FA68A4ED8F}" presName="txOne" presStyleLbl="node0" presStyleIdx="0" presStyleCnt="1" custScaleX="99920" custScaleY="20696" custLinFactY="-19626" custLinFactNeighborX="-304" custLinFactNeighborY="-100000">
        <dgm:presLayoutVars>
          <dgm:chPref val="3"/>
        </dgm:presLayoutVars>
      </dgm:prSet>
      <dgm:spPr/>
      <dgm:t>
        <a:bodyPr/>
        <a:lstStyle/>
        <a:p>
          <a:endParaRPr lang="ru-RU"/>
        </a:p>
      </dgm:t>
    </dgm:pt>
    <dgm:pt modelId="{00BF2D43-C23F-45D4-ACA5-07B379A74D67}" type="pres">
      <dgm:prSet presAssocID="{B8E021F9-40B6-42BE-8690-98FA68A4ED8F}" presName="horzOne" presStyleCnt="0"/>
      <dgm:spPr/>
    </dgm:pt>
  </dgm:ptLst>
  <dgm:cxnLst>
    <dgm:cxn modelId="{33B55FED-D9FE-4317-9772-270397FC8917}" type="presOf" srcId="{B8E021F9-40B6-42BE-8690-98FA68A4ED8F}" destId="{331BF7E4-8194-4317-8B86-3EDA81F0F0F7}" srcOrd="0" destOrd="0" presId="urn:microsoft.com/office/officeart/2005/8/layout/hierarchy4"/>
    <dgm:cxn modelId="{EB7F0BEA-6C2B-499A-9323-D7601A2CD006}" type="presOf" srcId="{8A14C9D4-97CA-4F27-8D5C-C3351D7493C8}" destId="{3BEFB46C-F34C-4223-87A8-75501D553A1D}" srcOrd="0" destOrd="0" presId="urn:microsoft.com/office/officeart/2005/8/layout/hierarchy4"/>
    <dgm:cxn modelId="{374641D0-B546-44CB-9C52-978020B005C7}" srcId="{8A14C9D4-97CA-4F27-8D5C-C3351D7493C8}" destId="{B8E021F9-40B6-42BE-8690-98FA68A4ED8F}" srcOrd="0" destOrd="0" parTransId="{A895ECA3-9E4C-4B7F-A028-A7B5CE95B355}" sibTransId="{1C019953-746F-4561-AF46-770A5CABE555}"/>
    <dgm:cxn modelId="{B92DCB69-4882-418C-B518-1D0857DDBE71}" type="presParOf" srcId="{3BEFB46C-F34C-4223-87A8-75501D553A1D}" destId="{9E15E962-CA9E-49BB-AF8B-D940F935E165}" srcOrd="0" destOrd="0" presId="urn:microsoft.com/office/officeart/2005/8/layout/hierarchy4"/>
    <dgm:cxn modelId="{55FCFC3B-307E-4A4C-8AEF-DEFC0DD70291}" type="presParOf" srcId="{9E15E962-CA9E-49BB-AF8B-D940F935E165}" destId="{331BF7E4-8194-4317-8B86-3EDA81F0F0F7}" srcOrd="0" destOrd="0" presId="urn:microsoft.com/office/officeart/2005/8/layout/hierarchy4"/>
    <dgm:cxn modelId="{592B0373-BDC7-4DBF-B113-415A7D0ED60C}" type="presParOf" srcId="{9E15E962-CA9E-49BB-AF8B-D940F935E165}" destId="{00BF2D43-C23F-45D4-ACA5-07B379A74D67}"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A14C9D4-97CA-4F27-8D5C-C3351D7493C8}"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ru-RU"/>
        </a:p>
      </dgm:t>
    </dgm:pt>
    <dgm:pt modelId="{B8E021F9-40B6-42BE-8690-98FA68A4ED8F}">
      <dgm:prSet phldrT="[Текст]" custT="1">
        <dgm:style>
          <a:lnRef idx="2">
            <a:schemeClr val="accent6"/>
          </a:lnRef>
          <a:fillRef idx="1">
            <a:schemeClr val="lt1"/>
          </a:fillRef>
          <a:effectRef idx="0">
            <a:schemeClr val="accent6"/>
          </a:effectRef>
          <a:fontRef idx="minor">
            <a:schemeClr val="dk1"/>
          </a:fontRef>
        </dgm:style>
      </dgm:prSet>
      <dgm:spPr>
        <a:ln w="28575"/>
      </dgm:spPr>
      <dgm:t>
        <a:bodyPr/>
        <a:lstStyle/>
        <a:p>
          <a:r>
            <a:rPr lang="uz-Cyrl-UZ" sz="2100" b="1" dirty="0" smtClean="0">
              <a:solidFill>
                <a:srgbClr val="0070C0"/>
              </a:solidFill>
              <a:latin typeface="Arial" panose="020B0604020202020204" pitchFamily="34" charset="0"/>
              <a:cs typeface="Arial" panose="020B0604020202020204" pitchFamily="34" charset="0"/>
            </a:rPr>
            <a:t>Давлат солиқ қўмитасининг 2020 йил 13 январдаги 2-сонли хизмат йиғилиши баёни билан белгиланган вазифалар ижроси  </a:t>
          </a:r>
          <a:endParaRPr lang="ru-RU" sz="2100" dirty="0">
            <a:solidFill>
              <a:srgbClr val="002060"/>
            </a:solidFill>
            <a:latin typeface="Arial" panose="020B0604020202020204" pitchFamily="34" charset="0"/>
            <a:cs typeface="Arial" panose="020B0604020202020204" pitchFamily="34" charset="0"/>
          </a:endParaRPr>
        </a:p>
      </dgm:t>
    </dgm:pt>
    <dgm:pt modelId="{A895ECA3-9E4C-4B7F-A028-A7B5CE95B355}" type="parTrans" cxnId="{374641D0-B546-44CB-9C52-978020B005C7}">
      <dgm:prSet/>
      <dgm:spPr/>
      <dgm:t>
        <a:bodyPr/>
        <a:lstStyle/>
        <a:p>
          <a:endParaRPr lang="ru-RU" sz="1800">
            <a:latin typeface="Arial" panose="020B0604020202020204" pitchFamily="34" charset="0"/>
            <a:cs typeface="Arial" panose="020B0604020202020204" pitchFamily="34" charset="0"/>
          </a:endParaRPr>
        </a:p>
      </dgm:t>
    </dgm:pt>
    <dgm:pt modelId="{1C019953-746F-4561-AF46-770A5CABE555}" type="sibTrans" cxnId="{374641D0-B546-44CB-9C52-978020B005C7}">
      <dgm:prSet/>
      <dgm:spPr/>
      <dgm:t>
        <a:bodyPr/>
        <a:lstStyle/>
        <a:p>
          <a:endParaRPr lang="ru-RU" sz="1800">
            <a:latin typeface="Arial" panose="020B0604020202020204" pitchFamily="34" charset="0"/>
            <a:cs typeface="Arial" panose="020B0604020202020204" pitchFamily="34" charset="0"/>
          </a:endParaRPr>
        </a:p>
      </dgm:t>
    </dgm:pt>
    <dgm:pt modelId="{3BEFB46C-F34C-4223-87A8-75501D553A1D}" type="pres">
      <dgm:prSet presAssocID="{8A14C9D4-97CA-4F27-8D5C-C3351D7493C8}" presName="Name0" presStyleCnt="0">
        <dgm:presLayoutVars>
          <dgm:chPref val="1"/>
          <dgm:dir/>
          <dgm:animOne val="branch"/>
          <dgm:animLvl val="lvl"/>
          <dgm:resizeHandles/>
        </dgm:presLayoutVars>
      </dgm:prSet>
      <dgm:spPr/>
      <dgm:t>
        <a:bodyPr/>
        <a:lstStyle/>
        <a:p>
          <a:endParaRPr lang="ru-RU"/>
        </a:p>
      </dgm:t>
    </dgm:pt>
    <dgm:pt modelId="{9E15E962-CA9E-49BB-AF8B-D940F935E165}" type="pres">
      <dgm:prSet presAssocID="{B8E021F9-40B6-42BE-8690-98FA68A4ED8F}" presName="vertOne" presStyleCnt="0"/>
      <dgm:spPr/>
    </dgm:pt>
    <dgm:pt modelId="{331BF7E4-8194-4317-8B86-3EDA81F0F0F7}" type="pres">
      <dgm:prSet presAssocID="{B8E021F9-40B6-42BE-8690-98FA68A4ED8F}" presName="txOne" presStyleLbl="node0" presStyleIdx="0" presStyleCnt="1" custScaleX="99920" custScaleY="20696" custLinFactY="-19626" custLinFactNeighborX="-304" custLinFactNeighborY="-100000">
        <dgm:presLayoutVars>
          <dgm:chPref val="3"/>
        </dgm:presLayoutVars>
      </dgm:prSet>
      <dgm:spPr/>
      <dgm:t>
        <a:bodyPr/>
        <a:lstStyle/>
        <a:p>
          <a:endParaRPr lang="ru-RU"/>
        </a:p>
      </dgm:t>
    </dgm:pt>
    <dgm:pt modelId="{00BF2D43-C23F-45D4-ACA5-07B379A74D67}" type="pres">
      <dgm:prSet presAssocID="{B8E021F9-40B6-42BE-8690-98FA68A4ED8F}" presName="horzOne" presStyleCnt="0"/>
      <dgm:spPr/>
    </dgm:pt>
  </dgm:ptLst>
  <dgm:cxnLst>
    <dgm:cxn modelId="{21392CF4-9697-4E56-9FCB-4BCEEAC7520F}" type="presOf" srcId="{B8E021F9-40B6-42BE-8690-98FA68A4ED8F}" destId="{331BF7E4-8194-4317-8B86-3EDA81F0F0F7}" srcOrd="0" destOrd="0" presId="urn:microsoft.com/office/officeart/2005/8/layout/hierarchy4"/>
    <dgm:cxn modelId="{374641D0-B546-44CB-9C52-978020B005C7}" srcId="{8A14C9D4-97CA-4F27-8D5C-C3351D7493C8}" destId="{B8E021F9-40B6-42BE-8690-98FA68A4ED8F}" srcOrd="0" destOrd="0" parTransId="{A895ECA3-9E4C-4B7F-A028-A7B5CE95B355}" sibTransId="{1C019953-746F-4561-AF46-770A5CABE555}"/>
    <dgm:cxn modelId="{135A31B2-C347-4BBC-85A0-C9E91DEEDBF2}" type="presOf" srcId="{8A14C9D4-97CA-4F27-8D5C-C3351D7493C8}" destId="{3BEFB46C-F34C-4223-87A8-75501D553A1D}" srcOrd="0" destOrd="0" presId="urn:microsoft.com/office/officeart/2005/8/layout/hierarchy4"/>
    <dgm:cxn modelId="{91FE084B-D7B8-4F9A-89DB-31652644D9D1}" type="presParOf" srcId="{3BEFB46C-F34C-4223-87A8-75501D553A1D}" destId="{9E15E962-CA9E-49BB-AF8B-D940F935E165}" srcOrd="0" destOrd="0" presId="urn:microsoft.com/office/officeart/2005/8/layout/hierarchy4"/>
    <dgm:cxn modelId="{DF59F551-94F9-4675-AD5A-4175F7F36543}" type="presParOf" srcId="{9E15E962-CA9E-49BB-AF8B-D940F935E165}" destId="{331BF7E4-8194-4317-8B86-3EDA81F0F0F7}" srcOrd="0" destOrd="0" presId="urn:microsoft.com/office/officeart/2005/8/layout/hierarchy4"/>
    <dgm:cxn modelId="{76613ED3-F444-41E5-8172-B00D52165905}" type="presParOf" srcId="{9E15E962-CA9E-49BB-AF8B-D940F935E165}" destId="{00BF2D43-C23F-45D4-ACA5-07B379A74D67}"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8A1A8-D575-449D-A55F-064DEA0FB8CA}">
      <dsp:nvSpPr>
        <dsp:cNvPr id="0" name=""/>
        <dsp:cNvSpPr/>
      </dsp:nvSpPr>
      <dsp:spPr>
        <a:xfrm>
          <a:off x="15" y="157480"/>
          <a:ext cx="2520383" cy="1337070"/>
        </a:xfrm>
        <a:prstGeom prst="round2SameRect">
          <a:avLst>
            <a:gd name="adj1" fmla="val 8000"/>
            <a:gd name="adj2" fmla="val 0"/>
          </a:avLst>
        </a:prstGeom>
        <a:solidFill>
          <a:schemeClr val="lt1"/>
        </a:solidFill>
        <a:ln w="25400"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25400" tIns="76200" rIns="25400" bIns="25400" numCol="1" spcCol="1270" anchor="t" anchorCtr="0">
          <a:noAutofit/>
        </a:bodyPr>
        <a:lstStyle/>
        <a:p>
          <a:pPr marL="228600" lvl="1" indent="-228600" algn="ctr" defTabSz="889000">
            <a:lnSpc>
              <a:spcPct val="90000"/>
            </a:lnSpc>
            <a:spcBef>
              <a:spcPct val="0"/>
            </a:spcBef>
            <a:spcAft>
              <a:spcPct val="15000"/>
            </a:spcAft>
            <a:buChar char="••"/>
          </a:pPr>
          <a:r>
            <a:rPr lang="uz-Cyrl-UZ" sz="2000" b="1" kern="1200" dirty="0" smtClean="0">
              <a:solidFill>
                <a:srgbClr val="002060"/>
              </a:solidFill>
              <a:latin typeface="Arial" panose="020B0604020202020204" pitchFamily="34" charset="0"/>
              <a:cs typeface="Arial" panose="020B0604020202020204" pitchFamily="34" charset="0"/>
            </a:rPr>
            <a:t>Тизим бўйича жами 333 нафар штат</a:t>
          </a:r>
          <a:endParaRPr lang="ru-RU" sz="2000" b="1" kern="1200" dirty="0">
            <a:solidFill>
              <a:srgbClr val="002060"/>
            </a:solidFill>
            <a:latin typeface="Arial" panose="020B0604020202020204" pitchFamily="34" charset="0"/>
            <a:cs typeface="Arial" panose="020B0604020202020204" pitchFamily="34" charset="0"/>
          </a:endParaRPr>
        </a:p>
      </dsp:txBody>
      <dsp:txXfrm>
        <a:off x="31344" y="188809"/>
        <a:ext cx="2457725" cy="1305741"/>
      </dsp:txXfrm>
    </dsp:sp>
    <dsp:sp modelId="{4F8FCC06-51AD-4CED-B991-0E1C99BA7033}">
      <dsp:nvSpPr>
        <dsp:cNvPr id="0" name=""/>
        <dsp:cNvSpPr/>
      </dsp:nvSpPr>
      <dsp:spPr>
        <a:xfrm>
          <a:off x="181545" y="1557484"/>
          <a:ext cx="2157308" cy="692465"/>
        </a:xfrm>
        <a:prstGeom prst="rect">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76200" tIns="0" rIns="25400" bIns="0" numCol="1" spcCol="1270" anchor="ctr" anchorCtr="0">
          <a:noAutofit/>
        </a:bodyPr>
        <a:lstStyle/>
        <a:p>
          <a:pPr lvl="0" algn="ctr" defTabSz="889000">
            <a:lnSpc>
              <a:spcPct val="90000"/>
            </a:lnSpc>
            <a:spcBef>
              <a:spcPct val="0"/>
            </a:spcBef>
            <a:spcAft>
              <a:spcPct val="35000"/>
            </a:spcAft>
          </a:pPr>
          <a:r>
            <a:rPr lang="uz-Cyrl-UZ" sz="2000" b="1" kern="1200" dirty="0" smtClean="0">
              <a:solidFill>
                <a:srgbClr val="FF0000"/>
              </a:solidFill>
              <a:latin typeface="Arial" panose="020B0604020202020204" pitchFamily="34" charset="0"/>
              <a:cs typeface="Arial" panose="020B0604020202020204" pitchFamily="34" charset="0"/>
            </a:rPr>
            <a:t>15 та вакант</a:t>
          </a:r>
          <a:endParaRPr lang="ru-RU" sz="2000" b="1" kern="1200" dirty="0">
            <a:solidFill>
              <a:srgbClr val="FF0000"/>
            </a:solidFill>
            <a:latin typeface="Arial" panose="020B0604020202020204" pitchFamily="34" charset="0"/>
            <a:cs typeface="Arial" panose="020B0604020202020204" pitchFamily="34" charset="0"/>
          </a:endParaRPr>
        </a:p>
      </dsp:txBody>
      <dsp:txXfrm>
        <a:off x="181545" y="1557484"/>
        <a:ext cx="1519231" cy="692465"/>
      </dsp:txXfrm>
    </dsp:sp>
    <dsp:sp modelId="{1C6B1B57-489F-4BD3-A872-46C5499F3898}">
      <dsp:nvSpPr>
        <dsp:cNvPr id="0" name=""/>
        <dsp:cNvSpPr/>
      </dsp:nvSpPr>
      <dsp:spPr>
        <a:xfrm>
          <a:off x="1765341" y="1628870"/>
          <a:ext cx="755057" cy="755057"/>
        </a:xfrm>
        <a:prstGeom prst="ellipse">
          <a:avLst/>
        </a:prstGeom>
        <a:blipFill>
          <a:blip xmlns:r="http://schemas.openxmlformats.org/officeDocument/2006/relationships" r:embed="rId1">
            <a:duotone>
              <a:schemeClr val="accent1">
                <a:shade val="45000"/>
                <a:satMod val="135000"/>
              </a:schemeClr>
              <a:prstClr val="white"/>
            </a:duotone>
            <a:extLst>
              <a:ext uri="{28A0092B-C50C-407E-A947-70E740481C1C}">
                <a14:useLocalDpi xmlns:a14="http://schemas.microsoft.com/office/drawing/2010/main" val="0"/>
              </a:ext>
            </a:extLst>
          </a:blip>
          <a:srcRect/>
          <a:stretch>
            <a:fillRect t="-25000" b="-25000"/>
          </a:stretch>
        </a:blipFill>
        <a:ln w="25400" cap="flat" cmpd="sng" algn="ctr">
          <a:solidFill>
            <a:schemeClr val="accent1">
              <a:alpha val="90000"/>
              <a:tint val="40000"/>
              <a:hueOff val="0"/>
              <a:satOff val="0"/>
              <a:lumOff val="0"/>
              <a:alphaOff val="0"/>
            </a:schemeClr>
          </a:solidFill>
          <a:prstDash val="solid"/>
        </a:ln>
        <a:effectLst>
          <a:reflection endPos="0" dir="5400000" sy="-100000" algn="bl" rotWithShape="0"/>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34C3E-74D2-47F7-A5A8-602A44F17491}">
      <dsp:nvSpPr>
        <dsp:cNvPr id="0" name=""/>
        <dsp:cNvSpPr/>
      </dsp:nvSpPr>
      <dsp:spPr>
        <a:xfrm>
          <a:off x="683302" y="598364"/>
          <a:ext cx="1024099" cy="460089"/>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uz-Cyrl-UZ" sz="1400" b="1" kern="1200" dirty="0" smtClean="0">
              <a:latin typeface="Times New Roman" panose="02020603050405020304" pitchFamily="18" charset="0"/>
              <a:cs typeface="Times New Roman" panose="02020603050405020304" pitchFamily="18" charset="0"/>
            </a:rPr>
            <a:t>20 нафар</a:t>
          </a:r>
          <a:endParaRPr lang="ru-RU" sz="1400" b="1" kern="1200" dirty="0">
            <a:latin typeface="Times New Roman" panose="02020603050405020304" pitchFamily="18" charset="0"/>
            <a:cs typeface="Times New Roman" panose="02020603050405020304" pitchFamily="18" charset="0"/>
          </a:endParaRPr>
        </a:p>
      </dsp:txBody>
      <dsp:txXfrm>
        <a:off x="847158" y="598364"/>
        <a:ext cx="860243" cy="460089"/>
      </dsp:txXfrm>
    </dsp:sp>
    <dsp:sp modelId="{28B812FB-5D1F-4A48-B824-9E9EB26A1C8C}">
      <dsp:nvSpPr>
        <dsp:cNvPr id="0" name=""/>
        <dsp:cNvSpPr/>
      </dsp:nvSpPr>
      <dsp:spPr>
        <a:xfrm>
          <a:off x="0" y="154410"/>
          <a:ext cx="887913" cy="887913"/>
        </a:xfrm>
        <a:prstGeom prst="ellipse">
          <a:avLst/>
        </a:prstGeom>
        <a:gradFill rotWithShape="0">
          <a:gsLst>
            <a:gs pos="45000">
              <a:schemeClr val="accent6">
                <a:lumMod val="75000"/>
              </a:schemeClr>
            </a:gs>
            <a:gs pos="95000">
              <a:schemeClr val="accent6">
                <a:lumMod val="60000"/>
                <a:lumOff val="40000"/>
              </a:schemeClr>
            </a:gs>
            <a:gs pos="100000">
              <a:schemeClr val="accent1">
                <a:hueOff val="0"/>
                <a:satOff val="0"/>
                <a:lumOff val="0"/>
                <a:alphaOff val="0"/>
                <a:lumMod val="99000"/>
                <a:satMod val="120000"/>
                <a:shade val="78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uz-Cyrl-UZ" sz="1400" b="1" kern="1200" dirty="0" smtClean="0">
              <a:latin typeface="Times New Roman" panose="02020603050405020304" pitchFamily="18" charset="0"/>
              <a:cs typeface="Times New Roman" panose="02020603050405020304" pitchFamily="18" charset="0"/>
            </a:rPr>
            <a:t>3 йилгача</a:t>
          </a:r>
          <a:endParaRPr lang="ru-RU" sz="1400" b="1" kern="1200" dirty="0">
            <a:latin typeface="Times New Roman" panose="02020603050405020304" pitchFamily="18" charset="0"/>
            <a:cs typeface="Times New Roman" panose="02020603050405020304" pitchFamily="18" charset="0"/>
          </a:endParaRPr>
        </a:p>
      </dsp:txBody>
      <dsp:txXfrm>
        <a:off x="130032" y="284442"/>
        <a:ext cx="627849" cy="627849"/>
      </dsp:txXfrm>
    </dsp:sp>
    <dsp:sp modelId="{2C7D3B97-6656-4B0A-934E-C65523996F47}">
      <dsp:nvSpPr>
        <dsp:cNvPr id="0" name=""/>
        <dsp:cNvSpPr/>
      </dsp:nvSpPr>
      <dsp:spPr>
        <a:xfrm>
          <a:off x="2818802" y="607958"/>
          <a:ext cx="1024099" cy="47631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uz-Cyrl-UZ" sz="1400" b="1" kern="1200" dirty="0" smtClean="0">
              <a:latin typeface="Times New Roman" panose="02020603050405020304" pitchFamily="18" charset="0"/>
              <a:cs typeface="Times New Roman" panose="02020603050405020304" pitchFamily="18" charset="0"/>
            </a:rPr>
            <a:t>26 нафар</a:t>
          </a:r>
          <a:endParaRPr lang="ru-RU" sz="1400" b="1" kern="1200" dirty="0">
            <a:latin typeface="Times New Roman" panose="02020603050405020304" pitchFamily="18" charset="0"/>
            <a:cs typeface="Times New Roman" panose="02020603050405020304" pitchFamily="18" charset="0"/>
          </a:endParaRPr>
        </a:p>
      </dsp:txBody>
      <dsp:txXfrm>
        <a:off x="2982658" y="607958"/>
        <a:ext cx="860243" cy="476310"/>
      </dsp:txXfrm>
    </dsp:sp>
    <dsp:sp modelId="{95BA4DC1-7AAF-438C-89DC-2839241012BC}">
      <dsp:nvSpPr>
        <dsp:cNvPr id="0" name=""/>
        <dsp:cNvSpPr/>
      </dsp:nvSpPr>
      <dsp:spPr>
        <a:xfrm>
          <a:off x="2061012" y="177238"/>
          <a:ext cx="887913" cy="887913"/>
        </a:xfrm>
        <a:prstGeom prst="ellipse">
          <a:avLst/>
        </a:prstGeom>
        <a:gradFill rotWithShape="0">
          <a:gsLst>
            <a:gs pos="45000">
              <a:schemeClr val="accent6">
                <a:lumMod val="75000"/>
              </a:schemeClr>
            </a:gs>
            <a:gs pos="95000">
              <a:schemeClr val="accent6">
                <a:lumMod val="60000"/>
                <a:lumOff val="40000"/>
              </a:schemeClr>
            </a:gs>
            <a:gs pos="100000">
              <a:schemeClr val="accent1">
                <a:hueOff val="0"/>
                <a:satOff val="0"/>
                <a:lumOff val="0"/>
                <a:alphaOff val="0"/>
                <a:lumMod val="99000"/>
                <a:satMod val="120000"/>
                <a:shade val="78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uz-Cyrl-UZ" sz="1400" b="1" kern="1200" dirty="0" smtClean="0">
              <a:latin typeface="Times New Roman" panose="02020603050405020304" pitchFamily="18" charset="0"/>
              <a:cs typeface="Times New Roman" panose="02020603050405020304" pitchFamily="18" charset="0"/>
            </a:rPr>
            <a:t>3-5 йилгача</a:t>
          </a:r>
          <a:endParaRPr lang="ru-RU" sz="1400" b="1" kern="1200" dirty="0">
            <a:latin typeface="Times New Roman" panose="02020603050405020304" pitchFamily="18" charset="0"/>
            <a:cs typeface="Times New Roman" panose="02020603050405020304" pitchFamily="18" charset="0"/>
          </a:endParaRPr>
        </a:p>
      </dsp:txBody>
      <dsp:txXfrm>
        <a:off x="2191044" y="307270"/>
        <a:ext cx="627849" cy="627849"/>
      </dsp:txXfrm>
    </dsp:sp>
    <dsp:sp modelId="{B36EEC21-78A9-4CDA-8861-15F8012BABF5}">
      <dsp:nvSpPr>
        <dsp:cNvPr id="0" name=""/>
        <dsp:cNvSpPr/>
      </dsp:nvSpPr>
      <dsp:spPr>
        <a:xfrm>
          <a:off x="5049357" y="598364"/>
          <a:ext cx="1024099" cy="476310"/>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0" tIns="99568" rIns="99568" bIns="99568" numCol="1" spcCol="1270" anchor="ctr" anchorCtr="0">
          <a:noAutofit/>
        </a:bodyPr>
        <a:lstStyle/>
        <a:p>
          <a:pPr lvl="0" algn="l" defTabSz="622300">
            <a:lnSpc>
              <a:spcPct val="90000"/>
            </a:lnSpc>
            <a:spcBef>
              <a:spcPct val="0"/>
            </a:spcBef>
            <a:spcAft>
              <a:spcPct val="35000"/>
            </a:spcAft>
          </a:pPr>
          <a:r>
            <a:rPr lang="uz-Cyrl-UZ" sz="1400" b="1" kern="1200" dirty="0" smtClean="0">
              <a:latin typeface="Times New Roman" panose="02020603050405020304" pitchFamily="18" charset="0"/>
              <a:cs typeface="Times New Roman" panose="02020603050405020304" pitchFamily="18" charset="0"/>
            </a:rPr>
            <a:t>252 нафар</a:t>
          </a:r>
          <a:endParaRPr lang="ru-RU" sz="1400" b="1" kern="1200" dirty="0">
            <a:latin typeface="Times New Roman" panose="02020603050405020304" pitchFamily="18" charset="0"/>
            <a:cs typeface="Times New Roman" panose="02020603050405020304" pitchFamily="18" charset="0"/>
          </a:endParaRPr>
        </a:p>
      </dsp:txBody>
      <dsp:txXfrm>
        <a:off x="5213212" y="598364"/>
        <a:ext cx="860243" cy="476310"/>
      </dsp:txXfrm>
    </dsp:sp>
    <dsp:sp modelId="{2CA3D31C-0086-42C3-864D-A8B88A754383}">
      <dsp:nvSpPr>
        <dsp:cNvPr id="0" name=""/>
        <dsp:cNvSpPr/>
      </dsp:nvSpPr>
      <dsp:spPr>
        <a:xfrm>
          <a:off x="4380301" y="154410"/>
          <a:ext cx="887913" cy="887913"/>
        </a:xfrm>
        <a:prstGeom prst="ellipse">
          <a:avLst/>
        </a:prstGeom>
        <a:gradFill rotWithShape="0">
          <a:gsLst>
            <a:gs pos="45000">
              <a:schemeClr val="accent6">
                <a:lumMod val="75000"/>
              </a:schemeClr>
            </a:gs>
            <a:gs pos="95000">
              <a:schemeClr val="accent6">
                <a:lumMod val="60000"/>
                <a:lumOff val="40000"/>
              </a:schemeClr>
            </a:gs>
            <a:gs pos="100000">
              <a:schemeClr val="accent1">
                <a:hueOff val="0"/>
                <a:satOff val="0"/>
                <a:lumOff val="0"/>
                <a:alphaOff val="0"/>
                <a:lumMod val="99000"/>
                <a:satMod val="120000"/>
                <a:shade val="78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uz-Cyrl-UZ" sz="1400" b="1" kern="1200" dirty="0" smtClean="0">
              <a:latin typeface="Times New Roman" panose="02020603050405020304" pitchFamily="18" charset="0"/>
              <a:cs typeface="Times New Roman" panose="02020603050405020304" pitchFamily="18" charset="0"/>
            </a:rPr>
            <a:t>5 йилдан ортиқ</a:t>
          </a:r>
          <a:endParaRPr lang="ru-RU" sz="1400" b="1" kern="1200" dirty="0">
            <a:latin typeface="Times New Roman" panose="02020603050405020304" pitchFamily="18" charset="0"/>
            <a:cs typeface="Times New Roman" panose="02020603050405020304" pitchFamily="18" charset="0"/>
          </a:endParaRPr>
        </a:p>
      </dsp:txBody>
      <dsp:txXfrm>
        <a:off x="4510333" y="284442"/>
        <a:ext cx="627849" cy="6278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25ECFA-6910-4048-8611-33EDB2F6ACE4}">
      <dsp:nvSpPr>
        <dsp:cNvPr id="0" name=""/>
        <dsp:cNvSpPr/>
      </dsp:nvSpPr>
      <dsp:spPr>
        <a:xfrm>
          <a:off x="0" y="0"/>
          <a:ext cx="1876099" cy="136965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800100">
            <a:lnSpc>
              <a:spcPct val="90000"/>
            </a:lnSpc>
            <a:spcBef>
              <a:spcPct val="0"/>
            </a:spcBef>
            <a:spcAft>
              <a:spcPct val="15000"/>
            </a:spcAft>
            <a:buChar char="••"/>
          </a:pPr>
          <a:r>
            <a:rPr lang="uz-Cyrl-UZ" sz="1800" b="1" kern="1200" dirty="0" smtClean="0">
              <a:latin typeface="Times New Roman" panose="02020603050405020304" pitchFamily="18" charset="0"/>
              <a:cs typeface="Times New Roman" panose="02020603050405020304" pitchFamily="18" charset="0"/>
            </a:rPr>
            <a:t>Фукционал тузилмалардан </a:t>
          </a:r>
          <a:endParaRPr lang="ru-RU" sz="1800" kern="1200" dirty="0"/>
        </a:p>
      </dsp:txBody>
      <dsp:txXfrm>
        <a:off x="31519" y="31519"/>
        <a:ext cx="1813061" cy="1013116"/>
      </dsp:txXfrm>
    </dsp:sp>
    <dsp:sp modelId="{CD1A9CB6-0FED-4245-9A16-2DFC7ED01AEF}">
      <dsp:nvSpPr>
        <dsp:cNvPr id="0" name=""/>
        <dsp:cNvSpPr/>
      </dsp:nvSpPr>
      <dsp:spPr>
        <a:xfrm>
          <a:off x="1303263" y="-148829"/>
          <a:ext cx="1766832" cy="1766832"/>
        </a:xfrm>
        <a:prstGeom prst="leftCircularArrow">
          <a:avLst>
            <a:gd name="adj1" fmla="val 2700"/>
            <a:gd name="adj2" fmla="val 328762"/>
            <a:gd name="adj3" fmla="val 1020834"/>
            <a:gd name="adj4" fmla="val 7941050"/>
            <a:gd name="adj5" fmla="val 3150"/>
          </a:avLst>
        </a:prstGeom>
        <a:noFill/>
        <a:ln>
          <a:noFill/>
        </a:ln>
        <a:effectLst/>
      </dsp:spPr>
      <dsp:style>
        <a:lnRef idx="0">
          <a:scrgbClr r="0" g="0" b="0"/>
        </a:lnRef>
        <a:fillRef idx="1">
          <a:scrgbClr r="0" g="0" b="0"/>
        </a:fillRef>
        <a:effectRef idx="0">
          <a:scrgbClr r="0" g="0" b="0"/>
        </a:effectRef>
        <a:fontRef idx="minor">
          <a:schemeClr val="lt1"/>
        </a:fontRef>
      </dsp:style>
    </dsp:sp>
    <dsp:sp modelId="{AACFDD49-A9D1-4CC5-A611-9B5F4C0CB644}">
      <dsp:nvSpPr>
        <dsp:cNvPr id="0" name=""/>
        <dsp:cNvSpPr/>
      </dsp:nvSpPr>
      <dsp:spPr>
        <a:xfrm>
          <a:off x="1180581" y="715970"/>
          <a:ext cx="891569" cy="63329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uz-Cyrl-UZ" sz="1600" b="1" kern="1200" dirty="0" smtClean="0">
              <a:latin typeface="Times New Roman" panose="02020603050405020304" pitchFamily="18" charset="0"/>
              <a:cs typeface="Times New Roman" panose="02020603050405020304" pitchFamily="18" charset="0"/>
            </a:rPr>
            <a:t>261 нафар</a:t>
          </a:r>
          <a:endParaRPr lang="ru-RU" sz="1600" b="1" kern="1200" dirty="0">
            <a:latin typeface="Times New Roman" panose="02020603050405020304" pitchFamily="18" charset="0"/>
            <a:cs typeface="Times New Roman" panose="02020603050405020304" pitchFamily="18" charset="0"/>
          </a:endParaRPr>
        </a:p>
      </dsp:txBody>
      <dsp:txXfrm>
        <a:off x="1199130" y="734519"/>
        <a:ext cx="854471" cy="596197"/>
      </dsp:txXfrm>
    </dsp:sp>
    <dsp:sp modelId="{E03CCB31-0265-4E0E-B508-6523378913A0}">
      <dsp:nvSpPr>
        <dsp:cNvPr id="0" name=""/>
        <dsp:cNvSpPr/>
      </dsp:nvSpPr>
      <dsp:spPr>
        <a:xfrm>
          <a:off x="2100037" y="45797"/>
          <a:ext cx="2055653" cy="101599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171450" lvl="1" indent="-171450" algn="l" defTabSz="800100">
            <a:lnSpc>
              <a:spcPct val="90000"/>
            </a:lnSpc>
            <a:spcBef>
              <a:spcPct val="0"/>
            </a:spcBef>
            <a:spcAft>
              <a:spcPct val="15000"/>
            </a:spcAft>
            <a:buChar char="••"/>
          </a:pPr>
          <a:r>
            <a:rPr lang="uz-Cyrl-UZ" sz="1800" b="1" kern="1200" dirty="0" smtClean="0">
              <a:latin typeface="Times New Roman" panose="02020603050405020304" pitchFamily="18" charset="0"/>
              <a:cs typeface="Times New Roman" panose="02020603050405020304" pitchFamily="18" charset="0"/>
            </a:rPr>
            <a:t>Бошқа тузилмалардан</a:t>
          </a:r>
          <a:endParaRPr lang="ru-RU" sz="1800" kern="1200" dirty="0"/>
        </a:p>
      </dsp:txBody>
      <dsp:txXfrm>
        <a:off x="2123418" y="286891"/>
        <a:ext cx="2008891" cy="751518"/>
      </dsp:txXfrm>
    </dsp:sp>
    <dsp:sp modelId="{E3AD902A-B952-4BD8-B31A-007F84467D59}">
      <dsp:nvSpPr>
        <dsp:cNvPr id="0" name=""/>
        <dsp:cNvSpPr/>
      </dsp:nvSpPr>
      <dsp:spPr>
        <a:xfrm>
          <a:off x="3973276" y="74754"/>
          <a:ext cx="1624788" cy="1624788"/>
        </a:xfrm>
        <a:prstGeom prst="circularArrow">
          <a:avLst>
            <a:gd name="adj1" fmla="val 2936"/>
            <a:gd name="adj2" fmla="val 359483"/>
            <a:gd name="adj3" fmla="val 18449510"/>
            <a:gd name="adj4" fmla="val 11560014"/>
            <a:gd name="adj5" fmla="val 3426"/>
          </a:avLst>
        </a:prstGeom>
        <a:noFill/>
        <a:ln>
          <a:noFill/>
        </a:ln>
        <a:effectLst/>
      </dsp:spPr>
      <dsp:style>
        <a:lnRef idx="0">
          <a:scrgbClr r="0" g="0" b="0"/>
        </a:lnRef>
        <a:fillRef idx="1">
          <a:scrgbClr r="0" g="0" b="0"/>
        </a:fillRef>
        <a:effectRef idx="0">
          <a:scrgbClr r="0" g="0" b="0"/>
        </a:effectRef>
        <a:fontRef idx="minor">
          <a:schemeClr val="lt1"/>
        </a:fontRef>
      </dsp:style>
    </dsp:sp>
    <dsp:sp modelId="{A5582212-0303-43B1-980F-86BCD25CCBFE}">
      <dsp:nvSpPr>
        <dsp:cNvPr id="0" name=""/>
        <dsp:cNvSpPr/>
      </dsp:nvSpPr>
      <dsp:spPr>
        <a:xfrm>
          <a:off x="3670710" y="720337"/>
          <a:ext cx="745525" cy="5837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uz-Cyrl-UZ" sz="1600" b="1" kern="1200" dirty="0" smtClean="0">
              <a:latin typeface="Times New Roman" panose="02020603050405020304" pitchFamily="18" charset="0"/>
              <a:cs typeface="Times New Roman" panose="02020603050405020304" pitchFamily="18" charset="0"/>
            </a:rPr>
            <a:t>33 нафар</a:t>
          </a:r>
          <a:endParaRPr lang="ru-RU" sz="1600" b="1" kern="1200" dirty="0">
            <a:latin typeface="Times New Roman" panose="02020603050405020304" pitchFamily="18" charset="0"/>
            <a:cs typeface="Times New Roman" panose="02020603050405020304" pitchFamily="18" charset="0"/>
          </a:endParaRPr>
        </a:p>
      </dsp:txBody>
      <dsp:txXfrm>
        <a:off x="3687809" y="737436"/>
        <a:ext cx="711327" cy="549598"/>
      </dsp:txXfrm>
    </dsp:sp>
    <dsp:sp modelId="{7CDC4031-3F6D-4000-993E-97C358432B46}">
      <dsp:nvSpPr>
        <dsp:cNvPr id="0" name=""/>
        <dsp:cNvSpPr/>
      </dsp:nvSpPr>
      <dsp:spPr>
        <a:xfrm>
          <a:off x="4396528" y="0"/>
          <a:ext cx="1948252" cy="136965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800100">
            <a:lnSpc>
              <a:spcPct val="90000"/>
            </a:lnSpc>
            <a:spcBef>
              <a:spcPct val="0"/>
            </a:spcBef>
            <a:spcAft>
              <a:spcPct val="15000"/>
            </a:spcAft>
            <a:buChar char="••"/>
          </a:pPr>
          <a:r>
            <a:rPr lang="uz-Cyrl-UZ" sz="1800" b="1" kern="1200" dirty="0" smtClean="0">
              <a:latin typeface="Times New Roman" panose="02020603050405020304" pitchFamily="18" charset="0"/>
              <a:cs typeface="Times New Roman" panose="02020603050405020304" pitchFamily="18" charset="0"/>
            </a:rPr>
            <a:t>Янги ишга кирган ходимлар </a:t>
          </a:r>
          <a:endParaRPr lang="ru-RU" sz="1800" kern="1200" dirty="0"/>
        </a:p>
      </dsp:txBody>
      <dsp:txXfrm>
        <a:off x="4428047" y="31519"/>
        <a:ext cx="1885214" cy="1013116"/>
      </dsp:txXfrm>
    </dsp:sp>
    <dsp:sp modelId="{07F22EC7-43C3-495C-8DDE-0C9897130FD1}">
      <dsp:nvSpPr>
        <dsp:cNvPr id="0" name=""/>
        <dsp:cNvSpPr/>
      </dsp:nvSpPr>
      <dsp:spPr>
        <a:xfrm>
          <a:off x="5599255" y="746882"/>
          <a:ext cx="745525" cy="57147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uz-Cyrl-UZ" sz="1600" b="1" kern="1200" dirty="0" smtClean="0">
              <a:latin typeface="Times New Roman" panose="02020603050405020304" pitchFamily="18" charset="0"/>
              <a:cs typeface="Times New Roman" panose="02020603050405020304" pitchFamily="18" charset="0"/>
            </a:rPr>
            <a:t>4 нафар</a:t>
          </a:r>
          <a:endParaRPr lang="ru-RU" sz="1600" b="1" kern="1200" dirty="0">
            <a:latin typeface="Times New Roman" panose="02020603050405020304" pitchFamily="18" charset="0"/>
            <a:cs typeface="Times New Roman" panose="02020603050405020304" pitchFamily="18" charset="0"/>
          </a:endParaRPr>
        </a:p>
      </dsp:txBody>
      <dsp:txXfrm>
        <a:off x="5615993" y="763620"/>
        <a:ext cx="712049" cy="5379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1BF7E4-8194-4317-8B86-3EDA81F0F0F7}">
      <dsp:nvSpPr>
        <dsp:cNvPr id="0" name=""/>
        <dsp:cNvSpPr/>
      </dsp:nvSpPr>
      <dsp:spPr>
        <a:xfrm>
          <a:off x="0" y="0"/>
          <a:ext cx="8055399" cy="1199274"/>
        </a:xfrm>
        <a:prstGeom prst="roundRect">
          <a:avLst>
            <a:gd name="adj" fmla="val 10000"/>
          </a:avLst>
        </a:prstGeom>
        <a:solidFill>
          <a:schemeClr val="lt1"/>
        </a:solidFill>
        <a:ln w="28575"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uz-Cyrl-UZ" sz="2100" b="1" kern="1200" dirty="0" smtClean="0">
              <a:solidFill>
                <a:srgbClr val="0070C0"/>
              </a:solidFill>
              <a:latin typeface="Arial" panose="020B0604020202020204" pitchFamily="34" charset="0"/>
              <a:cs typeface="Arial" panose="020B0604020202020204" pitchFamily="34" charset="0"/>
            </a:rPr>
            <a:t>“</a:t>
          </a:r>
          <a:r>
            <a:rPr lang="ru-RU" sz="2100" b="1" kern="1200" dirty="0" err="1" smtClean="0">
              <a:solidFill>
                <a:srgbClr val="0070C0"/>
              </a:solidFill>
              <a:latin typeface="Arial" panose="020B0604020202020204" pitchFamily="34" charset="0"/>
              <a:cs typeface="Arial" panose="020B0604020202020204" pitchFamily="34" charset="0"/>
            </a:rPr>
            <a:t>Солиқ</a:t>
          </a:r>
          <a:r>
            <a:rPr lang="ru-RU" sz="2100" b="1" kern="1200" dirty="0" smtClean="0">
              <a:solidFill>
                <a:srgbClr val="0070C0"/>
              </a:solidFill>
              <a:latin typeface="Arial" panose="020B0604020202020204" pitchFamily="34" charset="0"/>
              <a:cs typeface="Arial" panose="020B0604020202020204" pitchFamily="34" charset="0"/>
            </a:rPr>
            <a:t> </a:t>
          </a:r>
          <a:r>
            <a:rPr lang="ru-RU" sz="2100" b="1" kern="1200" dirty="0" err="1" smtClean="0">
              <a:solidFill>
                <a:srgbClr val="0070C0"/>
              </a:solidFill>
              <a:latin typeface="Arial" panose="020B0604020202020204" pitchFamily="34" charset="0"/>
              <a:cs typeface="Arial" panose="020B0604020202020204" pitchFamily="34" charset="0"/>
            </a:rPr>
            <a:t>маслаҳати</a:t>
          </a:r>
          <a:r>
            <a:rPr lang="ru-RU" sz="2100" b="1" kern="1200" dirty="0" smtClean="0">
              <a:solidFill>
                <a:srgbClr val="0070C0"/>
              </a:solidFill>
              <a:latin typeface="Arial" panose="020B0604020202020204" pitchFamily="34" charset="0"/>
              <a:cs typeface="Arial" panose="020B0604020202020204" pitchFamily="34" charset="0"/>
            </a:rPr>
            <a:t>” </a:t>
          </a:r>
          <a:r>
            <a:rPr lang="ru-RU" sz="2100" b="1" kern="1200" dirty="0" err="1" smtClean="0">
              <a:solidFill>
                <a:srgbClr val="002060"/>
              </a:solidFill>
              <a:latin typeface="Arial" panose="020B0604020202020204" pitchFamily="34" charset="0"/>
              <a:cs typeface="Arial" panose="020B0604020202020204" pitchFamily="34" charset="0"/>
            </a:rPr>
            <a:t>мобил</a:t>
          </a:r>
          <a:r>
            <a:rPr lang="ru-RU" sz="2100" b="1" kern="1200" dirty="0" smtClean="0">
              <a:solidFill>
                <a:srgbClr val="002060"/>
              </a:solidFill>
              <a:latin typeface="Arial" panose="020B0604020202020204" pitchFamily="34" charset="0"/>
              <a:cs typeface="Arial" panose="020B0604020202020204" pitchFamily="34" charset="0"/>
            </a:rPr>
            <a:t> </a:t>
          </a:r>
          <a:r>
            <a:rPr lang="ru-RU" sz="2100" b="1" kern="1200" dirty="0" err="1" smtClean="0">
              <a:solidFill>
                <a:srgbClr val="002060"/>
              </a:solidFill>
              <a:latin typeface="Arial" panose="020B0604020202020204" pitchFamily="34" charset="0"/>
              <a:cs typeface="Arial" panose="020B0604020202020204" pitchFamily="34" charset="0"/>
            </a:rPr>
            <a:t>иловаси</a:t>
          </a:r>
          <a:r>
            <a:rPr lang="ru-RU" sz="2100" b="1" kern="1200" dirty="0" smtClean="0">
              <a:solidFill>
                <a:srgbClr val="002060"/>
              </a:solidFill>
              <a:latin typeface="Arial" panose="020B0604020202020204" pitchFamily="34" charset="0"/>
              <a:cs typeface="Arial" panose="020B0604020202020204" pitchFamily="34" charset="0"/>
            </a:rPr>
            <a:t>  </a:t>
          </a:r>
          <a:endParaRPr lang="ru-RU" sz="2100" kern="1200" dirty="0">
            <a:solidFill>
              <a:srgbClr val="002060"/>
            </a:solidFill>
            <a:latin typeface="Arial" panose="020B0604020202020204" pitchFamily="34" charset="0"/>
            <a:cs typeface="Arial" panose="020B0604020202020204" pitchFamily="34" charset="0"/>
          </a:endParaRPr>
        </a:p>
      </dsp:txBody>
      <dsp:txXfrm>
        <a:off x="35126" y="35126"/>
        <a:ext cx="7985147" cy="1129022"/>
      </dsp:txXfrm>
    </dsp:sp>
    <dsp:sp modelId="{7DCFD20E-56E5-45FB-A385-861138D0F9E9}">
      <dsp:nvSpPr>
        <dsp:cNvPr id="0" name=""/>
        <dsp:cNvSpPr/>
      </dsp:nvSpPr>
      <dsp:spPr>
        <a:xfrm>
          <a:off x="0" y="1320878"/>
          <a:ext cx="5189405" cy="1738256"/>
        </a:xfrm>
        <a:prstGeom prst="roundRect">
          <a:avLst>
            <a:gd name="adj" fmla="val 10000"/>
          </a:avLst>
        </a:prstGeom>
        <a:solidFill>
          <a:schemeClr val="lt1"/>
        </a:solidFill>
        <a:ln w="285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uz-Cyrl-UZ" sz="2100" b="1" kern="1200" dirty="0" smtClean="0">
              <a:solidFill>
                <a:srgbClr val="002060"/>
              </a:solidFill>
              <a:latin typeface="Arial" panose="020B0604020202020204" pitchFamily="34" charset="0"/>
              <a:cs typeface="Arial" panose="020B0604020202020204" pitchFamily="34" charset="0"/>
            </a:rPr>
            <a:t>Маслаҳат хизмати</a:t>
          </a:r>
          <a:endParaRPr lang="ru-RU" sz="2100" b="1" kern="1200" dirty="0">
            <a:solidFill>
              <a:srgbClr val="002060"/>
            </a:solidFill>
            <a:latin typeface="Arial" panose="020B0604020202020204" pitchFamily="34" charset="0"/>
            <a:cs typeface="Arial" panose="020B0604020202020204" pitchFamily="34" charset="0"/>
          </a:endParaRPr>
        </a:p>
      </dsp:txBody>
      <dsp:txXfrm>
        <a:off x="50912" y="1371790"/>
        <a:ext cx="5087581" cy="1636432"/>
      </dsp:txXfrm>
    </dsp:sp>
    <dsp:sp modelId="{1D77D4F9-A779-49FE-8B90-9303229B0E3F}">
      <dsp:nvSpPr>
        <dsp:cNvPr id="0" name=""/>
        <dsp:cNvSpPr/>
      </dsp:nvSpPr>
      <dsp:spPr>
        <a:xfrm>
          <a:off x="4659" y="3253144"/>
          <a:ext cx="2548321" cy="1738256"/>
        </a:xfrm>
        <a:prstGeom prst="roundRect">
          <a:avLst>
            <a:gd name="adj" fmla="val 10000"/>
          </a:avLst>
        </a:prstGeom>
        <a:solidFill>
          <a:schemeClr val="lt1"/>
        </a:solidFill>
        <a:ln w="381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uz-Cyrl-UZ" sz="2100" b="1" kern="1200" dirty="0" smtClean="0">
              <a:solidFill>
                <a:srgbClr val="002060"/>
              </a:solidFill>
              <a:latin typeface="Arial" panose="020B0604020202020204" pitchFamily="34" charset="0"/>
              <a:cs typeface="Arial" panose="020B0604020202020204" pitchFamily="34" charset="0"/>
            </a:rPr>
            <a:t>Солиқ қонунчилиги бўйича тушунтиришлар</a:t>
          </a:r>
          <a:endParaRPr lang="ru-RU" sz="2100" b="1" kern="1200" dirty="0">
            <a:solidFill>
              <a:srgbClr val="002060"/>
            </a:solidFill>
            <a:latin typeface="Arial" panose="020B0604020202020204" pitchFamily="34" charset="0"/>
            <a:cs typeface="Arial" panose="020B0604020202020204" pitchFamily="34" charset="0"/>
          </a:endParaRPr>
        </a:p>
      </dsp:txBody>
      <dsp:txXfrm>
        <a:off x="55571" y="3304056"/>
        <a:ext cx="2446497" cy="1636432"/>
      </dsp:txXfrm>
    </dsp:sp>
    <dsp:sp modelId="{88F5879F-14C4-4CF6-9E7C-D696E5C562C5}">
      <dsp:nvSpPr>
        <dsp:cNvPr id="0" name=""/>
        <dsp:cNvSpPr/>
      </dsp:nvSpPr>
      <dsp:spPr>
        <a:xfrm>
          <a:off x="2654031" y="3236213"/>
          <a:ext cx="2548321" cy="1738256"/>
        </a:xfrm>
        <a:prstGeom prst="roundRect">
          <a:avLst>
            <a:gd name="adj" fmla="val 10000"/>
          </a:avLst>
        </a:prstGeom>
        <a:solidFill>
          <a:schemeClr val="lt1"/>
        </a:solidFill>
        <a:ln w="381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uz-Cyrl-UZ" sz="2100" b="1" kern="1200" dirty="0" smtClean="0">
              <a:solidFill>
                <a:srgbClr val="002060"/>
              </a:solidFill>
              <a:latin typeface="Arial" panose="020B0604020202020204" pitchFamily="34" charset="0"/>
              <a:cs typeface="Arial" panose="020B0604020202020204" pitchFamily="34" charset="0"/>
            </a:rPr>
            <a:t>Сиздан савол–биздан жавоб</a:t>
          </a:r>
          <a:endParaRPr lang="ru-RU" sz="2100" b="1" kern="1200" dirty="0">
            <a:solidFill>
              <a:srgbClr val="002060"/>
            </a:solidFill>
            <a:latin typeface="Arial" panose="020B0604020202020204" pitchFamily="34" charset="0"/>
            <a:cs typeface="Arial" panose="020B0604020202020204" pitchFamily="34" charset="0"/>
          </a:endParaRPr>
        </a:p>
      </dsp:txBody>
      <dsp:txXfrm>
        <a:off x="2704943" y="3287125"/>
        <a:ext cx="2446497" cy="1636432"/>
      </dsp:txXfrm>
    </dsp:sp>
    <dsp:sp modelId="{D0D2EE33-DD54-4FA8-B1CA-9B16A92C331B}">
      <dsp:nvSpPr>
        <dsp:cNvPr id="0" name=""/>
        <dsp:cNvSpPr/>
      </dsp:nvSpPr>
      <dsp:spPr>
        <a:xfrm>
          <a:off x="5396303" y="1305480"/>
          <a:ext cx="2548321" cy="1738256"/>
        </a:xfrm>
        <a:prstGeom prst="roundRect">
          <a:avLst>
            <a:gd name="adj" fmla="val 10000"/>
          </a:avLst>
        </a:prstGeom>
        <a:solidFill>
          <a:schemeClr val="lt1"/>
        </a:solidFill>
        <a:ln w="381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endParaRPr lang="uz-Cyrl-UZ" sz="2100" b="1" kern="1200" dirty="0" smtClean="0">
            <a:solidFill>
              <a:srgbClr val="002060"/>
            </a:solidFill>
            <a:latin typeface="Arial" panose="020B0604020202020204" pitchFamily="34" charset="0"/>
            <a:cs typeface="Arial" panose="020B0604020202020204" pitchFamily="34" charset="0"/>
          </a:endParaRPr>
        </a:p>
        <a:p>
          <a:pPr lvl="0" algn="ctr" defTabSz="933450">
            <a:lnSpc>
              <a:spcPct val="90000"/>
            </a:lnSpc>
            <a:spcBef>
              <a:spcPct val="0"/>
            </a:spcBef>
            <a:spcAft>
              <a:spcPct val="35000"/>
            </a:spcAft>
          </a:pPr>
          <a:endParaRPr lang="uz-Cyrl-UZ" sz="2100" b="1" kern="1200" dirty="0" smtClean="0">
            <a:solidFill>
              <a:srgbClr val="002060"/>
            </a:solidFill>
            <a:latin typeface="Arial" panose="020B0604020202020204" pitchFamily="34" charset="0"/>
            <a:cs typeface="Arial" panose="020B0604020202020204" pitchFamily="34" charset="0"/>
          </a:endParaRPr>
        </a:p>
        <a:p>
          <a:pPr lvl="0" algn="ctr" defTabSz="933450">
            <a:lnSpc>
              <a:spcPct val="90000"/>
            </a:lnSpc>
            <a:spcBef>
              <a:spcPct val="0"/>
            </a:spcBef>
            <a:spcAft>
              <a:spcPct val="35000"/>
            </a:spcAft>
          </a:pPr>
          <a:r>
            <a:rPr lang="uz-Cyrl-UZ" sz="2100" b="1" kern="1200" dirty="0" smtClean="0">
              <a:solidFill>
                <a:srgbClr val="002060"/>
              </a:solidFill>
              <a:latin typeface="Arial" panose="020B0604020202020204" pitchFamily="34" charset="0"/>
              <a:cs typeface="Arial" panose="020B0604020202020204" pitchFamily="34" charset="0"/>
            </a:rPr>
            <a:t>Солиқ ҳисоботларини жўнатиш</a:t>
          </a:r>
          <a:endParaRPr lang="ru-RU" sz="2100" b="1" kern="1200" dirty="0">
            <a:solidFill>
              <a:srgbClr val="002060"/>
            </a:solidFill>
            <a:latin typeface="Arial" panose="020B0604020202020204" pitchFamily="34" charset="0"/>
            <a:cs typeface="Arial" panose="020B0604020202020204" pitchFamily="34" charset="0"/>
          </a:endParaRPr>
        </a:p>
      </dsp:txBody>
      <dsp:txXfrm>
        <a:off x="5447215" y="1356392"/>
        <a:ext cx="2446497" cy="1636432"/>
      </dsp:txXfrm>
    </dsp:sp>
    <dsp:sp modelId="{312CAB0D-1788-4A5F-8853-ECBD68D80622}">
      <dsp:nvSpPr>
        <dsp:cNvPr id="0" name=""/>
        <dsp:cNvSpPr/>
      </dsp:nvSpPr>
      <dsp:spPr>
        <a:xfrm>
          <a:off x="5404453" y="3215093"/>
          <a:ext cx="2548321" cy="1738256"/>
        </a:xfrm>
        <a:prstGeom prst="roundRect">
          <a:avLst>
            <a:gd name="adj" fmla="val 10000"/>
          </a:avLst>
        </a:prstGeom>
        <a:solidFill>
          <a:schemeClr val="lt1"/>
        </a:solidFill>
        <a:ln w="381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uz-Cyrl-UZ" sz="2100" b="1" kern="1200" dirty="0" smtClean="0">
              <a:solidFill>
                <a:srgbClr val="002060"/>
              </a:solidFill>
              <a:latin typeface="Arial" panose="020B0604020202020204" pitchFamily="34" charset="0"/>
              <a:cs typeface="Arial" panose="020B0604020202020204" pitchFamily="34" charset="0"/>
            </a:rPr>
            <a:t>Солиқ режимини аниқлаш</a:t>
          </a:r>
          <a:endParaRPr lang="ru-RU" sz="2100" b="1" kern="1200" dirty="0">
            <a:solidFill>
              <a:srgbClr val="002060"/>
            </a:solidFill>
            <a:latin typeface="Arial" panose="020B0604020202020204" pitchFamily="34" charset="0"/>
            <a:cs typeface="Arial" panose="020B0604020202020204" pitchFamily="34" charset="0"/>
          </a:endParaRPr>
        </a:p>
      </dsp:txBody>
      <dsp:txXfrm>
        <a:off x="5455365" y="3266005"/>
        <a:ext cx="2446497" cy="163643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1BF7E4-8194-4317-8B86-3EDA81F0F0F7}">
      <dsp:nvSpPr>
        <dsp:cNvPr id="0" name=""/>
        <dsp:cNvSpPr/>
      </dsp:nvSpPr>
      <dsp:spPr>
        <a:xfrm>
          <a:off x="0" y="0"/>
          <a:ext cx="8048984" cy="1133212"/>
        </a:xfrm>
        <a:prstGeom prst="roundRect">
          <a:avLst>
            <a:gd name="adj" fmla="val 10000"/>
          </a:avLst>
        </a:prstGeom>
        <a:solidFill>
          <a:schemeClr val="lt1"/>
        </a:solidFill>
        <a:ln w="28575"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uz-Cyrl-UZ" sz="2100" b="1" kern="1200" dirty="0" smtClean="0">
              <a:solidFill>
                <a:srgbClr val="0070C0"/>
              </a:solidFill>
              <a:latin typeface="Arial" panose="020B0604020202020204" pitchFamily="34" charset="0"/>
              <a:cs typeface="Arial" panose="020B0604020202020204" pitchFamily="34" charset="0"/>
            </a:rPr>
            <a:t>Давлат солиқ қўмитасининг 2020 йил 13 январдаги 2-сонли хизмат йиғилиши баёни билан белгиланган вазифалар ижроси  </a:t>
          </a:r>
          <a:endParaRPr lang="ru-RU" sz="2100" kern="1200" dirty="0">
            <a:solidFill>
              <a:srgbClr val="002060"/>
            </a:solidFill>
            <a:latin typeface="Arial" panose="020B0604020202020204" pitchFamily="34" charset="0"/>
            <a:cs typeface="Arial" panose="020B0604020202020204" pitchFamily="34" charset="0"/>
          </a:endParaRPr>
        </a:p>
      </dsp:txBody>
      <dsp:txXfrm>
        <a:off x="33191" y="33191"/>
        <a:ext cx="7982602" cy="106683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1BF7E4-8194-4317-8B86-3EDA81F0F0F7}">
      <dsp:nvSpPr>
        <dsp:cNvPr id="0" name=""/>
        <dsp:cNvSpPr/>
      </dsp:nvSpPr>
      <dsp:spPr>
        <a:xfrm>
          <a:off x="0" y="0"/>
          <a:ext cx="8048984" cy="1133212"/>
        </a:xfrm>
        <a:prstGeom prst="roundRect">
          <a:avLst>
            <a:gd name="adj" fmla="val 10000"/>
          </a:avLst>
        </a:prstGeom>
        <a:solidFill>
          <a:schemeClr val="lt1"/>
        </a:solidFill>
        <a:ln w="28575" cap="flat" cmpd="sng" algn="ctr">
          <a:solidFill>
            <a:schemeClr val="accent6"/>
          </a:solidFill>
          <a:prstDash val="solid"/>
        </a:ln>
        <a:effectLst/>
      </dsp:spPr>
      <dsp:style>
        <a:lnRef idx="2">
          <a:schemeClr val="accent6"/>
        </a:lnRef>
        <a:fillRef idx="1">
          <a:schemeClr val="lt1"/>
        </a:fillRef>
        <a:effectRef idx="0">
          <a:schemeClr val="accent6"/>
        </a:effectRef>
        <a:fontRef idx="minor">
          <a:schemeClr val="dk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uz-Cyrl-UZ" sz="2100" b="1" kern="1200" dirty="0" smtClean="0">
              <a:solidFill>
                <a:srgbClr val="0070C0"/>
              </a:solidFill>
              <a:latin typeface="Arial" panose="020B0604020202020204" pitchFamily="34" charset="0"/>
              <a:cs typeface="Arial" panose="020B0604020202020204" pitchFamily="34" charset="0"/>
            </a:rPr>
            <a:t>Давлат солиқ қўмитасининг 2020 йил 13 январдаги 2-сонли хизмат йиғилиши баёни билан белгиланган вазифалар ижроси  </a:t>
          </a:r>
          <a:endParaRPr lang="ru-RU" sz="2100" kern="1200" dirty="0">
            <a:solidFill>
              <a:srgbClr val="002060"/>
            </a:solidFill>
            <a:latin typeface="Arial" panose="020B0604020202020204" pitchFamily="34" charset="0"/>
            <a:cs typeface="Arial" panose="020B0604020202020204" pitchFamily="34" charset="0"/>
          </a:endParaRPr>
        </a:p>
      </dsp:txBody>
      <dsp:txXfrm>
        <a:off x="33191" y="33191"/>
        <a:ext cx="7982602" cy="1066830"/>
      </dsp:txXfrm>
    </dsp:sp>
  </dsp:spTree>
</dsp:drawing>
</file>

<file path=ppt/diagrams/layout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0.66929</cdr:x>
      <cdr:y>0.19282</cdr:y>
    </cdr:from>
    <cdr:to>
      <cdr:x>0.97638</cdr:x>
      <cdr:y>0.3301</cdr:y>
    </cdr:to>
    <cdr:sp macro="" textlink="">
      <cdr:nvSpPr>
        <cdr:cNvPr id="2" name="Скругленный прямоугольник 1"/>
        <cdr:cNvSpPr/>
      </cdr:nvSpPr>
      <cdr:spPr>
        <a:xfrm xmlns:a="http://schemas.openxmlformats.org/drawingml/2006/main">
          <a:off x="3701142" y="864770"/>
          <a:ext cx="1698171" cy="615686"/>
        </a:xfrm>
        <a:prstGeom xmlns:a="http://schemas.openxmlformats.org/drawingml/2006/main" prst="roundRect">
          <a:avLst/>
        </a:prstGeom>
      </cdr:spPr>
      <cdr:style>
        <a:lnRef xmlns:a="http://schemas.openxmlformats.org/drawingml/2006/main" idx="2">
          <a:schemeClr val="accent5"/>
        </a:lnRef>
        <a:fillRef xmlns:a="http://schemas.openxmlformats.org/drawingml/2006/main" idx="1">
          <a:schemeClr val="lt1"/>
        </a:fillRef>
        <a:effectRef xmlns:a="http://schemas.openxmlformats.org/drawingml/2006/main" idx="0">
          <a:schemeClr val="accent5"/>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pPr algn="ctr"/>
          <a:r>
            <a:rPr lang="uz-Cyrl-UZ" sz="1200" dirty="0" smtClean="0">
              <a:latin typeface="Arial" panose="020B0604020202020204" pitchFamily="34" charset="0"/>
              <a:cs typeface="Arial" panose="020B0604020202020204" pitchFamily="34" charset="0"/>
            </a:rPr>
            <a:t>Обуначилар сони  </a:t>
          </a:r>
          <a:r>
            <a:rPr lang="uz-Cyrl-UZ" sz="1200" b="1" dirty="0" smtClean="0">
              <a:latin typeface="Arial" panose="020B0604020202020204" pitchFamily="34" charset="0"/>
              <a:cs typeface="Arial" panose="020B0604020202020204" pitchFamily="34" charset="0"/>
            </a:rPr>
            <a:t>16 864 нафар</a:t>
          </a:r>
          <a:endParaRPr lang="ru-RU" sz="12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0.01837</cdr:x>
      <cdr:y>0.13905</cdr:y>
    </cdr:from>
    <cdr:to>
      <cdr:x>0.31234</cdr:x>
      <cdr:y>0.25566</cdr:y>
    </cdr:to>
    <cdr:sp macro="" textlink="">
      <cdr:nvSpPr>
        <cdr:cNvPr id="3" name="Скругленный прямоугольник 2"/>
        <cdr:cNvSpPr/>
      </cdr:nvSpPr>
      <cdr:spPr>
        <a:xfrm xmlns:a="http://schemas.openxmlformats.org/drawingml/2006/main">
          <a:off x="101600" y="623605"/>
          <a:ext cx="1625602" cy="523024"/>
        </a:xfrm>
        <a:prstGeom xmlns:a="http://schemas.openxmlformats.org/drawingml/2006/main" prst="roundRect">
          <a:avLst/>
        </a:prstGeom>
      </cdr:spPr>
      <cdr:style>
        <a:lnRef xmlns:a="http://schemas.openxmlformats.org/drawingml/2006/main" idx="2">
          <a:schemeClr val="accent4"/>
        </a:lnRef>
        <a:fillRef xmlns:a="http://schemas.openxmlformats.org/drawingml/2006/main" idx="1">
          <a:schemeClr val="lt1"/>
        </a:fillRef>
        <a:effectRef xmlns:a="http://schemas.openxmlformats.org/drawingml/2006/main" idx="0">
          <a:schemeClr val="accent4"/>
        </a:effectRef>
        <a:fontRef xmlns:a="http://schemas.openxmlformats.org/drawingml/2006/main" idx="minor">
          <a:schemeClr val="dk1"/>
        </a:fontRef>
      </cdr:style>
      <cdr:txBody>
        <a:bodyPr xmlns:a="http://schemas.openxmlformats.org/drawingml/2006/main"/>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uz-Cyrl-UZ" sz="1200" dirty="0" smtClean="0">
              <a:latin typeface="Arial" panose="020B0604020202020204" pitchFamily="34" charset="0"/>
              <a:cs typeface="Arial" panose="020B0604020202020204" pitchFamily="34" charset="0"/>
            </a:rPr>
            <a:t>Обуначилар сони  </a:t>
          </a:r>
          <a:r>
            <a:rPr lang="uz-Cyrl-UZ" sz="1200" b="1" dirty="0" smtClean="0">
              <a:latin typeface="Arial" panose="020B0604020202020204" pitchFamily="34" charset="0"/>
              <a:cs typeface="Arial" panose="020B0604020202020204" pitchFamily="34" charset="0"/>
            </a:rPr>
            <a:t>42 601 нафар</a:t>
          </a:r>
          <a:endParaRPr lang="ru-RU" sz="1200" b="1" dirty="0">
            <a:latin typeface="Arial" panose="020B0604020202020204" pitchFamily="34" charset="0"/>
            <a:cs typeface="Arial" panose="020B0604020202020204" pitchFamily="34" charset="0"/>
          </a:endParaRP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09.03.2021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09.03.2021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09.03.2021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Текст 2"/>
          <p:cNvSpPr>
            <a:spLocks noGrp="1"/>
          </p:cNvSpPr>
          <p:nvPr>
            <p:ph type="body"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6FF2D0D-A4AF-4223-A0A2-31E678EC7063}" type="datetimeFigureOut">
              <a:rPr lang="ru-RU" smtClean="0">
                <a:solidFill>
                  <a:prstClr val="black">
                    <a:tint val="75000"/>
                  </a:prstClr>
                </a:solidFill>
              </a:rPr>
              <a:pPr/>
              <a:t>09.03.2021</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1734944B-0CE7-4A1A-BBE2-8589E67E700F}"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85634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09.03.2021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09.03.2021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09.03.2021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09.03.2021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09.03.2021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09.03.2021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09.03.2021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09.03.2021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09.03.2021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5.png"/><Relationship Id="rId1" Type="http://schemas.openxmlformats.org/officeDocument/2006/relationships/slideLayout" Target="../slideLayouts/slideLayout1.xml"/><Relationship Id="rId11" Type="http://schemas.openxmlformats.org/officeDocument/2006/relationships/image" Target="NUL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2.jpg"/><Relationship Id="rId2" Type="http://schemas.openxmlformats.org/officeDocument/2006/relationships/image" Target="../media/image8.jpg"/><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g"/></Relationships>
</file>

<file path=ppt/slides/_rels/slide2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chart" Target="../charts/chart4.xml"/><Relationship Id="rId7" Type="http://schemas.openxmlformats.org/officeDocument/2006/relationships/image" Target="../media/image27.png"/><Relationship Id="rId2" Type="http://schemas.openxmlformats.org/officeDocument/2006/relationships/chart" Target="../charts/chart3.xml"/><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g"/></Relationships>
</file>

<file path=ppt/slides/_rels/slide31.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diagramLayout" Target="../diagrams/layout4.xml"/><Relationship Id="rId7" Type="http://schemas.openxmlformats.org/officeDocument/2006/relationships/image" Target="../media/image28.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image" Target="../media/image3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332656"/>
            <a:ext cx="8424936" cy="1470025"/>
          </a:xfrm>
        </p:spPr>
        <p:style>
          <a:lnRef idx="3">
            <a:schemeClr val="lt1"/>
          </a:lnRef>
          <a:fillRef idx="1">
            <a:schemeClr val="accent1"/>
          </a:fillRef>
          <a:effectRef idx="1">
            <a:schemeClr val="accent1"/>
          </a:effectRef>
          <a:fontRef idx="minor">
            <a:schemeClr val="lt1"/>
          </a:fontRef>
        </p:style>
        <p:txBody>
          <a:bodyPr>
            <a:normAutofit fontScale="90000"/>
          </a:bodyPr>
          <a:lstStyle/>
          <a:p>
            <a:r>
              <a:rPr lang="uz-Cyrl-UZ" dirty="0" smtClean="0"/>
              <a:t>Мавзу: Солиқларни режалаштиришда солиқ маслаҳатчилининг ўрни</a:t>
            </a:r>
            <a:endParaRPr lang="ru-RU" dirty="0"/>
          </a:p>
        </p:txBody>
      </p:sp>
      <p:sp>
        <p:nvSpPr>
          <p:cNvPr id="3" name="Подзаголовок 2"/>
          <p:cNvSpPr>
            <a:spLocks noGrp="1"/>
          </p:cNvSpPr>
          <p:nvPr>
            <p:ph type="subTitle" idx="1"/>
          </p:nvPr>
        </p:nvSpPr>
        <p:spPr>
          <a:xfrm>
            <a:off x="467544" y="1916832"/>
            <a:ext cx="8208912" cy="4680520"/>
          </a:xfrm>
        </p:spPr>
        <p:style>
          <a:lnRef idx="1">
            <a:schemeClr val="accent1"/>
          </a:lnRef>
          <a:fillRef idx="2">
            <a:schemeClr val="accent1"/>
          </a:fillRef>
          <a:effectRef idx="1">
            <a:schemeClr val="accent1"/>
          </a:effectRef>
          <a:fontRef idx="minor">
            <a:schemeClr val="dk1"/>
          </a:fontRef>
        </p:style>
        <p:txBody>
          <a:bodyPr>
            <a:noAutofit/>
          </a:bodyPr>
          <a:lstStyle/>
          <a:p>
            <a:pPr algn="l"/>
            <a:r>
              <a:rPr lang="uz-Cyrl-UZ" sz="3600" b="1" dirty="0" smtClean="0">
                <a:solidFill>
                  <a:schemeClr val="tx1"/>
                </a:solidFill>
                <a:latin typeface="+mj-lt"/>
              </a:rPr>
              <a:t>1.Солиқ маслаҳати моҳияти, аҳамияти,зарурлиги, ташкил этилиши</a:t>
            </a:r>
          </a:p>
          <a:p>
            <a:pPr algn="l"/>
            <a:r>
              <a:rPr lang="uz-Cyrl-UZ" sz="3600" b="1" dirty="0" smtClean="0">
                <a:solidFill>
                  <a:schemeClr val="tx1"/>
                </a:solidFill>
                <a:latin typeface="+mj-lt"/>
              </a:rPr>
              <a:t>2. Солиқ маслаҳатчиси мажбурияти ва вазифалари </a:t>
            </a:r>
            <a:endParaRPr lang="uz-Cyrl-UZ" sz="3600" b="1" dirty="0">
              <a:solidFill>
                <a:schemeClr val="tx1"/>
              </a:solidFill>
              <a:latin typeface="+mj-lt"/>
            </a:endParaRPr>
          </a:p>
          <a:p>
            <a:pPr algn="l"/>
            <a:r>
              <a:rPr lang="uz-Cyrl-UZ" sz="3600" b="1" dirty="0">
                <a:solidFill>
                  <a:schemeClr val="tx1"/>
                </a:solidFill>
                <a:latin typeface="+mj-lt"/>
              </a:rPr>
              <a:t>3. Муқобил вариант сифатида ДСҚ да </a:t>
            </a:r>
            <a:r>
              <a:rPr lang="ru-RU" sz="3600" b="1" dirty="0" err="1" smtClean="0">
                <a:solidFill>
                  <a:schemeClr val="tx1"/>
                </a:solidFill>
                <a:latin typeface="+mj-lt"/>
                <a:cs typeface="Arial" panose="020B0604020202020204" pitchFamily="34" charset="0"/>
              </a:rPr>
              <a:t>Солиқ</a:t>
            </a:r>
            <a:r>
              <a:rPr lang="ru-RU" sz="3600" b="1" dirty="0" smtClean="0">
                <a:solidFill>
                  <a:schemeClr val="tx1"/>
                </a:solidFill>
                <a:latin typeface="+mj-lt"/>
                <a:cs typeface="Arial" panose="020B0604020202020204" pitchFamily="34" charset="0"/>
              </a:rPr>
              <a:t> </a:t>
            </a:r>
            <a:r>
              <a:rPr lang="ru-RU" sz="3600" b="1" dirty="0" err="1">
                <a:solidFill>
                  <a:schemeClr val="tx1"/>
                </a:solidFill>
                <a:latin typeface="+mj-lt"/>
                <a:cs typeface="Arial" panose="020B0604020202020204" pitchFamily="34" charset="0"/>
              </a:rPr>
              <a:t>солиш</a:t>
            </a:r>
            <a:r>
              <a:rPr lang="ru-RU" sz="3600" b="1" dirty="0">
                <a:solidFill>
                  <a:schemeClr val="tx1"/>
                </a:solidFill>
                <a:latin typeface="+mj-lt"/>
                <a:cs typeface="Arial" panose="020B0604020202020204" pitchFamily="34" charset="0"/>
              </a:rPr>
              <a:t> </a:t>
            </a:r>
            <a:r>
              <a:rPr lang="ru-RU" sz="3600" b="1" dirty="0" err="1">
                <a:solidFill>
                  <a:schemeClr val="tx1"/>
                </a:solidFill>
                <a:latin typeface="+mj-lt"/>
                <a:cs typeface="Arial" panose="020B0604020202020204" pitchFamily="34" charset="0"/>
              </a:rPr>
              <a:t>бўйича</a:t>
            </a:r>
            <a:r>
              <a:rPr lang="ru-RU" sz="3600" b="1" dirty="0">
                <a:solidFill>
                  <a:schemeClr val="tx1"/>
                </a:solidFill>
                <a:latin typeface="+mj-lt"/>
                <a:cs typeface="Arial" panose="020B0604020202020204" pitchFamily="34" charset="0"/>
              </a:rPr>
              <a:t> </a:t>
            </a:r>
            <a:r>
              <a:rPr lang="ru-RU" sz="3600" b="1" dirty="0" err="1" smtClean="0">
                <a:solidFill>
                  <a:schemeClr val="tx1"/>
                </a:solidFill>
                <a:latin typeface="+mj-lt"/>
                <a:cs typeface="Arial" panose="020B0604020202020204" pitchFamily="34" charset="0"/>
              </a:rPr>
              <a:t>маслаҳат</a:t>
            </a:r>
            <a:r>
              <a:rPr lang="ru-RU" sz="3600" b="1" dirty="0" smtClean="0">
                <a:solidFill>
                  <a:schemeClr val="tx1"/>
                </a:solidFill>
                <a:latin typeface="+mj-lt"/>
                <a:cs typeface="Arial" panose="020B0604020202020204" pitchFamily="34" charset="0"/>
              </a:rPr>
              <a:t> </a:t>
            </a:r>
            <a:r>
              <a:rPr lang="ru-RU" sz="3600" b="1" dirty="0" err="1" smtClean="0">
                <a:solidFill>
                  <a:schemeClr val="tx1"/>
                </a:solidFill>
                <a:latin typeface="+mj-lt"/>
                <a:cs typeface="Arial" panose="020B0604020202020204" pitchFamily="34" charset="0"/>
              </a:rPr>
              <a:t>бошқармаси</a:t>
            </a:r>
            <a:r>
              <a:rPr lang="ru-RU" sz="3600" b="1" dirty="0" smtClean="0">
                <a:solidFill>
                  <a:schemeClr val="tx1"/>
                </a:solidFill>
                <a:latin typeface="+mj-lt"/>
                <a:cs typeface="Arial" panose="020B0604020202020204" pitchFamily="34" charset="0"/>
              </a:rPr>
              <a:t> </a:t>
            </a:r>
            <a:r>
              <a:rPr lang="ru-RU" sz="3600" b="1" dirty="0" err="1">
                <a:solidFill>
                  <a:schemeClr val="tx1"/>
                </a:solidFill>
                <a:latin typeface="+mj-lt"/>
                <a:cs typeface="Arial" panose="020B0604020202020204" pitchFamily="34" charset="0"/>
              </a:rPr>
              <a:t>ташкил</a:t>
            </a:r>
            <a:r>
              <a:rPr lang="ru-RU" sz="3600" b="1" dirty="0">
                <a:solidFill>
                  <a:schemeClr val="tx1"/>
                </a:solidFill>
                <a:latin typeface="+mj-lt"/>
                <a:cs typeface="Arial" panose="020B0604020202020204" pitchFamily="34" charset="0"/>
              </a:rPr>
              <a:t> </a:t>
            </a:r>
            <a:r>
              <a:rPr lang="ru-RU" sz="3600" b="1" dirty="0" err="1">
                <a:solidFill>
                  <a:schemeClr val="tx1"/>
                </a:solidFill>
                <a:latin typeface="+mj-lt"/>
                <a:cs typeface="Arial" panose="020B0604020202020204" pitchFamily="34" charset="0"/>
              </a:rPr>
              <a:t>этилиши</a:t>
            </a:r>
            <a:r>
              <a:rPr lang="ru-RU" sz="3600" b="1" dirty="0">
                <a:solidFill>
                  <a:schemeClr val="tx1"/>
                </a:solidFill>
                <a:latin typeface="+mj-lt"/>
                <a:cs typeface="Arial" panose="020B0604020202020204" pitchFamily="34" charset="0"/>
              </a:rPr>
              <a:t> </a:t>
            </a:r>
            <a:r>
              <a:rPr lang="ru-RU" sz="3600" b="1" dirty="0" err="1">
                <a:solidFill>
                  <a:schemeClr val="tx1"/>
                </a:solidFill>
                <a:latin typeface="+mj-lt"/>
                <a:cs typeface="Arial" panose="020B0604020202020204" pitchFamily="34" charset="0"/>
              </a:rPr>
              <a:t>ва</a:t>
            </a:r>
            <a:r>
              <a:rPr lang="ru-RU" sz="3600" b="1" dirty="0">
                <a:solidFill>
                  <a:schemeClr val="tx1"/>
                </a:solidFill>
                <a:latin typeface="+mj-lt"/>
                <a:cs typeface="Arial" panose="020B0604020202020204" pitchFamily="34" charset="0"/>
              </a:rPr>
              <a:t> </a:t>
            </a:r>
            <a:r>
              <a:rPr lang="ru-RU" sz="3600" b="1" dirty="0" err="1" smtClean="0">
                <a:solidFill>
                  <a:schemeClr val="tx1"/>
                </a:solidFill>
                <a:latin typeface="+mj-lt"/>
                <a:cs typeface="Arial" panose="020B0604020202020204" pitchFamily="34" charset="0"/>
              </a:rPr>
              <a:t>фаолияти</a:t>
            </a:r>
            <a:r>
              <a:rPr lang="ru-RU" sz="3600" b="1" dirty="0" smtClean="0">
                <a:solidFill>
                  <a:schemeClr val="tx1"/>
                </a:solidFill>
                <a:latin typeface="+mj-lt"/>
                <a:cs typeface="Arial" panose="020B0604020202020204" pitchFamily="34" charset="0"/>
              </a:rPr>
              <a:t>  </a:t>
            </a:r>
            <a:endParaRPr lang="ru-RU" sz="3600" b="1" dirty="0">
              <a:solidFill>
                <a:schemeClr val="tx1"/>
              </a:solidFill>
              <a:latin typeface="+mj-lt"/>
              <a:cs typeface="Arial" panose="020B0604020202020204" pitchFamily="34" charset="0"/>
            </a:endParaRPr>
          </a:p>
          <a:p>
            <a:pPr algn="l"/>
            <a:endParaRPr lang="uz-Cyrl-UZ" sz="3600" b="1" dirty="0" smtClean="0">
              <a:solidFill>
                <a:schemeClr val="tx1"/>
              </a:solidFill>
              <a:latin typeface="+mj-lt"/>
            </a:endParaRPr>
          </a:p>
          <a:p>
            <a:pPr algn="l"/>
            <a:endParaRPr lang="uz-Cyrl-UZ" sz="3600" b="1" dirty="0" smtClean="0"/>
          </a:p>
          <a:p>
            <a:pPr algn="l"/>
            <a:endParaRPr lang="ru-RU" sz="3600" b="1" dirty="0"/>
          </a:p>
        </p:txBody>
      </p:sp>
    </p:spTree>
    <p:extLst>
      <p:ext uri="{BB962C8B-B14F-4D97-AF65-F5344CB8AC3E}">
        <p14:creationId xmlns:p14="http://schemas.microsoft.com/office/powerpoint/2010/main" val="559716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с двумя скругленными соседними углами 3"/>
          <p:cNvSpPr/>
          <p:nvPr/>
        </p:nvSpPr>
        <p:spPr>
          <a:xfrm>
            <a:off x="770466" y="1182597"/>
            <a:ext cx="2082801" cy="781674"/>
          </a:xfrm>
          <a:prstGeom prst="round2Same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ru-RU" sz="1400" b="1" dirty="0" err="1" smtClean="0">
                <a:solidFill>
                  <a:srgbClr val="274F94"/>
                </a:solidFill>
                <a:latin typeface="Arial" panose="020B0604020202020204" pitchFamily="34" charset="0"/>
                <a:cs typeface="Arial" panose="020B0604020202020204" pitchFamily="34" charset="0"/>
              </a:rPr>
              <a:t>Солиқ</a:t>
            </a:r>
            <a:r>
              <a:rPr lang="ru-RU" sz="1400" b="1" dirty="0" smtClean="0">
                <a:solidFill>
                  <a:srgbClr val="274F94"/>
                </a:solidFill>
                <a:latin typeface="Arial" panose="020B0604020202020204" pitchFamily="34" charset="0"/>
                <a:cs typeface="Arial" panose="020B0604020202020204" pitchFamily="34" charset="0"/>
              </a:rPr>
              <a:t> </a:t>
            </a:r>
            <a:r>
              <a:rPr lang="ru-RU" sz="1400" b="1" dirty="0" err="1" smtClean="0">
                <a:solidFill>
                  <a:srgbClr val="274F94"/>
                </a:solidFill>
                <a:latin typeface="Arial" panose="020B0604020202020204" pitchFamily="34" charset="0"/>
                <a:cs typeface="Arial" panose="020B0604020202020204" pitchFamily="34" charset="0"/>
              </a:rPr>
              <a:t>солиш</a:t>
            </a:r>
            <a:r>
              <a:rPr lang="ru-RU" sz="1400" b="1" dirty="0" smtClean="0">
                <a:solidFill>
                  <a:srgbClr val="274F94"/>
                </a:solidFill>
                <a:latin typeface="Arial" panose="020B0604020202020204" pitchFamily="34" charset="0"/>
                <a:cs typeface="Arial" panose="020B0604020202020204" pitchFamily="34" charset="0"/>
              </a:rPr>
              <a:t> </a:t>
            </a:r>
            <a:r>
              <a:rPr lang="ru-RU" sz="1400" b="1" dirty="0" err="1" smtClean="0">
                <a:solidFill>
                  <a:srgbClr val="274F94"/>
                </a:solidFill>
                <a:latin typeface="Arial" panose="020B0604020202020204" pitchFamily="34" charset="0"/>
                <a:cs typeface="Arial" panose="020B0604020202020204" pitchFamily="34" charset="0"/>
              </a:rPr>
              <a:t>бўйича</a:t>
            </a:r>
            <a:r>
              <a:rPr lang="ru-RU" sz="1400" b="1" dirty="0" smtClean="0">
                <a:solidFill>
                  <a:srgbClr val="274F94"/>
                </a:solidFill>
                <a:latin typeface="Arial" panose="020B0604020202020204" pitchFamily="34" charset="0"/>
                <a:cs typeface="Arial" panose="020B0604020202020204" pitchFamily="34" charset="0"/>
              </a:rPr>
              <a:t> </a:t>
            </a:r>
            <a:r>
              <a:rPr lang="ru-RU" sz="1400" b="1" dirty="0" err="1" smtClean="0">
                <a:solidFill>
                  <a:srgbClr val="274F94"/>
                </a:solidFill>
                <a:latin typeface="Arial" panose="020B0604020202020204" pitchFamily="34" charset="0"/>
                <a:cs typeface="Arial" panose="020B0604020202020204" pitchFamily="34" charset="0"/>
              </a:rPr>
              <a:t>маслаҳат</a:t>
            </a:r>
            <a:r>
              <a:rPr lang="ru-RU" sz="1400" b="1" dirty="0" smtClean="0">
                <a:solidFill>
                  <a:srgbClr val="274F94"/>
                </a:solidFill>
                <a:latin typeface="Arial" panose="020B0604020202020204" pitchFamily="34" charset="0"/>
                <a:cs typeface="Arial" panose="020B0604020202020204" pitchFamily="34" charset="0"/>
              </a:rPr>
              <a:t> </a:t>
            </a:r>
            <a:r>
              <a:rPr lang="ru-RU" sz="1400" b="1" dirty="0" err="1" smtClean="0">
                <a:solidFill>
                  <a:srgbClr val="274F94"/>
                </a:solidFill>
                <a:latin typeface="Arial" panose="020B0604020202020204" pitchFamily="34" charset="0"/>
                <a:cs typeface="Arial" panose="020B0604020202020204" pitchFamily="34" charset="0"/>
              </a:rPr>
              <a:t>бошқармаси</a:t>
            </a:r>
            <a:r>
              <a:rPr lang="ru-RU" sz="1400" b="1" dirty="0" smtClean="0">
                <a:solidFill>
                  <a:srgbClr val="274F94"/>
                </a:solidFill>
                <a:latin typeface="Arial" panose="020B0604020202020204" pitchFamily="34" charset="0"/>
                <a:cs typeface="Arial" panose="020B0604020202020204" pitchFamily="34" charset="0"/>
              </a:rPr>
              <a:t> </a:t>
            </a:r>
          </a:p>
          <a:p>
            <a:pPr algn="ctr"/>
            <a:r>
              <a:rPr lang="ru-RU" sz="1400" b="1" dirty="0" smtClean="0">
                <a:solidFill>
                  <a:srgbClr val="274F94"/>
                </a:solidFill>
                <a:latin typeface="Arial" panose="020B0604020202020204" pitchFamily="34" charset="0"/>
                <a:cs typeface="Arial" panose="020B0604020202020204" pitchFamily="34" charset="0"/>
              </a:rPr>
              <a:t>(20 </a:t>
            </a:r>
            <a:r>
              <a:rPr lang="ru-RU" sz="1400" b="1" dirty="0" err="1" smtClean="0">
                <a:solidFill>
                  <a:srgbClr val="274F94"/>
                </a:solidFill>
                <a:latin typeface="Arial" panose="020B0604020202020204" pitchFamily="34" charset="0"/>
                <a:cs typeface="Arial" panose="020B0604020202020204" pitchFamily="34" charset="0"/>
              </a:rPr>
              <a:t>нафар</a:t>
            </a:r>
            <a:r>
              <a:rPr lang="ru-RU" sz="1600" b="1" dirty="0" smtClean="0">
                <a:solidFill>
                  <a:srgbClr val="274F94"/>
                </a:solidFill>
                <a:latin typeface="Arial" panose="020B0604020202020204" pitchFamily="34" charset="0"/>
                <a:cs typeface="Arial" panose="020B0604020202020204" pitchFamily="34" charset="0"/>
              </a:rPr>
              <a:t>)</a:t>
            </a:r>
            <a:endParaRPr lang="ru-RU" sz="1600" b="1" dirty="0">
              <a:solidFill>
                <a:srgbClr val="274F94"/>
              </a:solidFill>
              <a:latin typeface="Arial" panose="020B0604020202020204" pitchFamily="34" charset="0"/>
              <a:cs typeface="Arial" panose="020B0604020202020204" pitchFamily="34" charset="0"/>
            </a:endParaRPr>
          </a:p>
        </p:txBody>
      </p:sp>
      <p:sp>
        <p:nvSpPr>
          <p:cNvPr id="5" name="Прямоугольник 4"/>
          <p:cNvSpPr/>
          <p:nvPr/>
        </p:nvSpPr>
        <p:spPr>
          <a:xfrm>
            <a:off x="948267" y="2246493"/>
            <a:ext cx="1769533" cy="790222"/>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uz-Cyrl-UZ" sz="1400" b="1" dirty="0" smtClean="0">
                <a:solidFill>
                  <a:srgbClr val="274F94"/>
                </a:solidFill>
                <a:latin typeface="Arial" panose="020B0604020202020204" pitchFamily="34" charset="0"/>
                <a:cs typeface="Arial" panose="020B0604020202020204" pitchFamily="34" charset="0"/>
              </a:rPr>
              <a:t>Бевосита солиқлар бўлими </a:t>
            </a:r>
          </a:p>
          <a:p>
            <a:pPr algn="ctr"/>
            <a:r>
              <a:rPr lang="uz-Cyrl-UZ" sz="1400" b="1" dirty="0">
                <a:solidFill>
                  <a:srgbClr val="274F94"/>
                </a:solidFill>
                <a:latin typeface="Arial" panose="020B0604020202020204" pitchFamily="34" charset="0"/>
                <a:cs typeface="Arial" panose="020B0604020202020204" pitchFamily="34" charset="0"/>
              </a:rPr>
              <a:t>(</a:t>
            </a:r>
            <a:r>
              <a:rPr lang="uz-Cyrl-UZ" sz="1400" b="1" dirty="0" smtClean="0">
                <a:solidFill>
                  <a:srgbClr val="274F94"/>
                </a:solidFill>
                <a:latin typeface="Arial" panose="020B0604020202020204" pitchFamily="34" charset="0"/>
                <a:cs typeface="Arial" panose="020B0604020202020204" pitchFamily="34" charset="0"/>
              </a:rPr>
              <a:t>5 нафар)</a:t>
            </a:r>
            <a:endParaRPr lang="ru-RU" sz="1400" b="1" dirty="0">
              <a:solidFill>
                <a:srgbClr val="274F94"/>
              </a:solidFill>
              <a:latin typeface="Arial" panose="020B0604020202020204" pitchFamily="34" charset="0"/>
              <a:cs typeface="Arial" panose="020B0604020202020204" pitchFamily="34" charset="0"/>
            </a:endParaRPr>
          </a:p>
        </p:txBody>
      </p:sp>
      <p:sp>
        <p:nvSpPr>
          <p:cNvPr id="6" name="Прямоугольник 5"/>
          <p:cNvSpPr/>
          <p:nvPr/>
        </p:nvSpPr>
        <p:spPr>
          <a:xfrm>
            <a:off x="948266" y="3307651"/>
            <a:ext cx="1769534" cy="790222"/>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uz-Cyrl-UZ" sz="1400" b="1" dirty="0" smtClean="0">
                <a:solidFill>
                  <a:srgbClr val="274F94"/>
                </a:solidFill>
                <a:latin typeface="Arial" panose="020B0604020202020204" pitchFamily="34" charset="0"/>
                <a:cs typeface="Arial" panose="020B0604020202020204" pitchFamily="34" charset="0"/>
              </a:rPr>
              <a:t>Билвосита солиқлар бўлими </a:t>
            </a:r>
          </a:p>
          <a:p>
            <a:pPr algn="ctr"/>
            <a:r>
              <a:rPr lang="uz-Cyrl-UZ" sz="1400" b="1" dirty="0">
                <a:solidFill>
                  <a:srgbClr val="274F94"/>
                </a:solidFill>
                <a:latin typeface="Arial" panose="020B0604020202020204" pitchFamily="34" charset="0"/>
                <a:cs typeface="Arial" panose="020B0604020202020204" pitchFamily="34" charset="0"/>
              </a:rPr>
              <a:t>(</a:t>
            </a:r>
            <a:r>
              <a:rPr lang="uz-Cyrl-UZ" sz="1400" b="1" dirty="0" smtClean="0">
                <a:solidFill>
                  <a:srgbClr val="274F94"/>
                </a:solidFill>
                <a:latin typeface="Arial" panose="020B0604020202020204" pitchFamily="34" charset="0"/>
                <a:cs typeface="Arial" panose="020B0604020202020204" pitchFamily="34" charset="0"/>
              </a:rPr>
              <a:t>5 нафар</a:t>
            </a:r>
            <a:r>
              <a:rPr lang="uz-Cyrl-UZ" sz="1600" b="1" dirty="0" smtClean="0">
                <a:solidFill>
                  <a:srgbClr val="274F94"/>
                </a:solidFill>
                <a:latin typeface="Arial" panose="020B0604020202020204" pitchFamily="34" charset="0"/>
                <a:cs typeface="Arial" panose="020B0604020202020204" pitchFamily="34" charset="0"/>
              </a:rPr>
              <a:t>)</a:t>
            </a:r>
            <a:endParaRPr lang="ru-RU" sz="1600" b="1" dirty="0">
              <a:solidFill>
                <a:srgbClr val="274F94"/>
              </a:solidFill>
              <a:latin typeface="Arial" panose="020B0604020202020204" pitchFamily="34" charset="0"/>
              <a:cs typeface="Arial" panose="020B0604020202020204" pitchFamily="34" charset="0"/>
            </a:endParaRPr>
          </a:p>
        </p:txBody>
      </p:sp>
      <p:sp>
        <p:nvSpPr>
          <p:cNvPr id="7" name="Прямоугольник 6"/>
          <p:cNvSpPr/>
          <p:nvPr/>
        </p:nvSpPr>
        <p:spPr>
          <a:xfrm>
            <a:off x="948266" y="4391395"/>
            <a:ext cx="1769534" cy="1123247"/>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uz-Cyrl-UZ" sz="1400" b="1" dirty="0" smtClean="0">
                <a:solidFill>
                  <a:srgbClr val="274F94"/>
                </a:solidFill>
                <a:latin typeface="Arial" panose="020B0604020202020204" pitchFamily="34" charset="0"/>
                <a:cs typeface="Arial" panose="020B0604020202020204" pitchFamily="34" charset="0"/>
              </a:rPr>
              <a:t>Ресурс солиқлари ва бошқа тушумлар  бўлими </a:t>
            </a:r>
          </a:p>
          <a:p>
            <a:pPr algn="ctr"/>
            <a:r>
              <a:rPr lang="uz-Cyrl-UZ" sz="1400" b="1" dirty="0" smtClean="0">
                <a:solidFill>
                  <a:srgbClr val="274F94"/>
                </a:solidFill>
                <a:latin typeface="Arial" panose="020B0604020202020204" pitchFamily="34" charset="0"/>
                <a:cs typeface="Arial" panose="020B0604020202020204" pitchFamily="34" charset="0"/>
              </a:rPr>
              <a:t>(6 нафар</a:t>
            </a:r>
            <a:r>
              <a:rPr lang="uz-Cyrl-UZ" sz="1600" b="1" dirty="0" smtClean="0">
                <a:solidFill>
                  <a:srgbClr val="274F94"/>
                </a:solidFill>
                <a:latin typeface="Arial" panose="020B0604020202020204" pitchFamily="34" charset="0"/>
                <a:cs typeface="Arial" panose="020B0604020202020204" pitchFamily="34" charset="0"/>
              </a:rPr>
              <a:t>)</a:t>
            </a:r>
            <a:endParaRPr lang="ru-RU" sz="1600" b="1" dirty="0">
              <a:solidFill>
                <a:srgbClr val="274F94"/>
              </a:solidFill>
              <a:latin typeface="Arial" panose="020B0604020202020204" pitchFamily="34" charset="0"/>
              <a:cs typeface="Arial" panose="020B0604020202020204" pitchFamily="34" charset="0"/>
            </a:endParaRPr>
          </a:p>
        </p:txBody>
      </p:sp>
      <p:sp>
        <p:nvSpPr>
          <p:cNvPr id="8" name="Прямоугольник 7"/>
          <p:cNvSpPr/>
          <p:nvPr/>
        </p:nvSpPr>
        <p:spPr>
          <a:xfrm>
            <a:off x="948266" y="5808162"/>
            <a:ext cx="1769534" cy="790222"/>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uz-Cyrl-UZ" sz="1400" b="1" dirty="0" smtClean="0">
                <a:solidFill>
                  <a:srgbClr val="274F94"/>
                </a:solidFill>
                <a:latin typeface="Arial" panose="020B0604020202020204" pitchFamily="34" charset="0"/>
                <a:cs typeface="Arial" panose="020B0604020202020204" pitchFamily="34" charset="0"/>
              </a:rPr>
              <a:t>Ҳалқаро солиқ солиши бўлими </a:t>
            </a:r>
          </a:p>
          <a:p>
            <a:pPr algn="ctr"/>
            <a:r>
              <a:rPr lang="uz-Cyrl-UZ" sz="1400" b="1" dirty="0">
                <a:solidFill>
                  <a:srgbClr val="274F94"/>
                </a:solidFill>
                <a:latin typeface="Arial" panose="020B0604020202020204" pitchFamily="34" charset="0"/>
                <a:cs typeface="Arial" panose="020B0604020202020204" pitchFamily="34" charset="0"/>
              </a:rPr>
              <a:t>(</a:t>
            </a:r>
            <a:r>
              <a:rPr lang="uz-Cyrl-UZ" sz="1400" b="1" dirty="0" smtClean="0">
                <a:solidFill>
                  <a:srgbClr val="274F94"/>
                </a:solidFill>
                <a:latin typeface="Arial" panose="020B0604020202020204" pitchFamily="34" charset="0"/>
                <a:cs typeface="Arial" panose="020B0604020202020204" pitchFamily="34" charset="0"/>
              </a:rPr>
              <a:t>3 нафар</a:t>
            </a:r>
            <a:r>
              <a:rPr lang="uz-Cyrl-UZ" sz="1600" b="1" dirty="0" smtClean="0">
                <a:solidFill>
                  <a:srgbClr val="274F94"/>
                </a:solidFill>
                <a:latin typeface="Arial" panose="020B0604020202020204" pitchFamily="34" charset="0"/>
                <a:cs typeface="Arial" panose="020B0604020202020204" pitchFamily="34" charset="0"/>
              </a:rPr>
              <a:t>)</a:t>
            </a:r>
            <a:endParaRPr lang="ru-RU" sz="1600" b="1" dirty="0">
              <a:solidFill>
                <a:srgbClr val="274F94"/>
              </a:solidFill>
              <a:latin typeface="Arial" panose="020B0604020202020204" pitchFamily="34" charset="0"/>
              <a:cs typeface="Arial" panose="020B0604020202020204" pitchFamily="34" charset="0"/>
            </a:endParaRPr>
          </a:p>
        </p:txBody>
      </p:sp>
      <p:sp>
        <p:nvSpPr>
          <p:cNvPr id="9" name="Овал 8"/>
          <p:cNvSpPr/>
          <p:nvPr/>
        </p:nvSpPr>
        <p:spPr>
          <a:xfrm>
            <a:off x="2963333" y="2325515"/>
            <a:ext cx="1075267" cy="632179"/>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uz-Cyrl-UZ" sz="1600" b="1" dirty="0" smtClean="0">
                <a:solidFill>
                  <a:srgbClr val="002060"/>
                </a:solidFill>
                <a:latin typeface="Arial" panose="020B0604020202020204" pitchFamily="34" charset="0"/>
                <a:cs typeface="Arial" panose="020B0604020202020204" pitchFamily="34" charset="0"/>
              </a:rPr>
              <a:t>2 та вакант</a:t>
            </a:r>
            <a:endParaRPr lang="ru-RU" sz="1600" b="1" dirty="0">
              <a:solidFill>
                <a:srgbClr val="002060"/>
              </a:solidFill>
              <a:latin typeface="Arial" panose="020B0604020202020204" pitchFamily="34" charset="0"/>
              <a:cs typeface="Arial" panose="020B0604020202020204" pitchFamily="34" charset="0"/>
            </a:endParaRPr>
          </a:p>
        </p:txBody>
      </p:sp>
      <p:cxnSp>
        <p:nvCxnSpPr>
          <p:cNvPr id="11" name="Прямая со стрелкой 10"/>
          <p:cNvCxnSpPr>
            <a:stCxn id="5" idx="3"/>
            <a:endCxn id="9" idx="2"/>
          </p:cNvCxnSpPr>
          <p:nvPr/>
        </p:nvCxnSpPr>
        <p:spPr>
          <a:xfrm>
            <a:off x="2717800" y="2641604"/>
            <a:ext cx="245533"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a:stCxn id="4" idx="2"/>
          </p:cNvCxnSpPr>
          <p:nvPr/>
        </p:nvCxnSpPr>
        <p:spPr>
          <a:xfrm flipH="1">
            <a:off x="601249" y="1573434"/>
            <a:ext cx="169217"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85593" y="1539844"/>
            <a:ext cx="9395" cy="4629839"/>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a:off x="601249" y="2641604"/>
            <a:ext cx="347018" cy="1"/>
          </a:xfrm>
          <a:prstGeom prst="straightConnector1">
            <a:avLst/>
          </a:prstGeom>
          <a:ln w="254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a:endCxn id="6" idx="1"/>
          </p:cNvCxnSpPr>
          <p:nvPr/>
        </p:nvCxnSpPr>
        <p:spPr>
          <a:xfrm>
            <a:off x="601250" y="3702762"/>
            <a:ext cx="347017" cy="0"/>
          </a:xfrm>
          <a:prstGeom prst="straightConnector1">
            <a:avLst/>
          </a:prstGeom>
          <a:ln w="254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a:endCxn id="7" idx="1"/>
          </p:cNvCxnSpPr>
          <p:nvPr/>
        </p:nvCxnSpPr>
        <p:spPr>
          <a:xfrm>
            <a:off x="594988" y="4938038"/>
            <a:ext cx="353279" cy="14981"/>
          </a:xfrm>
          <a:prstGeom prst="straightConnector1">
            <a:avLst/>
          </a:prstGeom>
          <a:ln w="254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a:endCxn id="8" idx="1"/>
          </p:cNvCxnSpPr>
          <p:nvPr/>
        </p:nvCxnSpPr>
        <p:spPr>
          <a:xfrm flipV="1">
            <a:off x="605948" y="6203273"/>
            <a:ext cx="342319" cy="1978"/>
          </a:xfrm>
          <a:prstGeom prst="straightConnector1">
            <a:avLst/>
          </a:prstGeom>
          <a:ln w="254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016135" y="118014"/>
            <a:ext cx="5117032" cy="954107"/>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uz-Cyrl-UZ" sz="2800" b="1" dirty="0" smtClean="0">
                <a:solidFill>
                  <a:srgbClr val="002060"/>
                </a:solidFill>
                <a:latin typeface="Arial" panose="020B0604020202020204" pitchFamily="34" charset="0"/>
                <a:cs typeface="Arial" panose="020B0604020202020204" pitchFamily="34" charset="0"/>
              </a:rPr>
              <a:t>Ташкилий тузилма ва штатлар сони</a:t>
            </a:r>
            <a:endParaRPr lang="ru-RU" sz="2800" b="1" dirty="0">
              <a:solidFill>
                <a:srgbClr val="002060"/>
              </a:solidFill>
              <a:latin typeface="Arial" panose="020B0604020202020204" pitchFamily="34" charset="0"/>
              <a:cs typeface="Arial" panose="020B0604020202020204" pitchFamily="34" charset="0"/>
            </a:endParaRPr>
          </a:p>
        </p:txBody>
      </p:sp>
      <p:graphicFrame>
        <p:nvGraphicFramePr>
          <p:cNvPr id="29" name="Таблица 28"/>
          <p:cNvGraphicFramePr>
            <a:graphicFrameLocks noGrp="1"/>
          </p:cNvGraphicFramePr>
          <p:nvPr>
            <p:extLst>
              <p:ext uri="{D42A27DB-BD31-4B8C-83A1-F6EECF244321}">
                <p14:modId xmlns:p14="http://schemas.microsoft.com/office/powerpoint/2010/main" val="1503984969"/>
              </p:ext>
            </p:extLst>
          </p:nvPr>
        </p:nvGraphicFramePr>
        <p:xfrm>
          <a:off x="5391991" y="1305173"/>
          <a:ext cx="3482351" cy="5339022"/>
        </p:xfrm>
        <a:graphic>
          <a:graphicData uri="http://schemas.openxmlformats.org/drawingml/2006/table">
            <a:tbl>
              <a:tblPr firstRow="1" bandRow="1">
                <a:tableStyleId>{BC89EF96-8CEA-46FF-86C4-4CE0E7609802}</a:tableStyleId>
              </a:tblPr>
              <a:tblGrid>
                <a:gridCol w="344924">
                  <a:extLst>
                    <a:ext uri="{9D8B030D-6E8A-4147-A177-3AD203B41FA5}">
                      <a16:colId xmlns:a16="http://schemas.microsoft.com/office/drawing/2014/main" val="20000"/>
                    </a:ext>
                  </a:extLst>
                </a:gridCol>
                <a:gridCol w="1406474">
                  <a:extLst>
                    <a:ext uri="{9D8B030D-6E8A-4147-A177-3AD203B41FA5}">
                      <a16:colId xmlns:a16="http://schemas.microsoft.com/office/drawing/2014/main" val="20001"/>
                    </a:ext>
                  </a:extLst>
                </a:gridCol>
                <a:gridCol w="860366">
                  <a:extLst>
                    <a:ext uri="{9D8B030D-6E8A-4147-A177-3AD203B41FA5}">
                      <a16:colId xmlns:a16="http://schemas.microsoft.com/office/drawing/2014/main" val="20002"/>
                    </a:ext>
                  </a:extLst>
                </a:gridCol>
                <a:gridCol w="870587">
                  <a:extLst>
                    <a:ext uri="{9D8B030D-6E8A-4147-A177-3AD203B41FA5}">
                      <a16:colId xmlns:a16="http://schemas.microsoft.com/office/drawing/2014/main" val="20003"/>
                    </a:ext>
                  </a:extLst>
                </a:gridCol>
              </a:tblGrid>
              <a:tr h="477646">
                <a:tc>
                  <a:txBody>
                    <a:bodyPr/>
                    <a:lstStyle/>
                    <a:p>
                      <a:pPr algn="ctr"/>
                      <a:r>
                        <a:rPr lang="uz-Cyrl-UZ" sz="1100" dirty="0" smtClean="0">
                          <a:solidFill>
                            <a:srgbClr val="002060"/>
                          </a:solidFill>
                          <a:latin typeface="Arial" panose="020B0604020202020204" pitchFamily="34" charset="0"/>
                          <a:cs typeface="Arial" panose="020B0604020202020204" pitchFamily="34" charset="0"/>
                        </a:rPr>
                        <a:t>№</a:t>
                      </a:r>
                      <a:endParaRPr lang="ru-RU" sz="1100" b="1" dirty="0">
                        <a:solidFill>
                          <a:srgbClr val="002060"/>
                        </a:solidFill>
                        <a:latin typeface="Arial" panose="020B0604020202020204" pitchFamily="34" charset="0"/>
                        <a:cs typeface="Arial" panose="020B0604020202020204" pitchFamily="34" charset="0"/>
                      </a:endParaRPr>
                    </a:p>
                  </a:txBody>
                  <a:tcPr marL="68580" marR="68580"/>
                </a:tc>
                <a:tc>
                  <a:txBody>
                    <a:bodyPr/>
                    <a:lstStyle/>
                    <a:p>
                      <a:pPr algn="ctr"/>
                      <a:r>
                        <a:rPr lang="uz-Cyrl-UZ" sz="1100" dirty="0" smtClean="0">
                          <a:solidFill>
                            <a:srgbClr val="002060"/>
                          </a:solidFill>
                          <a:latin typeface="Arial" panose="020B0604020202020204" pitchFamily="34" charset="0"/>
                          <a:cs typeface="Arial" panose="020B0604020202020204" pitchFamily="34" charset="0"/>
                        </a:rPr>
                        <a:t>Ҳудуд номи</a:t>
                      </a:r>
                      <a:endParaRPr lang="ru-RU" sz="1100" b="1" dirty="0">
                        <a:solidFill>
                          <a:srgbClr val="002060"/>
                        </a:solidFill>
                        <a:latin typeface="Arial" panose="020B0604020202020204" pitchFamily="34" charset="0"/>
                        <a:cs typeface="Arial" panose="020B0604020202020204" pitchFamily="34" charset="0"/>
                      </a:endParaRPr>
                    </a:p>
                  </a:txBody>
                  <a:tcPr marL="68580" marR="68580"/>
                </a:tc>
                <a:tc>
                  <a:txBody>
                    <a:bodyPr/>
                    <a:lstStyle/>
                    <a:p>
                      <a:pPr algn="ctr"/>
                      <a:r>
                        <a:rPr lang="uz-Cyrl-UZ" sz="1100" dirty="0" smtClean="0">
                          <a:solidFill>
                            <a:srgbClr val="002060"/>
                          </a:solidFill>
                          <a:latin typeface="Arial" panose="020B0604020202020204" pitchFamily="34" charset="0"/>
                          <a:cs typeface="Arial" panose="020B0604020202020204" pitchFamily="34" charset="0"/>
                        </a:rPr>
                        <a:t>Штатлар сони</a:t>
                      </a:r>
                      <a:endParaRPr lang="ru-RU" sz="1100" b="1" dirty="0">
                        <a:solidFill>
                          <a:srgbClr val="002060"/>
                        </a:solidFill>
                        <a:latin typeface="Arial" panose="020B0604020202020204" pitchFamily="34" charset="0"/>
                        <a:cs typeface="Arial" panose="020B0604020202020204" pitchFamily="34" charset="0"/>
                      </a:endParaRPr>
                    </a:p>
                  </a:txBody>
                  <a:tcPr marL="68580" marR="68580"/>
                </a:tc>
                <a:tc>
                  <a:txBody>
                    <a:bodyPr/>
                    <a:lstStyle/>
                    <a:p>
                      <a:pPr algn="ctr"/>
                      <a:r>
                        <a:rPr lang="uz-Cyrl-UZ" sz="1100" dirty="0" smtClean="0">
                          <a:solidFill>
                            <a:srgbClr val="002060"/>
                          </a:solidFill>
                          <a:latin typeface="Arial" panose="020B0604020202020204" pitchFamily="34" charset="0"/>
                          <a:cs typeface="Arial" panose="020B0604020202020204" pitchFamily="34" charset="0"/>
                        </a:rPr>
                        <a:t>Вакантлар сони</a:t>
                      </a:r>
                      <a:endParaRPr lang="ru-RU" sz="1100" b="1" dirty="0">
                        <a:solidFill>
                          <a:srgbClr val="002060"/>
                        </a:solidFill>
                        <a:latin typeface="Arial" panose="020B0604020202020204" pitchFamily="34" charset="0"/>
                        <a:cs typeface="Arial" panose="020B0604020202020204" pitchFamily="34" charset="0"/>
                      </a:endParaRPr>
                    </a:p>
                  </a:txBody>
                  <a:tcPr marL="68580" marR="68580"/>
                </a:tc>
                <a:extLst>
                  <a:ext uri="{0D108BD9-81ED-4DB2-BD59-A6C34878D82A}">
                    <a16:rowId xmlns:a16="http://schemas.microsoft.com/office/drawing/2014/main" val="10000"/>
                  </a:ext>
                </a:extLst>
              </a:tr>
              <a:tr h="280968">
                <a:tc>
                  <a:txBody>
                    <a:bodyPr/>
                    <a:lstStyle/>
                    <a:p>
                      <a:r>
                        <a:rPr lang="uz-Cyrl-UZ" sz="1100" dirty="0" smtClean="0">
                          <a:solidFill>
                            <a:srgbClr val="002060"/>
                          </a:solidFill>
                          <a:latin typeface="Arial" panose="020B0604020202020204" pitchFamily="34" charset="0"/>
                          <a:cs typeface="Arial" panose="020B0604020202020204" pitchFamily="34" charset="0"/>
                        </a:rPr>
                        <a:t>1.</a:t>
                      </a:r>
                      <a:endParaRPr lang="ru-RU" sz="1100" dirty="0">
                        <a:solidFill>
                          <a:srgbClr val="002060"/>
                        </a:solidFill>
                        <a:latin typeface="Arial" panose="020B0604020202020204" pitchFamily="34" charset="0"/>
                        <a:cs typeface="Arial" panose="020B0604020202020204" pitchFamily="34" charset="0"/>
                      </a:endParaRPr>
                    </a:p>
                  </a:txBody>
                  <a:tcPr marL="68580" marR="68580"/>
                </a:tc>
                <a:tc>
                  <a:txBody>
                    <a:bodyPr/>
                    <a:lstStyle/>
                    <a:p>
                      <a:r>
                        <a:rPr lang="uz-Cyrl-UZ" sz="1100" u="none" strike="noStrike" kern="1200" dirty="0" smtClean="0">
                          <a:solidFill>
                            <a:srgbClr val="002060"/>
                          </a:solidFill>
                          <a:effectLst/>
                          <a:latin typeface="Arial" panose="020B0604020202020204" pitchFamily="34" charset="0"/>
                          <a:ea typeface="+mn-ea"/>
                          <a:cs typeface="Arial" panose="020B0604020202020204" pitchFamily="34" charset="0"/>
                        </a:rPr>
                        <a:t>Қорақалпоғистон</a:t>
                      </a:r>
                      <a:r>
                        <a:rPr lang="uz-Cyrl-UZ" sz="1100" dirty="0" smtClean="0">
                          <a:solidFill>
                            <a:srgbClr val="002060"/>
                          </a:solidFill>
                          <a:latin typeface="Arial" panose="020B0604020202020204" pitchFamily="34" charset="0"/>
                          <a:cs typeface="Arial" panose="020B0604020202020204" pitchFamily="34" charset="0"/>
                        </a:rPr>
                        <a:t> Рес.</a:t>
                      </a:r>
                      <a:endParaRPr lang="ru-RU" sz="1100" dirty="0">
                        <a:solidFill>
                          <a:srgbClr val="002060"/>
                        </a:solidFill>
                        <a:latin typeface="Arial" panose="020B0604020202020204" pitchFamily="34" charset="0"/>
                        <a:cs typeface="Arial" panose="020B0604020202020204" pitchFamily="34" charset="0"/>
                      </a:endParaRPr>
                    </a:p>
                  </a:txBody>
                  <a:tcPr marL="68580" marR="68580"/>
                </a:tc>
                <a:tc>
                  <a:txBody>
                    <a:bodyPr/>
                    <a:lstStyle/>
                    <a:p>
                      <a:pPr algn="ctr" fontAlgn="ctr"/>
                      <a:r>
                        <a:rPr lang="ru-RU" sz="1100" u="none" strike="noStrike" dirty="0">
                          <a:solidFill>
                            <a:srgbClr val="002060"/>
                          </a:solidFill>
                          <a:effectLst/>
                          <a:latin typeface="Arial" panose="020B0604020202020204" pitchFamily="34" charset="0"/>
                          <a:cs typeface="Arial" panose="020B0604020202020204" pitchFamily="34" charset="0"/>
                        </a:rPr>
                        <a:t>21</a:t>
                      </a:r>
                      <a:endParaRPr lang="ru-RU" sz="1100" b="0" i="0" u="none" strike="noStrike" dirty="0">
                        <a:solidFill>
                          <a:srgbClr val="00206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100" u="none" strike="noStrike" dirty="0">
                          <a:solidFill>
                            <a:srgbClr val="002060"/>
                          </a:solidFill>
                          <a:effectLst/>
                          <a:latin typeface="Arial" panose="020B0604020202020204" pitchFamily="34" charset="0"/>
                          <a:cs typeface="Arial" panose="020B0604020202020204" pitchFamily="34" charset="0"/>
                        </a:rPr>
                        <a:t> </a:t>
                      </a:r>
                      <a:endParaRPr lang="ru-RU" sz="1100" b="0" i="0" u="none" strike="noStrike" dirty="0">
                        <a:solidFill>
                          <a:srgbClr val="00206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01"/>
                  </a:ext>
                </a:extLst>
              </a:tr>
              <a:tr h="280968">
                <a:tc>
                  <a:txBody>
                    <a:bodyPr/>
                    <a:lstStyle/>
                    <a:p>
                      <a:r>
                        <a:rPr lang="uz-Cyrl-UZ" sz="1100" dirty="0" smtClean="0">
                          <a:solidFill>
                            <a:srgbClr val="002060"/>
                          </a:solidFill>
                          <a:latin typeface="Arial" panose="020B0604020202020204" pitchFamily="34" charset="0"/>
                          <a:cs typeface="Arial" panose="020B0604020202020204" pitchFamily="34" charset="0"/>
                        </a:rPr>
                        <a:t>2.</a:t>
                      </a:r>
                      <a:endParaRPr lang="ru-RU" sz="1100" dirty="0">
                        <a:solidFill>
                          <a:srgbClr val="002060"/>
                        </a:solidFill>
                        <a:latin typeface="Arial" panose="020B0604020202020204" pitchFamily="34" charset="0"/>
                        <a:cs typeface="Arial" panose="020B0604020202020204" pitchFamily="34" charset="0"/>
                      </a:endParaRPr>
                    </a:p>
                  </a:txBody>
                  <a:tcPr marL="68580" marR="68580"/>
                </a:tc>
                <a:tc>
                  <a:txBody>
                    <a:bodyPr/>
                    <a:lstStyle/>
                    <a:p>
                      <a:pPr marL="0" indent="0"/>
                      <a:r>
                        <a:rPr lang="uz-Cyrl-UZ" sz="1100" dirty="0" smtClean="0">
                          <a:solidFill>
                            <a:srgbClr val="002060"/>
                          </a:solidFill>
                          <a:latin typeface="Arial" panose="020B0604020202020204" pitchFamily="34" charset="0"/>
                          <a:cs typeface="Arial" panose="020B0604020202020204" pitchFamily="34" charset="0"/>
                        </a:rPr>
                        <a:t>Андижон вилояти</a:t>
                      </a:r>
                      <a:endParaRPr lang="ru-RU" sz="1100" dirty="0">
                        <a:solidFill>
                          <a:srgbClr val="002060"/>
                        </a:solidFill>
                        <a:latin typeface="Arial" panose="020B0604020202020204" pitchFamily="34" charset="0"/>
                        <a:cs typeface="Arial" panose="020B0604020202020204" pitchFamily="34" charset="0"/>
                      </a:endParaRPr>
                    </a:p>
                  </a:txBody>
                  <a:tcPr marL="68580" marR="68580"/>
                </a:tc>
                <a:tc>
                  <a:txBody>
                    <a:bodyPr/>
                    <a:lstStyle/>
                    <a:p>
                      <a:pPr algn="ctr" fontAlgn="ctr"/>
                      <a:r>
                        <a:rPr lang="ru-RU" sz="1100" u="none" strike="noStrike" dirty="0">
                          <a:solidFill>
                            <a:srgbClr val="002060"/>
                          </a:solidFill>
                          <a:effectLst/>
                          <a:latin typeface="Arial" panose="020B0604020202020204" pitchFamily="34" charset="0"/>
                          <a:cs typeface="Arial" panose="020B0604020202020204" pitchFamily="34" charset="0"/>
                        </a:rPr>
                        <a:t>21</a:t>
                      </a:r>
                      <a:endParaRPr lang="ru-RU" sz="1100" b="0" i="0" u="none" strike="noStrike" dirty="0">
                        <a:solidFill>
                          <a:srgbClr val="00206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100" u="none" strike="noStrike">
                          <a:solidFill>
                            <a:srgbClr val="002060"/>
                          </a:solidFill>
                          <a:effectLst/>
                          <a:latin typeface="Arial" panose="020B0604020202020204" pitchFamily="34" charset="0"/>
                          <a:cs typeface="Arial" panose="020B0604020202020204" pitchFamily="34" charset="0"/>
                        </a:rPr>
                        <a:t> </a:t>
                      </a:r>
                      <a:endParaRPr lang="ru-RU" sz="1100" b="0" i="0" u="none" strike="noStrike">
                        <a:solidFill>
                          <a:srgbClr val="00206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02"/>
                  </a:ext>
                </a:extLst>
              </a:tr>
              <a:tr h="280968">
                <a:tc>
                  <a:txBody>
                    <a:bodyPr/>
                    <a:lstStyle/>
                    <a:p>
                      <a:r>
                        <a:rPr lang="uz-Cyrl-UZ" sz="1100" dirty="0" smtClean="0">
                          <a:solidFill>
                            <a:srgbClr val="002060"/>
                          </a:solidFill>
                          <a:latin typeface="Arial" panose="020B0604020202020204" pitchFamily="34" charset="0"/>
                          <a:cs typeface="Arial" panose="020B0604020202020204" pitchFamily="34" charset="0"/>
                        </a:rPr>
                        <a:t>3.</a:t>
                      </a:r>
                      <a:endParaRPr lang="ru-RU" sz="1100" dirty="0">
                        <a:solidFill>
                          <a:srgbClr val="002060"/>
                        </a:solidFill>
                        <a:latin typeface="Arial" panose="020B0604020202020204" pitchFamily="34" charset="0"/>
                        <a:cs typeface="Arial" panose="020B0604020202020204" pitchFamily="34" charset="0"/>
                      </a:endParaRPr>
                    </a:p>
                  </a:txBody>
                  <a:tcPr marL="68580" marR="68580"/>
                </a:tc>
                <a:tc>
                  <a:txBody>
                    <a:bodyPr/>
                    <a:lstStyle/>
                    <a:p>
                      <a:pPr marL="0" indent="87313" algn="l" fontAlgn="ctr"/>
                      <a:r>
                        <a:rPr lang="ru-RU" sz="1100" u="none" strike="noStrike" dirty="0" err="1">
                          <a:solidFill>
                            <a:srgbClr val="002060"/>
                          </a:solidFill>
                          <a:effectLst/>
                          <a:latin typeface="Arial" panose="020B0604020202020204" pitchFamily="34" charset="0"/>
                          <a:cs typeface="Arial" panose="020B0604020202020204" pitchFamily="34" charset="0"/>
                        </a:rPr>
                        <a:t>Бухоро</a:t>
                      </a:r>
                      <a:r>
                        <a:rPr lang="ru-RU" sz="1100" u="none" strike="noStrike" dirty="0">
                          <a:solidFill>
                            <a:srgbClr val="002060"/>
                          </a:solidFill>
                          <a:effectLst/>
                          <a:latin typeface="Arial" panose="020B0604020202020204" pitchFamily="34" charset="0"/>
                          <a:cs typeface="Arial" panose="020B0604020202020204" pitchFamily="34" charset="0"/>
                        </a:rPr>
                        <a:t> </a:t>
                      </a:r>
                      <a:r>
                        <a:rPr lang="ru-RU" sz="1100" u="none" strike="noStrike" dirty="0" err="1">
                          <a:solidFill>
                            <a:srgbClr val="002060"/>
                          </a:solidFill>
                          <a:effectLst/>
                          <a:latin typeface="Arial" panose="020B0604020202020204" pitchFamily="34" charset="0"/>
                          <a:cs typeface="Arial" panose="020B0604020202020204" pitchFamily="34" charset="0"/>
                        </a:rPr>
                        <a:t>вилояти</a:t>
                      </a:r>
                      <a:endParaRPr lang="ru-RU" sz="1100" b="0" i="0" u="none" strike="noStrike" dirty="0">
                        <a:solidFill>
                          <a:srgbClr val="00206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100" u="none" strike="noStrike" dirty="0">
                          <a:solidFill>
                            <a:srgbClr val="002060"/>
                          </a:solidFill>
                          <a:effectLst/>
                          <a:latin typeface="Arial" panose="020B0604020202020204" pitchFamily="34" charset="0"/>
                          <a:cs typeface="Arial" panose="020B0604020202020204" pitchFamily="34" charset="0"/>
                        </a:rPr>
                        <a:t>19</a:t>
                      </a:r>
                      <a:endParaRPr lang="ru-RU" sz="1100" b="0" i="0" u="none" strike="noStrike" dirty="0">
                        <a:solidFill>
                          <a:srgbClr val="00206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uz-Cyrl-UZ" sz="1100" b="0" i="0" u="none" strike="noStrike" dirty="0" smtClean="0">
                          <a:solidFill>
                            <a:srgbClr val="FF0000"/>
                          </a:solidFill>
                          <a:effectLst/>
                          <a:latin typeface="Arial" panose="020B0604020202020204" pitchFamily="34" charset="0"/>
                          <a:cs typeface="Arial" panose="020B0604020202020204" pitchFamily="34" charset="0"/>
                        </a:rPr>
                        <a:t>1</a:t>
                      </a:r>
                      <a:endParaRPr lang="ru-RU" sz="1100" b="0" i="0" u="none" strike="noStrike" dirty="0">
                        <a:solidFill>
                          <a:srgbClr val="FF000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03"/>
                  </a:ext>
                </a:extLst>
              </a:tr>
              <a:tr h="280968">
                <a:tc>
                  <a:txBody>
                    <a:bodyPr/>
                    <a:lstStyle/>
                    <a:p>
                      <a:r>
                        <a:rPr lang="uz-Cyrl-UZ" sz="1100" dirty="0" smtClean="0">
                          <a:solidFill>
                            <a:srgbClr val="002060"/>
                          </a:solidFill>
                          <a:latin typeface="Arial" panose="020B0604020202020204" pitchFamily="34" charset="0"/>
                          <a:cs typeface="Arial" panose="020B0604020202020204" pitchFamily="34" charset="0"/>
                        </a:rPr>
                        <a:t>4.</a:t>
                      </a:r>
                      <a:endParaRPr lang="ru-RU" sz="1100" dirty="0">
                        <a:solidFill>
                          <a:srgbClr val="002060"/>
                        </a:solidFill>
                        <a:latin typeface="Arial" panose="020B0604020202020204" pitchFamily="34" charset="0"/>
                        <a:cs typeface="Arial" panose="020B0604020202020204" pitchFamily="34" charset="0"/>
                      </a:endParaRPr>
                    </a:p>
                  </a:txBody>
                  <a:tcPr marL="68580" marR="68580"/>
                </a:tc>
                <a:tc>
                  <a:txBody>
                    <a:bodyPr/>
                    <a:lstStyle/>
                    <a:p>
                      <a:pPr marL="0" indent="87313" algn="l" defTabSz="914400" rtl="0" eaLnBrk="1" fontAlgn="ctr" latinLnBrk="0" hangingPunct="1"/>
                      <a:r>
                        <a:rPr lang="ru-RU" sz="1100" u="none" strike="noStrike" kern="1200" dirty="0" err="1">
                          <a:solidFill>
                            <a:srgbClr val="002060"/>
                          </a:solidFill>
                          <a:effectLst/>
                          <a:latin typeface="Arial" panose="020B0604020202020204" pitchFamily="34" charset="0"/>
                          <a:ea typeface="+mn-ea"/>
                          <a:cs typeface="Arial" panose="020B0604020202020204" pitchFamily="34" charset="0"/>
                        </a:rPr>
                        <a:t>Жиззах</a:t>
                      </a:r>
                      <a:r>
                        <a:rPr lang="ru-RU" sz="1100" u="none" strike="noStrike" kern="1200" dirty="0">
                          <a:solidFill>
                            <a:srgbClr val="002060"/>
                          </a:solidFill>
                          <a:effectLst/>
                          <a:latin typeface="Arial" panose="020B0604020202020204" pitchFamily="34" charset="0"/>
                          <a:ea typeface="+mn-ea"/>
                          <a:cs typeface="Arial" panose="020B0604020202020204" pitchFamily="34" charset="0"/>
                        </a:rPr>
                        <a:t> </a:t>
                      </a:r>
                      <a:r>
                        <a:rPr lang="ru-RU" sz="1100" u="none" strike="noStrike" kern="1200" dirty="0" err="1">
                          <a:solidFill>
                            <a:srgbClr val="002060"/>
                          </a:solidFill>
                          <a:effectLst/>
                          <a:latin typeface="Arial" panose="020B0604020202020204" pitchFamily="34" charset="0"/>
                          <a:ea typeface="+mn-ea"/>
                          <a:cs typeface="Arial" panose="020B0604020202020204" pitchFamily="34" charset="0"/>
                        </a:rPr>
                        <a:t>вилояти</a:t>
                      </a:r>
                      <a:endParaRPr lang="ru-RU" sz="1100" u="none" strike="noStrike" kern="1200" dirty="0">
                        <a:solidFill>
                          <a:srgbClr val="002060"/>
                        </a:solidFill>
                        <a:effectLst/>
                        <a:latin typeface="Arial" panose="020B0604020202020204" pitchFamily="34" charset="0"/>
                        <a:ea typeface="+mn-ea"/>
                        <a:cs typeface="Arial" panose="020B0604020202020204" pitchFamily="34" charset="0"/>
                      </a:endParaRPr>
                    </a:p>
                  </a:txBody>
                  <a:tcPr marL="7144" marR="7144" marT="9525" marB="0" anchor="ctr"/>
                </a:tc>
                <a:tc>
                  <a:txBody>
                    <a:bodyPr/>
                    <a:lstStyle/>
                    <a:p>
                      <a:pPr algn="ctr" fontAlgn="ctr"/>
                      <a:r>
                        <a:rPr lang="ru-RU" sz="1100" u="none" strike="noStrike" dirty="0">
                          <a:solidFill>
                            <a:srgbClr val="002060"/>
                          </a:solidFill>
                          <a:effectLst/>
                          <a:latin typeface="Arial" panose="020B0604020202020204" pitchFamily="34" charset="0"/>
                          <a:cs typeface="Arial" panose="020B0604020202020204" pitchFamily="34" charset="0"/>
                        </a:rPr>
                        <a:t>18</a:t>
                      </a:r>
                      <a:endParaRPr lang="ru-RU" sz="1100" b="0" i="0" u="none" strike="noStrike" dirty="0">
                        <a:solidFill>
                          <a:srgbClr val="00206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100" u="none" strike="noStrike" dirty="0">
                          <a:solidFill>
                            <a:srgbClr val="002060"/>
                          </a:solidFill>
                          <a:effectLst/>
                          <a:latin typeface="Arial" panose="020B0604020202020204" pitchFamily="34" charset="0"/>
                          <a:cs typeface="Arial" panose="020B0604020202020204" pitchFamily="34" charset="0"/>
                        </a:rPr>
                        <a:t> </a:t>
                      </a:r>
                      <a:endParaRPr lang="ru-RU" sz="1100" b="0" i="0" u="none" strike="noStrike" dirty="0">
                        <a:solidFill>
                          <a:srgbClr val="00206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04"/>
                  </a:ext>
                </a:extLst>
              </a:tr>
              <a:tr h="280968">
                <a:tc>
                  <a:txBody>
                    <a:bodyPr/>
                    <a:lstStyle/>
                    <a:p>
                      <a:r>
                        <a:rPr lang="uz-Cyrl-UZ" sz="1100" dirty="0" smtClean="0">
                          <a:solidFill>
                            <a:srgbClr val="002060"/>
                          </a:solidFill>
                          <a:latin typeface="Arial" panose="020B0604020202020204" pitchFamily="34" charset="0"/>
                          <a:cs typeface="Arial" panose="020B0604020202020204" pitchFamily="34" charset="0"/>
                        </a:rPr>
                        <a:t>5.</a:t>
                      </a:r>
                      <a:endParaRPr lang="ru-RU" sz="1100" dirty="0">
                        <a:solidFill>
                          <a:srgbClr val="002060"/>
                        </a:solidFill>
                        <a:latin typeface="Arial" panose="020B0604020202020204" pitchFamily="34" charset="0"/>
                        <a:cs typeface="Arial" panose="020B0604020202020204" pitchFamily="34" charset="0"/>
                      </a:endParaRPr>
                    </a:p>
                  </a:txBody>
                  <a:tcPr marL="68580" marR="68580"/>
                </a:tc>
                <a:tc>
                  <a:txBody>
                    <a:bodyPr/>
                    <a:lstStyle/>
                    <a:p>
                      <a:pPr marL="0" indent="87313" algn="l" defTabSz="914400" rtl="0" eaLnBrk="1" fontAlgn="ctr" latinLnBrk="0" hangingPunct="1"/>
                      <a:r>
                        <a:rPr lang="ru-RU" sz="1100" u="none" strike="noStrike" kern="1200" dirty="0" err="1">
                          <a:solidFill>
                            <a:srgbClr val="002060"/>
                          </a:solidFill>
                          <a:effectLst/>
                          <a:latin typeface="Arial" panose="020B0604020202020204" pitchFamily="34" charset="0"/>
                          <a:ea typeface="+mn-ea"/>
                          <a:cs typeface="Arial" panose="020B0604020202020204" pitchFamily="34" charset="0"/>
                        </a:rPr>
                        <a:t>Қашқадарё</a:t>
                      </a:r>
                      <a:r>
                        <a:rPr lang="ru-RU" sz="1100" u="none" strike="noStrike" kern="1200" dirty="0">
                          <a:solidFill>
                            <a:srgbClr val="002060"/>
                          </a:solidFill>
                          <a:effectLst/>
                          <a:latin typeface="Arial" panose="020B0604020202020204" pitchFamily="34" charset="0"/>
                          <a:ea typeface="+mn-ea"/>
                          <a:cs typeface="Arial" panose="020B0604020202020204" pitchFamily="34" charset="0"/>
                        </a:rPr>
                        <a:t> </a:t>
                      </a:r>
                      <a:r>
                        <a:rPr lang="ru-RU" sz="1100" u="none" strike="noStrike" kern="1200" dirty="0" err="1">
                          <a:solidFill>
                            <a:srgbClr val="002060"/>
                          </a:solidFill>
                          <a:effectLst/>
                          <a:latin typeface="Arial" panose="020B0604020202020204" pitchFamily="34" charset="0"/>
                          <a:ea typeface="+mn-ea"/>
                          <a:cs typeface="Arial" panose="020B0604020202020204" pitchFamily="34" charset="0"/>
                        </a:rPr>
                        <a:t>вилояти</a:t>
                      </a:r>
                      <a:endParaRPr lang="ru-RU" sz="1100" u="none" strike="noStrike" kern="1200" dirty="0">
                        <a:solidFill>
                          <a:srgbClr val="002060"/>
                        </a:solidFill>
                        <a:effectLst/>
                        <a:latin typeface="Arial" panose="020B0604020202020204" pitchFamily="34" charset="0"/>
                        <a:ea typeface="+mn-ea"/>
                        <a:cs typeface="Arial" panose="020B0604020202020204" pitchFamily="34" charset="0"/>
                      </a:endParaRPr>
                    </a:p>
                  </a:txBody>
                  <a:tcPr marL="7144" marR="7144" marT="9525" marB="0" anchor="ctr"/>
                </a:tc>
                <a:tc>
                  <a:txBody>
                    <a:bodyPr/>
                    <a:lstStyle/>
                    <a:p>
                      <a:pPr algn="ctr" fontAlgn="ctr"/>
                      <a:r>
                        <a:rPr lang="ru-RU" sz="1100" u="none" strike="noStrike" dirty="0">
                          <a:solidFill>
                            <a:srgbClr val="002060"/>
                          </a:solidFill>
                          <a:effectLst/>
                          <a:latin typeface="Arial" panose="020B0604020202020204" pitchFamily="34" charset="0"/>
                          <a:cs typeface="Arial" panose="020B0604020202020204" pitchFamily="34" charset="0"/>
                        </a:rPr>
                        <a:t>20</a:t>
                      </a:r>
                      <a:endParaRPr lang="ru-RU" sz="1100" b="0" i="0" u="none" strike="noStrike" dirty="0">
                        <a:solidFill>
                          <a:srgbClr val="00206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endParaRPr lang="ru-RU" sz="1100" b="0" i="0" u="none" strike="noStrike" dirty="0">
                        <a:solidFill>
                          <a:srgbClr val="FF000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05"/>
                  </a:ext>
                </a:extLst>
              </a:tr>
              <a:tr h="280968">
                <a:tc>
                  <a:txBody>
                    <a:bodyPr/>
                    <a:lstStyle/>
                    <a:p>
                      <a:r>
                        <a:rPr lang="uz-Cyrl-UZ" sz="1100" dirty="0" smtClean="0">
                          <a:solidFill>
                            <a:srgbClr val="002060"/>
                          </a:solidFill>
                          <a:latin typeface="Arial" panose="020B0604020202020204" pitchFamily="34" charset="0"/>
                          <a:cs typeface="Arial" panose="020B0604020202020204" pitchFamily="34" charset="0"/>
                        </a:rPr>
                        <a:t>6.</a:t>
                      </a:r>
                      <a:endParaRPr lang="ru-RU" sz="1100" dirty="0">
                        <a:solidFill>
                          <a:srgbClr val="002060"/>
                        </a:solidFill>
                        <a:latin typeface="Arial" panose="020B0604020202020204" pitchFamily="34" charset="0"/>
                        <a:cs typeface="Arial" panose="020B0604020202020204" pitchFamily="34" charset="0"/>
                      </a:endParaRPr>
                    </a:p>
                  </a:txBody>
                  <a:tcPr marL="68580" marR="68580"/>
                </a:tc>
                <a:tc>
                  <a:txBody>
                    <a:bodyPr/>
                    <a:lstStyle/>
                    <a:p>
                      <a:pPr marL="0" indent="87313" algn="l" defTabSz="914400" rtl="0" eaLnBrk="1" fontAlgn="ctr" latinLnBrk="0" hangingPunct="1"/>
                      <a:r>
                        <a:rPr lang="ru-RU" sz="1100" u="none" strike="noStrike" kern="1200" dirty="0" err="1">
                          <a:solidFill>
                            <a:srgbClr val="002060"/>
                          </a:solidFill>
                          <a:effectLst/>
                          <a:latin typeface="Arial" panose="020B0604020202020204" pitchFamily="34" charset="0"/>
                          <a:ea typeface="+mn-ea"/>
                          <a:cs typeface="Arial" panose="020B0604020202020204" pitchFamily="34" charset="0"/>
                        </a:rPr>
                        <a:t>Навоий</a:t>
                      </a:r>
                      <a:r>
                        <a:rPr lang="ru-RU" sz="1100" u="none" strike="noStrike" kern="1200" dirty="0">
                          <a:solidFill>
                            <a:srgbClr val="002060"/>
                          </a:solidFill>
                          <a:effectLst/>
                          <a:latin typeface="Arial" panose="020B0604020202020204" pitchFamily="34" charset="0"/>
                          <a:ea typeface="+mn-ea"/>
                          <a:cs typeface="Arial" panose="020B0604020202020204" pitchFamily="34" charset="0"/>
                        </a:rPr>
                        <a:t> </a:t>
                      </a:r>
                      <a:r>
                        <a:rPr lang="ru-RU" sz="1100" u="none" strike="noStrike" kern="1200" dirty="0" err="1">
                          <a:solidFill>
                            <a:srgbClr val="002060"/>
                          </a:solidFill>
                          <a:effectLst/>
                          <a:latin typeface="Arial" panose="020B0604020202020204" pitchFamily="34" charset="0"/>
                          <a:ea typeface="+mn-ea"/>
                          <a:cs typeface="Arial" panose="020B0604020202020204" pitchFamily="34" charset="0"/>
                        </a:rPr>
                        <a:t>вилояти</a:t>
                      </a:r>
                      <a:endParaRPr lang="ru-RU" sz="1100" u="none" strike="noStrike" kern="1200" dirty="0">
                        <a:solidFill>
                          <a:srgbClr val="002060"/>
                        </a:solidFill>
                        <a:effectLst/>
                        <a:latin typeface="Arial" panose="020B0604020202020204" pitchFamily="34" charset="0"/>
                        <a:ea typeface="+mn-ea"/>
                        <a:cs typeface="Arial" panose="020B0604020202020204" pitchFamily="34" charset="0"/>
                      </a:endParaRPr>
                    </a:p>
                  </a:txBody>
                  <a:tcPr marL="7144" marR="7144" marT="9525" marB="0" anchor="ctr"/>
                </a:tc>
                <a:tc>
                  <a:txBody>
                    <a:bodyPr/>
                    <a:lstStyle/>
                    <a:p>
                      <a:pPr algn="ctr" fontAlgn="ctr"/>
                      <a:r>
                        <a:rPr lang="ru-RU" sz="1100" u="none" strike="noStrike" dirty="0">
                          <a:solidFill>
                            <a:srgbClr val="002060"/>
                          </a:solidFill>
                          <a:effectLst/>
                          <a:latin typeface="Arial" panose="020B0604020202020204" pitchFamily="34" charset="0"/>
                          <a:cs typeface="Arial" panose="020B0604020202020204" pitchFamily="34" charset="0"/>
                        </a:rPr>
                        <a:t>15</a:t>
                      </a:r>
                      <a:endParaRPr lang="ru-RU" sz="1100" b="0" i="0" u="none" strike="noStrike" dirty="0">
                        <a:solidFill>
                          <a:srgbClr val="00206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endParaRPr lang="ru-RU" sz="1100" b="0" i="0" u="none" strike="noStrike" dirty="0">
                        <a:solidFill>
                          <a:srgbClr val="FF000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06"/>
                  </a:ext>
                </a:extLst>
              </a:tr>
              <a:tr h="280968">
                <a:tc>
                  <a:txBody>
                    <a:bodyPr/>
                    <a:lstStyle/>
                    <a:p>
                      <a:r>
                        <a:rPr lang="uz-Cyrl-UZ" sz="1100" dirty="0" smtClean="0">
                          <a:solidFill>
                            <a:srgbClr val="002060"/>
                          </a:solidFill>
                          <a:latin typeface="Arial" panose="020B0604020202020204" pitchFamily="34" charset="0"/>
                          <a:cs typeface="Arial" panose="020B0604020202020204" pitchFamily="34" charset="0"/>
                        </a:rPr>
                        <a:t>7.</a:t>
                      </a:r>
                      <a:endParaRPr lang="ru-RU" sz="1100" dirty="0">
                        <a:solidFill>
                          <a:srgbClr val="002060"/>
                        </a:solidFill>
                        <a:latin typeface="Arial" panose="020B0604020202020204" pitchFamily="34" charset="0"/>
                        <a:cs typeface="Arial" panose="020B0604020202020204" pitchFamily="34" charset="0"/>
                      </a:endParaRPr>
                    </a:p>
                  </a:txBody>
                  <a:tcPr marL="68580" marR="68580"/>
                </a:tc>
                <a:tc>
                  <a:txBody>
                    <a:bodyPr/>
                    <a:lstStyle/>
                    <a:p>
                      <a:pPr marL="0" indent="87313" algn="l" defTabSz="914400" rtl="0" eaLnBrk="1" fontAlgn="ctr" latinLnBrk="0" hangingPunct="1"/>
                      <a:r>
                        <a:rPr lang="ru-RU" sz="1100" u="none" strike="noStrike" kern="1200" dirty="0">
                          <a:solidFill>
                            <a:srgbClr val="002060"/>
                          </a:solidFill>
                          <a:effectLst/>
                          <a:latin typeface="Arial" panose="020B0604020202020204" pitchFamily="34" charset="0"/>
                          <a:ea typeface="+mn-ea"/>
                          <a:cs typeface="Arial" panose="020B0604020202020204" pitchFamily="34" charset="0"/>
                        </a:rPr>
                        <a:t>Наманган </a:t>
                      </a:r>
                      <a:r>
                        <a:rPr lang="ru-RU" sz="1100" u="none" strike="noStrike" kern="1200" dirty="0" err="1">
                          <a:solidFill>
                            <a:srgbClr val="002060"/>
                          </a:solidFill>
                          <a:effectLst/>
                          <a:latin typeface="Arial" panose="020B0604020202020204" pitchFamily="34" charset="0"/>
                          <a:ea typeface="+mn-ea"/>
                          <a:cs typeface="Arial" panose="020B0604020202020204" pitchFamily="34" charset="0"/>
                        </a:rPr>
                        <a:t>вилояти</a:t>
                      </a:r>
                      <a:endParaRPr lang="ru-RU" sz="1100" u="none" strike="noStrike" kern="1200" dirty="0">
                        <a:solidFill>
                          <a:srgbClr val="002060"/>
                        </a:solidFill>
                        <a:effectLst/>
                        <a:latin typeface="Arial" panose="020B0604020202020204" pitchFamily="34" charset="0"/>
                        <a:ea typeface="+mn-ea"/>
                        <a:cs typeface="Arial" panose="020B0604020202020204" pitchFamily="34" charset="0"/>
                      </a:endParaRPr>
                    </a:p>
                  </a:txBody>
                  <a:tcPr marL="7144" marR="7144" marT="9525" marB="0" anchor="ctr"/>
                </a:tc>
                <a:tc>
                  <a:txBody>
                    <a:bodyPr/>
                    <a:lstStyle/>
                    <a:p>
                      <a:pPr algn="ctr" fontAlgn="ctr"/>
                      <a:r>
                        <a:rPr lang="ru-RU" sz="1100" u="none" strike="noStrike" dirty="0">
                          <a:solidFill>
                            <a:srgbClr val="002060"/>
                          </a:solidFill>
                          <a:effectLst/>
                          <a:latin typeface="Arial" panose="020B0604020202020204" pitchFamily="34" charset="0"/>
                          <a:cs typeface="Arial" panose="020B0604020202020204" pitchFamily="34" charset="0"/>
                        </a:rPr>
                        <a:t>17</a:t>
                      </a:r>
                      <a:endParaRPr lang="ru-RU" sz="1100" b="0" i="0" u="none" strike="noStrike" dirty="0">
                        <a:solidFill>
                          <a:srgbClr val="00206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100" u="none" strike="noStrike" dirty="0">
                          <a:solidFill>
                            <a:srgbClr val="002060"/>
                          </a:solidFill>
                          <a:effectLst/>
                          <a:latin typeface="Arial" panose="020B0604020202020204" pitchFamily="34" charset="0"/>
                          <a:cs typeface="Arial" panose="020B0604020202020204" pitchFamily="34" charset="0"/>
                        </a:rPr>
                        <a:t> </a:t>
                      </a:r>
                      <a:endParaRPr lang="ru-RU" sz="1100" b="0" i="0" u="none" strike="noStrike" dirty="0">
                        <a:solidFill>
                          <a:srgbClr val="00206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07"/>
                  </a:ext>
                </a:extLst>
              </a:tr>
              <a:tr h="280968">
                <a:tc>
                  <a:txBody>
                    <a:bodyPr/>
                    <a:lstStyle/>
                    <a:p>
                      <a:r>
                        <a:rPr lang="uz-Cyrl-UZ" sz="1100" dirty="0" smtClean="0">
                          <a:solidFill>
                            <a:srgbClr val="002060"/>
                          </a:solidFill>
                          <a:latin typeface="Arial" panose="020B0604020202020204" pitchFamily="34" charset="0"/>
                          <a:cs typeface="Arial" panose="020B0604020202020204" pitchFamily="34" charset="0"/>
                        </a:rPr>
                        <a:t>8.</a:t>
                      </a:r>
                      <a:endParaRPr lang="ru-RU" sz="1100" dirty="0">
                        <a:solidFill>
                          <a:srgbClr val="002060"/>
                        </a:solidFill>
                        <a:latin typeface="Arial" panose="020B0604020202020204" pitchFamily="34" charset="0"/>
                        <a:cs typeface="Arial" panose="020B0604020202020204" pitchFamily="34" charset="0"/>
                      </a:endParaRPr>
                    </a:p>
                  </a:txBody>
                  <a:tcPr marL="68580" marR="68580"/>
                </a:tc>
                <a:tc>
                  <a:txBody>
                    <a:bodyPr/>
                    <a:lstStyle/>
                    <a:p>
                      <a:pPr marL="0" indent="87313" algn="l" defTabSz="914400" rtl="0" eaLnBrk="1" fontAlgn="ctr" latinLnBrk="0" hangingPunct="1"/>
                      <a:r>
                        <a:rPr lang="ru-RU" sz="1100" u="none" strike="noStrike" kern="1200" dirty="0" err="1">
                          <a:solidFill>
                            <a:srgbClr val="002060"/>
                          </a:solidFill>
                          <a:effectLst/>
                          <a:latin typeface="Arial" panose="020B0604020202020204" pitchFamily="34" charset="0"/>
                          <a:ea typeface="+mn-ea"/>
                          <a:cs typeface="Arial" panose="020B0604020202020204" pitchFamily="34" charset="0"/>
                        </a:rPr>
                        <a:t>Самарқанд</a:t>
                      </a:r>
                      <a:r>
                        <a:rPr lang="ru-RU" sz="1100" u="none" strike="noStrike" kern="1200" dirty="0">
                          <a:solidFill>
                            <a:srgbClr val="002060"/>
                          </a:solidFill>
                          <a:effectLst/>
                          <a:latin typeface="Arial" panose="020B0604020202020204" pitchFamily="34" charset="0"/>
                          <a:ea typeface="+mn-ea"/>
                          <a:cs typeface="Arial" panose="020B0604020202020204" pitchFamily="34" charset="0"/>
                        </a:rPr>
                        <a:t> </a:t>
                      </a:r>
                      <a:r>
                        <a:rPr lang="ru-RU" sz="1100" u="none" strike="noStrike" kern="1200" dirty="0" err="1">
                          <a:solidFill>
                            <a:srgbClr val="002060"/>
                          </a:solidFill>
                          <a:effectLst/>
                          <a:latin typeface="Arial" panose="020B0604020202020204" pitchFamily="34" charset="0"/>
                          <a:ea typeface="+mn-ea"/>
                          <a:cs typeface="Arial" panose="020B0604020202020204" pitchFamily="34" charset="0"/>
                        </a:rPr>
                        <a:t>вилояти</a:t>
                      </a:r>
                      <a:endParaRPr lang="ru-RU" sz="1100" u="none" strike="noStrike" kern="1200" dirty="0">
                        <a:solidFill>
                          <a:srgbClr val="002060"/>
                        </a:solidFill>
                        <a:effectLst/>
                        <a:latin typeface="Arial" panose="020B0604020202020204" pitchFamily="34" charset="0"/>
                        <a:ea typeface="+mn-ea"/>
                        <a:cs typeface="Arial" panose="020B0604020202020204" pitchFamily="34" charset="0"/>
                      </a:endParaRPr>
                    </a:p>
                  </a:txBody>
                  <a:tcPr marL="7144" marR="7144" marT="9525" marB="0" anchor="ctr"/>
                </a:tc>
                <a:tc>
                  <a:txBody>
                    <a:bodyPr/>
                    <a:lstStyle/>
                    <a:p>
                      <a:pPr algn="ctr" fontAlgn="ctr"/>
                      <a:r>
                        <a:rPr lang="ru-RU" sz="1100" u="none" strike="noStrike" dirty="0">
                          <a:solidFill>
                            <a:srgbClr val="002060"/>
                          </a:solidFill>
                          <a:effectLst/>
                          <a:latin typeface="Arial" panose="020B0604020202020204" pitchFamily="34" charset="0"/>
                          <a:cs typeface="Arial" panose="020B0604020202020204" pitchFamily="34" charset="0"/>
                        </a:rPr>
                        <a:t>22</a:t>
                      </a:r>
                      <a:endParaRPr lang="ru-RU" sz="1100" b="0" i="0" u="none" strike="noStrike" dirty="0">
                        <a:solidFill>
                          <a:srgbClr val="00206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100" u="none" strike="noStrike" dirty="0">
                          <a:solidFill>
                            <a:srgbClr val="002060"/>
                          </a:solidFill>
                          <a:effectLst/>
                          <a:latin typeface="Arial" panose="020B0604020202020204" pitchFamily="34" charset="0"/>
                          <a:cs typeface="Arial" panose="020B0604020202020204" pitchFamily="34" charset="0"/>
                        </a:rPr>
                        <a:t> </a:t>
                      </a:r>
                      <a:endParaRPr lang="ru-RU" sz="1100" b="0" i="0" u="none" strike="noStrike" dirty="0">
                        <a:solidFill>
                          <a:srgbClr val="00206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08"/>
                  </a:ext>
                </a:extLst>
              </a:tr>
              <a:tr h="280968">
                <a:tc>
                  <a:txBody>
                    <a:bodyPr/>
                    <a:lstStyle/>
                    <a:p>
                      <a:r>
                        <a:rPr lang="uz-Cyrl-UZ" sz="1100" dirty="0" smtClean="0">
                          <a:solidFill>
                            <a:srgbClr val="002060"/>
                          </a:solidFill>
                          <a:latin typeface="Arial" panose="020B0604020202020204" pitchFamily="34" charset="0"/>
                          <a:cs typeface="Arial" panose="020B0604020202020204" pitchFamily="34" charset="0"/>
                        </a:rPr>
                        <a:t>9.</a:t>
                      </a:r>
                      <a:endParaRPr lang="ru-RU" sz="1100" dirty="0">
                        <a:solidFill>
                          <a:srgbClr val="002060"/>
                        </a:solidFill>
                        <a:latin typeface="Arial" panose="020B0604020202020204" pitchFamily="34" charset="0"/>
                        <a:cs typeface="Arial" panose="020B0604020202020204" pitchFamily="34" charset="0"/>
                      </a:endParaRPr>
                    </a:p>
                  </a:txBody>
                  <a:tcPr marL="68580" marR="68580"/>
                </a:tc>
                <a:tc>
                  <a:txBody>
                    <a:bodyPr/>
                    <a:lstStyle/>
                    <a:p>
                      <a:pPr marL="0" indent="87313" algn="l" defTabSz="914400" rtl="0" eaLnBrk="1" fontAlgn="ctr" latinLnBrk="0" hangingPunct="1"/>
                      <a:r>
                        <a:rPr lang="ru-RU" sz="1100" u="none" strike="noStrike" kern="1200" dirty="0" err="1">
                          <a:solidFill>
                            <a:srgbClr val="002060"/>
                          </a:solidFill>
                          <a:effectLst/>
                          <a:latin typeface="Arial" panose="020B0604020202020204" pitchFamily="34" charset="0"/>
                          <a:ea typeface="+mn-ea"/>
                          <a:cs typeface="Arial" panose="020B0604020202020204" pitchFamily="34" charset="0"/>
                        </a:rPr>
                        <a:t>Сурхондарё</a:t>
                      </a:r>
                      <a:r>
                        <a:rPr lang="ru-RU" sz="1100" u="none" strike="noStrike" kern="1200" dirty="0">
                          <a:solidFill>
                            <a:srgbClr val="002060"/>
                          </a:solidFill>
                          <a:effectLst/>
                          <a:latin typeface="Arial" panose="020B0604020202020204" pitchFamily="34" charset="0"/>
                          <a:ea typeface="+mn-ea"/>
                          <a:cs typeface="Arial" panose="020B0604020202020204" pitchFamily="34" charset="0"/>
                        </a:rPr>
                        <a:t> </a:t>
                      </a:r>
                      <a:r>
                        <a:rPr lang="ru-RU" sz="1100" u="none" strike="noStrike" kern="1200" dirty="0" err="1">
                          <a:solidFill>
                            <a:srgbClr val="002060"/>
                          </a:solidFill>
                          <a:effectLst/>
                          <a:latin typeface="Arial" panose="020B0604020202020204" pitchFamily="34" charset="0"/>
                          <a:ea typeface="+mn-ea"/>
                          <a:cs typeface="Arial" panose="020B0604020202020204" pitchFamily="34" charset="0"/>
                        </a:rPr>
                        <a:t>вилояти</a:t>
                      </a:r>
                      <a:endParaRPr lang="ru-RU" sz="1100" u="none" strike="noStrike" kern="1200" dirty="0">
                        <a:solidFill>
                          <a:srgbClr val="002060"/>
                        </a:solidFill>
                        <a:effectLst/>
                        <a:latin typeface="Arial" panose="020B0604020202020204" pitchFamily="34" charset="0"/>
                        <a:ea typeface="+mn-ea"/>
                        <a:cs typeface="Arial" panose="020B0604020202020204" pitchFamily="34" charset="0"/>
                      </a:endParaRPr>
                    </a:p>
                  </a:txBody>
                  <a:tcPr marL="7144" marR="7144" marT="9525" marB="0" anchor="ctr"/>
                </a:tc>
                <a:tc>
                  <a:txBody>
                    <a:bodyPr/>
                    <a:lstStyle/>
                    <a:p>
                      <a:pPr algn="ctr" fontAlgn="ctr"/>
                      <a:r>
                        <a:rPr lang="ru-RU" sz="1100" u="none" strike="noStrike" dirty="0">
                          <a:solidFill>
                            <a:srgbClr val="002060"/>
                          </a:solidFill>
                          <a:effectLst/>
                          <a:latin typeface="Arial" panose="020B0604020202020204" pitchFamily="34" charset="0"/>
                          <a:cs typeface="Arial" panose="020B0604020202020204" pitchFamily="34" charset="0"/>
                        </a:rPr>
                        <a:t>18</a:t>
                      </a:r>
                      <a:endParaRPr lang="ru-RU" sz="1100" b="0" i="0" u="none" strike="noStrike" dirty="0">
                        <a:solidFill>
                          <a:srgbClr val="00206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100" u="none" strike="noStrike" dirty="0" smtClean="0">
                          <a:solidFill>
                            <a:srgbClr val="FF0000"/>
                          </a:solidFill>
                          <a:effectLst/>
                          <a:latin typeface="Arial" panose="020B0604020202020204" pitchFamily="34" charset="0"/>
                          <a:cs typeface="Arial" panose="020B0604020202020204" pitchFamily="34" charset="0"/>
                        </a:rPr>
                        <a:t>2</a:t>
                      </a:r>
                      <a:endParaRPr lang="ru-RU" sz="1100" b="0" i="0" u="none" strike="noStrike" dirty="0">
                        <a:solidFill>
                          <a:srgbClr val="FF000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09"/>
                  </a:ext>
                </a:extLst>
              </a:tr>
              <a:tr h="280968">
                <a:tc>
                  <a:txBody>
                    <a:bodyPr/>
                    <a:lstStyle/>
                    <a:p>
                      <a:r>
                        <a:rPr lang="uz-Cyrl-UZ" sz="1100" dirty="0" smtClean="0">
                          <a:solidFill>
                            <a:srgbClr val="002060"/>
                          </a:solidFill>
                          <a:latin typeface="Arial" panose="020B0604020202020204" pitchFamily="34" charset="0"/>
                          <a:cs typeface="Arial" panose="020B0604020202020204" pitchFamily="34" charset="0"/>
                        </a:rPr>
                        <a:t>10.</a:t>
                      </a:r>
                      <a:endParaRPr lang="ru-RU" sz="1100" dirty="0">
                        <a:solidFill>
                          <a:srgbClr val="002060"/>
                        </a:solidFill>
                        <a:latin typeface="Arial" panose="020B0604020202020204" pitchFamily="34" charset="0"/>
                        <a:cs typeface="Arial" panose="020B0604020202020204" pitchFamily="34" charset="0"/>
                      </a:endParaRPr>
                    </a:p>
                  </a:txBody>
                  <a:tcPr marL="68580" marR="68580"/>
                </a:tc>
                <a:tc>
                  <a:txBody>
                    <a:bodyPr/>
                    <a:lstStyle/>
                    <a:p>
                      <a:pPr marL="0" indent="87313" algn="l" defTabSz="914400" rtl="0" eaLnBrk="1" fontAlgn="ctr" latinLnBrk="0" hangingPunct="1"/>
                      <a:r>
                        <a:rPr lang="ru-RU" sz="1100" u="none" strike="noStrike" kern="1200" dirty="0" err="1">
                          <a:solidFill>
                            <a:srgbClr val="002060"/>
                          </a:solidFill>
                          <a:effectLst/>
                          <a:latin typeface="Arial" panose="020B0604020202020204" pitchFamily="34" charset="0"/>
                          <a:ea typeface="+mn-ea"/>
                          <a:cs typeface="Arial" panose="020B0604020202020204" pitchFamily="34" charset="0"/>
                        </a:rPr>
                        <a:t>Сирдарё</a:t>
                      </a:r>
                      <a:r>
                        <a:rPr lang="ru-RU" sz="1100" u="none" strike="noStrike" kern="1200" dirty="0">
                          <a:solidFill>
                            <a:srgbClr val="002060"/>
                          </a:solidFill>
                          <a:effectLst/>
                          <a:latin typeface="Arial" panose="020B0604020202020204" pitchFamily="34" charset="0"/>
                          <a:ea typeface="+mn-ea"/>
                          <a:cs typeface="Arial" panose="020B0604020202020204" pitchFamily="34" charset="0"/>
                        </a:rPr>
                        <a:t> </a:t>
                      </a:r>
                      <a:r>
                        <a:rPr lang="ru-RU" sz="1100" u="none" strike="noStrike" kern="1200" dirty="0" err="1">
                          <a:solidFill>
                            <a:srgbClr val="002060"/>
                          </a:solidFill>
                          <a:effectLst/>
                          <a:latin typeface="Arial" panose="020B0604020202020204" pitchFamily="34" charset="0"/>
                          <a:ea typeface="+mn-ea"/>
                          <a:cs typeface="Arial" panose="020B0604020202020204" pitchFamily="34" charset="0"/>
                        </a:rPr>
                        <a:t>вилояти</a:t>
                      </a:r>
                      <a:endParaRPr lang="ru-RU" sz="1100" u="none" strike="noStrike" kern="1200" dirty="0">
                        <a:solidFill>
                          <a:srgbClr val="002060"/>
                        </a:solidFill>
                        <a:effectLst/>
                        <a:latin typeface="Arial" panose="020B0604020202020204" pitchFamily="34" charset="0"/>
                        <a:ea typeface="+mn-ea"/>
                        <a:cs typeface="Arial" panose="020B0604020202020204" pitchFamily="34" charset="0"/>
                      </a:endParaRPr>
                    </a:p>
                  </a:txBody>
                  <a:tcPr marL="7144" marR="7144" marT="9525" marB="0" anchor="ctr"/>
                </a:tc>
                <a:tc>
                  <a:txBody>
                    <a:bodyPr/>
                    <a:lstStyle/>
                    <a:p>
                      <a:pPr algn="ctr" fontAlgn="ctr"/>
                      <a:r>
                        <a:rPr lang="ru-RU" sz="1100" u="none" strike="noStrike" dirty="0">
                          <a:solidFill>
                            <a:srgbClr val="002060"/>
                          </a:solidFill>
                          <a:effectLst/>
                          <a:latin typeface="Arial" panose="020B0604020202020204" pitchFamily="34" charset="0"/>
                          <a:cs typeface="Arial" panose="020B0604020202020204" pitchFamily="34" charset="0"/>
                        </a:rPr>
                        <a:t>16</a:t>
                      </a:r>
                      <a:endParaRPr lang="ru-RU" sz="1100" b="0" i="0" u="none" strike="noStrike" dirty="0">
                        <a:solidFill>
                          <a:srgbClr val="00206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100" u="none" strike="noStrike" dirty="0">
                          <a:solidFill>
                            <a:srgbClr val="FF0000"/>
                          </a:solidFill>
                          <a:effectLst/>
                          <a:latin typeface="Arial" panose="020B0604020202020204" pitchFamily="34" charset="0"/>
                          <a:cs typeface="Arial" panose="020B0604020202020204" pitchFamily="34" charset="0"/>
                        </a:rPr>
                        <a:t>1</a:t>
                      </a:r>
                      <a:endParaRPr lang="ru-RU" sz="1100" b="0" i="0" u="none" strike="noStrike" dirty="0">
                        <a:solidFill>
                          <a:srgbClr val="FF000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10"/>
                  </a:ext>
                </a:extLst>
              </a:tr>
              <a:tr h="280968">
                <a:tc>
                  <a:txBody>
                    <a:bodyPr/>
                    <a:lstStyle/>
                    <a:p>
                      <a:r>
                        <a:rPr lang="uz-Cyrl-UZ" sz="1100" dirty="0" smtClean="0">
                          <a:solidFill>
                            <a:srgbClr val="002060"/>
                          </a:solidFill>
                          <a:latin typeface="Arial" panose="020B0604020202020204" pitchFamily="34" charset="0"/>
                          <a:cs typeface="Arial" panose="020B0604020202020204" pitchFamily="34" charset="0"/>
                        </a:rPr>
                        <a:t>11.</a:t>
                      </a:r>
                      <a:endParaRPr lang="ru-RU" sz="1100" dirty="0">
                        <a:solidFill>
                          <a:srgbClr val="002060"/>
                        </a:solidFill>
                        <a:latin typeface="Arial" panose="020B0604020202020204" pitchFamily="34" charset="0"/>
                        <a:cs typeface="Arial" panose="020B0604020202020204" pitchFamily="34" charset="0"/>
                      </a:endParaRPr>
                    </a:p>
                  </a:txBody>
                  <a:tcPr marL="68580" marR="68580"/>
                </a:tc>
                <a:tc>
                  <a:txBody>
                    <a:bodyPr/>
                    <a:lstStyle/>
                    <a:p>
                      <a:pPr marL="0" indent="87313" algn="l" defTabSz="914400" rtl="0" eaLnBrk="1" fontAlgn="ctr" latinLnBrk="0" hangingPunct="1"/>
                      <a:r>
                        <a:rPr lang="ru-RU" sz="1100" u="none" strike="noStrike" kern="1200" dirty="0" err="1">
                          <a:solidFill>
                            <a:srgbClr val="002060"/>
                          </a:solidFill>
                          <a:effectLst/>
                          <a:latin typeface="Arial" panose="020B0604020202020204" pitchFamily="34" charset="0"/>
                          <a:ea typeface="+mn-ea"/>
                          <a:cs typeface="Arial" panose="020B0604020202020204" pitchFamily="34" charset="0"/>
                        </a:rPr>
                        <a:t>Тошкент</a:t>
                      </a:r>
                      <a:r>
                        <a:rPr lang="ru-RU" sz="1100" u="none" strike="noStrike" kern="1200" dirty="0">
                          <a:solidFill>
                            <a:srgbClr val="002060"/>
                          </a:solidFill>
                          <a:effectLst/>
                          <a:latin typeface="Arial" panose="020B0604020202020204" pitchFamily="34" charset="0"/>
                          <a:ea typeface="+mn-ea"/>
                          <a:cs typeface="Arial" panose="020B0604020202020204" pitchFamily="34" charset="0"/>
                        </a:rPr>
                        <a:t> </a:t>
                      </a:r>
                      <a:r>
                        <a:rPr lang="ru-RU" sz="1100" u="none" strike="noStrike" kern="1200" dirty="0" err="1">
                          <a:solidFill>
                            <a:srgbClr val="002060"/>
                          </a:solidFill>
                          <a:effectLst/>
                          <a:latin typeface="Arial" panose="020B0604020202020204" pitchFamily="34" charset="0"/>
                          <a:ea typeface="+mn-ea"/>
                          <a:cs typeface="Arial" panose="020B0604020202020204" pitchFamily="34" charset="0"/>
                        </a:rPr>
                        <a:t>вилояти</a:t>
                      </a:r>
                      <a:endParaRPr lang="ru-RU" sz="1100" u="none" strike="noStrike" kern="1200" dirty="0">
                        <a:solidFill>
                          <a:srgbClr val="002060"/>
                        </a:solidFill>
                        <a:effectLst/>
                        <a:latin typeface="Arial" panose="020B0604020202020204" pitchFamily="34" charset="0"/>
                        <a:ea typeface="+mn-ea"/>
                        <a:cs typeface="Arial" panose="020B0604020202020204" pitchFamily="34" charset="0"/>
                      </a:endParaRPr>
                    </a:p>
                  </a:txBody>
                  <a:tcPr marL="7144" marR="7144" marT="9525" marB="0" anchor="ctr"/>
                </a:tc>
                <a:tc>
                  <a:txBody>
                    <a:bodyPr/>
                    <a:lstStyle/>
                    <a:p>
                      <a:pPr algn="ctr" fontAlgn="ctr"/>
                      <a:r>
                        <a:rPr lang="ru-RU" sz="1100" u="none" strike="noStrike" dirty="0">
                          <a:solidFill>
                            <a:srgbClr val="002060"/>
                          </a:solidFill>
                          <a:effectLst/>
                          <a:latin typeface="Arial" panose="020B0604020202020204" pitchFamily="34" charset="0"/>
                          <a:cs typeface="Arial" panose="020B0604020202020204" pitchFamily="34" charset="0"/>
                        </a:rPr>
                        <a:t>29</a:t>
                      </a:r>
                      <a:endParaRPr lang="ru-RU" sz="1100" b="0" i="0" u="none" strike="noStrike" dirty="0">
                        <a:solidFill>
                          <a:srgbClr val="00206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100" u="none" strike="noStrike" dirty="0" smtClean="0">
                          <a:solidFill>
                            <a:srgbClr val="FF0000"/>
                          </a:solidFill>
                          <a:effectLst/>
                          <a:latin typeface="Arial" panose="020B0604020202020204" pitchFamily="34" charset="0"/>
                          <a:cs typeface="Arial" panose="020B0604020202020204" pitchFamily="34" charset="0"/>
                        </a:rPr>
                        <a:t>1</a:t>
                      </a:r>
                      <a:endParaRPr lang="ru-RU" sz="1100" b="0" i="0" u="none" strike="noStrike" dirty="0">
                        <a:solidFill>
                          <a:srgbClr val="FF000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11"/>
                  </a:ext>
                </a:extLst>
              </a:tr>
              <a:tr h="280968">
                <a:tc>
                  <a:txBody>
                    <a:bodyPr/>
                    <a:lstStyle/>
                    <a:p>
                      <a:r>
                        <a:rPr lang="uz-Cyrl-UZ" sz="1100" dirty="0" smtClean="0">
                          <a:solidFill>
                            <a:srgbClr val="002060"/>
                          </a:solidFill>
                          <a:latin typeface="Arial" panose="020B0604020202020204" pitchFamily="34" charset="0"/>
                          <a:cs typeface="Arial" panose="020B0604020202020204" pitchFamily="34" charset="0"/>
                        </a:rPr>
                        <a:t>12.</a:t>
                      </a:r>
                      <a:endParaRPr lang="ru-RU" sz="1100" dirty="0">
                        <a:solidFill>
                          <a:srgbClr val="002060"/>
                        </a:solidFill>
                        <a:latin typeface="Arial" panose="020B0604020202020204" pitchFamily="34" charset="0"/>
                        <a:cs typeface="Arial" panose="020B0604020202020204" pitchFamily="34" charset="0"/>
                      </a:endParaRPr>
                    </a:p>
                  </a:txBody>
                  <a:tcPr marL="68580" marR="68580"/>
                </a:tc>
                <a:tc>
                  <a:txBody>
                    <a:bodyPr/>
                    <a:lstStyle/>
                    <a:p>
                      <a:pPr marL="0" indent="87313" algn="l" defTabSz="914400" rtl="0" eaLnBrk="1" fontAlgn="ctr" latinLnBrk="0" hangingPunct="1"/>
                      <a:r>
                        <a:rPr lang="ru-RU" sz="1100" u="none" strike="noStrike" kern="1200" dirty="0" err="1">
                          <a:solidFill>
                            <a:srgbClr val="002060"/>
                          </a:solidFill>
                          <a:effectLst/>
                          <a:latin typeface="Arial" panose="020B0604020202020204" pitchFamily="34" charset="0"/>
                          <a:ea typeface="+mn-ea"/>
                          <a:cs typeface="Arial" panose="020B0604020202020204" pitchFamily="34" charset="0"/>
                        </a:rPr>
                        <a:t>Фарғона</a:t>
                      </a:r>
                      <a:r>
                        <a:rPr lang="ru-RU" sz="1100" u="none" strike="noStrike" kern="1200" dirty="0">
                          <a:solidFill>
                            <a:srgbClr val="002060"/>
                          </a:solidFill>
                          <a:effectLst/>
                          <a:latin typeface="Arial" panose="020B0604020202020204" pitchFamily="34" charset="0"/>
                          <a:ea typeface="+mn-ea"/>
                          <a:cs typeface="Arial" panose="020B0604020202020204" pitchFamily="34" charset="0"/>
                        </a:rPr>
                        <a:t> </a:t>
                      </a:r>
                      <a:r>
                        <a:rPr lang="ru-RU" sz="1100" u="none" strike="noStrike" kern="1200" dirty="0" err="1">
                          <a:solidFill>
                            <a:srgbClr val="002060"/>
                          </a:solidFill>
                          <a:effectLst/>
                          <a:latin typeface="Arial" panose="020B0604020202020204" pitchFamily="34" charset="0"/>
                          <a:ea typeface="+mn-ea"/>
                          <a:cs typeface="Arial" panose="020B0604020202020204" pitchFamily="34" charset="0"/>
                        </a:rPr>
                        <a:t>вилояти</a:t>
                      </a:r>
                      <a:endParaRPr lang="ru-RU" sz="1100" u="none" strike="noStrike" kern="1200" dirty="0">
                        <a:solidFill>
                          <a:srgbClr val="002060"/>
                        </a:solidFill>
                        <a:effectLst/>
                        <a:latin typeface="Arial" panose="020B0604020202020204" pitchFamily="34" charset="0"/>
                        <a:ea typeface="+mn-ea"/>
                        <a:cs typeface="Arial" panose="020B0604020202020204" pitchFamily="34" charset="0"/>
                      </a:endParaRPr>
                    </a:p>
                  </a:txBody>
                  <a:tcPr marL="7144" marR="7144" marT="9525" marB="0" anchor="ctr"/>
                </a:tc>
                <a:tc>
                  <a:txBody>
                    <a:bodyPr/>
                    <a:lstStyle/>
                    <a:p>
                      <a:pPr algn="ctr" fontAlgn="ctr"/>
                      <a:r>
                        <a:rPr lang="ru-RU" sz="1100" u="none" strike="noStrike" dirty="0">
                          <a:solidFill>
                            <a:srgbClr val="002060"/>
                          </a:solidFill>
                          <a:effectLst/>
                          <a:latin typeface="Arial" panose="020B0604020202020204" pitchFamily="34" charset="0"/>
                          <a:cs typeface="Arial" panose="020B0604020202020204" pitchFamily="34" charset="0"/>
                        </a:rPr>
                        <a:t>24</a:t>
                      </a:r>
                      <a:endParaRPr lang="ru-RU" sz="1100" b="0" i="0" u="none" strike="noStrike" dirty="0">
                        <a:solidFill>
                          <a:srgbClr val="00206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endParaRPr lang="ru-RU" sz="1100" b="0" i="0" u="none" strike="noStrike" dirty="0">
                        <a:solidFill>
                          <a:srgbClr val="FF000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12"/>
                  </a:ext>
                </a:extLst>
              </a:tr>
              <a:tr h="280968">
                <a:tc>
                  <a:txBody>
                    <a:bodyPr/>
                    <a:lstStyle/>
                    <a:p>
                      <a:r>
                        <a:rPr lang="uz-Cyrl-UZ" sz="1100" dirty="0" smtClean="0">
                          <a:solidFill>
                            <a:srgbClr val="002060"/>
                          </a:solidFill>
                          <a:latin typeface="Arial" panose="020B0604020202020204" pitchFamily="34" charset="0"/>
                          <a:cs typeface="Arial" panose="020B0604020202020204" pitchFamily="34" charset="0"/>
                        </a:rPr>
                        <a:t>13.</a:t>
                      </a:r>
                      <a:endParaRPr lang="ru-RU" sz="1100" dirty="0">
                        <a:solidFill>
                          <a:srgbClr val="002060"/>
                        </a:solidFill>
                        <a:latin typeface="Arial" panose="020B0604020202020204" pitchFamily="34" charset="0"/>
                        <a:cs typeface="Arial" panose="020B0604020202020204" pitchFamily="34" charset="0"/>
                      </a:endParaRPr>
                    </a:p>
                  </a:txBody>
                  <a:tcPr marL="68580" marR="68580"/>
                </a:tc>
                <a:tc>
                  <a:txBody>
                    <a:bodyPr/>
                    <a:lstStyle/>
                    <a:p>
                      <a:pPr marL="0" indent="87313" algn="l" defTabSz="914400" rtl="0" eaLnBrk="1" fontAlgn="ctr" latinLnBrk="0" hangingPunct="1"/>
                      <a:r>
                        <a:rPr lang="ru-RU" sz="1100" u="none" strike="noStrike" kern="1200" dirty="0" err="1">
                          <a:solidFill>
                            <a:srgbClr val="002060"/>
                          </a:solidFill>
                          <a:effectLst/>
                          <a:latin typeface="Arial" panose="020B0604020202020204" pitchFamily="34" charset="0"/>
                          <a:ea typeface="+mn-ea"/>
                          <a:cs typeface="Arial" panose="020B0604020202020204" pitchFamily="34" charset="0"/>
                        </a:rPr>
                        <a:t>Хоразм</a:t>
                      </a:r>
                      <a:r>
                        <a:rPr lang="ru-RU" sz="1100" u="none" strike="noStrike" kern="1200" dirty="0">
                          <a:solidFill>
                            <a:srgbClr val="002060"/>
                          </a:solidFill>
                          <a:effectLst/>
                          <a:latin typeface="Arial" panose="020B0604020202020204" pitchFamily="34" charset="0"/>
                          <a:ea typeface="+mn-ea"/>
                          <a:cs typeface="Arial" panose="020B0604020202020204" pitchFamily="34" charset="0"/>
                        </a:rPr>
                        <a:t> </a:t>
                      </a:r>
                      <a:r>
                        <a:rPr lang="ru-RU" sz="1100" u="none" strike="noStrike" kern="1200" dirty="0" err="1">
                          <a:solidFill>
                            <a:srgbClr val="002060"/>
                          </a:solidFill>
                          <a:effectLst/>
                          <a:latin typeface="Arial" panose="020B0604020202020204" pitchFamily="34" charset="0"/>
                          <a:ea typeface="+mn-ea"/>
                          <a:cs typeface="Arial" panose="020B0604020202020204" pitchFamily="34" charset="0"/>
                        </a:rPr>
                        <a:t>вилояти</a:t>
                      </a:r>
                      <a:endParaRPr lang="ru-RU" sz="1100" u="none" strike="noStrike" kern="1200" dirty="0">
                        <a:solidFill>
                          <a:srgbClr val="002060"/>
                        </a:solidFill>
                        <a:effectLst/>
                        <a:latin typeface="Arial" panose="020B0604020202020204" pitchFamily="34" charset="0"/>
                        <a:ea typeface="+mn-ea"/>
                        <a:cs typeface="Arial" panose="020B0604020202020204" pitchFamily="34" charset="0"/>
                      </a:endParaRPr>
                    </a:p>
                  </a:txBody>
                  <a:tcPr marL="7144" marR="7144" marT="9525" marB="0" anchor="ctr"/>
                </a:tc>
                <a:tc>
                  <a:txBody>
                    <a:bodyPr/>
                    <a:lstStyle/>
                    <a:p>
                      <a:pPr algn="ctr" fontAlgn="ctr"/>
                      <a:r>
                        <a:rPr lang="ru-RU" sz="1100" u="none" strike="noStrike" dirty="0">
                          <a:solidFill>
                            <a:srgbClr val="002060"/>
                          </a:solidFill>
                          <a:effectLst/>
                          <a:latin typeface="Arial" panose="020B0604020202020204" pitchFamily="34" charset="0"/>
                          <a:cs typeface="Arial" panose="020B0604020202020204" pitchFamily="34" charset="0"/>
                        </a:rPr>
                        <a:t>16</a:t>
                      </a:r>
                      <a:endParaRPr lang="ru-RU" sz="1100" b="0" i="0" u="none" strike="noStrike" dirty="0">
                        <a:solidFill>
                          <a:srgbClr val="00206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100" u="none" strike="noStrike" dirty="0">
                          <a:solidFill>
                            <a:srgbClr val="FF0000"/>
                          </a:solidFill>
                          <a:effectLst/>
                          <a:latin typeface="Arial" panose="020B0604020202020204" pitchFamily="34" charset="0"/>
                          <a:cs typeface="Arial" panose="020B0604020202020204" pitchFamily="34" charset="0"/>
                        </a:rPr>
                        <a:t>1</a:t>
                      </a:r>
                      <a:endParaRPr lang="ru-RU" sz="1100" b="0" i="0" u="none" strike="noStrike" dirty="0">
                        <a:solidFill>
                          <a:srgbClr val="FF000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13"/>
                  </a:ext>
                </a:extLst>
              </a:tr>
              <a:tr h="280968">
                <a:tc>
                  <a:txBody>
                    <a:bodyPr/>
                    <a:lstStyle/>
                    <a:p>
                      <a:r>
                        <a:rPr lang="uz-Cyrl-UZ" sz="1100" dirty="0" smtClean="0">
                          <a:solidFill>
                            <a:srgbClr val="002060"/>
                          </a:solidFill>
                          <a:latin typeface="Arial" panose="020B0604020202020204" pitchFamily="34" charset="0"/>
                          <a:cs typeface="Arial" panose="020B0604020202020204" pitchFamily="34" charset="0"/>
                        </a:rPr>
                        <a:t>14.</a:t>
                      </a:r>
                      <a:endParaRPr lang="ru-RU" sz="1100" dirty="0">
                        <a:solidFill>
                          <a:srgbClr val="002060"/>
                        </a:solidFill>
                        <a:latin typeface="Arial" panose="020B0604020202020204" pitchFamily="34" charset="0"/>
                        <a:cs typeface="Arial" panose="020B0604020202020204" pitchFamily="34" charset="0"/>
                      </a:endParaRPr>
                    </a:p>
                  </a:txBody>
                  <a:tcPr marL="68580" marR="68580"/>
                </a:tc>
                <a:tc>
                  <a:txBody>
                    <a:bodyPr/>
                    <a:lstStyle/>
                    <a:p>
                      <a:r>
                        <a:rPr lang="uz-Cyrl-UZ" sz="1100" dirty="0" smtClean="0">
                          <a:solidFill>
                            <a:srgbClr val="002060"/>
                          </a:solidFill>
                          <a:latin typeface="Arial" panose="020B0604020202020204" pitchFamily="34" charset="0"/>
                          <a:cs typeface="Arial" panose="020B0604020202020204" pitchFamily="34" charset="0"/>
                        </a:rPr>
                        <a:t>Тошкент шаҳар</a:t>
                      </a:r>
                      <a:endParaRPr lang="ru-RU" sz="1100" dirty="0">
                        <a:solidFill>
                          <a:srgbClr val="002060"/>
                        </a:solidFill>
                        <a:latin typeface="Arial" panose="020B0604020202020204" pitchFamily="34" charset="0"/>
                        <a:cs typeface="Arial" panose="020B0604020202020204" pitchFamily="34" charset="0"/>
                      </a:endParaRPr>
                    </a:p>
                  </a:txBody>
                  <a:tcPr marL="68580" marR="68580"/>
                </a:tc>
                <a:tc>
                  <a:txBody>
                    <a:bodyPr/>
                    <a:lstStyle/>
                    <a:p>
                      <a:pPr algn="ctr" fontAlgn="ctr"/>
                      <a:r>
                        <a:rPr lang="ru-RU" sz="1100" u="none" strike="noStrike" dirty="0">
                          <a:solidFill>
                            <a:srgbClr val="002060"/>
                          </a:solidFill>
                          <a:effectLst/>
                          <a:latin typeface="Arial" panose="020B0604020202020204" pitchFamily="34" charset="0"/>
                          <a:cs typeface="Arial" panose="020B0604020202020204" pitchFamily="34" charset="0"/>
                        </a:rPr>
                        <a:t>50</a:t>
                      </a:r>
                      <a:endParaRPr lang="ru-RU" sz="1100" b="0" i="0" u="none" strike="noStrike" dirty="0">
                        <a:solidFill>
                          <a:srgbClr val="00206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100" u="none" strike="noStrike" dirty="0">
                          <a:solidFill>
                            <a:srgbClr val="FF0000"/>
                          </a:solidFill>
                          <a:effectLst/>
                          <a:latin typeface="Arial" panose="020B0604020202020204" pitchFamily="34" charset="0"/>
                          <a:cs typeface="Arial" panose="020B0604020202020204" pitchFamily="34" charset="0"/>
                        </a:rPr>
                        <a:t>4</a:t>
                      </a:r>
                      <a:endParaRPr lang="ru-RU" sz="1100" b="0" i="0" u="none" strike="noStrike" dirty="0">
                        <a:solidFill>
                          <a:srgbClr val="FF000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14"/>
                  </a:ext>
                </a:extLst>
              </a:tr>
              <a:tr h="280968">
                <a:tc>
                  <a:txBody>
                    <a:bodyPr/>
                    <a:lstStyle/>
                    <a:p>
                      <a:r>
                        <a:rPr lang="uz-Cyrl-UZ" sz="1100" dirty="0" smtClean="0">
                          <a:solidFill>
                            <a:srgbClr val="002060"/>
                          </a:solidFill>
                          <a:latin typeface="Arial" panose="020B0604020202020204" pitchFamily="34" charset="0"/>
                          <a:cs typeface="Arial" panose="020B0604020202020204" pitchFamily="34" charset="0"/>
                        </a:rPr>
                        <a:t>15.</a:t>
                      </a:r>
                      <a:endParaRPr lang="ru-RU" sz="1100" dirty="0">
                        <a:solidFill>
                          <a:srgbClr val="002060"/>
                        </a:solidFill>
                        <a:latin typeface="Arial" panose="020B0604020202020204" pitchFamily="34" charset="0"/>
                        <a:cs typeface="Arial" panose="020B0604020202020204" pitchFamily="34" charset="0"/>
                      </a:endParaRPr>
                    </a:p>
                  </a:txBody>
                  <a:tcPr marL="68580" marR="68580"/>
                </a:tc>
                <a:tc>
                  <a:txBody>
                    <a:bodyPr/>
                    <a:lstStyle/>
                    <a:p>
                      <a:r>
                        <a:rPr lang="uz-Cyrl-UZ" sz="1100" dirty="0" smtClean="0">
                          <a:solidFill>
                            <a:srgbClr val="002060"/>
                          </a:solidFill>
                          <a:latin typeface="Arial" panose="020B0604020202020204" pitchFamily="34" charset="0"/>
                          <a:cs typeface="Arial" panose="020B0604020202020204" pitchFamily="34" charset="0"/>
                        </a:rPr>
                        <a:t>Йирик инспекция</a:t>
                      </a:r>
                      <a:endParaRPr lang="ru-RU" sz="1100" dirty="0">
                        <a:solidFill>
                          <a:srgbClr val="002060"/>
                        </a:solidFill>
                        <a:latin typeface="Arial" panose="020B0604020202020204" pitchFamily="34" charset="0"/>
                        <a:cs typeface="Arial" panose="020B0604020202020204" pitchFamily="34" charset="0"/>
                      </a:endParaRPr>
                    </a:p>
                  </a:txBody>
                  <a:tcPr marL="68580" marR="68580"/>
                </a:tc>
                <a:tc>
                  <a:txBody>
                    <a:bodyPr/>
                    <a:lstStyle/>
                    <a:p>
                      <a:pPr algn="ctr" fontAlgn="ctr"/>
                      <a:r>
                        <a:rPr lang="ru-RU" sz="1100" u="none" strike="noStrike" dirty="0">
                          <a:solidFill>
                            <a:srgbClr val="002060"/>
                          </a:solidFill>
                          <a:effectLst/>
                          <a:latin typeface="Arial" panose="020B0604020202020204" pitchFamily="34" charset="0"/>
                          <a:cs typeface="Arial" panose="020B0604020202020204" pitchFamily="34" charset="0"/>
                        </a:rPr>
                        <a:t>7</a:t>
                      </a:r>
                      <a:endParaRPr lang="ru-RU" sz="1100" b="0" i="0" u="none" strike="noStrike" dirty="0">
                        <a:solidFill>
                          <a:srgbClr val="00206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100" u="none" strike="noStrike" dirty="0" smtClean="0">
                          <a:solidFill>
                            <a:srgbClr val="FF0000"/>
                          </a:solidFill>
                          <a:effectLst/>
                          <a:latin typeface="Arial" panose="020B0604020202020204" pitchFamily="34" charset="0"/>
                          <a:cs typeface="Arial" panose="020B0604020202020204" pitchFamily="34" charset="0"/>
                        </a:rPr>
                        <a:t>3</a:t>
                      </a:r>
                      <a:endParaRPr lang="ru-RU" sz="1100" b="0" i="0" u="none" strike="noStrike" dirty="0">
                        <a:solidFill>
                          <a:srgbClr val="FF000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15"/>
                  </a:ext>
                </a:extLst>
              </a:tr>
              <a:tr h="437267">
                <a:tc>
                  <a:txBody>
                    <a:bodyPr/>
                    <a:lstStyle/>
                    <a:p>
                      <a:endParaRPr lang="ru-RU" sz="1100" b="1" dirty="0">
                        <a:solidFill>
                          <a:srgbClr val="002060"/>
                        </a:solidFill>
                        <a:latin typeface="Arial" panose="020B0604020202020204" pitchFamily="34" charset="0"/>
                        <a:cs typeface="Arial" panose="020B0604020202020204" pitchFamily="34" charset="0"/>
                      </a:endParaRPr>
                    </a:p>
                  </a:txBody>
                  <a:tcPr marL="68580" marR="68580"/>
                </a:tc>
                <a:tc>
                  <a:txBody>
                    <a:bodyPr/>
                    <a:lstStyle/>
                    <a:p>
                      <a:r>
                        <a:rPr lang="uz-Cyrl-UZ" sz="1100" b="1" dirty="0" smtClean="0">
                          <a:solidFill>
                            <a:srgbClr val="002060"/>
                          </a:solidFill>
                        </a:rPr>
                        <a:t>Жами</a:t>
                      </a:r>
                      <a:endParaRPr lang="ru-RU" sz="1100" b="1" dirty="0">
                        <a:solidFill>
                          <a:srgbClr val="002060"/>
                        </a:solidFill>
                        <a:latin typeface="Arial" panose="020B0604020202020204" pitchFamily="34" charset="0"/>
                        <a:cs typeface="Arial" panose="020B0604020202020204" pitchFamily="34" charset="0"/>
                      </a:endParaRPr>
                    </a:p>
                  </a:txBody>
                  <a:tcPr marL="68580" marR="68580"/>
                </a:tc>
                <a:tc>
                  <a:txBody>
                    <a:bodyPr/>
                    <a:lstStyle/>
                    <a:p>
                      <a:pPr algn="ctr" fontAlgn="ctr"/>
                      <a:r>
                        <a:rPr lang="uz-Cyrl-UZ" sz="1100" b="1" u="none" strike="noStrike" dirty="0" smtClean="0">
                          <a:solidFill>
                            <a:srgbClr val="002060"/>
                          </a:solidFill>
                          <a:effectLst/>
                        </a:rPr>
                        <a:t>313</a:t>
                      </a:r>
                      <a:endParaRPr lang="ru-RU" sz="1100" b="1" i="0" u="none" strike="noStrike" dirty="0">
                        <a:solidFill>
                          <a:srgbClr val="00206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uz-Cyrl-UZ" sz="1100" b="1" u="none" strike="noStrike" dirty="0" smtClean="0">
                          <a:solidFill>
                            <a:srgbClr val="FF0000"/>
                          </a:solidFill>
                          <a:effectLst/>
                        </a:rPr>
                        <a:t>13</a:t>
                      </a:r>
                      <a:endParaRPr lang="ru-RU" sz="1100" b="1" i="0" u="none" strike="noStrike" dirty="0">
                        <a:solidFill>
                          <a:srgbClr val="FF000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16"/>
                  </a:ext>
                </a:extLst>
              </a:tr>
            </a:tbl>
          </a:graphicData>
        </a:graphic>
      </p:graphicFrame>
      <p:graphicFrame>
        <p:nvGraphicFramePr>
          <p:cNvPr id="30" name="Схема 29"/>
          <p:cNvGraphicFramePr/>
          <p:nvPr>
            <p:extLst>
              <p:ext uri="{D42A27DB-BD31-4B8C-83A1-F6EECF244321}">
                <p14:modId xmlns:p14="http://schemas.microsoft.com/office/powerpoint/2010/main" val="2872628791"/>
              </p:ext>
            </p:extLst>
          </p:nvPr>
        </p:nvGraphicFramePr>
        <p:xfrm>
          <a:off x="2717800" y="3635023"/>
          <a:ext cx="2520399" cy="25062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p:cNvSpPr txBox="1"/>
          <p:nvPr/>
        </p:nvSpPr>
        <p:spPr>
          <a:xfrm>
            <a:off x="5637680" y="749068"/>
            <a:ext cx="2913654" cy="646331"/>
          </a:xfrm>
          <a:prstGeom prst="rect">
            <a:avLst/>
          </a:prstGeom>
          <a:noFill/>
        </p:spPr>
        <p:txBody>
          <a:bodyPr wrap="square" rtlCol="0">
            <a:spAutoFit/>
          </a:bodyPr>
          <a:lstStyle/>
          <a:p>
            <a:pPr algn="ctr"/>
            <a:r>
              <a:rPr lang="ru-RU" b="1" dirty="0" err="1" smtClean="0">
                <a:solidFill>
                  <a:srgbClr val="002060"/>
                </a:solidFill>
                <a:latin typeface="Arial" panose="020B0604020202020204" pitchFamily="34" charset="0"/>
                <a:cs typeface="Arial" panose="020B0604020202020204" pitchFamily="34" charset="0"/>
              </a:rPr>
              <a:t>Ҳудудлар</a:t>
            </a:r>
            <a:r>
              <a:rPr lang="ru-RU" b="1" dirty="0" smtClean="0">
                <a:solidFill>
                  <a:srgbClr val="002060"/>
                </a:solidFill>
                <a:latin typeface="Arial" panose="020B0604020202020204" pitchFamily="34" charset="0"/>
                <a:cs typeface="Arial" panose="020B0604020202020204" pitchFamily="34" charset="0"/>
              </a:rPr>
              <a:t> </a:t>
            </a:r>
            <a:r>
              <a:rPr lang="ru-RU" b="1" dirty="0" err="1" smtClean="0">
                <a:solidFill>
                  <a:srgbClr val="002060"/>
                </a:solidFill>
                <a:latin typeface="Arial" panose="020B0604020202020204" pitchFamily="34" charset="0"/>
                <a:cs typeface="Arial" panose="020B0604020202020204" pitchFamily="34" charset="0"/>
              </a:rPr>
              <a:t>бўйича</a:t>
            </a:r>
            <a:r>
              <a:rPr lang="ru-RU" b="1" dirty="0" smtClean="0">
                <a:solidFill>
                  <a:srgbClr val="002060"/>
                </a:solidFill>
                <a:latin typeface="Arial" panose="020B0604020202020204" pitchFamily="34" charset="0"/>
                <a:cs typeface="Arial" panose="020B0604020202020204" pitchFamily="34" charset="0"/>
              </a:rPr>
              <a:t> </a:t>
            </a:r>
            <a:r>
              <a:rPr lang="ru-RU" b="1" dirty="0" err="1" smtClean="0">
                <a:solidFill>
                  <a:srgbClr val="002060"/>
                </a:solidFill>
                <a:latin typeface="Arial" panose="020B0604020202020204" pitchFamily="34" charset="0"/>
                <a:cs typeface="Arial" panose="020B0604020202020204" pitchFamily="34" charset="0"/>
              </a:rPr>
              <a:t>штатлар</a:t>
            </a:r>
            <a:r>
              <a:rPr lang="ru-RU" b="1" dirty="0" smtClean="0">
                <a:solidFill>
                  <a:srgbClr val="002060"/>
                </a:solidFill>
                <a:latin typeface="Arial" panose="020B0604020202020204" pitchFamily="34" charset="0"/>
                <a:cs typeface="Arial" panose="020B0604020202020204" pitchFamily="34" charset="0"/>
              </a:rPr>
              <a:t> сони</a:t>
            </a:r>
            <a:endParaRPr lang="ru-RU" b="1" dirty="0">
              <a:solidFill>
                <a:srgbClr val="002060"/>
              </a:solidFill>
              <a:latin typeface="Arial" panose="020B0604020202020204" pitchFamily="34" charset="0"/>
              <a:cs typeface="Arial" panose="020B0604020202020204" pitchFamily="34" charset="0"/>
            </a:endParaRPr>
          </a:p>
        </p:txBody>
      </p:sp>
      <p:sp>
        <p:nvSpPr>
          <p:cNvPr id="23" name="TextBox 22"/>
          <p:cNvSpPr txBox="1"/>
          <p:nvPr/>
        </p:nvSpPr>
        <p:spPr>
          <a:xfrm>
            <a:off x="469900" y="718290"/>
            <a:ext cx="2683934" cy="369332"/>
          </a:xfrm>
          <a:prstGeom prst="rect">
            <a:avLst/>
          </a:prstGeom>
          <a:noFill/>
        </p:spPr>
        <p:txBody>
          <a:bodyPr wrap="square" rtlCol="0">
            <a:spAutoFit/>
          </a:bodyPr>
          <a:lstStyle/>
          <a:p>
            <a:pPr algn="ctr"/>
            <a:r>
              <a:rPr lang="ru-RU" b="1" dirty="0" err="1" smtClean="0">
                <a:solidFill>
                  <a:srgbClr val="002060"/>
                </a:solidFill>
                <a:latin typeface="Arial" panose="020B0604020202020204" pitchFamily="34" charset="0"/>
                <a:cs typeface="Arial" panose="020B0604020202020204" pitchFamily="34" charset="0"/>
              </a:rPr>
              <a:t>Марказий</a:t>
            </a:r>
            <a:r>
              <a:rPr lang="ru-RU" b="1" dirty="0" smtClean="0">
                <a:solidFill>
                  <a:srgbClr val="002060"/>
                </a:solidFill>
                <a:latin typeface="Arial" panose="020B0604020202020204" pitchFamily="34" charset="0"/>
                <a:cs typeface="Arial" panose="020B0604020202020204" pitchFamily="34" charset="0"/>
              </a:rPr>
              <a:t> аппарат </a:t>
            </a:r>
            <a:endParaRPr lang="ru-RU"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84785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35428" y="129268"/>
            <a:ext cx="8360229" cy="92333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uz-Cyrl-UZ" b="1" dirty="0" smtClean="0">
                <a:solidFill>
                  <a:srgbClr val="002060"/>
                </a:solidFill>
                <a:latin typeface="Arial" panose="020B0604020202020204" pitchFamily="34" charset="0"/>
              </a:rPr>
              <a:t>Давлат солиқ қўмитасининг </a:t>
            </a:r>
            <a:r>
              <a:rPr lang="uz-Cyrl-UZ" b="1" dirty="0" smtClean="0">
                <a:solidFill>
                  <a:srgbClr val="00B050"/>
                </a:solidFill>
                <a:latin typeface="Arial" panose="020B0604020202020204" pitchFamily="34" charset="0"/>
              </a:rPr>
              <a:t>расмий веб сайти</a:t>
            </a:r>
            <a:r>
              <a:rPr lang="uz-Cyrl-UZ" b="1" dirty="0" smtClean="0">
                <a:solidFill>
                  <a:srgbClr val="002060"/>
                </a:solidFill>
                <a:latin typeface="Arial" panose="020B0604020202020204" pitchFamily="34" charset="0"/>
              </a:rPr>
              <a:t>га янги Солиқ кодексига оид бўлган маълумотларини киритиб бориш тўғрисида </a:t>
            </a:r>
            <a:endParaRPr lang="en-US" b="1" dirty="0" smtClean="0">
              <a:solidFill>
                <a:srgbClr val="002060"/>
              </a:solidFill>
              <a:latin typeface="Arial" panose="020B0604020202020204" pitchFamily="34" charset="0"/>
            </a:endParaRPr>
          </a:p>
          <a:p>
            <a:pPr algn="ctr"/>
            <a:r>
              <a:rPr lang="uz-Cyrl-UZ" b="1" dirty="0" smtClean="0">
                <a:solidFill>
                  <a:srgbClr val="002060"/>
                </a:solidFill>
                <a:latin typeface="Arial" panose="020B0604020202020204" pitchFamily="34" charset="0"/>
              </a:rPr>
              <a:t>М А Ъ Л У М О Т </a:t>
            </a:r>
            <a:endParaRPr lang="uz-Cyrl-UZ" dirty="0">
              <a:solidFill>
                <a:srgbClr val="002060"/>
              </a:solidFill>
            </a:endParaRPr>
          </a:p>
        </p:txBody>
      </p:sp>
      <p:sp>
        <p:nvSpPr>
          <p:cNvPr id="6" name="Прямоугольник 5"/>
          <p:cNvSpPr/>
          <p:nvPr/>
        </p:nvSpPr>
        <p:spPr>
          <a:xfrm>
            <a:off x="435428" y="1232685"/>
            <a:ext cx="4103915" cy="156966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88900"/>
            <a:r>
              <a:rPr lang="uz-Cyrl-UZ" sz="1600" b="1" dirty="0" smtClean="0">
                <a:solidFill>
                  <a:srgbClr val="002060"/>
                </a:solidFill>
                <a:latin typeface="Arial" panose="020B0604020202020204" pitchFamily="34" charset="0"/>
              </a:rPr>
              <a:t>Кўп учрайдиган савол-жавоблар сони – </a:t>
            </a:r>
            <a:r>
              <a:rPr lang="uz-Cyrl-UZ" sz="1600" b="1" dirty="0" smtClean="0">
                <a:solidFill>
                  <a:srgbClr val="FF0000"/>
                </a:solidFill>
                <a:latin typeface="Arial" panose="020B0604020202020204" pitchFamily="34" charset="0"/>
              </a:rPr>
              <a:t>67</a:t>
            </a:r>
            <a:r>
              <a:rPr lang="uz-Cyrl-UZ" sz="1600" b="1" dirty="0" smtClean="0">
                <a:solidFill>
                  <a:srgbClr val="002060"/>
                </a:solidFill>
                <a:latin typeface="Arial" panose="020B0604020202020204" pitchFamily="34" charset="0"/>
              </a:rPr>
              <a:t> </a:t>
            </a:r>
            <a:r>
              <a:rPr lang="uz-Cyrl-UZ" sz="1600" b="1" dirty="0" smtClean="0">
                <a:solidFill>
                  <a:srgbClr val="FF0000"/>
                </a:solidFill>
                <a:latin typeface="Arial" panose="020B0604020202020204" pitchFamily="34" charset="0"/>
              </a:rPr>
              <a:t>та</a:t>
            </a:r>
            <a:r>
              <a:rPr lang="uz-Cyrl-UZ" sz="1600" b="1" dirty="0" smtClean="0">
                <a:solidFill>
                  <a:srgbClr val="002060"/>
                </a:solidFill>
                <a:latin typeface="Arial" panose="020B0604020202020204" pitchFamily="34" charset="0"/>
              </a:rPr>
              <a:t> </a:t>
            </a:r>
          </a:p>
          <a:p>
            <a:pPr marL="88900"/>
            <a:r>
              <a:rPr lang="uz-Cyrl-UZ" sz="1600" b="1" dirty="0" smtClean="0">
                <a:solidFill>
                  <a:srgbClr val="002060"/>
                </a:solidFill>
                <a:latin typeface="Arial" panose="020B0604020202020204" pitchFamily="34" charset="0"/>
              </a:rPr>
              <a:t>Меъёрий хужжатлар сони – </a:t>
            </a:r>
            <a:r>
              <a:rPr lang="uz-Cyrl-UZ" sz="1600" b="1" dirty="0" smtClean="0">
                <a:solidFill>
                  <a:srgbClr val="FF0000"/>
                </a:solidFill>
                <a:latin typeface="Arial" panose="020B0604020202020204" pitchFamily="34" charset="0"/>
              </a:rPr>
              <a:t>2 та </a:t>
            </a:r>
          </a:p>
          <a:p>
            <a:pPr marL="88900"/>
            <a:r>
              <a:rPr lang="uz-Cyrl-UZ" sz="1600" b="1" dirty="0" smtClean="0">
                <a:solidFill>
                  <a:srgbClr val="002060"/>
                </a:solidFill>
                <a:latin typeface="Arial" panose="020B0604020202020204" pitchFamily="34" charset="0"/>
              </a:rPr>
              <a:t>Қўшма хатлар сони –  </a:t>
            </a:r>
            <a:r>
              <a:rPr lang="uz-Cyrl-UZ" sz="1600" b="1" dirty="0" smtClean="0">
                <a:solidFill>
                  <a:srgbClr val="FF0000"/>
                </a:solidFill>
                <a:latin typeface="Arial" panose="020B0604020202020204" pitchFamily="34" charset="0"/>
              </a:rPr>
              <a:t>3 та</a:t>
            </a:r>
          </a:p>
          <a:p>
            <a:pPr marL="88900"/>
            <a:r>
              <a:rPr lang="uz-Cyrl-UZ" sz="1600" b="1" dirty="0" smtClean="0">
                <a:solidFill>
                  <a:srgbClr val="002060"/>
                </a:solidFill>
                <a:latin typeface="Arial" panose="020B0604020202020204" pitchFamily="34" charset="0"/>
              </a:rPr>
              <a:t>Инфографикалар сони  - </a:t>
            </a:r>
            <a:r>
              <a:rPr lang="uz-Cyrl-UZ" sz="1600" b="1" dirty="0" smtClean="0">
                <a:solidFill>
                  <a:srgbClr val="FF0000"/>
                </a:solidFill>
                <a:latin typeface="Arial" panose="020B0604020202020204" pitchFamily="34" charset="0"/>
              </a:rPr>
              <a:t>30 та</a:t>
            </a:r>
          </a:p>
          <a:p>
            <a:pPr marL="88900"/>
            <a:r>
              <a:rPr lang="uz-Cyrl-UZ" sz="1600" b="1" dirty="0" smtClean="0">
                <a:solidFill>
                  <a:srgbClr val="002060"/>
                </a:solidFill>
                <a:latin typeface="Arial" panose="020B0604020202020204" pitchFamily="34" charset="0"/>
              </a:rPr>
              <a:t>Видео материаллар сони – </a:t>
            </a:r>
            <a:r>
              <a:rPr lang="uz-Cyrl-UZ" sz="1600" b="1" dirty="0" smtClean="0">
                <a:solidFill>
                  <a:srgbClr val="FF0000"/>
                </a:solidFill>
                <a:latin typeface="Arial" panose="020B0604020202020204" pitchFamily="34" charset="0"/>
              </a:rPr>
              <a:t>3 та</a:t>
            </a:r>
            <a:endParaRPr lang="uz-Cyrl-UZ" sz="1600" dirty="0">
              <a:solidFill>
                <a:srgbClr val="FF0000"/>
              </a:solidFill>
            </a:endParaRPr>
          </a:p>
        </p:txBody>
      </p:sp>
      <p:pic>
        <p:nvPicPr>
          <p:cNvPr id="2" name="Рисунок 1"/>
          <p:cNvPicPr>
            <a:picLocks noChangeAspect="1"/>
          </p:cNvPicPr>
          <p:nvPr/>
        </p:nvPicPr>
        <p:blipFill rotWithShape="1">
          <a:blip r:embed="rId2"/>
          <a:srcRect l="20272" r="22118"/>
          <a:stretch/>
        </p:blipFill>
        <p:spPr>
          <a:xfrm>
            <a:off x="435428" y="2989942"/>
            <a:ext cx="3840737" cy="3727423"/>
          </a:xfrm>
          <a:prstGeom prst="rect">
            <a:avLst/>
          </a:prstGeom>
        </p:spPr>
      </p:pic>
      <p:pic>
        <p:nvPicPr>
          <p:cNvPr id="3" name="Рисунок 2"/>
          <p:cNvPicPr>
            <a:picLocks noChangeAspect="1"/>
          </p:cNvPicPr>
          <p:nvPr/>
        </p:nvPicPr>
        <p:blipFill rotWithShape="1">
          <a:blip r:embed="rId3"/>
          <a:srcRect l="18997" r="20927"/>
          <a:stretch/>
        </p:blipFill>
        <p:spPr>
          <a:xfrm>
            <a:off x="4654444" y="1225197"/>
            <a:ext cx="4141214" cy="2790825"/>
          </a:xfrm>
          <a:prstGeom prst="rect">
            <a:avLst/>
          </a:prstGeom>
        </p:spPr>
      </p:pic>
      <p:sp>
        <p:nvSpPr>
          <p:cNvPr id="12" name="TextBox 11"/>
          <p:cNvSpPr txBox="1"/>
          <p:nvPr/>
        </p:nvSpPr>
        <p:spPr>
          <a:xfrm>
            <a:off x="435428" y="3069772"/>
            <a:ext cx="674915" cy="369332"/>
          </a:xfrm>
          <a:prstGeom prst="rect">
            <a:avLst/>
          </a:prstGeom>
          <a:noFill/>
          <a:ln w="38100">
            <a:solidFill>
              <a:srgbClr val="FF0000"/>
            </a:solidFill>
          </a:ln>
        </p:spPr>
        <p:txBody>
          <a:bodyPr wrap="square" rtlCol="0">
            <a:spAutoFit/>
          </a:bodyPr>
          <a:lstStyle/>
          <a:p>
            <a:endParaRPr lang="ru-RU" dirty="0">
              <a:ln w="57150">
                <a:solidFill>
                  <a:srgbClr val="FF0000"/>
                </a:solidFill>
              </a:ln>
              <a:solidFill>
                <a:srgbClr val="FF0000"/>
              </a:solidFill>
            </a:endParaRPr>
          </a:p>
        </p:txBody>
      </p:sp>
      <p:cxnSp>
        <p:nvCxnSpPr>
          <p:cNvPr id="14" name="Прямая со стрелкой 13"/>
          <p:cNvCxnSpPr/>
          <p:nvPr/>
        </p:nvCxnSpPr>
        <p:spPr>
          <a:xfrm flipV="1">
            <a:off x="1014412" y="2844801"/>
            <a:ext cx="1725167" cy="488951"/>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739579" y="2725174"/>
            <a:ext cx="1623911" cy="707886"/>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2000" dirty="0">
                <a:latin typeface="Arial" panose="020B0604020202020204" pitchFamily="34" charset="0"/>
                <a:cs typeface="Arial" panose="020B0604020202020204" pitchFamily="34" charset="0"/>
              </a:rPr>
              <a:t>https://soliq.uz/</a:t>
            </a:r>
            <a:endParaRPr lang="ru-RU" sz="1600" dirty="0">
              <a:latin typeface="Arial" panose="020B0604020202020204" pitchFamily="34" charset="0"/>
              <a:cs typeface="Arial" panose="020B0604020202020204" pitchFamily="34" charset="0"/>
            </a:endParaRPr>
          </a:p>
        </p:txBody>
      </p:sp>
      <p:sp>
        <p:nvSpPr>
          <p:cNvPr id="16" name="TextBox 15"/>
          <p:cNvSpPr txBox="1"/>
          <p:nvPr/>
        </p:nvSpPr>
        <p:spPr>
          <a:xfrm>
            <a:off x="2404042" y="4872183"/>
            <a:ext cx="674915" cy="369332"/>
          </a:xfrm>
          <a:prstGeom prst="rect">
            <a:avLst/>
          </a:prstGeom>
          <a:noFill/>
          <a:ln w="38100">
            <a:solidFill>
              <a:srgbClr val="FF0000"/>
            </a:solidFill>
          </a:ln>
        </p:spPr>
        <p:txBody>
          <a:bodyPr wrap="square" rtlCol="0">
            <a:spAutoFit/>
          </a:bodyPr>
          <a:lstStyle/>
          <a:p>
            <a:endParaRPr lang="ru-RU" dirty="0">
              <a:ln w="57150">
                <a:solidFill>
                  <a:srgbClr val="FF0000"/>
                </a:solidFill>
              </a:ln>
              <a:solidFill>
                <a:srgbClr val="FF0000"/>
              </a:solidFill>
            </a:endParaRPr>
          </a:p>
        </p:txBody>
      </p:sp>
      <p:cxnSp>
        <p:nvCxnSpPr>
          <p:cNvPr id="17" name="Прямая со стрелкой 16"/>
          <p:cNvCxnSpPr/>
          <p:nvPr/>
        </p:nvCxnSpPr>
        <p:spPr>
          <a:xfrm flipH="1">
            <a:off x="1338432" y="5123659"/>
            <a:ext cx="1428923" cy="1004603"/>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57150" y="5855011"/>
            <a:ext cx="1281282" cy="83099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ru-RU" sz="1600" b="1" dirty="0" smtClean="0">
                <a:latin typeface="Arial" panose="020B0604020202020204" pitchFamily="34" charset="0"/>
                <a:cs typeface="Arial" panose="020B0604020202020204" pitchFamily="34" charset="0"/>
              </a:rPr>
              <a:t>Янги соли</a:t>
            </a:r>
            <a:r>
              <a:rPr lang="uz-Cyrl-UZ" sz="1600" b="1" dirty="0" smtClean="0">
                <a:latin typeface="Arial" panose="020B0604020202020204" pitchFamily="34" charset="0"/>
                <a:cs typeface="Arial" panose="020B0604020202020204" pitchFamily="34" charset="0"/>
              </a:rPr>
              <a:t>қ</a:t>
            </a:r>
            <a:r>
              <a:rPr lang="ru-RU" sz="1600" b="1" dirty="0" smtClean="0">
                <a:latin typeface="Arial" panose="020B0604020202020204" pitchFamily="34" charset="0"/>
                <a:cs typeface="Arial" panose="020B0604020202020204" pitchFamily="34" charset="0"/>
              </a:rPr>
              <a:t> </a:t>
            </a:r>
            <a:r>
              <a:rPr lang="ru-RU" sz="1600" b="1" dirty="0" err="1" smtClean="0">
                <a:latin typeface="Arial" panose="020B0604020202020204" pitchFamily="34" charset="0"/>
                <a:cs typeface="Arial" panose="020B0604020202020204" pitchFamily="34" charset="0"/>
              </a:rPr>
              <a:t>кодекси</a:t>
            </a:r>
            <a:endParaRPr lang="ru-RU" sz="1200" b="1" dirty="0">
              <a:latin typeface="Arial" panose="020B0604020202020204" pitchFamily="34" charset="0"/>
              <a:cs typeface="Arial" panose="020B0604020202020204" pitchFamily="34" charset="0"/>
            </a:endParaRPr>
          </a:p>
        </p:txBody>
      </p:sp>
      <p:sp>
        <p:nvSpPr>
          <p:cNvPr id="22" name="TextBox 21"/>
          <p:cNvSpPr txBox="1"/>
          <p:nvPr/>
        </p:nvSpPr>
        <p:spPr>
          <a:xfrm>
            <a:off x="4714534" y="2025446"/>
            <a:ext cx="1643404" cy="369332"/>
          </a:xfrm>
          <a:prstGeom prst="rect">
            <a:avLst/>
          </a:prstGeom>
          <a:noFill/>
          <a:ln w="38100">
            <a:solidFill>
              <a:srgbClr val="FF0000"/>
            </a:solidFill>
          </a:ln>
        </p:spPr>
        <p:txBody>
          <a:bodyPr wrap="square" rtlCol="0">
            <a:spAutoFit/>
          </a:bodyPr>
          <a:lstStyle/>
          <a:p>
            <a:endParaRPr lang="ru-RU" dirty="0">
              <a:ln w="57150">
                <a:solidFill>
                  <a:srgbClr val="FF0000"/>
                </a:solidFill>
              </a:ln>
              <a:solidFill>
                <a:srgbClr val="FF0000"/>
              </a:solidFill>
            </a:endParaRPr>
          </a:p>
        </p:txBody>
      </p:sp>
      <p:pic>
        <p:nvPicPr>
          <p:cNvPr id="23" name="Рисунок 22"/>
          <p:cNvPicPr>
            <a:picLocks noChangeAspect="1"/>
          </p:cNvPicPr>
          <p:nvPr/>
        </p:nvPicPr>
        <p:blipFill rotWithShape="1">
          <a:blip r:embed="rId4"/>
          <a:srcRect l="18522" r="20927" b="6330"/>
          <a:stretch/>
        </p:blipFill>
        <p:spPr>
          <a:xfrm>
            <a:off x="4615543" y="4188622"/>
            <a:ext cx="4147457" cy="2740835"/>
          </a:xfrm>
          <a:prstGeom prst="rect">
            <a:avLst/>
          </a:prstGeom>
        </p:spPr>
      </p:pic>
      <p:sp>
        <p:nvSpPr>
          <p:cNvPr id="24" name="TextBox 23"/>
          <p:cNvSpPr txBox="1"/>
          <p:nvPr/>
        </p:nvSpPr>
        <p:spPr>
          <a:xfrm>
            <a:off x="4714534" y="5374372"/>
            <a:ext cx="921885" cy="369332"/>
          </a:xfrm>
          <a:prstGeom prst="rect">
            <a:avLst/>
          </a:prstGeom>
          <a:noFill/>
          <a:ln w="38100">
            <a:solidFill>
              <a:srgbClr val="FF0000"/>
            </a:solidFill>
          </a:ln>
        </p:spPr>
        <p:txBody>
          <a:bodyPr wrap="square" rtlCol="0">
            <a:spAutoFit/>
          </a:bodyPr>
          <a:lstStyle/>
          <a:p>
            <a:endParaRPr lang="ru-RU" dirty="0">
              <a:ln w="57150">
                <a:solidFill>
                  <a:srgbClr val="FF0000"/>
                </a:solidFill>
              </a:ln>
              <a:solidFill>
                <a:srgbClr val="FF0000"/>
              </a:solidFill>
            </a:endParaRPr>
          </a:p>
        </p:txBody>
      </p:sp>
      <p:cxnSp>
        <p:nvCxnSpPr>
          <p:cNvPr id="25" name="Прямая со стрелкой 24"/>
          <p:cNvCxnSpPr/>
          <p:nvPr/>
        </p:nvCxnSpPr>
        <p:spPr>
          <a:xfrm flipV="1">
            <a:off x="5386388" y="4872183"/>
            <a:ext cx="1389970" cy="553428"/>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6874328" y="4643672"/>
            <a:ext cx="1805328" cy="64633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uz-Cyrl-UZ" b="1" dirty="0" smtClean="0">
                <a:latin typeface="Arial" panose="020B0604020202020204" pitchFamily="34" charset="0"/>
                <a:cs typeface="Arial" panose="020B0604020202020204" pitchFamily="34" charset="0"/>
              </a:rPr>
              <a:t>Савол ва жавоблар</a:t>
            </a:r>
            <a:endParaRPr lang="ru-RU"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36152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35428" y="129268"/>
            <a:ext cx="8360229" cy="92333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uz-Cyrl-UZ" b="1" dirty="0">
                <a:solidFill>
                  <a:srgbClr val="FF0000"/>
                </a:solidFill>
                <a:latin typeface="Arial" panose="020B0604020202020204" pitchFamily="34" charset="0"/>
              </a:rPr>
              <a:t>Солиқ солиш бўйича маслаҳат </a:t>
            </a:r>
            <a:r>
              <a:rPr lang="uz-Cyrl-UZ" b="1" dirty="0" smtClean="0">
                <a:solidFill>
                  <a:srgbClr val="FF0000"/>
                </a:solidFill>
                <a:latin typeface="Arial" panose="020B0604020202020204" pitchFamily="34" charset="0"/>
              </a:rPr>
              <a:t>бошқармаси</a:t>
            </a:r>
            <a:r>
              <a:rPr lang="uz-Cyrl-UZ" b="1" dirty="0" smtClean="0">
                <a:solidFill>
                  <a:srgbClr val="002060"/>
                </a:solidFill>
                <a:latin typeface="Arial" panose="020B0604020202020204" pitchFamily="34" charset="0"/>
              </a:rPr>
              <a:t> томонидан </a:t>
            </a:r>
            <a:br>
              <a:rPr lang="uz-Cyrl-UZ" b="1" dirty="0" smtClean="0">
                <a:solidFill>
                  <a:srgbClr val="002060"/>
                </a:solidFill>
                <a:latin typeface="Arial" panose="020B0604020202020204" pitchFamily="34" charset="0"/>
              </a:rPr>
            </a:br>
            <a:r>
              <a:rPr lang="uz-Cyrl-UZ" b="1" dirty="0" smtClean="0">
                <a:solidFill>
                  <a:srgbClr val="002060"/>
                </a:solidFill>
                <a:latin typeface="Arial" panose="020B0604020202020204" pitchFamily="34" charset="0"/>
              </a:rPr>
              <a:t>2019 йил </a:t>
            </a:r>
            <a:r>
              <a:rPr lang="uz-Cyrl-UZ" b="1" u="sng" dirty="0" smtClean="0">
                <a:solidFill>
                  <a:srgbClr val="002060"/>
                </a:solidFill>
                <a:latin typeface="Arial" panose="020B0604020202020204" pitchFamily="34" charset="0"/>
              </a:rPr>
              <a:t>июль-декабрь</a:t>
            </a:r>
            <a:r>
              <a:rPr lang="uz-Cyrl-UZ" b="1" dirty="0" smtClean="0">
                <a:solidFill>
                  <a:srgbClr val="002060"/>
                </a:solidFill>
                <a:latin typeface="Arial" panose="020B0604020202020204" pitchFamily="34" charset="0"/>
              </a:rPr>
              <a:t> ойларида </a:t>
            </a:r>
            <a:r>
              <a:rPr lang="uz-Cyrl-UZ" b="1" dirty="0" smtClean="0">
                <a:solidFill>
                  <a:srgbClr val="FF0000"/>
                </a:solidFill>
                <a:latin typeface="Arial" panose="020B0604020202020204" pitchFamily="34" charset="0"/>
              </a:rPr>
              <a:t>ижро этилган хужжатлар </a:t>
            </a:r>
            <a:r>
              <a:rPr lang="uz-Cyrl-UZ" b="1" dirty="0">
                <a:solidFill>
                  <a:srgbClr val="FF0000"/>
                </a:solidFill>
                <a:latin typeface="Arial" panose="020B0604020202020204" pitchFamily="34" charset="0"/>
              </a:rPr>
              <a:t>тўғрисида </a:t>
            </a:r>
            <a:endParaRPr lang="uz-Cyrl-UZ" b="1" dirty="0" smtClean="0">
              <a:solidFill>
                <a:srgbClr val="FF0000"/>
              </a:solidFill>
              <a:latin typeface="Arial" panose="020B0604020202020204" pitchFamily="34" charset="0"/>
            </a:endParaRPr>
          </a:p>
          <a:p>
            <a:pPr algn="ctr"/>
            <a:r>
              <a:rPr lang="ru-RU" b="1" dirty="0" smtClean="0">
                <a:solidFill>
                  <a:srgbClr val="002060"/>
                </a:solidFill>
                <a:latin typeface="Arial" panose="020B0604020202020204" pitchFamily="34" charset="0"/>
              </a:rPr>
              <a:t>М А Ъ Л У М О Т</a:t>
            </a:r>
            <a:endParaRPr lang="ru-RU" dirty="0">
              <a:solidFill>
                <a:srgbClr val="002060"/>
              </a:solidFill>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571342449"/>
              </p:ext>
            </p:extLst>
          </p:nvPr>
        </p:nvGraphicFramePr>
        <p:xfrm>
          <a:off x="435429" y="1165229"/>
          <a:ext cx="8284031" cy="5958318"/>
        </p:xfrm>
        <a:graphic>
          <a:graphicData uri="http://schemas.openxmlformats.org/drawingml/2006/table">
            <a:tbl>
              <a:tblPr>
                <a:tableStyleId>{BDBED569-4797-4DF1-A0F4-6AAB3CD982D8}</a:tableStyleId>
              </a:tblPr>
              <a:tblGrid>
                <a:gridCol w="250370">
                  <a:extLst>
                    <a:ext uri="{9D8B030D-6E8A-4147-A177-3AD203B41FA5}">
                      <a16:colId xmlns:a16="http://schemas.microsoft.com/office/drawing/2014/main" val="20000"/>
                    </a:ext>
                  </a:extLst>
                </a:gridCol>
                <a:gridCol w="3435914">
                  <a:extLst>
                    <a:ext uri="{9D8B030D-6E8A-4147-A177-3AD203B41FA5}">
                      <a16:colId xmlns:a16="http://schemas.microsoft.com/office/drawing/2014/main" val="20001"/>
                    </a:ext>
                  </a:extLst>
                </a:gridCol>
                <a:gridCol w="639100">
                  <a:extLst>
                    <a:ext uri="{9D8B030D-6E8A-4147-A177-3AD203B41FA5}">
                      <a16:colId xmlns:a16="http://schemas.microsoft.com/office/drawing/2014/main" val="20002"/>
                    </a:ext>
                  </a:extLst>
                </a:gridCol>
                <a:gridCol w="695729">
                  <a:extLst>
                    <a:ext uri="{9D8B030D-6E8A-4147-A177-3AD203B41FA5}">
                      <a16:colId xmlns:a16="http://schemas.microsoft.com/office/drawing/2014/main" val="20003"/>
                    </a:ext>
                  </a:extLst>
                </a:gridCol>
                <a:gridCol w="639101">
                  <a:extLst>
                    <a:ext uri="{9D8B030D-6E8A-4147-A177-3AD203B41FA5}">
                      <a16:colId xmlns:a16="http://schemas.microsoft.com/office/drawing/2014/main" val="20004"/>
                    </a:ext>
                  </a:extLst>
                </a:gridCol>
                <a:gridCol w="639100">
                  <a:extLst>
                    <a:ext uri="{9D8B030D-6E8A-4147-A177-3AD203B41FA5}">
                      <a16:colId xmlns:a16="http://schemas.microsoft.com/office/drawing/2014/main" val="20005"/>
                    </a:ext>
                  </a:extLst>
                </a:gridCol>
                <a:gridCol w="687639">
                  <a:extLst>
                    <a:ext uri="{9D8B030D-6E8A-4147-A177-3AD203B41FA5}">
                      <a16:colId xmlns:a16="http://schemas.microsoft.com/office/drawing/2014/main" val="20006"/>
                    </a:ext>
                  </a:extLst>
                </a:gridCol>
                <a:gridCol w="655280">
                  <a:extLst>
                    <a:ext uri="{9D8B030D-6E8A-4147-A177-3AD203B41FA5}">
                      <a16:colId xmlns:a16="http://schemas.microsoft.com/office/drawing/2014/main" val="20007"/>
                    </a:ext>
                  </a:extLst>
                </a:gridCol>
                <a:gridCol w="641798">
                  <a:extLst>
                    <a:ext uri="{9D8B030D-6E8A-4147-A177-3AD203B41FA5}">
                      <a16:colId xmlns:a16="http://schemas.microsoft.com/office/drawing/2014/main" val="20008"/>
                    </a:ext>
                  </a:extLst>
                </a:gridCol>
              </a:tblGrid>
              <a:tr h="350525">
                <a:tc>
                  <a:txBody>
                    <a:bodyPr/>
                    <a:lstStyle/>
                    <a:p>
                      <a:pPr algn="ctr" fontAlgn="ctr"/>
                      <a:r>
                        <a:rPr lang="ru-RU" sz="1400" b="1" u="none" strike="noStrike" dirty="0" err="1">
                          <a:effectLst/>
                          <a:latin typeface="Times New Roman" panose="02020603050405020304" pitchFamily="18" charset="0"/>
                          <a:cs typeface="Times New Roman" panose="02020603050405020304" pitchFamily="18" charset="0"/>
                        </a:rPr>
                        <a:t>Т.р</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solidFill>
                      <a:schemeClr val="tx2">
                        <a:lumMod val="20000"/>
                        <a:lumOff val="80000"/>
                      </a:schemeClr>
                    </a:solidFill>
                  </a:tcPr>
                </a:tc>
                <a:tc>
                  <a:txBody>
                    <a:bodyPr/>
                    <a:lstStyle/>
                    <a:p>
                      <a:pPr algn="ctr" fontAlgn="ctr"/>
                      <a:r>
                        <a:rPr lang="ru-RU" sz="1400" b="1" u="none" strike="noStrike" dirty="0" err="1">
                          <a:effectLst/>
                          <a:latin typeface="Times New Roman" panose="02020603050405020304" pitchFamily="18" charset="0"/>
                          <a:cs typeface="Times New Roman" panose="02020603050405020304" pitchFamily="18" charset="0"/>
                        </a:rPr>
                        <a:t>Ҳужжат</a:t>
                      </a:r>
                      <a:r>
                        <a:rPr lang="ru-RU" sz="1400" b="1" u="none" strike="noStrike" dirty="0">
                          <a:effectLst/>
                          <a:latin typeface="Times New Roman" panose="02020603050405020304" pitchFamily="18" charset="0"/>
                          <a:cs typeface="Times New Roman" panose="02020603050405020304" pitchFamily="18" charset="0"/>
                        </a:rPr>
                        <a:t> тури</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solidFill>
                      <a:schemeClr val="tx2">
                        <a:lumMod val="20000"/>
                        <a:lumOff val="80000"/>
                      </a:schemeClr>
                    </a:solidFill>
                  </a:tcPr>
                </a:tc>
                <a:tc>
                  <a:txBody>
                    <a:bodyPr/>
                    <a:lstStyle/>
                    <a:p>
                      <a:pPr algn="ctr" fontAlgn="ctr"/>
                      <a:r>
                        <a:rPr lang="ru-RU" sz="1400" b="1" u="none" strike="noStrike" dirty="0">
                          <a:effectLst/>
                          <a:latin typeface="Times New Roman" panose="02020603050405020304" pitchFamily="18" charset="0"/>
                          <a:cs typeface="Times New Roman" panose="02020603050405020304" pitchFamily="18" charset="0"/>
                        </a:rPr>
                        <a:t>июль</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solidFill>
                      <a:schemeClr val="tx2">
                        <a:lumMod val="20000"/>
                        <a:lumOff val="80000"/>
                      </a:schemeClr>
                    </a:solidFill>
                  </a:tcPr>
                </a:tc>
                <a:tc>
                  <a:txBody>
                    <a:bodyPr/>
                    <a:lstStyle/>
                    <a:p>
                      <a:pPr algn="ctr" fontAlgn="ctr"/>
                      <a:r>
                        <a:rPr lang="ru-RU" sz="1400" b="1" u="none" strike="noStrike" dirty="0">
                          <a:effectLst/>
                          <a:latin typeface="Times New Roman" panose="02020603050405020304" pitchFamily="18" charset="0"/>
                          <a:cs typeface="Times New Roman" panose="02020603050405020304" pitchFamily="18" charset="0"/>
                        </a:rPr>
                        <a:t>август</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solidFill>
                      <a:schemeClr val="tx2">
                        <a:lumMod val="20000"/>
                        <a:lumOff val="80000"/>
                      </a:schemeClr>
                    </a:solidFill>
                  </a:tcPr>
                </a:tc>
                <a:tc>
                  <a:txBody>
                    <a:bodyPr/>
                    <a:lstStyle/>
                    <a:p>
                      <a:pPr algn="ctr" fontAlgn="ctr"/>
                      <a:r>
                        <a:rPr lang="ru-RU" sz="1400" b="1" u="none" strike="noStrike" dirty="0">
                          <a:effectLst/>
                          <a:latin typeface="Times New Roman" panose="02020603050405020304" pitchFamily="18" charset="0"/>
                          <a:cs typeface="Times New Roman" panose="02020603050405020304" pitchFamily="18" charset="0"/>
                        </a:rPr>
                        <a:t>сентябрь</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solidFill>
                      <a:schemeClr val="tx2">
                        <a:lumMod val="20000"/>
                        <a:lumOff val="80000"/>
                      </a:schemeClr>
                    </a:solidFill>
                  </a:tcPr>
                </a:tc>
                <a:tc>
                  <a:txBody>
                    <a:bodyPr/>
                    <a:lstStyle/>
                    <a:p>
                      <a:pPr algn="ctr" fontAlgn="ctr"/>
                      <a:r>
                        <a:rPr lang="ru-RU" sz="1400" b="1" u="none" strike="noStrike" dirty="0">
                          <a:effectLst/>
                          <a:latin typeface="Times New Roman" panose="02020603050405020304" pitchFamily="18" charset="0"/>
                          <a:cs typeface="Times New Roman" panose="02020603050405020304" pitchFamily="18" charset="0"/>
                        </a:rPr>
                        <a:t>октябрь</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solidFill>
                      <a:schemeClr val="tx2">
                        <a:lumMod val="20000"/>
                        <a:lumOff val="80000"/>
                      </a:schemeClr>
                    </a:solidFill>
                  </a:tcPr>
                </a:tc>
                <a:tc>
                  <a:txBody>
                    <a:bodyPr/>
                    <a:lstStyle/>
                    <a:p>
                      <a:pPr algn="ctr" fontAlgn="ctr"/>
                      <a:r>
                        <a:rPr lang="ru-RU" sz="1400" b="1" u="none" strike="noStrike" dirty="0">
                          <a:effectLst/>
                          <a:latin typeface="Times New Roman" panose="02020603050405020304" pitchFamily="18" charset="0"/>
                          <a:cs typeface="Times New Roman" panose="02020603050405020304" pitchFamily="18" charset="0"/>
                        </a:rPr>
                        <a:t>ноябрь</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solidFill>
                      <a:schemeClr val="tx2">
                        <a:lumMod val="20000"/>
                        <a:lumOff val="80000"/>
                      </a:schemeClr>
                    </a:solidFill>
                  </a:tcPr>
                </a:tc>
                <a:tc>
                  <a:txBody>
                    <a:bodyPr/>
                    <a:lstStyle/>
                    <a:p>
                      <a:pPr algn="ctr" fontAlgn="ctr"/>
                      <a:r>
                        <a:rPr lang="ru-RU" sz="1400" b="1" u="none" strike="noStrike" dirty="0">
                          <a:effectLst/>
                          <a:latin typeface="Times New Roman" panose="02020603050405020304" pitchFamily="18" charset="0"/>
                          <a:cs typeface="Times New Roman" panose="02020603050405020304" pitchFamily="18" charset="0"/>
                        </a:rPr>
                        <a:t>декабрь</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solidFill>
                      <a:schemeClr val="tx2">
                        <a:lumMod val="20000"/>
                        <a:lumOff val="80000"/>
                      </a:schemeClr>
                    </a:solidFill>
                  </a:tcPr>
                </a:tc>
                <a:tc>
                  <a:txBody>
                    <a:bodyPr/>
                    <a:lstStyle/>
                    <a:p>
                      <a:pPr algn="ctr" fontAlgn="ctr"/>
                      <a:r>
                        <a:rPr lang="ru-RU" sz="1400" b="1" u="none" strike="noStrike" dirty="0" err="1" smtClean="0">
                          <a:effectLst/>
                          <a:latin typeface="Times New Roman" panose="02020603050405020304" pitchFamily="18" charset="0"/>
                          <a:cs typeface="Times New Roman" panose="02020603050405020304" pitchFamily="18" charset="0"/>
                        </a:rPr>
                        <a:t>жами</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solidFill>
                      <a:schemeClr val="tx2">
                        <a:lumMod val="20000"/>
                        <a:lumOff val="80000"/>
                      </a:schemeClr>
                    </a:solidFill>
                  </a:tcPr>
                </a:tc>
                <a:extLst>
                  <a:ext uri="{0D108BD9-81ED-4DB2-BD59-A6C34878D82A}">
                    <a16:rowId xmlns:a16="http://schemas.microsoft.com/office/drawing/2014/main" val="10000"/>
                  </a:ext>
                </a:extLst>
              </a:tr>
              <a:tr h="266289">
                <a:tc>
                  <a:txBody>
                    <a:bodyPr/>
                    <a:lstStyle/>
                    <a:p>
                      <a:pPr algn="ctr" fontAlgn="ctr"/>
                      <a:r>
                        <a:rPr lang="ru-RU" sz="1000" u="none" strike="noStrike" dirty="0">
                          <a:effectLst/>
                          <a:latin typeface="Times New Roman" panose="02020603050405020304" pitchFamily="18" charset="0"/>
                          <a:cs typeface="Times New Roman" panose="02020603050405020304" pitchFamily="18" charset="0"/>
                        </a:rPr>
                        <a:t>1.</a:t>
                      </a:r>
                      <a:endParaRPr lang="ru-RU" sz="1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300" u="none" strike="noStrike" dirty="0" err="1">
                          <a:effectLst/>
                          <a:latin typeface="Times New Roman" panose="02020603050405020304" pitchFamily="18" charset="0"/>
                          <a:cs typeface="Times New Roman" panose="02020603050405020304" pitchFamily="18" charset="0"/>
                        </a:rPr>
                        <a:t>Ички</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фаолиятга</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доир</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ҳужжатлар</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smtClean="0">
                          <a:effectLst/>
                          <a:latin typeface="Times New Roman" panose="02020603050405020304" pitchFamily="18" charset="0"/>
                          <a:cs typeface="Times New Roman" panose="02020603050405020304" pitchFamily="18" charset="0"/>
                        </a:rPr>
                        <a:t>(</a:t>
                      </a:r>
                      <a:r>
                        <a:rPr lang="ru-RU" sz="1300" u="none" strike="noStrike" dirty="0">
                          <a:effectLst/>
                          <a:latin typeface="Times New Roman" panose="02020603050405020304" pitchFamily="18" charset="0"/>
                          <a:cs typeface="Times New Roman" panose="02020603050405020304" pitchFamily="18" charset="0"/>
                        </a:rPr>
                        <a:t>ИФ)</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23</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55</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38</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35</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32</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47</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230</a:t>
                      </a:r>
                      <a:endParaRPr lang="ru-RU" sz="16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extLst>
                  <a:ext uri="{0D108BD9-81ED-4DB2-BD59-A6C34878D82A}">
                    <a16:rowId xmlns:a16="http://schemas.microsoft.com/office/drawing/2014/main" val="10001"/>
                  </a:ext>
                </a:extLst>
              </a:tr>
              <a:tr h="266289">
                <a:tc>
                  <a:txBody>
                    <a:bodyPr/>
                    <a:lstStyle/>
                    <a:p>
                      <a:pPr algn="ctr" fontAlgn="ctr"/>
                      <a:r>
                        <a:rPr lang="ru-RU" sz="1000" u="none" strike="noStrike">
                          <a:effectLst/>
                          <a:latin typeface="Times New Roman" panose="02020603050405020304" pitchFamily="18" charset="0"/>
                          <a:cs typeface="Times New Roman" panose="02020603050405020304" pitchFamily="18" charset="0"/>
                        </a:rPr>
                        <a:t>2.</a:t>
                      </a:r>
                      <a:endParaRPr lang="ru-RU" sz="10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300" u="none" strike="noStrike" dirty="0">
                          <a:effectLst/>
                          <a:latin typeface="Times New Roman" panose="02020603050405020304" pitchFamily="18" charset="0"/>
                          <a:cs typeface="Times New Roman" panose="02020603050405020304" pitchFamily="18" charset="0"/>
                        </a:rPr>
                        <a:t>ЭДО </a:t>
                      </a:r>
                      <a:r>
                        <a:rPr lang="ru-RU" sz="1300" u="none" strike="noStrike" dirty="0" err="1">
                          <a:effectLst/>
                          <a:latin typeface="Times New Roman" panose="02020603050405020304" pitchFamily="18" charset="0"/>
                          <a:cs typeface="Times New Roman" panose="02020603050405020304" pitchFamily="18" charset="0"/>
                        </a:rPr>
                        <a:t>топшириқлари</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12</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23</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29</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17</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21</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33</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135</a:t>
                      </a:r>
                      <a:endParaRPr lang="ru-RU" sz="16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extLst>
                  <a:ext uri="{0D108BD9-81ED-4DB2-BD59-A6C34878D82A}">
                    <a16:rowId xmlns:a16="http://schemas.microsoft.com/office/drawing/2014/main" val="10002"/>
                  </a:ext>
                </a:extLst>
              </a:tr>
              <a:tr h="266289">
                <a:tc>
                  <a:txBody>
                    <a:bodyPr/>
                    <a:lstStyle/>
                    <a:p>
                      <a:pPr algn="ctr" fontAlgn="ctr"/>
                      <a:r>
                        <a:rPr lang="ru-RU" sz="1000" u="none" strike="noStrike">
                          <a:effectLst/>
                          <a:latin typeface="Times New Roman" panose="02020603050405020304" pitchFamily="18" charset="0"/>
                          <a:cs typeface="Times New Roman" panose="02020603050405020304" pitchFamily="18" charset="0"/>
                        </a:rPr>
                        <a:t>3.</a:t>
                      </a:r>
                      <a:endParaRPr lang="ru-RU" sz="10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300" u="none" strike="noStrike" dirty="0" err="1">
                          <a:effectLst/>
                          <a:latin typeface="Times New Roman" panose="02020603050405020304" pitchFamily="18" charset="0"/>
                          <a:cs typeface="Times New Roman" panose="02020603050405020304" pitchFamily="18" charset="0"/>
                        </a:rPr>
                        <a:t>Юридик</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smtClean="0">
                          <a:effectLst/>
                          <a:latin typeface="Times New Roman" panose="02020603050405020304" pitchFamily="18" charset="0"/>
                          <a:cs typeface="Times New Roman" panose="02020603050405020304" pitchFamily="18" charset="0"/>
                        </a:rPr>
                        <a:t>шахслар</a:t>
                      </a:r>
                      <a:r>
                        <a:rPr lang="ru-RU" sz="1300" u="none" strike="noStrike" dirty="0" smtClean="0">
                          <a:effectLst/>
                          <a:latin typeface="Times New Roman" panose="02020603050405020304" pitchFamily="18" charset="0"/>
                          <a:cs typeface="Times New Roman" panose="02020603050405020304" pitchFamily="18" charset="0"/>
                        </a:rPr>
                        <a:t> </a:t>
                      </a:r>
                      <a:r>
                        <a:rPr lang="ru-RU" sz="1300" u="none" strike="noStrike" dirty="0" err="1" smtClean="0">
                          <a:effectLst/>
                          <a:latin typeface="Times New Roman" panose="02020603050405020304" pitchFamily="18" charset="0"/>
                          <a:cs typeface="Times New Roman" panose="02020603050405020304" pitchFamily="18" charset="0"/>
                        </a:rPr>
                        <a:t>мурожаатлари</a:t>
                      </a:r>
                      <a:r>
                        <a:rPr lang="ru-RU" sz="1300" u="none" strike="noStrike" dirty="0" smtClean="0">
                          <a:effectLst/>
                          <a:latin typeface="Times New Roman" panose="02020603050405020304" pitchFamily="18" charset="0"/>
                          <a:cs typeface="Times New Roman" panose="02020603050405020304" pitchFamily="18" charset="0"/>
                        </a:rPr>
                        <a:t> </a:t>
                      </a:r>
                      <a:r>
                        <a:rPr lang="ru-RU" sz="1300" u="none" strike="noStrike" dirty="0">
                          <a:effectLst/>
                          <a:latin typeface="Times New Roman" panose="02020603050405020304" pitchFamily="18" charset="0"/>
                          <a:cs typeface="Times New Roman" panose="02020603050405020304" pitchFamily="18" charset="0"/>
                        </a:rPr>
                        <a:t>(ЮШ)</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85</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264</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195</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291</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230</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253</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smtClean="0">
                          <a:effectLst/>
                          <a:latin typeface="Times New Roman" panose="02020603050405020304" pitchFamily="18" charset="0"/>
                          <a:cs typeface="Times New Roman" panose="02020603050405020304" pitchFamily="18" charset="0"/>
                        </a:rPr>
                        <a:t>1 318</a:t>
                      </a:r>
                      <a:endParaRPr lang="ru-RU"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extLst>
                  <a:ext uri="{0D108BD9-81ED-4DB2-BD59-A6C34878D82A}">
                    <a16:rowId xmlns:a16="http://schemas.microsoft.com/office/drawing/2014/main" val="10003"/>
                  </a:ext>
                </a:extLst>
              </a:tr>
              <a:tr h="266289">
                <a:tc>
                  <a:txBody>
                    <a:bodyPr/>
                    <a:lstStyle/>
                    <a:p>
                      <a:pPr algn="ctr" fontAlgn="ctr"/>
                      <a:r>
                        <a:rPr lang="ru-RU" sz="1000" u="none" strike="noStrike">
                          <a:effectLst/>
                          <a:latin typeface="Times New Roman" panose="02020603050405020304" pitchFamily="18" charset="0"/>
                          <a:cs typeface="Times New Roman" panose="02020603050405020304" pitchFamily="18" charset="0"/>
                        </a:rPr>
                        <a:t>4.</a:t>
                      </a:r>
                      <a:endParaRPr lang="ru-RU" sz="10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300" u="none" strike="noStrike" dirty="0" err="1">
                          <a:effectLst/>
                          <a:latin typeface="Times New Roman" panose="02020603050405020304" pitchFamily="18" charset="0"/>
                          <a:cs typeface="Times New Roman" panose="02020603050405020304" pitchFamily="18" charset="0"/>
                        </a:rPr>
                        <a:t>Жисмоний</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smtClean="0">
                          <a:effectLst/>
                          <a:latin typeface="Times New Roman" panose="02020603050405020304" pitchFamily="18" charset="0"/>
                          <a:cs typeface="Times New Roman" panose="02020603050405020304" pitchFamily="18" charset="0"/>
                        </a:rPr>
                        <a:t>шахслар</a:t>
                      </a:r>
                      <a:r>
                        <a:rPr lang="ru-RU" sz="1300" u="none" strike="noStrike" dirty="0" smtClean="0">
                          <a:effectLst/>
                          <a:latin typeface="Times New Roman" panose="02020603050405020304" pitchFamily="18" charset="0"/>
                          <a:cs typeface="Times New Roman" panose="02020603050405020304" pitchFamily="18" charset="0"/>
                        </a:rPr>
                        <a:t> </a:t>
                      </a:r>
                      <a:r>
                        <a:rPr lang="ru-RU" sz="1300" u="none" strike="noStrike" dirty="0" err="1" smtClean="0">
                          <a:effectLst/>
                          <a:latin typeface="Times New Roman" panose="02020603050405020304" pitchFamily="18" charset="0"/>
                          <a:cs typeface="Times New Roman" panose="02020603050405020304" pitchFamily="18" charset="0"/>
                        </a:rPr>
                        <a:t>мурожаатлари</a:t>
                      </a:r>
                      <a:r>
                        <a:rPr lang="ru-RU" sz="1300" u="none" strike="noStrike" dirty="0" smtClean="0">
                          <a:effectLst/>
                          <a:latin typeface="Times New Roman" panose="02020603050405020304" pitchFamily="18" charset="0"/>
                          <a:cs typeface="Times New Roman" panose="02020603050405020304" pitchFamily="18" charset="0"/>
                        </a:rPr>
                        <a:t> </a:t>
                      </a:r>
                      <a:r>
                        <a:rPr lang="ru-RU" sz="1300" u="none" strike="noStrike" dirty="0">
                          <a:effectLst/>
                          <a:latin typeface="Times New Roman" panose="02020603050405020304" pitchFamily="18" charset="0"/>
                          <a:cs typeface="Times New Roman" panose="02020603050405020304" pitchFamily="18" charset="0"/>
                        </a:rPr>
                        <a:t>(ЖШ)</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52</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135</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84</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107</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82</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113</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573</a:t>
                      </a:r>
                      <a:endParaRPr lang="ru-RU"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extLst>
                  <a:ext uri="{0D108BD9-81ED-4DB2-BD59-A6C34878D82A}">
                    <a16:rowId xmlns:a16="http://schemas.microsoft.com/office/drawing/2014/main" val="10004"/>
                  </a:ext>
                </a:extLst>
              </a:tr>
              <a:tr h="266289">
                <a:tc>
                  <a:txBody>
                    <a:bodyPr/>
                    <a:lstStyle/>
                    <a:p>
                      <a:pPr algn="ctr" fontAlgn="ctr"/>
                      <a:r>
                        <a:rPr lang="ru-RU" sz="1000" u="none" strike="noStrike">
                          <a:effectLst/>
                          <a:latin typeface="Times New Roman" panose="02020603050405020304" pitchFamily="18" charset="0"/>
                          <a:cs typeface="Times New Roman" panose="02020603050405020304" pitchFamily="18" charset="0"/>
                        </a:rPr>
                        <a:t>5.</a:t>
                      </a:r>
                      <a:endParaRPr lang="ru-RU" sz="10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300" u="none" strike="noStrike" dirty="0" err="1">
                          <a:effectLst/>
                          <a:latin typeface="Times New Roman" panose="02020603050405020304" pitchFamily="18" charset="0"/>
                          <a:cs typeface="Times New Roman" panose="02020603050405020304" pitchFamily="18" charset="0"/>
                        </a:rPr>
                        <a:t>Юқори</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smtClean="0">
                          <a:effectLst/>
                          <a:latin typeface="Times New Roman" panose="02020603050405020304" pitchFamily="18" charset="0"/>
                          <a:cs typeface="Times New Roman" panose="02020603050405020304" pitchFamily="18" charset="0"/>
                        </a:rPr>
                        <a:t>ташкилотлар</a:t>
                      </a:r>
                      <a:r>
                        <a:rPr lang="ru-RU" sz="1300" u="none" strike="noStrike" dirty="0" smtClean="0">
                          <a:effectLst/>
                          <a:latin typeface="Times New Roman" panose="02020603050405020304" pitchFamily="18" charset="0"/>
                          <a:cs typeface="Times New Roman" panose="02020603050405020304" pitchFamily="18" charset="0"/>
                        </a:rPr>
                        <a:t> </a:t>
                      </a:r>
                      <a:r>
                        <a:rPr lang="ru-RU" sz="1300" u="none" strike="noStrike" dirty="0" err="1" smtClean="0">
                          <a:effectLst/>
                          <a:latin typeface="Times New Roman" panose="02020603050405020304" pitchFamily="18" charset="0"/>
                          <a:cs typeface="Times New Roman" panose="02020603050405020304" pitchFamily="18" charset="0"/>
                        </a:rPr>
                        <a:t>топшириқлари</a:t>
                      </a:r>
                      <a:r>
                        <a:rPr lang="ru-RU" sz="1300" u="none" strike="noStrike" dirty="0" smtClean="0">
                          <a:effectLst/>
                          <a:latin typeface="Times New Roman" panose="02020603050405020304" pitchFamily="18" charset="0"/>
                          <a:cs typeface="Times New Roman" panose="02020603050405020304" pitchFamily="18" charset="0"/>
                        </a:rPr>
                        <a:t> </a:t>
                      </a:r>
                      <a:r>
                        <a:rPr lang="ru-RU" sz="1300" u="none" strike="noStrike" dirty="0">
                          <a:effectLst/>
                          <a:latin typeface="Times New Roman" panose="02020603050405020304" pitchFamily="18" charset="0"/>
                          <a:cs typeface="Times New Roman" panose="02020603050405020304" pitchFamily="18" charset="0"/>
                        </a:rPr>
                        <a:t>(ЮТ)</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11</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25</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34</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36</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27</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23</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156</a:t>
                      </a:r>
                      <a:endParaRPr lang="ru-RU" sz="16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extLst>
                  <a:ext uri="{0D108BD9-81ED-4DB2-BD59-A6C34878D82A}">
                    <a16:rowId xmlns:a16="http://schemas.microsoft.com/office/drawing/2014/main" val="10005"/>
                  </a:ext>
                </a:extLst>
              </a:tr>
              <a:tr h="266289">
                <a:tc>
                  <a:txBody>
                    <a:bodyPr/>
                    <a:lstStyle/>
                    <a:p>
                      <a:pPr algn="ctr" fontAlgn="ctr"/>
                      <a:r>
                        <a:rPr lang="ru-RU" sz="1000" u="none" strike="noStrike">
                          <a:effectLst/>
                          <a:latin typeface="Times New Roman" panose="02020603050405020304" pitchFamily="18" charset="0"/>
                          <a:cs typeface="Times New Roman" panose="02020603050405020304" pitchFamily="18" charset="0"/>
                        </a:rPr>
                        <a:t>6.</a:t>
                      </a:r>
                      <a:endParaRPr lang="ru-RU" sz="10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300" u="none" strike="noStrike" dirty="0" err="1">
                          <a:effectLst/>
                          <a:latin typeface="Times New Roman" panose="02020603050405020304" pitchFamily="18" charset="0"/>
                          <a:cs typeface="Times New Roman" panose="02020603050405020304" pitchFamily="18" charset="0"/>
                        </a:rPr>
                        <a:t>Хизмат</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йиғилиши</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топшириқлари</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2</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7</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11</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9</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1</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5</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35</a:t>
                      </a:r>
                      <a:endParaRPr lang="ru-RU" sz="16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extLst>
                  <a:ext uri="{0D108BD9-81ED-4DB2-BD59-A6C34878D82A}">
                    <a16:rowId xmlns:a16="http://schemas.microsoft.com/office/drawing/2014/main" val="10006"/>
                  </a:ext>
                </a:extLst>
              </a:tr>
              <a:tr h="266289">
                <a:tc>
                  <a:txBody>
                    <a:bodyPr/>
                    <a:lstStyle/>
                    <a:p>
                      <a:pPr algn="ctr" fontAlgn="ctr"/>
                      <a:r>
                        <a:rPr lang="ru-RU" sz="1000" u="none" strike="noStrike">
                          <a:effectLst/>
                          <a:latin typeface="Times New Roman" panose="02020603050405020304" pitchFamily="18" charset="0"/>
                          <a:cs typeface="Times New Roman" panose="02020603050405020304" pitchFamily="18" charset="0"/>
                        </a:rPr>
                        <a:t>7.</a:t>
                      </a:r>
                      <a:endParaRPr lang="ru-RU" sz="10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300" u="none" strike="noStrike" dirty="0" smtClean="0">
                          <a:effectLst/>
                          <a:latin typeface="Times New Roman" panose="02020603050405020304" pitchFamily="18" charset="0"/>
                          <a:cs typeface="Times New Roman" panose="02020603050405020304" pitchFamily="18" charset="0"/>
                        </a:rPr>
                        <a:t>ХФУ </a:t>
                      </a:r>
                      <a:r>
                        <a:rPr lang="ru-RU" sz="1300" u="none" strike="noStrike" dirty="0" err="1" smtClean="0">
                          <a:effectLst/>
                          <a:latin typeface="Times New Roman" panose="02020603050405020304" pitchFamily="18" charset="0"/>
                          <a:cs typeface="Times New Roman" panose="02020603050405020304" pitchFamily="18" charset="0"/>
                        </a:rPr>
                        <a:t>ҳужжатлар</a:t>
                      </a:r>
                      <a:r>
                        <a:rPr lang="ru-RU" sz="1300" u="none" strike="noStrike" dirty="0" smtClean="0">
                          <a:effectLst/>
                          <a:latin typeface="Times New Roman" panose="02020603050405020304" pitchFamily="18" charset="0"/>
                          <a:cs typeface="Times New Roman" panose="02020603050405020304" pitchFamily="18" charset="0"/>
                        </a:rPr>
                        <a:t> </a:t>
                      </a:r>
                      <a:r>
                        <a:rPr lang="ru-RU" sz="1300" u="none" strike="noStrike" dirty="0" err="1" smtClean="0">
                          <a:effectLst/>
                          <a:latin typeface="Times New Roman" panose="02020603050405020304" pitchFamily="18" charset="0"/>
                          <a:cs typeface="Times New Roman" panose="02020603050405020304" pitchFamily="18" charset="0"/>
                        </a:rPr>
                        <a:t>топшириқлари</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 </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1</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7</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1</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3</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8</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20</a:t>
                      </a:r>
                      <a:endParaRPr lang="ru-RU" sz="16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extLst>
                  <a:ext uri="{0D108BD9-81ED-4DB2-BD59-A6C34878D82A}">
                    <a16:rowId xmlns:a16="http://schemas.microsoft.com/office/drawing/2014/main" val="10007"/>
                  </a:ext>
                </a:extLst>
              </a:tr>
              <a:tr h="294729">
                <a:tc>
                  <a:txBody>
                    <a:bodyPr/>
                    <a:lstStyle/>
                    <a:p>
                      <a:pPr algn="ctr" fontAlgn="ctr"/>
                      <a:r>
                        <a:rPr lang="ru-RU" sz="1000" u="none" strike="noStrike">
                          <a:effectLst/>
                          <a:latin typeface="Times New Roman" panose="02020603050405020304" pitchFamily="18" charset="0"/>
                          <a:cs typeface="Times New Roman" panose="02020603050405020304" pitchFamily="18" charset="0"/>
                        </a:rPr>
                        <a:t>8.</a:t>
                      </a:r>
                      <a:endParaRPr lang="ru-RU" sz="10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300" u="none" strike="noStrike" dirty="0">
                          <a:effectLst/>
                          <a:latin typeface="Times New Roman" panose="02020603050405020304" pitchFamily="18" charset="0"/>
                          <a:cs typeface="Times New Roman" panose="02020603050405020304" pitchFamily="18" charset="0"/>
                        </a:rPr>
                        <a:t>ДСҚ </a:t>
                      </a:r>
                      <a:r>
                        <a:rPr lang="ru-RU" sz="1300" u="none" strike="noStrike" dirty="0" err="1">
                          <a:effectLst/>
                          <a:latin typeface="Times New Roman" panose="02020603050405020304" pitchFamily="18" charset="0"/>
                          <a:cs typeface="Times New Roman" panose="02020603050405020304" pitchFamily="18" charset="0"/>
                        </a:rPr>
                        <a:t>буйруқларига</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асосан</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белгиланган</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топшириқлар</a:t>
                      </a:r>
                      <a:r>
                        <a:rPr lang="ru-RU" sz="1300" u="none" strike="noStrike" dirty="0">
                          <a:effectLst/>
                          <a:latin typeface="Times New Roman" panose="02020603050405020304" pitchFamily="18" charset="0"/>
                          <a:cs typeface="Times New Roman" panose="02020603050405020304" pitchFamily="18" charset="0"/>
                        </a:rPr>
                        <a:t>  </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 </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19</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9</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1</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2</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5</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36</a:t>
                      </a:r>
                      <a:endParaRPr lang="ru-RU"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extLst>
                  <a:ext uri="{0D108BD9-81ED-4DB2-BD59-A6C34878D82A}">
                    <a16:rowId xmlns:a16="http://schemas.microsoft.com/office/drawing/2014/main" val="10008"/>
                  </a:ext>
                </a:extLst>
              </a:tr>
              <a:tr h="266289">
                <a:tc>
                  <a:txBody>
                    <a:bodyPr/>
                    <a:lstStyle/>
                    <a:p>
                      <a:pPr algn="ctr" fontAlgn="ctr"/>
                      <a:r>
                        <a:rPr lang="ru-RU" sz="1000" u="none" strike="noStrike">
                          <a:effectLst/>
                          <a:latin typeface="Times New Roman" panose="02020603050405020304" pitchFamily="18" charset="0"/>
                          <a:cs typeface="Times New Roman" panose="02020603050405020304" pitchFamily="18" charset="0"/>
                        </a:rPr>
                        <a:t>10.</a:t>
                      </a:r>
                      <a:endParaRPr lang="ru-RU" sz="10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300" u="none" strike="noStrike" dirty="0">
                          <a:effectLst/>
                          <a:latin typeface="Times New Roman" panose="02020603050405020304" pitchFamily="18" charset="0"/>
                          <a:cs typeface="Times New Roman" panose="02020603050405020304" pitchFamily="18" charset="0"/>
                        </a:rPr>
                        <a:t>"</a:t>
                      </a:r>
                      <a:r>
                        <a:rPr lang="ru-RU" sz="1300" u="none" strike="noStrike" dirty="0" err="1">
                          <a:effectLst/>
                          <a:latin typeface="Times New Roman" panose="02020603050405020304" pitchFamily="18" charset="0"/>
                          <a:cs typeface="Times New Roman" panose="02020603050405020304" pitchFamily="18" charset="0"/>
                        </a:rPr>
                        <a:t>Ишонч</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телефони</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орқали</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келиб</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тушган</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мурожаатлар</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 </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 </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 </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4</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6</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5</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15</a:t>
                      </a:r>
                      <a:endParaRPr lang="ru-RU" sz="16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extLst>
                  <a:ext uri="{0D108BD9-81ED-4DB2-BD59-A6C34878D82A}">
                    <a16:rowId xmlns:a16="http://schemas.microsoft.com/office/drawing/2014/main" val="10009"/>
                  </a:ext>
                </a:extLst>
              </a:tr>
              <a:tr h="266289">
                <a:tc>
                  <a:txBody>
                    <a:bodyPr/>
                    <a:lstStyle/>
                    <a:p>
                      <a:pPr algn="ctr" fontAlgn="ctr"/>
                      <a:r>
                        <a:rPr lang="ru-RU" sz="1000" u="none" strike="noStrike">
                          <a:effectLst/>
                          <a:latin typeface="Times New Roman" panose="02020603050405020304" pitchFamily="18" charset="0"/>
                          <a:cs typeface="Times New Roman" panose="02020603050405020304" pitchFamily="18" charset="0"/>
                        </a:rPr>
                        <a:t>11.</a:t>
                      </a:r>
                      <a:endParaRPr lang="ru-RU" sz="10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300" u="none" strike="noStrike" dirty="0" err="1">
                          <a:effectLst/>
                          <a:latin typeface="Times New Roman" panose="02020603050405020304" pitchFamily="18" charset="0"/>
                          <a:cs typeface="Times New Roman" panose="02020603050405020304" pitchFamily="18" charset="0"/>
                        </a:rPr>
                        <a:t>Ҳудудий</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ДСБлардан</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келиб</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тушган</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мурожаатлар</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4</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8</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41</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58</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102</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136</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349</a:t>
                      </a:r>
                      <a:endParaRPr lang="ru-RU"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extLst>
                  <a:ext uri="{0D108BD9-81ED-4DB2-BD59-A6C34878D82A}">
                    <a16:rowId xmlns:a16="http://schemas.microsoft.com/office/drawing/2014/main" val="10010"/>
                  </a:ext>
                </a:extLst>
              </a:tr>
              <a:tr h="266289">
                <a:tc>
                  <a:txBody>
                    <a:bodyPr/>
                    <a:lstStyle/>
                    <a:p>
                      <a:pPr algn="ctr" fontAlgn="ctr"/>
                      <a:r>
                        <a:rPr lang="ru-RU" sz="1000" u="none" strike="noStrike">
                          <a:effectLst/>
                          <a:latin typeface="Times New Roman" panose="02020603050405020304" pitchFamily="18" charset="0"/>
                          <a:cs typeface="Times New Roman" panose="02020603050405020304" pitchFamily="18" charset="0"/>
                        </a:rPr>
                        <a:t>12.</a:t>
                      </a:r>
                      <a:endParaRPr lang="ru-RU" sz="10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300" u="none" strike="noStrike" dirty="0">
                          <a:effectLst/>
                          <a:latin typeface="Times New Roman" panose="02020603050405020304" pitchFamily="18" charset="0"/>
                          <a:cs typeface="Times New Roman" panose="02020603050405020304" pitchFamily="18" charset="0"/>
                        </a:rPr>
                        <a:t>Норматив-</a:t>
                      </a:r>
                      <a:r>
                        <a:rPr lang="ru-RU" sz="1300" u="none" strike="noStrike" dirty="0" err="1">
                          <a:effectLst/>
                          <a:latin typeface="Times New Roman" panose="02020603050405020304" pitchFamily="18" charset="0"/>
                          <a:cs typeface="Times New Roman" panose="02020603050405020304" pitchFamily="18" charset="0"/>
                        </a:rPr>
                        <a:t>ҳуқуқий</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ҳужжатларнинг</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лойиҳалари</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3</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22</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13</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44</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24</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9</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115</a:t>
                      </a:r>
                      <a:endParaRPr lang="ru-RU" sz="16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extLst>
                  <a:ext uri="{0D108BD9-81ED-4DB2-BD59-A6C34878D82A}">
                    <a16:rowId xmlns:a16="http://schemas.microsoft.com/office/drawing/2014/main" val="10011"/>
                  </a:ext>
                </a:extLst>
              </a:tr>
              <a:tr h="266289">
                <a:tc>
                  <a:txBody>
                    <a:bodyPr/>
                    <a:lstStyle/>
                    <a:p>
                      <a:pPr algn="ctr" fontAlgn="ctr"/>
                      <a:r>
                        <a:rPr lang="ru-RU" sz="1000" u="none" strike="noStrike">
                          <a:effectLst/>
                          <a:latin typeface="Times New Roman" panose="02020603050405020304" pitchFamily="18" charset="0"/>
                          <a:cs typeface="Times New Roman" panose="02020603050405020304" pitchFamily="18" charset="0"/>
                        </a:rPr>
                        <a:t>13.</a:t>
                      </a:r>
                      <a:endParaRPr lang="ru-RU" sz="10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300" u="none" strike="noStrike" dirty="0" err="1">
                          <a:effectLst/>
                          <a:latin typeface="Times New Roman" panose="02020603050405020304" pitchFamily="18" charset="0"/>
                          <a:cs typeface="Times New Roman" panose="02020603050405020304" pitchFamily="18" charset="0"/>
                        </a:rPr>
                        <a:t>Йиғилиш</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ва</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семинарларда</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smtClean="0">
                          <a:effectLst/>
                          <a:latin typeface="Times New Roman" panose="02020603050405020304" pitchFamily="18" charset="0"/>
                          <a:cs typeface="Times New Roman" panose="02020603050405020304" pitchFamily="18" charset="0"/>
                        </a:rPr>
                        <a:t>иштирок</a:t>
                      </a:r>
                      <a:r>
                        <a:rPr lang="ru-RU" sz="1300" u="none" strike="noStrike" dirty="0" smtClean="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этиш</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11</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6</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7</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13</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11</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10</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58</a:t>
                      </a:r>
                      <a:endParaRPr lang="ru-RU" sz="16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extLst>
                  <a:ext uri="{0D108BD9-81ED-4DB2-BD59-A6C34878D82A}">
                    <a16:rowId xmlns:a16="http://schemas.microsoft.com/office/drawing/2014/main" val="10012"/>
                  </a:ext>
                </a:extLst>
              </a:tr>
              <a:tr h="330858">
                <a:tc>
                  <a:txBody>
                    <a:bodyPr/>
                    <a:lstStyle/>
                    <a:p>
                      <a:pPr algn="ctr" fontAlgn="ctr"/>
                      <a:r>
                        <a:rPr lang="ru-RU" sz="1000" u="none" strike="noStrike">
                          <a:effectLst/>
                          <a:latin typeface="Times New Roman" panose="02020603050405020304" pitchFamily="18" charset="0"/>
                          <a:cs typeface="Times New Roman" panose="02020603050405020304" pitchFamily="18" charset="0"/>
                        </a:rPr>
                        <a:t>14.</a:t>
                      </a:r>
                      <a:endParaRPr lang="ru-RU" sz="10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300" u="none" strike="noStrike" dirty="0" smtClean="0">
                          <a:effectLst/>
                          <a:latin typeface="Times New Roman" panose="02020603050405020304" pitchFamily="18" charset="0"/>
                          <a:cs typeface="Times New Roman" panose="02020603050405020304" pitchFamily="18" charset="0"/>
                        </a:rPr>
                        <a:t>Норматив-</a:t>
                      </a:r>
                      <a:r>
                        <a:rPr lang="ru-RU" sz="1300" u="none" strike="noStrike" dirty="0" err="1" smtClean="0">
                          <a:effectLst/>
                          <a:latin typeface="Times New Roman" panose="02020603050405020304" pitchFamily="18" charset="0"/>
                          <a:cs typeface="Times New Roman" panose="02020603050405020304" pitchFamily="18" charset="0"/>
                        </a:rPr>
                        <a:t>ҳуқуқий</a:t>
                      </a:r>
                      <a:r>
                        <a:rPr lang="ru-RU" sz="1300" u="none" strike="noStrike" dirty="0" smtClean="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ҳужжатларни</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солиқ</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ходимларига</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smtClean="0">
                          <a:effectLst/>
                          <a:latin typeface="Times New Roman" panose="02020603050405020304" pitchFamily="18" charset="0"/>
                          <a:cs typeface="Times New Roman" panose="02020603050405020304" pitchFamily="18" charset="0"/>
                        </a:rPr>
                        <a:t>етказиш</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13</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23</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8</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9</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8</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11</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72</a:t>
                      </a:r>
                      <a:endParaRPr lang="ru-RU" sz="16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extLst>
                  <a:ext uri="{0D108BD9-81ED-4DB2-BD59-A6C34878D82A}">
                    <a16:rowId xmlns:a16="http://schemas.microsoft.com/office/drawing/2014/main" val="10013"/>
                  </a:ext>
                </a:extLst>
              </a:tr>
              <a:tr h="330858">
                <a:tc>
                  <a:txBody>
                    <a:bodyPr/>
                    <a:lstStyle/>
                    <a:p>
                      <a:pPr algn="ctr" fontAlgn="ctr"/>
                      <a:r>
                        <a:rPr lang="ru-RU" sz="1000" u="none" strike="noStrike">
                          <a:effectLst/>
                          <a:latin typeface="Times New Roman" panose="02020603050405020304" pitchFamily="18" charset="0"/>
                          <a:cs typeface="Times New Roman" panose="02020603050405020304" pitchFamily="18" charset="0"/>
                        </a:rPr>
                        <a:t>15.</a:t>
                      </a:r>
                      <a:endParaRPr lang="ru-RU" sz="10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300" u="none" strike="noStrike" dirty="0" err="1">
                          <a:effectLst/>
                          <a:latin typeface="Times New Roman" panose="02020603050405020304" pitchFamily="18" charset="0"/>
                          <a:cs typeface="Times New Roman" panose="02020603050405020304" pitchFamily="18" charset="0"/>
                        </a:rPr>
                        <a:t>Бошқа</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вазирлик</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идоралар</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ва</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ташкилотлар</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smtClean="0">
                          <a:effectLst/>
                          <a:latin typeface="Times New Roman" panose="02020603050405020304" pitchFamily="18" charset="0"/>
                          <a:cs typeface="Times New Roman" panose="02020603050405020304" pitchFamily="18" charset="0"/>
                        </a:rPr>
                        <a:t>мурожаатлари</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56</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145</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122</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118</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108</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162</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711</a:t>
                      </a:r>
                      <a:endParaRPr lang="ru-RU"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extLst>
                  <a:ext uri="{0D108BD9-81ED-4DB2-BD59-A6C34878D82A}">
                    <a16:rowId xmlns:a16="http://schemas.microsoft.com/office/drawing/2014/main" val="10014"/>
                  </a:ext>
                </a:extLst>
              </a:tr>
              <a:tr h="494700">
                <a:tc>
                  <a:txBody>
                    <a:bodyPr/>
                    <a:lstStyle/>
                    <a:p>
                      <a:pPr algn="ctr" fontAlgn="ctr"/>
                      <a:r>
                        <a:rPr lang="ru-RU" sz="1000" u="none" strike="noStrike">
                          <a:effectLst/>
                          <a:latin typeface="Times New Roman" panose="02020603050405020304" pitchFamily="18" charset="0"/>
                          <a:cs typeface="Times New Roman" panose="02020603050405020304" pitchFamily="18" charset="0"/>
                        </a:rPr>
                        <a:t>16.</a:t>
                      </a:r>
                      <a:endParaRPr lang="ru-RU" sz="10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300" u="none" strike="noStrike" dirty="0" err="1">
                          <a:effectLst/>
                          <a:latin typeface="Times New Roman" panose="02020603050405020304" pitchFamily="18" charset="0"/>
                          <a:cs typeface="Times New Roman" panose="02020603050405020304" pitchFamily="18" charset="0"/>
                        </a:rPr>
                        <a:t>Ишчи</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тартибда</a:t>
                      </a:r>
                      <a:r>
                        <a:rPr lang="ru-RU" sz="1300" u="none" strike="noStrike" dirty="0">
                          <a:effectLst/>
                          <a:latin typeface="Times New Roman" panose="02020603050405020304" pitchFamily="18" charset="0"/>
                          <a:cs typeface="Times New Roman" panose="02020603050405020304" pitchFamily="18" charset="0"/>
                        </a:rPr>
                        <a:t> норматив-</a:t>
                      </a:r>
                      <a:r>
                        <a:rPr lang="ru-RU" sz="1300" u="none" strike="noStrike" dirty="0" err="1">
                          <a:effectLst/>
                          <a:latin typeface="Times New Roman" panose="02020603050405020304" pitchFamily="18" charset="0"/>
                          <a:cs typeface="Times New Roman" panose="02020603050405020304" pitchFamily="18" charset="0"/>
                        </a:rPr>
                        <a:t>ҳуқуқий</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ҳужжатларнинг</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лойиҳалари</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бўйича</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вазирликлар</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билаш</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smtClean="0">
                          <a:effectLst/>
                          <a:latin typeface="Times New Roman" panose="02020603050405020304" pitchFamily="18" charset="0"/>
                          <a:cs typeface="Times New Roman" panose="02020603050405020304" pitchFamily="18" charset="0"/>
                        </a:rPr>
                        <a:t>тарғибот</a:t>
                      </a:r>
                      <a:r>
                        <a:rPr lang="ru-RU" sz="1300" u="none" strike="noStrike" dirty="0" smtClean="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ишларида</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қатнашиш</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37</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24</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33</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42</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51</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78</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265</a:t>
                      </a:r>
                      <a:endParaRPr lang="ru-RU" sz="16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extLst>
                  <a:ext uri="{0D108BD9-81ED-4DB2-BD59-A6C34878D82A}">
                    <a16:rowId xmlns:a16="http://schemas.microsoft.com/office/drawing/2014/main" val="10015"/>
                  </a:ext>
                </a:extLst>
              </a:tr>
              <a:tr h="330858">
                <a:tc>
                  <a:txBody>
                    <a:bodyPr/>
                    <a:lstStyle/>
                    <a:p>
                      <a:pPr algn="ctr" fontAlgn="ctr"/>
                      <a:r>
                        <a:rPr lang="ru-RU" sz="1000" u="none" strike="noStrike">
                          <a:effectLst/>
                          <a:latin typeface="Times New Roman" panose="02020603050405020304" pitchFamily="18" charset="0"/>
                          <a:cs typeface="Times New Roman" panose="02020603050405020304" pitchFamily="18" charset="0"/>
                        </a:rPr>
                        <a:t>17.</a:t>
                      </a:r>
                      <a:endParaRPr lang="ru-RU" sz="1000" b="1"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300" u="none" strike="noStrike" dirty="0" err="1" smtClean="0">
                          <a:effectLst/>
                          <a:latin typeface="Times New Roman" panose="02020603050405020304" pitchFamily="18" charset="0"/>
                          <a:cs typeface="Times New Roman" panose="02020603050405020304" pitchFamily="18" charset="0"/>
                        </a:rPr>
                        <a:t>Резедентлик</a:t>
                      </a:r>
                      <a:r>
                        <a:rPr lang="ru-RU" sz="1300" u="none" strike="noStrike" dirty="0" smtClean="0">
                          <a:effectLst/>
                          <a:latin typeface="Times New Roman" panose="02020603050405020304" pitchFamily="18" charset="0"/>
                          <a:cs typeface="Times New Roman" panose="02020603050405020304" pitchFamily="18" charset="0"/>
                        </a:rPr>
                        <a:t> </a:t>
                      </a:r>
                      <a:r>
                        <a:rPr lang="ru-RU" sz="1300" u="none" strike="noStrike" dirty="0" err="1" smtClean="0">
                          <a:effectLst/>
                          <a:latin typeface="Times New Roman" panose="02020603050405020304" pitchFamily="18" charset="0"/>
                          <a:cs typeface="Times New Roman" panose="02020603050405020304" pitchFamily="18" charset="0"/>
                        </a:rPr>
                        <a:t>сертификатлари</a:t>
                      </a:r>
                      <a:r>
                        <a:rPr lang="ru-RU" sz="1300" u="none" strike="noStrike" dirty="0" smtClean="0">
                          <a:effectLst/>
                          <a:latin typeface="Times New Roman" panose="02020603050405020304" pitchFamily="18" charset="0"/>
                          <a:cs typeface="Times New Roman" panose="02020603050405020304" pitchFamily="18" charset="0"/>
                        </a:rPr>
                        <a:t> </a:t>
                      </a:r>
                      <a:r>
                        <a:rPr lang="ru-RU" sz="1300" u="none" strike="noStrike" dirty="0" err="1">
                          <a:effectLst/>
                          <a:latin typeface="Times New Roman" panose="02020603050405020304" pitchFamily="18" charset="0"/>
                          <a:cs typeface="Times New Roman" panose="02020603050405020304" pitchFamily="18" charset="0"/>
                        </a:rPr>
                        <a:t>бўйича</a:t>
                      </a:r>
                      <a:r>
                        <a:rPr lang="ru-RU" sz="1300" u="none" strike="noStrike" dirty="0">
                          <a:effectLst/>
                          <a:latin typeface="Times New Roman" panose="02020603050405020304" pitchFamily="18" charset="0"/>
                          <a:cs typeface="Times New Roman" panose="02020603050405020304" pitchFamily="18" charset="0"/>
                        </a:rPr>
                        <a:t> </a:t>
                      </a:r>
                      <a:r>
                        <a:rPr lang="ru-RU" sz="1300" u="none" strike="noStrike" dirty="0" err="1" smtClean="0">
                          <a:effectLst/>
                          <a:latin typeface="Times New Roman" panose="02020603050405020304" pitchFamily="18" charset="0"/>
                          <a:cs typeface="Times New Roman" panose="02020603050405020304" pitchFamily="18" charset="0"/>
                        </a:rPr>
                        <a:t>мурожаатлар</a:t>
                      </a:r>
                      <a:endParaRPr lang="ru-RU" sz="13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134</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a:effectLst/>
                          <a:latin typeface="Times New Roman" panose="02020603050405020304" pitchFamily="18" charset="0"/>
                          <a:cs typeface="Times New Roman" panose="02020603050405020304" pitchFamily="18" charset="0"/>
                        </a:rPr>
                        <a:t>103</a:t>
                      </a:r>
                      <a:endParaRPr lang="ru-RU" sz="1600" b="0" i="0" u="none" strike="noStrike">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177</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120</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142</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162</a:t>
                      </a:r>
                      <a:endParaRPr lang="ru-RU"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u="none" strike="noStrike" dirty="0">
                          <a:effectLst/>
                          <a:latin typeface="Times New Roman" panose="02020603050405020304" pitchFamily="18" charset="0"/>
                          <a:cs typeface="Times New Roman" panose="02020603050405020304" pitchFamily="18" charset="0"/>
                        </a:rPr>
                        <a:t>838</a:t>
                      </a:r>
                      <a:endParaRPr lang="ru-RU"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extLst>
                  <a:ext uri="{0D108BD9-81ED-4DB2-BD59-A6C34878D82A}">
                    <a16:rowId xmlns:a16="http://schemas.microsoft.com/office/drawing/2014/main" val="10016"/>
                  </a:ext>
                </a:extLst>
              </a:tr>
              <a:tr h="266289">
                <a:tc gridSpan="2">
                  <a:txBody>
                    <a:bodyPr/>
                    <a:lstStyle/>
                    <a:p>
                      <a:pPr algn="ctr" fontAlgn="ctr"/>
                      <a:r>
                        <a:rPr lang="ru-RU" sz="1000" b="1" u="none" strike="noStrike" dirty="0" err="1">
                          <a:effectLst/>
                          <a:latin typeface="Times New Roman" panose="02020603050405020304" pitchFamily="18" charset="0"/>
                          <a:cs typeface="Times New Roman" panose="02020603050405020304" pitchFamily="18" charset="0"/>
                        </a:rPr>
                        <a:t>Жами</a:t>
                      </a:r>
                      <a:r>
                        <a:rPr lang="ru-RU" sz="1000" b="1" u="none" strike="noStrike" dirty="0">
                          <a:effectLst/>
                          <a:latin typeface="Times New Roman" panose="02020603050405020304" pitchFamily="18" charset="0"/>
                          <a:cs typeface="Times New Roman" panose="02020603050405020304" pitchFamily="18" charset="0"/>
                        </a:rPr>
                        <a:t>:</a:t>
                      </a:r>
                      <a:endParaRPr lang="ru-RU" sz="1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hMerge="1">
                  <a:txBody>
                    <a:bodyPr/>
                    <a:lstStyle/>
                    <a:p>
                      <a:endParaRPr lang="ru-RU"/>
                    </a:p>
                  </a:txBody>
                  <a:tcPr/>
                </a:tc>
                <a:tc>
                  <a:txBody>
                    <a:bodyPr/>
                    <a:lstStyle/>
                    <a:p>
                      <a:pPr algn="ctr" fontAlgn="ctr"/>
                      <a:r>
                        <a:rPr lang="ru-RU" sz="1600" b="1" u="none" strike="noStrike" dirty="0">
                          <a:effectLst/>
                          <a:latin typeface="Times New Roman" panose="02020603050405020304" pitchFamily="18" charset="0"/>
                          <a:cs typeface="Times New Roman" panose="02020603050405020304" pitchFamily="18" charset="0"/>
                        </a:rPr>
                        <a:t>443</a:t>
                      </a:r>
                      <a:endParaRPr lang="ru-RU"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b="1" u="none" strike="noStrike" dirty="0">
                          <a:effectLst/>
                          <a:latin typeface="Times New Roman" panose="02020603050405020304" pitchFamily="18" charset="0"/>
                          <a:cs typeface="Times New Roman" panose="02020603050405020304" pitchFamily="18" charset="0"/>
                        </a:rPr>
                        <a:t>860</a:t>
                      </a:r>
                      <a:endParaRPr lang="ru-RU"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b="1" u="none" strike="noStrike" dirty="0">
                          <a:effectLst/>
                          <a:latin typeface="Times New Roman" panose="02020603050405020304" pitchFamily="18" charset="0"/>
                          <a:cs typeface="Times New Roman" panose="02020603050405020304" pitchFamily="18" charset="0"/>
                        </a:rPr>
                        <a:t>808</a:t>
                      </a:r>
                      <a:endParaRPr lang="ru-RU"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b="1" u="none" strike="noStrike" dirty="0">
                          <a:effectLst/>
                          <a:latin typeface="Times New Roman" panose="02020603050405020304" pitchFamily="18" charset="0"/>
                          <a:cs typeface="Times New Roman" panose="02020603050405020304" pitchFamily="18" charset="0"/>
                        </a:rPr>
                        <a:t>905</a:t>
                      </a:r>
                      <a:endParaRPr lang="ru-RU"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b="1" u="none" strike="noStrike" dirty="0">
                          <a:effectLst/>
                          <a:latin typeface="Times New Roman" panose="02020603050405020304" pitchFamily="18" charset="0"/>
                          <a:cs typeface="Times New Roman" panose="02020603050405020304" pitchFamily="18" charset="0"/>
                        </a:rPr>
                        <a:t>850</a:t>
                      </a:r>
                      <a:endParaRPr lang="ru-RU"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b="1" u="none" strike="noStrike" dirty="0">
                          <a:effectLst/>
                          <a:latin typeface="Times New Roman" panose="02020603050405020304" pitchFamily="18" charset="0"/>
                          <a:cs typeface="Times New Roman" panose="02020603050405020304" pitchFamily="18" charset="0"/>
                        </a:rPr>
                        <a:t>1060</a:t>
                      </a:r>
                      <a:endParaRPr lang="ru-RU"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tc>
                  <a:txBody>
                    <a:bodyPr/>
                    <a:lstStyle/>
                    <a:p>
                      <a:pPr algn="ctr" fontAlgn="ctr"/>
                      <a:r>
                        <a:rPr lang="ru-RU" sz="1600" b="1" u="none" strike="noStrike" dirty="0">
                          <a:effectLst/>
                          <a:latin typeface="Times New Roman" panose="02020603050405020304" pitchFamily="18" charset="0"/>
                          <a:cs typeface="Times New Roman" panose="02020603050405020304" pitchFamily="18" charset="0"/>
                        </a:rPr>
                        <a:t>4926</a:t>
                      </a:r>
                      <a:endParaRPr lang="ru-RU"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2878" marR="2878" marT="3837" marB="0" anchor="ct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15114855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46876" y="1328058"/>
            <a:ext cx="3210774" cy="3167742"/>
          </a:xfrm>
          <a:ln w="28575">
            <a:solidFill>
              <a:srgbClr val="00B0F0"/>
            </a:solidFill>
          </a:ln>
        </p:spPr>
        <p:style>
          <a:lnRef idx="2">
            <a:schemeClr val="accent1"/>
          </a:lnRef>
          <a:fillRef idx="1">
            <a:schemeClr val="lt1"/>
          </a:fillRef>
          <a:effectRef idx="0">
            <a:schemeClr val="accent1"/>
          </a:effectRef>
          <a:fontRef idx="minor">
            <a:schemeClr val="dk1"/>
          </a:fontRef>
        </p:style>
        <p:txBody>
          <a:bodyPr anchor="ctr">
            <a:noAutofit/>
          </a:bodyPr>
          <a:lstStyle/>
          <a:p>
            <a:r>
              <a:rPr lang="uz-Cyrl-UZ" sz="2000" dirty="0" smtClean="0">
                <a:solidFill>
                  <a:srgbClr val="002060"/>
                </a:solidFill>
                <a:latin typeface="Arial" panose="020B0604020202020204" pitchFamily="34" charset="0"/>
                <a:cs typeface="Arial" panose="020B0604020202020204" pitchFamily="34" charset="0"/>
              </a:rPr>
              <a:t>Келиб тушган мурожаатларни </a:t>
            </a:r>
            <a:r>
              <a:rPr lang="uz-Cyrl-UZ" sz="2000" dirty="0">
                <a:solidFill>
                  <a:srgbClr val="002060"/>
                </a:solidFill>
                <a:latin typeface="Arial" panose="020B0604020202020204" pitchFamily="34" charset="0"/>
                <a:cs typeface="Arial" panose="020B0604020202020204" pitchFamily="34" charset="0"/>
              </a:rPr>
              <a:t>кўриб чиқиш жараёнида </a:t>
            </a:r>
            <a:r>
              <a:rPr lang="uz-Cyrl-UZ" sz="2000" dirty="0">
                <a:solidFill>
                  <a:srgbClr val="0070C0"/>
                </a:solidFill>
                <a:latin typeface="Arial" panose="020B0604020202020204" pitchFamily="34" charset="0"/>
                <a:cs typeface="Arial" panose="020B0604020202020204" pitchFamily="34" charset="0"/>
              </a:rPr>
              <a:t>солиқларни тўлашдан бўйин товлаш </a:t>
            </a:r>
            <a:r>
              <a:rPr lang="uz-Cyrl-UZ" sz="2000" dirty="0" smtClean="0">
                <a:solidFill>
                  <a:srgbClr val="002060"/>
                </a:solidFill>
                <a:latin typeface="Arial" panose="020B0604020202020204" pitchFamily="34" charset="0"/>
                <a:cs typeface="Arial" panose="020B0604020202020204" pitchFamily="34" charset="0"/>
              </a:rPr>
              <a:t>ҳолатларининг мавжудлигига алоҳида эътибор қаратилади</a:t>
            </a:r>
            <a:endParaRPr lang="ru-RU" sz="2000" dirty="0">
              <a:solidFill>
                <a:srgbClr val="002060"/>
              </a:solidFill>
              <a:latin typeface="Arial" panose="020B0604020202020204" pitchFamily="34" charset="0"/>
              <a:cs typeface="Arial" panose="020B0604020202020204" pitchFamily="34" charset="0"/>
            </a:endParaRPr>
          </a:p>
        </p:txBody>
      </p:sp>
      <p:sp>
        <p:nvSpPr>
          <p:cNvPr id="3" name="Подзаголовок 2"/>
          <p:cNvSpPr>
            <a:spLocks noGrp="1"/>
          </p:cNvSpPr>
          <p:nvPr>
            <p:ph type="subTitle" idx="1"/>
          </p:nvPr>
        </p:nvSpPr>
        <p:spPr>
          <a:xfrm>
            <a:off x="5531135" y="1338944"/>
            <a:ext cx="3210300" cy="3167743"/>
          </a:xfrm>
          <a:ln w="28575">
            <a:solidFill>
              <a:srgbClr val="00B0F0"/>
            </a:solidFill>
          </a:ln>
        </p:spPr>
        <p:style>
          <a:lnRef idx="2">
            <a:schemeClr val="accent3"/>
          </a:lnRef>
          <a:fillRef idx="1">
            <a:schemeClr val="lt1"/>
          </a:fillRef>
          <a:effectRef idx="0">
            <a:schemeClr val="accent3"/>
          </a:effectRef>
          <a:fontRef idx="minor">
            <a:schemeClr val="dk1"/>
          </a:fontRef>
        </p:style>
        <p:txBody>
          <a:bodyPr>
            <a:noAutofit/>
          </a:bodyPr>
          <a:lstStyle/>
          <a:p>
            <a:pPr>
              <a:lnSpc>
                <a:spcPct val="100000"/>
              </a:lnSpc>
              <a:spcBef>
                <a:spcPts val="0"/>
              </a:spcBef>
              <a:spcAft>
                <a:spcPts val="200"/>
              </a:spcAft>
            </a:pPr>
            <a:r>
              <a:rPr lang="uz-Cyrl-UZ" sz="2000" dirty="0" smtClean="0">
                <a:solidFill>
                  <a:srgbClr val="002060"/>
                </a:solidFill>
                <a:latin typeface="Arial" panose="020B0604020202020204" pitchFamily="34" charset="0"/>
                <a:cs typeface="Arial" panose="020B0604020202020204" pitchFamily="34" charset="0"/>
              </a:rPr>
              <a:t>Аниқланган </a:t>
            </a:r>
            <a:r>
              <a:rPr lang="uz-Cyrl-UZ" sz="2000" dirty="0">
                <a:solidFill>
                  <a:srgbClr val="002060"/>
                </a:solidFill>
                <a:latin typeface="Arial" panose="020B0604020202020204" pitchFamily="34" charset="0"/>
                <a:cs typeface="Arial" panose="020B0604020202020204" pitchFamily="34" charset="0"/>
              </a:rPr>
              <a:t>ҳолатлар юзасидан таҳлилий маълумотлар тайёрланиб, раҳбариятга киритилган ҳолда тегишли тузилмага кейинги назорат тадбирларини ўтказиш учун тақдим этиб </a:t>
            </a:r>
            <a:r>
              <a:rPr lang="uz-Cyrl-UZ" sz="2000" dirty="0" smtClean="0">
                <a:solidFill>
                  <a:srgbClr val="002060"/>
                </a:solidFill>
                <a:latin typeface="Arial" panose="020B0604020202020204" pitchFamily="34" charset="0"/>
                <a:cs typeface="Arial" panose="020B0604020202020204" pitchFamily="34" charset="0"/>
              </a:rPr>
              <a:t>борилади </a:t>
            </a:r>
            <a:endParaRPr lang="ru-RU" sz="2000" dirty="0">
              <a:solidFill>
                <a:srgbClr val="002060"/>
              </a:solidFill>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771333EB-C994-489C-8927-65886F76AE50}"/>
              </a:ext>
            </a:extLst>
          </p:cNvPr>
          <p:cNvPicPr>
            <a:picLocks noChangeAspect="1"/>
          </p:cNvPicPr>
          <p:nvPr/>
        </p:nvPicPr>
        <p:blipFill>
          <a:blip r:embed="rId2">
            <a:duotone>
              <a:schemeClr val="accent1">
                <a:shade val="45000"/>
                <a:satMod val="135000"/>
              </a:schemeClr>
              <a:prstClr val="white"/>
            </a:duotone>
            <a:extLst>
              <a:ext uri="{96DAC541-7B7A-43D3-8B79-37D633B846F1}">
                <asvg:svgBlip xmlns:asvg="http://schemas.microsoft.com/office/drawing/2016/SVG/main" xmlns="" r:embed="rId3"/>
              </a:ext>
            </a:extLst>
          </a:blip>
          <a:stretch>
            <a:fillRect/>
          </a:stretch>
        </p:blipFill>
        <p:spPr>
          <a:xfrm>
            <a:off x="4450958" y="1767939"/>
            <a:ext cx="809240" cy="936561"/>
          </a:xfrm>
          <a:prstGeom prst="rect">
            <a:avLst/>
          </a:prstGeom>
        </p:spPr>
      </p:pic>
      <p:pic>
        <p:nvPicPr>
          <p:cNvPr id="5" name="Рисунок 4">
            <a:extLst>
              <a:ext uri="{FF2B5EF4-FFF2-40B4-BE49-F238E27FC236}">
                <a16:creationId xmlns:a16="http://schemas.microsoft.com/office/drawing/2014/main" id="{FEDF5BA4-1921-457B-B559-7B2D9A3EC50D}"/>
              </a:ext>
            </a:extLst>
          </p:cNvPr>
          <p:cNvPicPr>
            <a:picLocks noChangeAspect="1"/>
          </p:cNvPicPr>
          <p:nvPr/>
        </p:nvPicPr>
        <p:blipFill>
          <a:blip r:embed="rId4">
            <a:duotone>
              <a:schemeClr val="accent1">
                <a:shade val="45000"/>
                <a:satMod val="135000"/>
              </a:schemeClr>
              <a:prstClr val="white"/>
            </a:duotone>
            <a:extLst>
              <a:ext uri="{96DAC541-7B7A-43D3-8B79-37D633B846F1}">
                <asvg:svgBlip xmlns:asvg="http://schemas.microsoft.com/office/drawing/2016/SVG/main" xmlns="" r:embed="rId11"/>
              </a:ext>
            </a:extLst>
          </a:blip>
          <a:stretch>
            <a:fillRect/>
          </a:stretch>
        </p:blipFill>
        <p:spPr>
          <a:xfrm>
            <a:off x="4391234" y="3193761"/>
            <a:ext cx="928688" cy="1019175"/>
          </a:xfrm>
          <a:prstGeom prst="rect">
            <a:avLst/>
          </a:prstGeom>
        </p:spPr>
      </p:pic>
      <p:sp>
        <p:nvSpPr>
          <p:cNvPr id="7" name="Подзаголовок 2"/>
          <p:cNvSpPr txBox="1">
            <a:spLocks/>
          </p:cNvSpPr>
          <p:nvPr/>
        </p:nvSpPr>
        <p:spPr>
          <a:xfrm>
            <a:off x="846877" y="4996701"/>
            <a:ext cx="7894559" cy="1327304"/>
          </a:xfrm>
          <a:prstGeom prst="rect">
            <a:avLst/>
          </a:prstGeom>
          <a:ln w="19050">
            <a:solidFill>
              <a:srgbClr val="00B050"/>
            </a:solidFill>
          </a:ln>
        </p:spPr>
        <p:style>
          <a:lnRef idx="2">
            <a:schemeClr val="accent3"/>
          </a:lnRef>
          <a:fillRef idx="1">
            <a:schemeClr val="lt1"/>
          </a:fillRef>
          <a:effectRef idx="0">
            <a:schemeClr val="accent3"/>
          </a:effectRef>
          <a:fontRef idx="minor">
            <a:schemeClr val="dk1"/>
          </a:fontRef>
        </p:style>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dk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dk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dk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dk1"/>
                </a:solidFill>
                <a:latin typeface="+mn-lt"/>
                <a:ea typeface="+mn-ea"/>
                <a:cs typeface="+mn-cs"/>
              </a:defRPr>
            </a:lvl9pPr>
          </a:lstStyle>
          <a:p>
            <a:pPr algn="just"/>
            <a:r>
              <a:rPr lang="uz-Cyrl-UZ" sz="1600" b="1" i="1" dirty="0" smtClean="0">
                <a:solidFill>
                  <a:srgbClr val="0070C0"/>
                </a:solidFill>
                <a:latin typeface="Arial for UzDasIbora" panose="020B0604020202020204" pitchFamily="34" charset="0"/>
                <a:cs typeface="Arial for UzDasIbora" panose="020B0604020202020204" pitchFamily="34" charset="0"/>
              </a:rPr>
              <a:t>Масалан:</a:t>
            </a:r>
            <a:endParaRPr lang="ru-RU" sz="1600" b="1" i="1" dirty="0">
              <a:solidFill>
                <a:srgbClr val="0070C0"/>
              </a:solidFill>
              <a:latin typeface="Arial for UzDasIbora" panose="020B0604020202020204" pitchFamily="34" charset="0"/>
              <a:cs typeface="Arial for UzDasIbora" panose="020B0604020202020204" pitchFamily="34" charset="0"/>
            </a:endParaRPr>
          </a:p>
          <a:p>
            <a:pPr algn="just"/>
            <a:r>
              <a:rPr lang="uz-Cyrl-UZ" sz="1600" i="1" dirty="0" smtClean="0">
                <a:solidFill>
                  <a:srgbClr val="002060"/>
                </a:solidFill>
                <a:latin typeface="Arial" panose="020B0604020202020204" pitchFamily="34" charset="0"/>
                <a:cs typeface="Arial" panose="020B0604020202020204" pitchFamily="34" charset="0"/>
              </a:rPr>
              <a:t>       Ўзбекистон Республикаси Президентининг 2017 йил 19 майдаги ПҚ-2979-сонли қарорининг 5-бандида назарда тутилган имтиёзлардан қурилиш лойиҳаси иштирокчиси бўлмаган </a:t>
            </a:r>
            <a:r>
              <a:rPr lang="uz-Cyrl-UZ" sz="1600" b="1" i="1" dirty="0" smtClean="0">
                <a:solidFill>
                  <a:srgbClr val="7030A0"/>
                </a:solidFill>
                <a:latin typeface="Arial" panose="020B0604020202020204" pitchFamily="34" charset="0"/>
                <a:cs typeface="Arial" panose="020B0604020202020204" pitchFamily="34" charset="0"/>
              </a:rPr>
              <a:t>31 та корхоналар </a:t>
            </a:r>
            <a:r>
              <a:rPr lang="uz-Cyrl-UZ" sz="1600" i="1" dirty="0" smtClean="0">
                <a:solidFill>
                  <a:srgbClr val="002060"/>
                </a:solidFill>
                <a:latin typeface="Arial" panose="020B0604020202020204" pitchFamily="34" charset="0"/>
                <a:cs typeface="Arial" panose="020B0604020202020204" pitchFamily="34" charset="0"/>
              </a:rPr>
              <a:t>томонидан </a:t>
            </a:r>
            <a:r>
              <a:rPr lang="uz-Cyrl-UZ" sz="1600" b="1" i="1" dirty="0" smtClean="0">
                <a:solidFill>
                  <a:srgbClr val="FF0000"/>
                </a:solidFill>
                <a:latin typeface="Arial" panose="020B0604020202020204" pitchFamily="34" charset="0"/>
                <a:cs typeface="Arial" panose="020B0604020202020204" pitchFamily="34" charset="0"/>
              </a:rPr>
              <a:t>11,8 млрд.сўмга</a:t>
            </a:r>
            <a:r>
              <a:rPr lang="uz-Cyrl-UZ" sz="1600" b="1" i="1" dirty="0" smtClean="0">
                <a:solidFill>
                  <a:srgbClr val="002060"/>
                </a:solidFill>
                <a:latin typeface="Arial" panose="020B0604020202020204" pitchFamily="34" charset="0"/>
                <a:cs typeface="Arial" panose="020B0604020202020204" pitchFamily="34" charset="0"/>
              </a:rPr>
              <a:t> </a:t>
            </a:r>
            <a:r>
              <a:rPr lang="uz-Cyrl-UZ" sz="1600" i="1" dirty="0" smtClean="0">
                <a:solidFill>
                  <a:srgbClr val="002060"/>
                </a:solidFill>
                <a:latin typeface="Arial" panose="020B0604020202020204" pitchFamily="34" charset="0"/>
                <a:cs typeface="Arial" panose="020B0604020202020204" pitchFamily="34" charset="0"/>
              </a:rPr>
              <a:t>солиқ имтиёзларини солиқ ҳисоботларида акс эттирилганлиги аниқланди</a:t>
            </a:r>
            <a:r>
              <a:rPr lang="uz-Cyrl-UZ" sz="1400" i="1" dirty="0" smtClean="0">
                <a:solidFill>
                  <a:srgbClr val="002060"/>
                </a:solidFill>
                <a:latin typeface="Arial" panose="020B0604020202020204" pitchFamily="34" charset="0"/>
                <a:cs typeface="Arial" panose="020B0604020202020204" pitchFamily="34" charset="0"/>
              </a:rPr>
              <a:t>. </a:t>
            </a:r>
            <a:endParaRPr lang="ru-RU" sz="1400" i="1" dirty="0">
              <a:solidFill>
                <a:srgbClr val="002060"/>
              </a:solidFill>
              <a:latin typeface="Arial" panose="020B0604020202020204" pitchFamily="34" charset="0"/>
              <a:cs typeface="Arial" panose="020B0604020202020204" pitchFamily="34" charset="0"/>
            </a:endParaRPr>
          </a:p>
        </p:txBody>
      </p:sp>
      <p:sp>
        <p:nvSpPr>
          <p:cNvPr id="8" name="Заголовок 1"/>
          <p:cNvSpPr txBox="1">
            <a:spLocks/>
          </p:cNvSpPr>
          <p:nvPr/>
        </p:nvSpPr>
        <p:spPr>
          <a:xfrm>
            <a:off x="1926772" y="134471"/>
            <a:ext cx="5747657" cy="812586"/>
          </a:xfrm>
          <a:prstGeom prst="rect">
            <a:avLst/>
          </a:prstGeom>
          <a:ln w="38100">
            <a:solidFill>
              <a:srgbClr val="002060"/>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uz-Cyrl-UZ" sz="2600" b="1" dirty="0" smtClean="0">
                <a:solidFill>
                  <a:srgbClr val="FF0000"/>
                </a:solidFill>
                <a:latin typeface="Arial" panose="020B0604020202020204" pitchFamily="34" charset="0"/>
                <a:cs typeface="Arial" panose="020B0604020202020204" pitchFamily="34" charset="0"/>
              </a:rPr>
              <a:t>“ФАКТ-НАЗОРАТ”</a:t>
            </a:r>
            <a:r>
              <a:rPr lang="uz-Cyrl-UZ" sz="2600" b="1" dirty="0" smtClean="0">
                <a:solidFill>
                  <a:srgbClr val="002060"/>
                </a:solidFill>
                <a:latin typeface="Arial" panose="020B0604020202020204" pitchFamily="34" charset="0"/>
                <a:cs typeface="Arial" panose="020B0604020202020204" pitchFamily="34" charset="0"/>
              </a:rPr>
              <a:t> </a:t>
            </a:r>
          </a:p>
          <a:p>
            <a:r>
              <a:rPr lang="uz-Cyrl-UZ" sz="2600" b="1" dirty="0" smtClean="0">
                <a:solidFill>
                  <a:srgbClr val="002060"/>
                </a:solidFill>
                <a:latin typeface="Arial" panose="020B0604020202020204" pitchFamily="34" charset="0"/>
                <a:cs typeface="Arial" panose="020B0604020202020204" pitchFamily="34" charset="0"/>
              </a:rPr>
              <a:t>(ФАКТ-КОНТРОЛЬ) </a:t>
            </a:r>
            <a:r>
              <a:rPr lang="uz-Cyrl-UZ" sz="2600" dirty="0" smtClean="0">
                <a:solidFill>
                  <a:srgbClr val="002060"/>
                </a:solidFill>
                <a:latin typeface="Arial" panose="020B0604020202020204" pitchFamily="34" charset="0"/>
                <a:cs typeface="Arial" panose="020B0604020202020204" pitchFamily="34" charset="0"/>
              </a:rPr>
              <a:t>тизими</a:t>
            </a:r>
            <a:endParaRPr lang="ru-RU" sz="26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51054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p:cNvSpPr>
          <p:nvPr>
            <p:ph type="title"/>
          </p:nvPr>
        </p:nvSpPr>
        <p:spPr>
          <a:xfrm>
            <a:off x="714341" y="3028702"/>
            <a:ext cx="6541167" cy="1020785"/>
          </a:xfrm>
        </p:spPr>
        <p:txBody>
          <a:bodyPr rIns="0">
            <a:noAutofit/>
          </a:bodyPr>
          <a:lstStyle/>
          <a:p>
            <a:r>
              <a:rPr lang="ru-RU" sz="2800" b="1" dirty="0" err="1" smtClean="0">
                <a:latin typeface="Arial" panose="020B0604020202020204" pitchFamily="34" charset="0"/>
                <a:cs typeface="Arial" panose="020B0604020202020204" pitchFamily="34" charset="0"/>
              </a:rPr>
              <a:t>Муаммо</a:t>
            </a:r>
            <a:r>
              <a:rPr lang="ru-RU" sz="2800" b="1" dirty="0" smtClean="0">
                <a:latin typeface="Arial" panose="020B0604020202020204" pitchFamily="34" charset="0"/>
                <a:cs typeface="Arial" panose="020B0604020202020204" pitchFamily="34" charset="0"/>
              </a:rPr>
              <a:t> </a:t>
            </a:r>
            <a:r>
              <a:rPr lang="ru-RU" sz="2800" b="1" dirty="0" err="1" smtClean="0">
                <a:latin typeface="Arial" panose="020B0604020202020204" pitchFamily="34" charset="0"/>
                <a:cs typeface="Arial" panose="020B0604020202020204" pitchFamily="34" charset="0"/>
              </a:rPr>
              <a:t>ва</a:t>
            </a:r>
            <a:r>
              <a:rPr lang="ru-RU" sz="2800" b="1" dirty="0" smtClean="0">
                <a:latin typeface="Arial" panose="020B0604020202020204" pitchFamily="34" charset="0"/>
                <a:cs typeface="Arial" panose="020B0604020202020204" pitchFamily="34" charset="0"/>
              </a:rPr>
              <a:t> </a:t>
            </a:r>
            <a:r>
              <a:rPr lang="ru-RU" sz="2800" b="1" dirty="0" err="1" smtClean="0">
                <a:latin typeface="Arial" panose="020B0604020202020204" pitchFamily="34" charset="0"/>
                <a:cs typeface="Arial" panose="020B0604020202020204" pitchFamily="34" charset="0"/>
              </a:rPr>
              <a:t>таклифлар</a:t>
            </a:r>
            <a:endParaRPr lang="ru-RU" sz="2800" b="1" dirty="0">
              <a:latin typeface="Arial" panose="020B0604020202020204" pitchFamily="34" charset="0"/>
              <a:cs typeface="Arial" panose="020B0604020202020204" pitchFamily="34" charset="0"/>
            </a:endParaRPr>
          </a:p>
        </p:txBody>
      </p:sp>
      <p:sp>
        <p:nvSpPr>
          <p:cNvPr id="5" name="Скругленный прямоугольник 4"/>
          <p:cNvSpPr/>
          <p:nvPr/>
        </p:nvSpPr>
        <p:spPr>
          <a:xfrm>
            <a:off x="3416755" y="5119759"/>
            <a:ext cx="5727245" cy="61306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Cyrl-UZ" sz="2400" b="1" dirty="0" smtClean="0">
                <a:solidFill>
                  <a:schemeClr val="tx1"/>
                </a:solidFill>
                <a:latin typeface="Arial" panose="020B0604020202020204" pitchFamily="34" charset="0"/>
                <a:cs typeface="Arial" panose="020B0604020202020204" pitchFamily="34" charset="0"/>
              </a:rPr>
              <a:t>Солиқ солиш бўйича маслаҳат бошқармаси</a:t>
            </a:r>
            <a:endParaRPr lang="uz-Cyrl-UZ" sz="2400" b="1" dirty="0">
              <a:solidFill>
                <a:schemeClr val="tx1"/>
              </a:solidFill>
            </a:endParaRPr>
          </a:p>
        </p:txBody>
      </p:sp>
    </p:spTree>
    <p:extLst>
      <p:ext uri="{BB962C8B-B14F-4D97-AF65-F5344CB8AC3E}">
        <p14:creationId xmlns:p14="http://schemas.microsoft.com/office/powerpoint/2010/main" val="38395296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Скругленный прямоугольник 12"/>
          <p:cNvSpPr/>
          <p:nvPr/>
        </p:nvSpPr>
        <p:spPr>
          <a:xfrm>
            <a:off x="607484" y="188640"/>
            <a:ext cx="8161867" cy="1656183"/>
          </a:xfrm>
          <a:prstGeom prst="roundRect">
            <a:avLst/>
          </a:prstGeom>
          <a:ln w="31750"/>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r>
              <a:rPr lang="uz-Cyrl-UZ" sz="2500" b="1" dirty="0">
                <a:solidFill>
                  <a:srgbClr val="002060"/>
                </a:solidFill>
                <a:latin typeface="Arial" panose="020B0604020202020204" pitchFamily="34" charset="0"/>
                <a:cs typeface="Arial" panose="020B0604020202020204" pitchFamily="34" charset="0"/>
              </a:rPr>
              <a:t>Солиқ солиш бўйича маслаҳати бошқармаси ҳудудий тузилмаларида фаолят юритаётган ходимлар тўғрисида</a:t>
            </a:r>
          </a:p>
          <a:p>
            <a:pPr algn="ctr"/>
            <a:r>
              <a:rPr lang="uz-Cyrl-UZ" sz="2500" b="1" dirty="0">
                <a:solidFill>
                  <a:srgbClr val="002060"/>
                </a:solidFill>
                <a:latin typeface="Arial" panose="020B0604020202020204" pitchFamily="34" charset="0"/>
                <a:cs typeface="Arial" panose="020B0604020202020204" pitchFamily="34" charset="0"/>
              </a:rPr>
              <a:t>МАЪЛУМОТ</a:t>
            </a:r>
            <a:endParaRPr lang="ru-RU" sz="2500" b="1" dirty="0">
              <a:solidFill>
                <a:srgbClr val="002060"/>
              </a:solidFill>
              <a:latin typeface="Arial" panose="020B0604020202020204" pitchFamily="34" charset="0"/>
              <a:cs typeface="Arial" panose="020B0604020202020204" pitchFamily="34" charset="0"/>
            </a:endParaRPr>
          </a:p>
        </p:txBody>
      </p:sp>
      <p:sp>
        <p:nvSpPr>
          <p:cNvPr id="14" name="Скругленный прямоугольник 13"/>
          <p:cNvSpPr/>
          <p:nvPr/>
        </p:nvSpPr>
        <p:spPr>
          <a:xfrm>
            <a:off x="567268" y="5707206"/>
            <a:ext cx="8242299" cy="853082"/>
          </a:xfrm>
          <a:prstGeom prst="roundRect">
            <a:avLst/>
          </a:prstGeom>
          <a:ln w="19050"/>
        </p:spPr>
        <p:style>
          <a:lnRef idx="2">
            <a:schemeClr val="accent6"/>
          </a:lnRef>
          <a:fillRef idx="1">
            <a:schemeClr val="lt1"/>
          </a:fillRef>
          <a:effectRef idx="0">
            <a:schemeClr val="accent6"/>
          </a:effectRef>
          <a:fontRef idx="minor">
            <a:schemeClr val="dk1"/>
          </a:fontRef>
        </p:style>
        <p:txBody>
          <a:bodyPr rtlCol="0" anchor="ctr"/>
          <a:lstStyle/>
          <a:p>
            <a:pPr indent="363538"/>
            <a:r>
              <a:rPr lang="uz-Cyrl-UZ" b="1" i="1" dirty="0" smtClean="0">
                <a:solidFill>
                  <a:srgbClr val="0070C0"/>
                </a:solidFill>
                <a:latin typeface="Arial" panose="020B0604020202020204" pitchFamily="34" charset="0"/>
                <a:cs typeface="Arial" panose="020B0604020202020204" pitchFamily="34" charset="0"/>
              </a:rPr>
              <a:t>Таклиф: </a:t>
            </a:r>
            <a:r>
              <a:rPr lang="uz-Cyrl-UZ" b="1" i="1" dirty="0" smtClean="0">
                <a:solidFill>
                  <a:srgbClr val="002060"/>
                </a:solidFill>
                <a:latin typeface="Arial" panose="020B0604020202020204" pitchFamily="34" charset="0"/>
                <a:cs typeface="Arial" panose="020B0604020202020204" pitchFamily="34" charset="0"/>
              </a:rPr>
              <a:t>Бошқарманинг ҳудудий тузилмаларида камида 3 йил иш стажига эга бўлган ва функционал тузилмаларда ишлаган ходимлардан шакллантириш тавсия этилади.</a:t>
            </a:r>
            <a:endParaRPr lang="ru-RU" b="1" i="1" dirty="0">
              <a:solidFill>
                <a:srgbClr val="002060"/>
              </a:solidFill>
              <a:latin typeface="Arial" panose="020B0604020202020204" pitchFamily="34" charset="0"/>
              <a:cs typeface="Arial" panose="020B0604020202020204" pitchFamily="34" charset="0"/>
            </a:endParaRPr>
          </a:p>
        </p:txBody>
      </p:sp>
      <p:graphicFrame>
        <p:nvGraphicFramePr>
          <p:cNvPr id="9" name="Схема 8"/>
          <p:cNvGraphicFramePr/>
          <p:nvPr>
            <p:extLst>
              <p:ext uri="{D42A27DB-BD31-4B8C-83A1-F6EECF244321}">
                <p14:modId xmlns:p14="http://schemas.microsoft.com/office/powerpoint/2010/main" val="3375832743"/>
              </p:ext>
            </p:extLst>
          </p:nvPr>
        </p:nvGraphicFramePr>
        <p:xfrm>
          <a:off x="2495994" y="2420472"/>
          <a:ext cx="6164225" cy="12423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p:cNvSpPr txBox="1"/>
          <p:nvPr/>
        </p:nvSpPr>
        <p:spPr>
          <a:xfrm>
            <a:off x="567267" y="3011228"/>
            <a:ext cx="1506082" cy="646331"/>
          </a:xfrm>
          <a:prstGeom prst="rect">
            <a:avLst/>
          </a:prstGeom>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uz-Cyrl-UZ" b="1" dirty="0" smtClean="0">
                <a:solidFill>
                  <a:srgbClr val="C00000"/>
                </a:solidFill>
                <a:latin typeface="Times New Roman" panose="02020603050405020304" pitchFamily="18" charset="0"/>
                <a:cs typeface="Times New Roman" panose="02020603050405020304" pitchFamily="18" charset="0"/>
              </a:rPr>
              <a:t>Иш стажлари</a:t>
            </a:r>
            <a:endParaRPr lang="ru-RU" b="1" dirty="0">
              <a:solidFill>
                <a:srgbClr val="C00000"/>
              </a:solidFill>
              <a:latin typeface="Times New Roman" panose="02020603050405020304" pitchFamily="18" charset="0"/>
              <a:cs typeface="Times New Roman" panose="02020603050405020304" pitchFamily="18" charset="0"/>
            </a:endParaRPr>
          </a:p>
        </p:txBody>
      </p:sp>
      <p:graphicFrame>
        <p:nvGraphicFramePr>
          <p:cNvPr id="15" name="Схема 14"/>
          <p:cNvGraphicFramePr/>
          <p:nvPr>
            <p:extLst>
              <p:ext uri="{D42A27DB-BD31-4B8C-83A1-F6EECF244321}">
                <p14:modId xmlns:p14="http://schemas.microsoft.com/office/powerpoint/2010/main" val="622602890"/>
              </p:ext>
            </p:extLst>
          </p:nvPr>
        </p:nvGraphicFramePr>
        <p:xfrm>
          <a:off x="2308829" y="4009174"/>
          <a:ext cx="6344781" cy="13696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6" name="TextBox 15"/>
          <p:cNvSpPr txBox="1"/>
          <p:nvPr/>
        </p:nvSpPr>
        <p:spPr>
          <a:xfrm>
            <a:off x="567267" y="4472635"/>
            <a:ext cx="1506082" cy="923330"/>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uz-Cyrl-UZ" b="1" dirty="0" smtClean="0">
                <a:solidFill>
                  <a:srgbClr val="FF0000"/>
                </a:solidFill>
                <a:latin typeface="Times New Roman" panose="02020603050405020304" pitchFamily="18" charset="0"/>
                <a:cs typeface="Times New Roman" panose="02020603050405020304" pitchFamily="18" charset="0"/>
              </a:rPr>
              <a:t>Иш тажрибалари</a:t>
            </a:r>
            <a:endParaRPr lang="ru-RU"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91986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743" y="261255"/>
            <a:ext cx="8147956" cy="1580992"/>
          </a:xfrm>
          <a:ln w="28575"/>
        </p:spPr>
        <p:style>
          <a:lnRef idx="2">
            <a:schemeClr val="accent1"/>
          </a:lnRef>
          <a:fillRef idx="1">
            <a:schemeClr val="lt1"/>
          </a:fillRef>
          <a:effectRef idx="0">
            <a:schemeClr val="accent1"/>
          </a:effectRef>
          <a:fontRef idx="minor">
            <a:schemeClr val="dk1"/>
          </a:fontRef>
        </p:style>
        <p:txBody>
          <a:bodyPr>
            <a:noAutofit/>
          </a:bodyPr>
          <a:lstStyle/>
          <a:p>
            <a:pPr algn="ctr"/>
            <a:r>
              <a:rPr lang="uz-Cyrl-UZ" sz="2400" b="1" dirty="0" smtClean="0">
                <a:solidFill>
                  <a:srgbClr val="002060"/>
                </a:solidFill>
                <a:latin typeface="Arial" panose="020B0604020202020204" pitchFamily="34" charset="0"/>
                <a:cs typeface="Arial" panose="020B0604020202020204" pitchFamily="34" charset="0"/>
              </a:rPr>
              <a:t>Солиқ </a:t>
            </a:r>
            <a:r>
              <a:rPr lang="uz-Cyrl-UZ" sz="2400" b="1" dirty="0">
                <a:solidFill>
                  <a:srgbClr val="002060"/>
                </a:solidFill>
                <a:latin typeface="Arial" panose="020B0604020202020204" pitchFamily="34" charset="0"/>
                <a:cs typeface="Arial" panose="020B0604020202020204" pitchFamily="34" charset="0"/>
              </a:rPr>
              <a:t>солиш бўйича маслаҳат бошқармаси ва унинг қуйи </a:t>
            </a:r>
            <a:r>
              <a:rPr lang="uz-Cyrl-UZ" sz="2400" b="1" dirty="0" smtClean="0">
                <a:solidFill>
                  <a:srgbClr val="002060"/>
                </a:solidFill>
                <a:latin typeface="Arial" panose="020B0604020202020204" pitchFamily="34" charset="0"/>
                <a:cs typeface="Arial" panose="020B0604020202020204" pitchFamily="34" charset="0"/>
              </a:rPr>
              <a:t>тузилмаларидаги</a:t>
            </a:r>
            <a:br>
              <a:rPr lang="uz-Cyrl-UZ" sz="2400" b="1" dirty="0" smtClean="0">
                <a:solidFill>
                  <a:srgbClr val="002060"/>
                </a:solidFill>
                <a:latin typeface="Arial" panose="020B0604020202020204" pitchFamily="34" charset="0"/>
                <a:cs typeface="Arial" panose="020B0604020202020204" pitchFamily="34" charset="0"/>
              </a:rPr>
            </a:br>
            <a:r>
              <a:rPr lang="uz-Cyrl-UZ" sz="2400" b="1" dirty="0" smtClean="0">
                <a:solidFill>
                  <a:srgbClr val="002060"/>
                </a:solidFill>
                <a:latin typeface="Arial" panose="020B0604020202020204" pitchFamily="34" charset="0"/>
                <a:cs typeface="Arial" panose="020B0604020202020204" pitchFamily="34" charset="0"/>
              </a:rPr>
              <a:t/>
            </a:r>
            <a:br>
              <a:rPr lang="uz-Cyrl-UZ" sz="2400" b="1" dirty="0" smtClean="0">
                <a:solidFill>
                  <a:srgbClr val="002060"/>
                </a:solidFill>
                <a:latin typeface="Arial" panose="020B0604020202020204" pitchFamily="34" charset="0"/>
                <a:cs typeface="Arial" panose="020B0604020202020204" pitchFamily="34" charset="0"/>
              </a:rPr>
            </a:br>
            <a:r>
              <a:rPr lang="uz-Cyrl-UZ" sz="2400" b="1" dirty="0" smtClean="0">
                <a:solidFill>
                  <a:srgbClr val="002060"/>
                </a:solidFill>
                <a:latin typeface="Arial" panose="020B0604020202020204" pitchFamily="34" charset="0"/>
                <a:cs typeface="Arial" panose="020B0604020202020204" pitchFamily="34" charset="0"/>
              </a:rPr>
              <a:t>МУАММОЛАР </a:t>
            </a:r>
            <a:endParaRPr lang="uz-Cyrl-UZ" sz="2400" b="1" dirty="0">
              <a:solidFill>
                <a:srgbClr val="0070C0"/>
              </a:solidFill>
              <a:latin typeface="Arial" panose="020B0604020202020204" pitchFamily="34" charset="0"/>
              <a:cs typeface="Arial" panose="020B0604020202020204" pitchFamily="34" charset="0"/>
            </a:endParaRPr>
          </a:p>
        </p:txBody>
      </p:sp>
      <p:pic>
        <p:nvPicPr>
          <p:cNvPr id="4124" name="Picture 28" descr="C:\Users\User\Downloads\Новая папка\27_2_questions-2.jpg"/>
          <p:cNvPicPr>
            <a:picLocks noChangeAspect="1" noChangeArrowheads="1"/>
          </p:cNvPicPr>
          <p:nvPr/>
        </p:nvPicPr>
        <p:blipFill rotWithShape="1">
          <a:blip r:embed="rId2">
            <a:extLst>
              <a:ext uri="{28A0092B-C50C-407E-A947-70E740481C1C}">
                <a14:useLocalDpi xmlns:a14="http://schemas.microsoft.com/office/drawing/2010/main" val="0"/>
              </a:ext>
            </a:extLst>
          </a:blip>
          <a:srcRect l="12794" r="8966"/>
          <a:stretch/>
        </p:blipFill>
        <p:spPr bwMode="auto">
          <a:xfrm>
            <a:off x="171450" y="2268618"/>
            <a:ext cx="1385888" cy="390728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409700" y="2103957"/>
            <a:ext cx="7181849" cy="5175135"/>
          </a:xfrm>
          <a:prstGeom prst="rect">
            <a:avLst/>
          </a:prstGeom>
        </p:spPr>
        <p:txBody>
          <a:bodyPr wrap="square">
            <a:spAutoFit/>
          </a:bodyPr>
          <a:lstStyle/>
          <a:p>
            <a:pPr indent="450215" algn="just">
              <a:lnSpc>
                <a:spcPct val="107000"/>
              </a:lnSpc>
              <a:spcAft>
                <a:spcPts val="600"/>
              </a:spcAft>
            </a:pPr>
            <a:r>
              <a:rPr lang="uz-Cyrl-UZ" sz="2400" b="1" dirty="0">
                <a:solidFill>
                  <a:srgbClr val="FF0000"/>
                </a:solidFill>
                <a:latin typeface="Times New Roman" panose="02020603050405020304" pitchFamily="18" charset="0"/>
                <a:ea typeface="MS Gothic" panose="020B0609070205080204" pitchFamily="49" charset="-128"/>
                <a:cs typeface="Times New Roman" panose="02020603050405020304" pitchFamily="18" charset="0"/>
              </a:rPr>
              <a:t>1.</a:t>
            </a:r>
            <a:r>
              <a:rPr lang="uz-Cyrl-UZ" sz="2400" b="1" dirty="0">
                <a:latin typeface="Times New Roman" panose="02020603050405020304" pitchFamily="18" charset="0"/>
                <a:ea typeface="MS Gothic" panose="020B0609070205080204" pitchFamily="49" charset="-128"/>
                <a:cs typeface="Times New Roman" panose="02020603050405020304" pitchFamily="18" charset="0"/>
              </a:rPr>
              <a:t> </a:t>
            </a:r>
            <a:r>
              <a:rPr lang="uz-Cyrl-UZ" sz="2400" b="1" dirty="0" smtClean="0">
                <a:latin typeface="Times New Roman" panose="02020603050405020304" pitchFamily="18" charset="0"/>
                <a:ea typeface="MS Gothic" panose="020B0609070205080204" pitchFamily="49" charset="-128"/>
                <a:cs typeface="Times New Roman" panose="02020603050405020304" pitchFamily="18" charset="0"/>
              </a:rPr>
              <a:t>Аксарият холларда солиқ тўловчилар қуйи </a:t>
            </a:r>
            <a:r>
              <a:rPr lang="uz-Cyrl-UZ" sz="2400" b="1" dirty="0">
                <a:latin typeface="Times New Roman" panose="02020603050405020304" pitchFamily="18" charset="0"/>
                <a:ea typeface="MS Gothic" panose="020B0609070205080204" pitchFamily="49" charset="-128"/>
                <a:cs typeface="Times New Roman" panose="02020603050405020304" pitchFamily="18" charset="0"/>
              </a:rPr>
              <a:t>солиқ органларидан олинган жавоблардан қониқмаганлиги сабабли Давлат солиқ қўмитасига </a:t>
            </a:r>
            <a:r>
              <a:rPr lang="uz-Cyrl-UZ" sz="2400" b="1" dirty="0" smtClean="0">
                <a:latin typeface="Times New Roman" panose="02020603050405020304" pitchFamily="18" charset="0"/>
                <a:ea typeface="MS Gothic" panose="020B0609070205080204" pitchFamily="49" charset="-128"/>
                <a:cs typeface="Times New Roman" panose="02020603050405020304" pitchFamily="18" charset="0"/>
              </a:rPr>
              <a:t>келиб тушаётган мурожаатлар </a:t>
            </a:r>
            <a:r>
              <a:rPr lang="uz-Cyrl-UZ" sz="2400" b="1" dirty="0">
                <a:latin typeface="Times New Roman" panose="02020603050405020304" pitchFamily="18" charset="0"/>
                <a:ea typeface="MS Gothic" panose="020B0609070205080204" pitchFamily="49" charset="-128"/>
                <a:cs typeface="Times New Roman" panose="02020603050405020304" pitchFamily="18" charset="0"/>
              </a:rPr>
              <a:t>сони қисқармасдан қолмоқда.</a:t>
            </a:r>
            <a:endParaRPr lang="ru-RU" sz="1600" b="1"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7000"/>
              </a:lnSpc>
              <a:spcAft>
                <a:spcPts val="600"/>
              </a:spcAft>
            </a:pPr>
            <a:r>
              <a:rPr lang="uz-Cyrl-UZ" sz="100" b="1" dirty="0">
                <a:latin typeface="Times New Roman" panose="02020603050405020304" pitchFamily="18" charset="0"/>
                <a:ea typeface="MS Gothic" panose="020B0609070205080204" pitchFamily="49" charset="-128"/>
                <a:cs typeface="Times New Roman" panose="02020603050405020304" pitchFamily="18" charset="0"/>
              </a:rPr>
              <a:t> </a:t>
            </a:r>
            <a:endParaRPr lang="ru-RU" sz="100" b="1" dirty="0" smtClean="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7000"/>
              </a:lnSpc>
              <a:spcAft>
                <a:spcPts val="600"/>
              </a:spcAft>
            </a:pPr>
            <a:r>
              <a:rPr lang="uz-Cyrl-UZ" sz="2400" b="1" dirty="0" smtClean="0">
                <a:solidFill>
                  <a:srgbClr val="FF0000"/>
                </a:solidFill>
                <a:latin typeface="Times New Roman" panose="02020603050405020304" pitchFamily="18" charset="0"/>
                <a:ea typeface="MS Gothic" panose="020B0609070205080204" pitchFamily="49" charset="-128"/>
                <a:cs typeface="Times New Roman" panose="02020603050405020304" pitchFamily="18" charset="0"/>
              </a:rPr>
              <a:t>2.</a:t>
            </a:r>
            <a:r>
              <a:rPr lang="uz-Cyrl-UZ" sz="2400" b="1" dirty="0" smtClean="0">
                <a:latin typeface="Times New Roman" panose="02020603050405020304" pitchFamily="18" charset="0"/>
                <a:ea typeface="MS Gothic" panose="020B0609070205080204" pitchFamily="49" charset="-128"/>
                <a:cs typeface="Times New Roman" panose="02020603050405020304" pitchFamily="18" charset="0"/>
              </a:rPr>
              <a:t> Мурожаатлар таҳлили солиқ тўловчилар амалдаги қонунчилка киритилаётган ўзгаришлардан бехабар эканликларини кўрсатмоқда.</a:t>
            </a:r>
          </a:p>
          <a:p>
            <a:pPr indent="450215" algn="just">
              <a:lnSpc>
                <a:spcPct val="107000"/>
              </a:lnSpc>
              <a:spcAft>
                <a:spcPts val="600"/>
              </a:spcAft>
            </a:pPr>
            <a:endParaRPr lang="uz-Cyrl-UZ" sz="100" b="1" dirty="0" smtClean="0">
              <a:latin typeface="Times New Roman" panose="02020603050405020304" pitchFamily="18" charset="0"/>
              <a:ea typeface="MS Gothic" panose="020B0609070205080204" pitchFamily="49" charset="-128"/>
              <a:cs typeface="Times New Roman" panose="02020603050405020304" pitchFamily="18" charset="0"/>
            </a:endParaRPr>
          </a:p>
          <a:p>
            <a:pPr indent="450215" algn="just">
              <a:lnSpc>
                <a:spcPct val="107000"/>
              </a:lnSpc>
              <a:spcAft>
                <a:spcPts val="600"/>
              </a:spcAft>
            </a:pPr>
            <a:r>
              <a:rPr lang="uz-Cyrl-UZ" sz="2400" b="1" dirty="0" smtClean="0">
                <a:solidFill>
                  <a:srgbClr val="FF0000"/>
                </a:solidFill>
                <a:latin typeface="Times New Roman" panose="02020603050405020304" pitchFamily="18" charset="0"/>
                <a:ea typeface="MS Gothic" panose="020B0609070205080204" pitchFamily="49" charset="-128"/>
                <a:cs typeface="Times New Roman" panose="02020603050405020304" pitchFamily="18" charset="0"/>
              </a:rPr>
              <a:t>3. </a:t>
            </a:r>
            <a:r>
              <a:rPr lang="uz-Cyrl-UZ" sz="2400" b="1" dirty="0" smtClean="0">
                <a:latin typeface="Times New Roman" panose="02020603050405020304" pitchFamily="18" charset="0"/>
                <a:ea typeface="MS Gothic" panose="020B0609070205080204" pitchFamily="49" charset="-128"/>
                <a:cs typeface="Times New Roman" panose="02020603050405020304" pitchFamily="18" charset="0"/>
              </a:rPr>
              <a:t>Солиқ тўловчиларга </a:t>
            </a:r>
            <a:r>
              <a:rPr lang="uz-Cyrl-UZ" sz="2400" b="1" dirty="0">
                <a:latin typeface="Times New Roman" panose="02020603050405020304" pitchFamily="18" charset="0"/>
                <a:ea typeface="MS Gothic" panose="020B0609070205080204" pitchFamily="49" charset="-128"/>
                <a:cs typeface="Times New Roman" panose="02020603050405020304" pitchFamily="18" charset="0"/>
              </a:rPr>
              <a:t>амалдаги қонунчиликка мувофиқ бўлмаган </a:t>
            </a:r>
            <a:r>
              <a:rPr lang="uz-Cyrl-UZ" sz="2400" b="1" dirty="0" smtClean="0">
                <a:latin typeface="Times New Roman" panose="02020603050405020304" pitchFamily="18" charset="0"/>
                <a:ea typeface="MS Gothic" panose="020B0609070205080204" pitchFamily="49" charset="-128"/>
                <a:cs typeface="Times New Roman" panose="02020603050405020304" pitchFamily="18" charset="0"/>
              </a:rPr>
              <a:t>жавоб хатлари юборилаётган холатлари учрамоқда.</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38673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1999" y="261256"/>
            <a:ext cx="7886700" cy="1364345"/>
          </a:xfrm>
          <a:ln w="28575"/>
        </p:spPr>
        <p:style>
          <a:lnRef idx="2">
            <a:schemeClr val="accent1"/>
          </a:lnRef>
          <a:fillRef idx="1">
            <a:schemeClr val="lt1"/>
          </a:fillRef>
          <a:effectRef idx="0">
            <a:schemeClr val="accent1"/>
          </a:effectRef>
          <a:fontRef idx="minor">
            <a:schemeClr val="dk1"/>
          </a:fontRef>
        </p:style>
        <p:txBody>
          <a:bodyPr>
            <a:noAutofit/>
          </a:bodyPr>
          <a:lstStyle/>
          <a:p>
            <a:pPr algn="ctr"/>
            <a:r>
              <a:rPr lang="uz-Cyrl-UZ" sz="2400" b="1" dirty="0">
                <a:solidFill>
                  <a:srgbClr val="002060"/>
                </a:solidFill>
                <a:latin typeface="Arial" panose="020B0604020202020204" pitchFamily="34" charset="0"/>
                <a:cs typeface="Arial" panose="020B0604020202020204" pitchFamily="34" charset="0"/>
              </a:rPr>
              <a:t>Солиқ солиш бўйича маслаҳат бошқармаси ва унинг қуйи </a:t>
            </a:r>
            <a:r>
              <a:rPr lang="uz-Cyrl-UZ" sz="2400" b="1" dirty="0" smtClean="0">
                <a:solidFill>
                  <a:srgbClr val="002060"/>
                </a:solidFill>
                <a:latin typeface="Arial" panose="020B0604020202020204" pitchFamily="34" charset="0"/>
                <a:cs typeface="Arial" panose="020B0604020202020204" pitchFamily="34" charset="0"/>
              </a:rPr>
              <a:t>тузилмаларидаги мавжуд </a:t>
            </a:r>
            <a:r>
              <a:rPr lang="uz-Cyrl-UZ" sz="2400" b="1" dirty="0">
                <a:solidFill>
                  <a:srgbClr val="002060"/>
                </a:solidFill>
                <a:latin typeface="Arial" panose="020B0604020202020204" pitchFamily="34" charset="0"/>
                <a:cs typeface="Arial" panose="020B0604020202020204" pitchFamily="34" charset="0"/>
              </a:rPr>
              <a:t>муаммоларни ечими бўйича </a:t>
            </a:r>
            <a:br>
              <a:rPr lang="uz-Cyrl-UZ" sz="2400" b="1" dirty="0">
                <a:solidFill>
                  <a:srgbClr val="002060"/>
                </a:solidFill>
                <a:latin typeface="Arial" panose="020B0604020202020204" pitchFamily="34" charset="0"/>
                <a:cs typeface="Arial" panose="020B0604020202020204" pitchFamily="34" charset="0"/>
              </a:rPr>
            </a:br>
            <a:r>
              <a:rPr lang="uz-Cyrl-UZ" sz="2400" b="1" dirty="0" smtClean="0">
                <a:solidFill>
                  <a:srgbClr val="002060"/>
                </a:solidFill>
                <a:latin typeface="Arial" panose="020B0604020202020204" pitchFamily="34" charset="0"/>
                <a:cs typeface="Arial" panose="020B0604020202020204" pitchFamily="34" charset="0"/>
              </a:rPr>
              <a:t>ТАКЛИФЛАР </a:t>
            </a:r>
            <a:endParaRPr lang="uz-Cyrl-UZ" sz="2400" b="1" dirty="0">
              <a:solidFill>
                <a:srgbClr val="0070C0"/>
              </a:solidFill>
              <a:latin typeface="Arial" panose="020B0604020202020204" pitchFamily="34" charset="0"/>
              <a:cs typeface="Arial" panose="020B0604020202020204" pitchFamily="34" charset="0"/>
            </a:endParaRPr>
          </a:p>
        </p:txBody>
      </p:sp>
      <p:sp>
        <p:nvSpPr>
          <p:cNvPr id="3" name="Прямоугольник 2"/>
          <p:cNvSpPr/>
          <p:nvPr/>
        </p:nvSpPr>
        <p:spPr>
          <a:xfrm>
            <a:off x="761999" y="1886325"/>
            <a:ext cx="7886699" cy="4570738"/>
          </a:xfrm>
          <a:prstGeom prst="rect">
            <a:avLst/>
          </a:prstGeom>
        </p:spPr>
        <p:txBody>
          <a:bodyPr wrap="square">
            <a:spAutoFit/>
          </a:bodyPr>
          <a:lstStyle/>
          <a:p>
            <a:pPr indent="449263" algn="just">
              <a:lnSpc>
                <a:spcPct val="107000"/>
              </a:lnSpc>
            </a:pPr>
            <a:r>
              <a:rPr lang="uz-Cyrl-UZ" sz="2000" b="1" dirty="0" smtClean="0">
                <a:solidFill>
                  <a:srgbClr val="FF0000"/>
                </a:solidFill>
                <a:latin typeface="Times New Roman" panose="02020603050405020304" pitchFamily="18" charset="0"/>
                <a:ea typeface="MS Gothic" panose="020B0609070205080204" pitchFamily="49" charset="-128"/>
                <a:cs typeface="Times New Roman" panose="02020603050405020304" pitchFamily="18" charset="0"/>
              </a:rPr>
              <a:t>1. </a:t>
            </a:r>
            <a:r>
              <a:rPr lang="uz-Cyrl-UZ" b="1" dirty="0" smtClean="0">
                <a:latin typeface="Times New Roman" panose="02020603050405020304" pitchFamily="18" charset="0"/>
                <a:ea typeface="MS Gothic" panose="020B0609070205080204" pitchFamily="49" charset="-128"/>
                <a:cs typeface="Times New Roman" panose="02020603050405020304" pitchFamily="18" charset="0"/>
              </a:rPr>
              <a:t>Қуйи </a:t>
            </a:r>
            <a:r>
              <a:rPr lang="uz-Cyrl-UZ" b="1" dirty="0">
                <a:latin typeface="Times New Roman" panose="02020603050405020304" pitchFamily="18" charset="0"/>
                <a:ea typeface="MS Gothic" panose="020B0609070205080204" pitchFamily="49" charset="-128"/>
                <a:cs typeface="Times New Roman" panose="02020603050405020304" pitchFamily="18" charset="0"/>
              </a:rPr>
              <a:t>тузилмалари ходимларини солиқ қонунчилигига киритилаётган ўзгартиришлар бўйича:</a:t>
            </a:r>
          </a:p>
          <a:p>
            <a:pPr indent="449263" algn="just">
              <a:lnSpc>
                <a:spcPct val="107000"/>
              </a:lnSpc>
            </a:pPr>
            <a:r>
              <a:rPr lang="uz-Cyrl-UZ" dirty="0" smtClean="0">
                <a:latin typeface="Times New Roman" panose="02020603050405020304" pitchFamily="18" charset="0"/>
                <a:ea typeface="MS Gothic" panose="020B0609070205080204" pitchFamily="49" charset="-128"/>
                <a:cs typeface="Times New Roman" panose="02020603050405020304" pitchFamily="18" charset="0"/>
              </a:rPr>
              <a:t>- график асосан Малака ошириш марказида тузилма ходимларини манзилли ўқитиш;</a:t>
            </a:r>
          </a:p>
          <a:p>
            <a:pPr indent="449263" algn="just">
              <a:lnSpc>
                <a:spcPct val="107000"/>
              </a:lnSpc>
            </a:pPr>
            <a:r>
              <a:rPr lang="uz-Cyrl-UZ" dirty="0" smtClean="0">
                <a:latin typeface="Times New Roman" panose="02020603050405020304" pitchFamily="18" charset="0"/>
                <a:ea typeface="MS Gothic" panose="020B0609070205080204" pitchFamily="49" charset="-128"/>
                <a:cs typeface="Times New Roman" panose="02020603050405020304" pitchFamily="18" charset="0"/>
              </a:rPr>
              <a:t>- амалиётда дуч </a:t>
            </a:r>
            <a:r>
              <a:rPr lang="uz-Cyrl-UZ" dirty="0">
                <a:latin typeface="Times New Roman" panose="02020603050405020304" pitchFamily="18" charset="0"/>
                <a:ea typeface="MS Gothic" panose="020B0609070205080204" pitchFamily="49" charset="-128"/>
                <a:cs typeface="Times New Roman" panose="02020603050405020304" pitchFamily="18" charset="0"/>
              </a:rPr>
              <a:t>келаётган </a:t>
            </a:r>
            <a:r>
              <a:rPr lang="uz-Cyrl-UZ" dirty="0" smtClean="0">
                <a:latin typeface="Times New Roman" panose="02020603050405020304" pitchFamily="18" charset="0"/>
                <a:ea typeface="MS Gothic" panose="020B0609070205080204" pitchFamily="49" charset="-128"/>
                <a:cs typeface="Times New Roman" panose="02020603050405020304" pitchFamily="18" charset="0"/>
              </a:rPr>
              <a:t>муаммоли масалалар бўйича </a:t>
            </a:r>
            <a:r>
              <a:rPr lang="uz-Cyrl-UZ" dirty="0">
                <a:latin typeface="Times New Roman" panose="02020603050405020304" pitchFamily="18" charset="0"/>
                <a:ea typeface="MS Gothic" panose="020B0609070205080204" pitchFamily="49" charset="-128"/>
                <a:cs typeface="Times New Roman" panose="02020603050405020304" pitchFamily="18" charset="0"/>
              </a:rPr>
              <a:t>қуйи тузилма </a:t>
            </a:r>
            <a:r>
              <a:rPr lang="uz-Cyrl-UZ" dirty="0" smtClean="0">
                <a:latin typeface="Times New Roman" panose="02020603050405020304" pitchFamily="18" charset="0"/>
                <a:ea typeface="MS Gothic" panose="020B0609070205080204" pitchFamily="49" charset="-128"/>
                <a:cs typeface="Times New Roman" panose="02020603050405020304" pitchFamily="18" charset="0"/>
              </a:rPr>
              <a:t>ходимларини Давлат </a:t>
            </a:r>
            <a:r>
              <a:rPr lang="uz-Cyrl-UZ" dirty="0">
                <a:latin typeface="Times New Roman" panose="02020603050405020304" pitchFamily="18" charset="0"/>
                <a:ea typeface="MS Gothic" panose="020B0609070205080204" pitchFamily="49" charset="-128"/>
                <a:cs typeface="Times New Roman" panose="02020603050405020304" pitchFamily="18" charset="0"/>
              </a:rPr>
              <a:t>солиқ қўмитаси </a:t>
            </a:r>
            <a:r>
              <a:rPr lang="uz-Cyrl-UZ" dirty="0" smtClean="0">
                <a:latin typeface="Times New Roman" panose="02020603050405020304" pitchFamily="18" charset="0"/>
                <a:ea typeface="MS Gothic" panose="020B0609070205080204" pitchFamily="49" charset="-128"/>
                <a:cs typeface="Times New Roman" panose="02020603050405020304" pitchFamily="18" charset="0"/>
              </a:rPr>
              <a:t>томонидан селектор тарзида ўқитиш.</a:t>
            </a:r>
          </a:p>
          <a:p>
            <a:pPr indent="449263" algn="just">
              <a:lnSpc>
                <a:spcPct val="107000"/>
              </a:lnSpc>
            </a:pPr>
            <a:r>
              <a:rPr lang="uz-Cyrl-UZ" b="1" dirty="0" smtClean="0">
                <a:solidFill>
                  <a:srgbClr val="FF0000"/>
                </a:solidFill>
                <a:latin typeface="Times New Roman" panose="02020603050405020304" pitchFamily="18" charset="0"/>
                <a:ea typeface="MS Gothic" panose="020B0609070205080204" pitchFamily="49" charset="-128"/>
                <a:cs typeface="Times New Roman" panose="02020603050405020304" pitchFamily="18" charset="0"/>
              </a:rPr>
              <a:t>2. </a:t>
            </a:r>
            <a:r>
              <a:rPr lang="uz-Cyrl-UZ" b="1" dirty="0" smtClean="0">
                <a:latin typeface="Times New Roman" panose="02020603050405020304" pitchFamily="18" charset="0"/>
                <a:ea typeface="MS Gothic" panose="020B0609070205080204" pitchFamily="49" charset="-128"/>
                <a:cs typeface="Times New Roman" panose="02020603050405020304" pitchFamily="18" charset="0"/>
              </a:rPr>
              <a:t>Солиқ тўловчиларини соҳаларга </a:t>
            </a:r>
            <a:r>
              <a:rPr lang="uz-Cyrl-UZ" b="1" dirty="0">
                <a:latin typeface="Times New Roman" panose="02020603050405020304" pitchFamily="18" charset="0"/>
                <a:ea typeface="MS Gothic" panose="020B0609070205080204" pitchFamily="49" charset="-128"/>
                <a:cs typeface="Times New Roman" panose="02020603050405020304" pitchFamily="18" charset="0"/>
              </a:rPr>
              <a:t>ажратган холда ҳар ҳафтада уларни қизиқтираётган саволлари бўйича давра сухбатлари ташкил этиш.</a:t>
            </a:r>
            <a:endParaRPr lang="uz-Cyrl-UZ" b="1" dirty="0" smtClean="0">
              <a:latin typeface="Times New Roman" panose="02020603050405020304" pitchFamily="18" charset="0"/>
              <a:ea typeface="MS Gothic" panose="020B0609070205080204" pitchFamily="49" charset="-128"/>
              <a:cs typeface="Times New Roman" panose="02020603050405020304" pitchFamily="18" charset="0"/>
            </a:endParaRPr>
          </a:p>
          <a:p>
            <a:pPr indent="449263" algn="just">
              <a:lnSpc>
                <a:spcPct val="107000"/>
              </a:lnSpc>
            </a:pPr>
            <a:r>
              <a:rPr lang="uz-Cyrl-UZ" b="1" dirty="0" smtClean="0">
                <a:solidFill>
                  <a:srgbClr val="FF0000"/>
                </a:solidFill>
                <a:latin typeface="Times New Roman" panose="02020603050405020304" pitchFamily="18" charset="0"/>
                <a:ea typeface="MS Gothic" panose="020B0609070205080204" pitchFamily="49" charset="-128"/>
                <a:cs typeface="Times New Roman" panose="02020603050405020304" pitchFamily="18" charset="0"/>
              </a:rPr>
              <a:t>3</a:t>
            </a:r>
            <a:r>
              <a:rPr lang="uz-Cyrl-UZ" b="1" dirty="0">
                <a:solidFill>
                  <a:srgbClr val="FF0000"/>
                </a:solidFill>
                <a:latin typeface="Times New Roman" panose="02020603050405020304" pitchFamily="18" charset="0"/>
                <a:ea typeface="MS Gothic" panose="020B0609070205080204" pitchFamily="49" charset="-128"/>
                <a:cs typeface="Times New Roman" panose="02020603050405020304" pitchFamily="18" charset="0"/>
              </a:rPr>
              <a:t>. </a:t>
            </a:r>
            <a:r>
              <a:rPr lang="uz-Cyrl-UZ" b="1" dirty="0">
                <a:latin typeface="Times New Roman" panose="02020603050405020304" pitchFamily="18" charset="0"/>
                <a:ea typeface="MS Gothic" panose="020B0609070205080204" pitchFamily="49" charset="-128"/>
                <a:cs typeface="Times New Roman" panose="02020603050405020304" pitchFamily="18" charset="0"/>
              </a:rPr>
              <a:t>Солиқ тўловчилар </a:t>
            </a:r>
            <a:r>
              <a:rPr lang="uz-Cyrl-UZ" b="1" dirty="0" smtClean="0">
                <a:latin typeface="Times New Roman" panose="02020603050405020304" pitchFamily="18" charset="0"/>
                <a:ea typeface="MS Gothic" panose="020B0609070205080204" pitchFamily="49" charset="-128"/>
                <a:cs typeface="Times New Roman" panose="02020603050405020304" pitchFamily="18" charset="0"/>
              </a:rPr>
              <a:t>мурожаати тайёрланаётган жавоб </a:t>
            </a:r>
            <a:r>
              <a:rPr lang="uz-Cyrl-UZ" b="1" dirty="0">
                <a:latin typeface="Times New Roman" panose="02020603050405020304" pitchFamily="18" charset="0"/>
                <a:ea typeface="MS Gothic" panose="020B0609070205080204" pitchFamily="49" charset="-128"/>
                <a:cs typeface="Times New Roman" panose="02020603050405020304" pitchFamily="18" charset="0"/>
              </a:rPr>
              <a:t>хатларини юқори турувчи тузилмалар билан мажбурий келишиш </a:t>
            </a:r>
            <a:r>
              <a:rPr lang="uz-Cyrl-UZ" b="1" dirty="0" smtClean="0">
                <a:latin typeface="Times New Roman" panose="02020603050405020304" pitchFamily="18" charset="0"/>
                <a:ea typeface="MS Gothic" panose="020B0609070205080204" pitchFamily="49" charset="-128"/>
                <a:cs typeface="Times New Roman" panose="02020603050405020304" pitchFamily="18" charset="0"/>
              </a:rPr>
              <a:t>тизимини жорий этиш.</a:t>
            </a:r>
          </a:p>
          <a:p>
            <a:pPr indent="449263" algn="just">
              <a:lnSpc>
                <a:spcPct val="107000"/>
              </a:lnSpc>
            </a:pPr>
            <a:r>
              <a:rPr lang="uz-Cyrl-UZ" b="1" dirty="0" smtClean="0">
                <a:solidFill>
                  <a:srgbClr val="FF0000"/>
                </a:solidFill>
                <a:effectLst/>
                <a:latin typeface="Times New Roman" panose="02020603050405020304" pitchFamily="18" charset="0"/>
                <a:ea typeface="MS Gothic" panose="020B0609070205080204" pitchFamily="49" charset="-128"/>
                <a:cs typeface="Times New Roman" panose="02020603050405020304" pitchFamily="18" charset="0"/>
              </a:rPr>
              <a:t>4.  </a:t>
            </a:r>
            <a:r>
              <a:rPr lang="uz-Cyrl-UZ" b="1" dirty="0" smtClean="0">
                <a:effectLst/>
                <a:latin typeface="Times New Roman" panose="02020603050405020304" pitchFamily="18" charset="0"/>
                <a:ea typeface="MS Gothic" panose="020B0609070205080204" pitchFamily="49" charset="-128"/>
                <a:cs typeface="Times New Roman" panose="02020603050405020304" pitchFamily="18" charset="0"/>
              </a:rPr>
              <a:t>Солиқ тўловчиларга солиқ қонунчилигига оид бўлган мазмундаги хар қандай юборилаётган жавоб хатларини мажбурий тартибда юридик хизматлари билан келиш тизимини жорий этиш.</a:t>
            </a:r>
            <a:endParaRPr lang="ru-RU"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21296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013" y="2908467"/>
            <a:ext cx="7427457" cy="1099457"/>
          </a:xfrm>
        </p:spPr>
        <p:txBody>
          <a:bodyPr>
            <a:noAutofit/>
          </a:bodyPr>
          <a:lstStyle/>
          <a:p>
            <a:r>
              <a:rPr lang="uz-Cyrl-UZ" sz="2500" b="1" dirty="0" smtClean="0">
                <a:latin typeface="Arial" panose="020B0604020202020204" pitchFamily="34" charset="0"/>
                <a:cs typeface="Arial" panose="020B0604020202020204" pitchFamily="34" charset="0"/>
              </a:rPr>
              <a:t>Бошқарма ва унинг қуйи тузилмаларининг фаолиятларини </a:t>
            </a:r>
            <a:r>
              <a:rPr lang="uz-Cyrl-UZ" sz="2500" b="1" dirty="0" smtClean="0">
                <a:solidFill>
                  <a:srgbClr val="FF0000"/>
                </a:solidFill>
                <a:latin typeface="Arial" panose="020B0604020202020204" pitchFamily="34" charset="0"/>
                <a:cs typeface="Arial" panose="020B0604020202020204" pitchFamily="34" charset="0"/>
              </a:rPr>
              <a:t>янада такомиллаштириш бўйича талаблар</a:t>
            </a:r>
            <a:endParaRPr lang="ru-RU" sz="2500" b="1" dirty="0">
              <a:solidFill>
                <a:srgbClr val="FF0000"/>
              </a:solidFill>
              <a:latin typeface="Arial" panose="020B0604020202020204" pitchFamily="34" charset="0"/>
              <a:cs typeface="Arial" panose="020B0604020202020204" pitchFamily="34" charset="0"/>
            </a:endParaRPr>
          </a:p>
        </p:txBody>
      </p:sp>
      <p:sp>
        <p:nvSpPr>
          <p:cNvPr id="5" name="Скругленный прямоугольник 4"/>
          <p:cNvSpPr/>
          <p:nvPr/>
        </p:nvSpPr>
        <p:spPr>
          <a:xfrm>
            <a:off x="3233058" y="5144005"/>
            <a:ext cx="5727245" cy="61306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Cyrl-UZ" sz="2400" b="1" dirty="0" smtClean="0">
                <a:solidFill>
                  <a:schemeClr val="tx1"/>
                </a:solidFill>
                <a:latin typeface="Arial" panose="020B0604020202020204" pitchFamily="34" charset="0"/>
                <a:cs typeface="Arial" panose="020B0604020202020204" pitchFamily="34" charset="0"/>
              </a:rPr>
              <a:t>Солиқ солиш бўйича маслаҳат бошқармаси</a:t>
            </a:r>
            <a:endParaRPr lang="uz-Cyrl-UZ" sz="2400" b="1" dirty="0">
              <a:solidFill>
                <a:schemeClr val="tx1"/>
              </a:solidFill>
            </a:endParaRPr>
          </a:p>
        </p:txBody>
      </p:sp>
    </p:spTree>
    <p:extLst>
      <p:ext uri="{BB962C8B-B14F-4D97-AF65-F5344CB8AC3E}">
        <p14:creationId xmlns:p14="http://schemas.microsoft.com/office/powerpoint/2010/main" val="42723858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89;p12"/>
          <p:cNvSpPr txBox="1">
            <a:spLocks/>
          </p:cNvSpPr>
          <p:nvPr/>
        </p:nvSpPr>
        <p:spPr>
          <a:xfrm>
            <a:off x="610706" y="392574"/>
            <a:ext cx="8125079" cy="844851"/>
          </a:xfrm>
          <a:prstGeom prst="rect">
            <a:avLst/>
          </a:prstGeom>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uz-Cyrl-UZ" sz="2500" b="1" dirty="0" smtClean="0">
                <a:solidFill>
                  <a:srgbClr val="002060"/>
                </a:solidFill>
                <a:latin typeface="Arial" panose="020B0604020202020204" pitchFamily="34" charset="0"/>
                <a:cs typeface="Arial" panose="020B0604020202020204" pitchFamily="34" charset="0"/>
              </a:rPr>
              <a:t>Солиқ тўловчилар билан ишлашда ҳудудий солиқ инспекторларига қўйиладиган асосий талаблар</a:t>
            </a:r>
            <a:endParaRPr lang="uz-Cyrl-UZ" sz="2500" b="1" dirty="0">
              <a:solidFill>
                <a:srgbClr val="002060"/>
              </a:solidFill>
              <a:latin typeface="Arial" panose="020B0604020202020204" pitchFamily="34" charset="0"/>
              <a:cs typeface="Arial" panose="020B0604020202020204" pitchFamily="34" charset="0"/>
            </a:endParaRPr>
          </a:p>
        </p:txBody>
      </p:sp>
      <p:sp>
        <p:nvSpPr>
          <p:cNvPr id="3" name="Заголовок 2"/>
          <p:cNvSpPr>
            <a:spLocks noGrp="1"/>
          </p:cNvSpPr>
          <p:nvPr>
            <p:ph type="title"/>
          </p:nvPr>
        </p:nvSpPr>
        <p:spPr>
          <a:xfrm>
            <a:off x="1791894" y="1430289"/>
            <a:ext cx="6519349" cy="668827"/>
          </a:xfrm>
        </p:spPr>
        <p:txBody>
          <a:bodyPr>
            <a:normAutofit fontScale="90000"/>
          </a:bodyPr>
          <a:lstStyle/>
          <a:p>
            <a:pPr algn="just"/>
            <a:r>
              <a:rPr lang="uz-Cyrl-UZ" sz="2000" b="1" dirty="0">
                <a:solidFill>
                  <a:srgbClr val="FF0000"/>
                </a:solidFill>
                <a:latin typeface="Arial" panose="020B0604020202020204" pitchFamily="34" charset="0"/>
                <a:cs typeface="Arial" panose="020B0604020202020204" pitchFamily="34" charset="0"/>
              </a:rPr>
              <a:t>1. </a:t>
            </a:r>
            <a:r>
              <a:rPr lang="uz-Cyrl-UZ" sz="2000" b="1" dirty="0">
                <a:solidFill>
                  <a:srgbClr val="002060"/>
                </a:solidFill>
                <a:latin typeface="Arial" panose="020B0604020202020204" pitchFamily="34" charset="0"/>
                <a:cs typeface="Arial" panose="020B0604020202020204" pitchFamily="34" charset="0"/>
              </a:rPr>
              <a:t>Солиқ тўловчиларни шахсан қабул қилиш жараёнидаги асосий муомала кўникмалари</a:t>
            </a:r>
            <a:endParaRPr lang="ru-RU" sz="2000" dirty="0">
              <a:solidFill>
                <a:srgbClr val="002060"/>
              </a:solidFill>
              <a:latin typeface="Arial" panose="020B0604020202020204" pitchFamily="34" charset="0"/>
              <a:cs typeface="Arial" panose="020B0604020202020204" pitchFamily="34" charset="0"/>
            </a:endParaRPr>
          </a:p>
        </p:txBody>
      </p:sp>
      <p:sp>
        <p:nvSpPr>
          <p:cNvPr id="5" name="Прямоугольник 4"/>
          <p:cNvSpPr/>
          <p:nvPr/>
        </p:nvSpPr>
        <p:spPr>
          <a:xfrm>
            <a:off x="1791893" y="3549244"/>
            <a:ext cx="6519350" cy="707886"/>
          </a:xfrm>
          <a:prstGeom prst="rect">
            <a:avLst/>
          </a:prstGeom>
        </p:spPr>
        <p:txBody>
          <a:bodyPr wrap="square">
            <a:spAutoFit/>
          </a:bodyPr>
          <a:lstStyle/>
          <a:p>
            <a:pPr algn="just"/>
            <a:r>
              <a:rPr lang="ru-RU" sz="2000" b="1" dirty="0">
                <a:solidFill>
                  <a:srgbClr val="FF0000"/>
                </a:solidFill>
                <a:latin typeface="Arial" panose="020B0604020202020204" pitchFamily="34" charset="0"/>
                <a:ea typeface="Times New Roman" panose="02020603050405020304" pitchFamily="18" charset="0"/>
              </a:rPr>
              <a:t>3. </a:t>
            </a:r>
            <a:r>
              <a:rPr lang="uz-Cyrl-UZ" sz="2000" b="1" dirty="0" smtClean="0">
                <a:solidFill>
                  <a:srgbClr val="002060"/>
                </a:solidFill>
                <a:latin typeface="Arial" panose="020B0604020202020204" pitchFamily="34" charset="0"/>
                <a:ea typeface="Times New Roman" panose="02020603050405020304" pitchFamily="18" charset="0"/>
              </a:rPr>
              <a:t>Солиқ тўловчиларга ёзма жавоблар тайёрлашда қўйиладиган асосий талаблар</a:t>
            </a:r>
            <a:endParaRPr lang="uz-Cyrl-UZ" sz="2000" dirty="0">
              <a:solidFill>
                <a:srgbClr val="002060"/>
              </a:solidFill>
            </a:endParaRPr>
          </a:p>
        </p:txBody>
      </p:sp>
      <p:pic>
        <p:nvPicPr>
          <p:cNvPr id="18" name="Рисунок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706" y="2385904"/>
            <a:ext cx="1063314" cy="891879"/>
          </a:xfrm>
          <a:prstGeom prst="rect">
            <a:avLst/>
          </a:prstGeom>
        </p:spPr>
      </p:pic>
      <p:pic>
        <p:nvPicPr>
          <p:cNvPr id="19" name="Рисунок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9266" y="1377894"/>
            <a:ext cx="1014754" cy="856894"/>
          </a:xfrm>
          <a:prstGeom prst="rect">
            <a:avLst/>
          </a:prstGeom>
        </p:spPr>
      </p:pic>
      <p:pic>
        <p:nvPicPr>
          <p:cNvPr id="20" name="Рисунок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266" y="3504124"/>
            <a:ext cx="1014755" cy="798129"/>
          </a:xfrm>
          <a:prstGeom prst="rect">
            <a:avLst/>
          </a:prstGeom>
        </p:spPr>
      </p:pic>
      <p:sp>
        <p:nvSpPr>
          <p:cNvPr id="21" name="Прямоугольник 20"/>
          <p:cNvSpPr/>
          <p:nvPr/>
        </p:nvSpPr>
        <p:spPr>
          <a:xfrm>
            <a:off x="1791893" y="2631787"/>
            <a:ext cx="7021286" cy="707886"/>
          </a:xfrm>
          <a:prstGeom prst="rect">
            <a:avLst/>
          </a:prstGeom>
        </p:spPr>
        <p:txBody>
          <a:bodyPr wrap="square">
            <a:spAutoFit/>
          </a:bodyPr>
          <a:lstStyle/>
          <a:p>
            <a:pPr algn="just"/>
            <a:r>
              <a:rPr lang="ru-RU" sz="2000" b="1" dirty="0">
                <a:solidFill>
                  <a:srgbClr val="FF0000"/>
                </a:solidFill>
                <a:latin typeface="Arial" panose="020B0604020202020204" pitchFamily="34" charset="0"/>
                <a:ea typeface="Times New Roman" panose="02020603050405020304" pitchFamily="18" charset="0"/>
              </a:rPr>
              <a:t>2. </a:t>
            </a:r>
            <a:r>
              <a:rPr lang="uz-Cyrl-UZ" sz="2000" b="1" dirty="0" smtClean="0">
                <a:solidFill>
                  <a:srgbClr val="002060"/>
                </a:solidFill>
                <a:latin typeface="Arial" panose="020B0604020202020204" pitchFamily="34" charset="0"/>
                <a:ea typeface="Times New Roman" panose="02020603050405020304" pitchFamily="18" charset="0"/>
              </a:rPr>
              <a:t>Телефон орқали маълумот етказишнинг асосий қоидалари</a:t>
            </a:r>
            <a:endParaRPr lang="uz-Cyrl-UZ" sz="2000" dirty="0">
              <a:solidFill>
                <a:srgbClr val="002060"/>
              </a:solidFill>
            </a:endParaRPr>
          </a:p>
        </p:txBody>
      </p:sp>
      <p:sp>
        <p:nvSpPr>
          <p:cNvPr id="22" name="Прямоугольник 21"/>
          <p:cNvSpPr/>
          <p:nvPr/>
        </p:nvSpPr>
        <p:spPr>
          <a:xfrm>
            <a:off x="1791893" y="4650131"/>
            <a:ext cx="6519350" cy="1061829"/>
          </a:xfrm>
          <a:prstGeom prst="rect">
            <a:avLst/>
          </a:prstGeom>
        </p:spPr>
        <p:txBody>
          <a:bodyPr wrap="square">
            <a:spAutoFit/>
          </a:bodyPr>
          <a:lstStyle/>
          <a:p>
            <a:pPr algn="just">
              <a:lnSpc>
                <a:spcPct val="105000"/>
              </a:lnSpc>
              <a:spcAft>
                <a:spcPts val="1275"/>
              </a:spcAft>
            </a:pPr>
            <a:r>
              <a:rPr lang="ru-RU" sz="2000" b="1" dirty="0">
                <a:solidFill>
                  <a:srgbClr val="FF0000"/>
                </a:solidFill>
                <a:latin typeface="Arial" panose="020B0604020202020204" pitchFamily="34" charset="0"/>
                <a:ea typeface="Times New Roman" panose="02020603050405020304" pitchFamily="18" charset="0"/>
              </a:rPr>
              <a:t>4. </a:t>
            </a:r>
            <a:r>
              <a:rPr lang="uz-Cyrl-UZ" sz="2000" b="1" dirty="0" smtClean="0">
                <a:solidFill>
                  <a:srgbClr val="002060"/>
                </a:solidFill>
                <a:latin typeface="Arial" panose="020B0604020202020204" pitchFamily="34" charset="0"/>
                <a:ea typeface="Times New Roman" panose="02020603050405020304" pitchFamily="18" charset="0"/>
              </a:rPr>
              <a:t>Солиқ тўловчиларни қабул қиладиган мансабдор шахсларнинг ташқи кўринишига қўйиладиган асосий талаблар</a:t>
            </a:r>
            <a:endParaRPr lang="uz-Cyrl-UZ" sz="2000" dirty="0">
              <a:solidFill>
                <a:srgbClr val="002060"/>
              </a:solidFill>
              <a:latin typeface="Arial" panose="020B0604020202020204" pitchFamily="34" charset="0"/>
              <a:ea typeface="Times New Roman" panose="02020603050405020304" pitchFamily="18" charset="0"/>
            </a:endParaRPr>
          </a:p>
        </p:txBody>
      </p:sp>
      <p:pic>
        <p:nvPicPr>
          <p:cNvPr id="23" name="Рисунок 22"/>
          <p:cNvPicPr>
            <a:picLocks noChangeAspect="1"/>
          </p:cNvPicPr>
          <p:nvPr/>
        </p:nvPicPr>
        <p:blipFill>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tretch>
            <a:fillRect/>
          </a:stretch>
        </p:blipFill>
        <p:spPr>
          <a:xfrm>
            <a:off x="659266" y="4528594"/>
            <a:ext cx="1014754" cy="850131"/>
          </a:xfrm>
          <a:prstGeom prst="rect">
            <a:avLst/>
          </a:prstGeom>
        </p:spPr>
      </p:pic>
      <p:sp>
        <p:nvSpPr>
          <p:cNvPr id="24" name="Прямоугольник 23"/>
          <p:cNvSpPr/>
          <p:nvPr/>
        </p:nvSpPr>
        <p:spPr>
          <a:xfrm>
            <a:off x="1791893" y="5751064"/>
            <a:ext cx="6519350" cy="677108"/>
          </a:xfrm>
          <a:prstGeom prst="rect">
            <a:avLst/>
          </a:prstGeom>
        </p:spPr>
        <p:txBody>
          <a:bodyPr wrap="square">
            <a:spAutoFit/>
          </a:bodyPr>
          <a:lstStyle/>
          <a:p>
            <a:pPr algn="just"/>
            <a:r>
              <a:rPr lang="ru-RU" sz="1900" b="1" dirty="0">
                <a:solidFill>
                  <a:srgbClr val="FF0000"/>
                </a:solidFill>
                <a:latin typeface="Arial" panose="020B0604020202020204" pitchFamily="34" charset="0"/>
                <a:ea typeface="Times New Roman" panose="02020603050405020304" pitchFamily="18" charset="0"/>
              </a:rPr>
              <a:t>5. </a:t>
            </a:r>
            <a:r>
              <a:rPr lang="uz-Cyrl-UZ" sz="1900" b="1" dirty="0" smtClean="0">
                <a:solidFill>
                  <a:srgbClr val="002060"/>
                </a:solidFill>
                <a:latin typeface="Arial" panose="020B0604020202020204" pitchFamily="34" charset="0"/>
                <a:ea typeface="Times New Roman" panose="02020603050405020304" pitchFamily="18" charset="0"/>
              </a:rPr>
              <a:t>Солиқ тўловчиларни қабул қилиш хоналарига қўйиладиган асосий талаблар</a:t>
            </a:r>
            <a:endParaRPr lang="uz-Cyrl-UZ" sz="1900" dirty="0">
              <a:solidFill>
                <a:srgbClr val="002060"/>
              </a:solidFill>
              <a:latin typeface="Arial" panose="020B0604020202020204" pitchFamily="34" charset="0"/>
              <a:ea typeface="Times New Roman" panose="02020603050405020304" pitchFamily="18" charset="0"/>
            </a:endParaRPr>
          </a:p>
        </p:txBody>
      </p:sp>
      <p:pic>
        <p:nvPicPr>
          <p:cNvPr id="25" name="Рисунок 2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9265" y="5571588"/>
            <a:ext cx="1014754" cy="999595"/>
          </a:xfrm>
          <a:prstGeom prst="rect">
            <a:avLst/>
          </a:prstGeom>
        </p:spPr>
      </p:pic>
    </p:spTree>
    <p:extLst>
      <p:ext uri="{BB962C8B-B14F-4D97-AF65-F5344CB8AC3E}">
        <p14:creationId xmlns:p14="http://schemas.microsoft.com/office/powerpoint/2010/main" val="5330581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normAutofit fontScale="90000"/>
          </a:bodyPr>
          <a:lstStyle/>
          <a:p>
            <a:r>
              <a:rPr lang="uz-Cyrl-UZ" sz="3300" dirty="0" smtClean="0"/>
              <a:t>Мамлакатимизда </a:t>
            </a:r>
            <a:r>
              <a:rPr lang="uz-Cyrl-UZ" sz="3300" dirty="0"/>
              <a:t>солиқ маслаҳати профессинал хизматини ташкил этишнинг ҳуқуқий асоси</a:t>
            </a:r>
            <a:endParaRPr lang="ru-RU" sz="3300" dirty="0"/>
          </a:p>
        </p:txBody>
      </p:sp>
      <p:sp>
        <p:nvSpPr>
          <p:cNvPr id="3" name="Объект 2"/>
          <p:cNvSpPr>
            <a:spLocks noGrp="1"/>
          </p:cNvSpPr>
          <p:nvPr>
            <p:ph idx="1"/>
          </p:nvPr>
        </p:nvSpPr>
        <p:spPr>
          <a:xfrm>
            <a:off x="457200" y="1600201"/>
            <a:ext cx="8229600" cy="2764903"/>
          </a:xfrm>
        </p:spPr>
        <p:style>
          <a:lnRef idx="1">
            <a:schemeClr val="accent4"/>
          </a:lnRef>
          <a:fillRef idx="2">
            <a:schemeClr val="accent4"/>
          </a:fillRef>
          <a:effectRef idx="1">
            <a:schemeClr val="accent4"/>
          </a:effectRef>
          <a:fontRef idx="minor">
            <a:schemeClr val="dk1"/>
          </a:fontRef>
        </p:style>
        <p:txBody>
          <a:bodyPr>
            <a:normAutofit/>
          </a:bodyPr>
          <a:lstStyle/>
          <a:p>
            <a:r>
              <a:rPr lang="uz-Cyrl-UZ" sz="2800" dirty="0"/>
              <a:t>Ўзбекистон Республикаси Олий мажлиси Қонунчилик палатаси томонидан 2006 йил 29 июнда қабул қилинган, Олий мажлис Сенати томонидан 2006 йил 25 августда маъқулланган Ўзбекистон Республикасининг “Солиқ маслаҳати” </a:t>
            </a:r>
            <a:r>
              <a:rPr lang="uz-Cyrl-UZ" sz="2800" dirty="0" smtClean="0"/>
              <a:t>тўғрисидаги Қонуни</a:t>
            </a:r>
            <a:endParaRPr lang="ru-RU" sz="2800" dirty="0"/>
          </a:p>
        </p:txBody>
      </p:sp>
      <p:sp>
        <p:nvSpPr>
          <p:cNvPr id="4" name="Прямоугольник 3"/>
          <p:cNvSpPr/>
          <p:nvPr/>
        </p:nvSpPr>
        <p:spPr>
          <a:xfrm>
            <a:off x="467544" y="4869160"/>
            <a:ext cx="8352928" cy="138499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uz-Cyrl-UZ" sz="2800" dirty="0"/>
              <a:t>Солиқ маслаҳати  хизмати турини ташкил этишдан асосий мақсад </a:t>
            </a:r>
            <a:r>
              <a:rPr lang="uz-Cyrl-UZ" sz="2800" b="1" dirty="0"/>
              <a:t>солиқ тўловчиларга </a:t>
            </a:r>
            <a:r>
              <a:rPr lang="uz-Cyrl-UZ" sz="2800" dirty="0"/>
              <a:t>амалий ёрдам кўрсатишдан иборатдир. </a:t>
            </a:r>
            <a:endParaRPr lang="ru-RU" sz="2800" dirty="0"/>
          </a:p>
        </p:txBody>
      </p:sp>
    </p:spTree>
    <p:extLst>
      <p:ext uri="{BB962C8B-B14F-4D97-AF65-F5344CB8AC3E}">
        <p14:creationId xmlns:p14="http://schemas.microsoft.com/office/powerpoint/2010/main" val="29056639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txBox="1">
            <a:spLocks/>
          </p:cNvSpPr>
          <p:nvPr/>
        </p:nvSpPr>
        <p:spPr>
          <a:xfrm>
            <a:off x="1302035" y="352604"/>
            <a:ext cx="6833507" cy="714197"/>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uz-Cyrl-UZ" sz="2700" b="1" dirty="0">
                <a:solidFill>
                  <a:srgbClr val="002060"/>
                </a:solidFill>
                <a:latin typeface="Arial" panose="020B0604020202020204" pitchFamily="34" charset="0"/>
                <a:cs typeface="Arial" panose="020B0604020202020204" pitchFamily="34" charset="0"/>
              </a:rPr>
              <a:t>1. Солиқ тўловчиларни </a:t>
            </a:r>
            <a:r>
              <a:rPr lang="uz-Cyrl-UZ" sz="2700" b="1" u="sng" dirty="0">
                <a:solidFill>
                  <a:srgbClr val="0070C0"/>
                </a:solidFill>
                <a:latin typeface="Arial" panose="020B0604020202020204" pitchFamily="34" charset="0"/>
                <a:cs typeface="Arial" panose="020B0604020202020204" pitchFamily="34" charset="0"/>
              </a:rPr>
              <a:t>шахсан қабул қилиш </a:t>
            </a:r>
            <a:r>
              <a:rPr lang="uz-Cyrl-UZ" sz="2700" b="1" dirty="0">
                <a:solidFill>
                  <a:srgbClr val="002060"/>
                </a:solidFill>
                <a:latin typeface="Arial" panose="020B0604020202020204" pitchFamily="34" charset="0"/>
                <a:cs typeface="Arial" panose="020B0604020202020204" pitchFamily="34" charset="0"/>
              </a:rPr>
              <a:t>жараёнидаги асосий </a:t>
            </a:r>
            <a:r>
              <a:rPr lang="uz-Cyrl-UZ" sz="2700" b="1" dirty="0" smtClean="0">
                <a:solidFill>
                  <a:srgbClr val="002060"/>
                </a:solidFill>
                <a:latin typeface="Arial" panose="020B0604020202020204" pitchFamily="34" charset="0"/>
                <a:cs typeface="Arial" panose="020B0604020202020204" pitchFamily="34" charset="0"/>
              </a:rPr>
              <a:t>талаблар</a:t>
            </a:r>
            <a:endParaRPr lang="ru-RU" sz="2700" b="1" dirty="0">
              <a:solidFill>
                <a:srgbClr val="002060"/>
              </a:solidFill>
              <a:latin typeface="Arial" panose="020B0604020202020204" pitchFamily="34" charset="0"/>
              <a:cs typeface="Arial" panose="020B0604020202020204" pitchFamily="34" charset="0"/>
            </a:endParaRPr>
          </a:p>
        </p:txBody>
      </p:sp>
      <p:sp>
        <p:nvSpPr>
          <p:cNvPr id="7" name="Заголовок 6"/>
          <p:cNvSpPr>
            <a:spLocks noGrp="1"/>
          </p:cNvSpPr>
          <p:nvPr>
            <p:ph type="title"/>
          </p:nvPr>
        </p:nvSpPr>
        <p:spPr>
          <a:xfrm>
            <a:off x="1808220" y="1306493"/>
            <a:ext cx="6943893" cy="1788919"/>
          </a:xfrm>
          <a:ln w="19050"/>
        </p:spPr>
        <p:style>
          <a:lnRef idx="2">
            <a:schemeClr val="accent5"/>
          </a:lnRef>
          <a:fillRef idx="1">
            <a:schemeClr val="lt1"/>
          </a:fillRef>
          <a:effectRef idx="0">
            <a:schemeClr val="accent5"/>
          </a:effectRef>
          <a:fontRef idx="minor">
            <a:schemeClr val="dk1"/>
          </a:fontRef>
        </p:style>
        <p:txBody>
          <a:bodyPr>
            <a:normAutofit fontScale="90000"/>
          </a:bodyPr>
          <a:lstStyle/>
          <a:p>
            <a:pPr indent="533400">
              <a:lnSpc>
                <a:spcPct val="120000"/>
              </a:lnSpc>
              <a:spcAft>
                <a:spcPts val="1200"/>
              </a:spcAft>
            </a:pPr>
            <a:r>
              <a:rPr lang="uz-Cyrl-UZ" sz="2000" b="1" dirty="0" smtClean="0">
                <a:solidFill>
                  <a:srgbClr val="FF0000"/>
                </a:solidFill>
              </a:rPr>
              <a:t> ШАРТ:</a:t>
            </a:r>
            <a:r>
              <a:rPr lang="ru-RU" sz="1600" b="1" dirty="0">
                <a:solidFill>
                  <a:srgbClr val="FF0000"/>
                </a:solidFill>
              </a:rPr>
              <a:t/>
            </a:r>
            <a:br>
              <a:rPr lang="ru-RU" sz="1600" b="1" dirty="0">
                <a:solidFill>
                  <a:srgbClr val="FF0000"/>
                </a:solidFill>
              </a:rPr>
            </a:br>
            <a:r>
              <a:rPr lang="ru-RU" sz="1600" b="1" dirty="0" smtClean="0">
                <a:solidFill>
                  <a:srgbClr val="FF0000"/>
                </a:solidFill>
              </a:rPr>
              <a:t>              </a:t>
            </a:r>
            <a:r>
              <a:rPr lang="ru-RU" sz="1800" dirty="0" smtClean="0">
                <a:solidFill>
                  <a:srgbClr val="002060"/>
                </a:solidFill>
                <a:latin typeface="Arial" panose="020B0604020202020204" pitchFamily="34" charset="0"/>
                <a:cs typeface="Arial" panose="020B0604020202020204" pitchFamily="34" charset="0"/>
              </a:rPr>
              <a:t>- инспектор </a:t>
            </a:r>
            <a:r>
              <a:rPr lang="ru-RU" sz="1800" dirty="0" err="1">
                <a:solidFill>
                  <a:srgbClr val="002060"/>
                </a:solidFill>
                <a:latin typeface="Arial" panose="020B0604020202020204" pitchFamily="34" charset="0"/>
                <a:cs typeface="Arial" panose="020B0604020202020204" pitchFamily="34" charset="0"/>
              </a:rPr>
              <a:t>мулойим</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эътиборли</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қатъий</a:t>
            </a:r>
            <a:r>
              <a:rPr lang="ru-RU" sz="1800" dirty="0">
                <a:solidFill>
                  <a:srgbClr val="002060"/>
                </a:solidFill>
                <a:latin typeface="Arial" panose="020B0604020202020204" pitchFamily="34" charset="0"/>
                <a:cs typeface="Arial" panose="020B0604020202020204" pitchFamily="34" charset="0"/>
              </a:rPr>
              <a:t> </a:t>
            </a:r>
            <a:r>
              <a:rPr lang="ru-RU" sz="1800" dirty="0" err="1" smtClean="0">
                <a:solidFill>
                  <a:srgbClr val="002060"/>
                </a:solidFill>
                <a:latin typeface="Arial" panose="020B0604020202020204" pitchFamily="34" charset="0"/>
                <a:cs typeface="Arial" panose="020B0604020202020204" pitchFamily="34" charset="0"/>
              </a:rPr>
              <a:t>бўлиши</a:t>
            </a:r>
            <a:r>
              <a:rPr lang="ru-RU" sz="1800" dirty="0">
                <a:solidFill>
                  <a:srgbClr val="002060"/>
                </a:solidFill>
                <a:latin typeface="Arial" panose="020B0604020202020204" pitchFamily="34" charset="0"/>
                <a:cs typeface="Arial" panose="020B0604020202020204" pitchFamily="34" charset="0"/>
              </a:rPr>
              <a:t>;</a:t>
            </a:r>
            <a:r>
              <a:rPr lang="ru-RU" sz="1800" dirty="0" smtClean="0">
                <a:solidFill>
                  <a:srgbClr val="002060"/>
                </a:solidFill>
                <a:latin typeface="Arial" panose="020B0604020202020204" pitchFamily="34" charset="0"/>
                <a:cs typeface="Arial" panose="020B0604020202020204" pitchFamily="34" charset="0"/>
              </a:rPr>
              <a:t/>
            </a:r>
            <a:br>
              <a:rPr lang="ru-RU" sz="1800" dirty="0" smtClean="0">
                <a:solidFill>
                  <a:srgbClr val="002060"/>
                </a:solidFill>
                <a:latin typeface="Arial" panose="020B0604020202020204" pitchFamily="34" charset="0"/>
                <a:cs typeface="Arial" panose="020B0604020202020204" pitchFamily="34" charset="0"/>
              </a:rPr>
            </a:br>
            <a:r>
              <a:rPr lang="ru-RU" sz="1800" dirty="0">
                <a:solidFill>
                  <a:srgbClr val="002060"/>
                </a:solidFill>
                <a:latin typeface="Arial" panose="020B0604020202020204" pitchFamily="34" charset="0"/>
                <a:cs typeface="Arial" panose="020B0604020202020204" pitchFamily="34" charset="0"/>
              </a:rPr>
              <a:t> </a:t>
            </a:r>
            <a:r>
              <a:rPr lang="ru-RU" sz="1800" dirty="0" smtClean="0">
                <a:solidFill>
                  <a:srgbClr val="002060"/>
                </a:solidFill>
                <a:latin typeface="Arial" panose="020B0604020202020204" pitchFamily="34" charset="0"/>
                <a:cs typeface="Arial" panose="020B0604020202020204" pitchFamily="34" charset="0"/>
              </a:rPr>
              <a:t>         - </a:t>
            </a:r>
            <a:r>
              <a:rPr lang="ru-RU" sz="1800" dirty="0" err="1">
                <a:solidFill>
                  <a:srgbClr val="002060"/>
                </a:solidFill>
                <a:latin typeface="Arial" panose="020B0604020202020204" pitchFamily="34" charset="0"/>
                <a:cs typeface="Arial" panose="020B0604020202020204" pitchFamily="34" charset="0"/>
              </a:rPr>
              <a:t>с</a:t>
            </a:r>
            <a:r>
              <a:rPr lang="ru-RU" sz="1800" dirty="0" err="1" smtClean="0">
                <a:solidFill>
                  <a:srgbClr val="002060"/>
                </a:solidFill>
                <a:latin typeface="Arial" panose="020B0604020202020204" pitchFamily="34" charset="0"/>
                <a:cs typeface="Arial" panose="020B0604020202020204" pitchFamily="34" charset="0"/>
              </a:rPr>
              <a:t>олиқ</a:t>
            </a:r>
            <a:r>
              <a:rPr lang="ru-RU" sz="1800" dirty="0" smtClean="0">
                <a:solidFill>
                  <a:srgbClr val="002060"/>
                </a:solidFill>
                <a:latin typeface="Arial" panose="020B0604020202020204" pitchFamily="34" charset="0"/>
                <a:cs typeface="Arial" panose="020B0604020202020204" pitchFamily="34" charset="0"/>
              </a:rPr>
              <a:t> </a:t>
            </a:r>
            <a:r>
              <a:rPr lang="ru-RU" sz="1800" dirty="0" err="1" smtClean="0">
                <a:solidFill>
                  <a:srgbClr val="002060"/>
                </a:solidFill>
                <a:latin typeface="Arial" panose="020B0604020202020204" pitchFamily="34" charset="0"/>
                <a:cs typeface="Arial" panose="020B0604020202020204" pitchFamily="34" charset="0"/>
              </a:rPr>
              <a:t>тўловчига</a:t>
            </a:r>
            <a:r>
              <a:rPr lang="ru-RU" sz="1800" dirty="0" smtClean="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исми</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шарифини</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айтган</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ҳолда</a:t>
            </a:r>
            <a:r>
              <a:rPr lang="ru-RU" sz="1800" dirty="0">
                <a:solidFill>
                  <a:srgbClr val="002060"/>
                </a:solidFill>
                <a:latin typeface="Arial" panose="020B0604020202020204" pitchFamily="34" charset="0"/>
                <a:cs typeface="Arial" panose="020B0604020202020204" pitchFamily="34" charset="0"/>
              </a:rPr>
              <a:t> </a:t>
            </a:r>
            <a:r>
              <a:rPr lang="ru-RU" sz="1800" i="1"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“Сиз”</a:t>
            </a:r>
            <a:r>
              <a:rPr lang="ru-RU" sz="1800"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деб</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мурожаат</a:t>
            </a:r>
            <a:r>
              <a:rPr lang="ru-RU" sz="1800" dirty="0">
                <a:solidFill>
                  <a:srgbClr val="002060"/>
                </a:solidFill>
                <a:latin typeface="Arial" panose="020B0604020202020204" pitchFamily="34" charset="0"/>
                <a:cs typeface="Arial" panose="020B0604020202020204" pitchFamily="34" charset="0"/>
              </a:rPr>
              <a:t> </a:t>
            </a:r>
            <a:r>
              <a:rPr lang="ru-RU" sz="1800" dirty="0" err="1" smtClean="0">
                <a:solidFill>
                  <a:srgbClr val="002060"/>
                </a:solidFill>
                <a:latin typeface="Arial" panose="020B0604020202020204" pitchFamily="34" charset="0"/>
                <a:cs typeface="Arial" panose="020B0604020202020204" pitchFamily="34" charset="0"/>
              </a:rPr>
              <a:t>қилиши</a:t>
            </a:r>
            <a:r>
              <a:rPr lang="ru-RU" sz="1800" dirty="0" smtClean="0">
                <a:solidFill>
                  <a:srgbClr val="002060"/>
                </a:solidFill>
                <a:latin typeface="Arial" panose="020B0604020202020204" pitchFamily="34" charset="0"/>
                <a:cs typeface="Arial" panose="020B0604020202020204" pitchFamily="34" charset="0"/>
              </a:rPr>
              <a:t>; </a:t>
            </a:r>
            <a:br>
              <a:rPr lang="ru-RU" sz="1800" dirty="0" smtClean="0">
                <a:solidFill>
                  <a:srgbClr val="002060"/>
                </a:solidFill>
                <a:latin typeface="Arial" panose="020B0604020202020204" pitchFamily="34" charset="0"/>
                <a:cs typeface="Arial" panose="020B0604020202020204" pitchFamily="34" charset="0"/>
              </a:rPr>
            </a:br>
            <a:r>
              <a:rPr lang="ru-RU" sz="1800" dirty="0" smtClean="0">
                <a:solidFill>
                  <a:srgbClr val="002060"/>
                </a:solidFill>
                <a:latin typeface="Arial" panose="020B0604020202020204" pitchFamily="34" charset="0"/>
                <a:cs typeface="Arial" panose="020B0604020202020204" pitchFamily="34" charset="0"/>
              </a:rPr>
              <a:t>          - </a:t>
            </a:r>
            <a:r>
              <a:rPr lang="ru-RU" sz="1800" dirty="0" err="1">
                <a:solidFill>
                  <a:srgbClr val="002060"/>
                </a:solidFill>
                <a:latin typeface="Arial" panose="020B0604020202020204" pitchFamily="34" charset="0"/>
                <a:cs typeface="Arial" panose="020B0604020202020204" pitchFamily="34" charset="0"/>
              </a:rPr>
              <a:t>т</a:t>
            </a:r>
            <a:r>
              <a:rPr lang="ru-RU" sz="1800" dirty="0" err="1" smtClean="0">
                <a:solidFill>
                  <a:srgbClr val="002060"/>
                </a:solidFill>
                <a:latin typeface="Arial" panose="020B0604020202020204" pitchFamily="34" charset="0"/>
                <a:cs typeface="Arial" panose="020B0604020202020204" pitchFamily="34" charset="0"/>
              </a:rPr>
              <a:t>ушунтиришлар</a:t>
            </a:r>
            <a:r>
              <a:rPr lang="ru-RU" sz="1800" dirty="0" smtClean="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тушунарли</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шаклда</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икки</a:t>
            </a:r>
            <a:r>
              <a:rPr lang="ru-RU" sz="1800" dirty="0">
                <a:solidFill>
                  <a:srgbClr val="002060"/>
                </a:solidFill>
                <a:latin typeface="Arial" panose="020B0604020202020204" pitchFamily="34" charset="0"/>
                <a:cs typeface="Arial" panose="020B0604020202020204" pitchFamily="34" charset="0"/>
              </a:rPr>
              <a:t> хил </a:t>
            </a:r>
            <a:r>
              <a:rPr lang="ru-RU" sz="1800" dirty="0" err="1">
                <a:solidFill>
                  <a:srgbClr val="002060"/>
                </a:solidFill>
                <a:latin typeface="Arial" panose="020B0604020202020204" pitchFamily="34" charset="0"/>
                <a:cs typeface="Arial" panose="020B0604020202020204" pitchFamily="34" charset="0"/>
              </a:rPr>
              <a:t>ёки</a:t>
            </a:r>
            <a:r>
              <a:rPr lang="ru-RU" sz="1800" dirty="0">
                <a:solidFill>
                  <a:srgbClr val="002060"/>
                </a:solidFill>
                <a:latin typeface="Arial" panose="020B0604020202020204" pitchFamily="34" charset="0"/>
                <a:cs typeface="Arial" panose="020B0604020202020204" pitchFamily="34" charset="0"/>
              </a:rPr>
              <a:t> </a:t>
            </a:r>
            <a:r>
              <a:rPr lang="ru-RU" sz="1800" dirty="0" err="1" smtClean="0">
                <a:solidFill>
                  <a:srgbClr val="002060"/>
                </a:solidFill>
                <a:latin typeface="Arial" panose="020B0604020202020204" pitchFamily="34" charset="0"/>
                <a:cs typeface="Arial" panose="020B0604020202020204" pitchFamily="34" charset="0"/>
              </a:rPr>
              <a:t>нотўғри</a:t>
            </a:r>
            <a:r>
              <a:rPr lang="ru-RU" sz="1800" dirty="0" smtClean="0">
                <a:solidFill>
                  <a:srgbClr val="002060"/>
                </a:solidFill>
                <a:latin typeface="Arial" panose="020B0604020202020204" pitchFamily="34" charset="0"/>
                <a:cs typeface="Arial" panose="020B0604020202020204" pitchFamily="34" charset="0"/>
              </a:rPr>
              <a:t> </a:t>
            </a:r>
            <a:r>
              <a:rPr lang="ru-RU" sz="1800" dirty="0" err="1" smtClean="0">
                <a:solidFill>
                  <a:srgbClr val="002060"/>
                </a:solidFill>
                <a:latin typeface="Arial" panose="020B0604020202020204" pitchFamily="34" charset="0"/>
                <a:cs typeface="Arial" panose="020B0604020202020204" pitchFamily="34" charset="0"/>
              </a:rPr>
              <a:t>талқиннинг</a:t>
            </a:r>
            <a:r>
              <a:rPr lang="ru-RU" sz="1800" dirty="0" smtClean="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олдини</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олган</a:t>
            </a:r>
            <a:r>
              <a:rPr lang="ru-RU" sz="1800" dirty="0">
                <a:solidFill>
                  <a:srgbClr val="002060"/>
                </a:solidFill>
                <a:latin typeface="Arial" panose="020B0604020202020204" pitchFamily="34" charset="0"/>
                <a:cs typeface="Arial" panose="020B0604020202020204" pitchFamily="34" charset="0"/>
              </a:rPr>
              <a:t> </a:t>
            </a:r>
            <a:r>
              <a:rPr lang="ru-RU" sz="1800" dirty="0" smtClean="0">
                <a:solidFill>
                  <a:srgbClr val="002060"/>
                </a:solidFill>
                <a:latin typeface="Arial" panose="020B0604020202020204" pitchFamily="34" charset="0"/>
                <a:cs typeface="Arial" panose="020B0604020202020204" pitchFamily="34" charset="0"/>
              </a:rPr>
              <a:t/>
            </a:r>
            <a:br>
              <a:rPr lang="ru-RU" sz="1800" dirty="0" smtClean="0">
                <a:solidFill>
                  <a:srgbClr val="002060"/>
                </a:solidFill>
                <a:latin typeface="Arial" panose="020B0604020202020204" pitchFamily="34" charset="0"/>
                <a:cs typeface="Arial" panose="020B0604020202020204" pitchFamily="34" charset="0"/>
              </a:rPr>
            </a:br>
            <a:r>
              <a:rPr lang="ru-RU" sz="1800" dirty="0" smtClean="0">
                <a:solidFill>
                  <a:srgbClr val="002060"/>
                </a:solidFill>
                <a:latin typeface="Arial" panose="020B0604020202020204" pitchFamily="34" charset="0"/>
                <a:cs typeface="Arial" panose="020B0604020202020204" pitchFamily="34" charset="0"/>
              </a:rPr>
              <a:t>            </a:t>
            </a:r>
            <a:r>
              <a:rPr lang="ru-RU" sz="1800" dirty="0" err="1" smtClean="0">
                <a:solidFill>
                  <a:srgbClr val="002060"/>
                </a:solidFill>
                <a:latin typeface="Arial" panose="020B0604020202020204" pitchFamily="34" charset="0"/>
                <a:cs typeface="Arial" panose="020B0604020202020204" pitchFamily="34" charset="0"/>
              </a:rPr>
              <a:t>ҳолда</a:t>
            </a:r>
            <a:r>
              <a:rPr lang="ru-RU" sz="1800" dirty="0" smtClean="0">
                <a:solidFill>
                  <a:srgbClr val="002060"/>
                </a:solidFill>
                <a:latin typeface="Arial" panose="020B0604020202020204" pitchFamily="34" charset="0"/>
                <a:cs typeface="Arial" panose="020B0604020202020204" pitchFamily="34" charset="0"/>
              </a:rPr>
              <a:t> </a:t>
            </a:r>
            <a:r>
              <a:rPr lang="ru-RU" sz="1800" dirty="0" err="1" smtClean="0">
                <a:solidFill>
                  <a:srgbClr val="002060"/>
                </a:solidFill>
                <a:latin typeface="Arial" panose="020B0604020202020204" pitchFamily="34" charset="0"/>
                <a:cs typeface="Arial" panose="020B0604020202020204" pitchFamily="34" charset="0"/>
              </a:rPr>
              <a:t>берилиши</a:t>
            </a:r>
            <a:r>
              <a:rPr lang="ru-RU" sz="1800" dirty="0" smtClean="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Агар</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такрорлашга</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зарурият</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бўлса</a:t>
            </a:r>
            <a:r>
              <a:rPr lang="ru-RU" sz="1800" dirty="0">
                <a:solidFill>
                  <a:srgbClr val="002060"/>
                </a:solidFill>
                <a:latin typeface="Arial" panose="020B0604020202020204" pitchFamily="34" charset="0"/>
                <a:cs typeface="Arial" panose="020B0604020202020204" pitchFamily="34" charset="0"/>
              </a:rPr>
              <a:t>, ходим </a:t>
            </a:r>
            <a:r>
              <a:rPr lang="ru-RU" sz="1800" dirty="0" err="1">
                <a:solidFill>
                  <a:srgbClr val="002060"/>
                </a:solidFill>
                <a:latin typeface="Arial" panose="020B0604020202020204" pitchFamily="34" charset="0"/>
                <a:cs typeface="Arial" panose="020B0604020202020204" pitchFamily="34" charset="0"/>
              </a:rPr>
              <a:t>ўз</a:t>
            </a:r>
            <a:r>
              <a:rPr lang="ru-RU" sz="1800" dirty="0">
                <a:solidFill>
                  <a:srgbClr val="002060"/>
                </a:solidFill>
                <a:latin typeface="Arial" panose="020B0604020202020204" pitchFamily="34" charset="0"/>
                <a:cs typeface="Arial" panose="020B0604020202020204" pitchFamily="34" charset="0"/>
              </a:rPr>
              <a:t> </a:t>
            </a:r>
            <a:r>
              <a:rPr lang="ru-RU" sz="1800" dirty="0" err="1" smtClean="0">
                <a:solidFill>
                  <a:srgbClr val="002060"/>
                </a:solidFill>
                <a:latin typeface="Arial" panose="020B0604020202020204" pitchFamily="34" charset="0"/>
                <a:cs typeface="Arial" panose="020B0604020202020204" pitchFamily="34" charset="0"/>
              </a:rPr>
              <a:t>сўзлари</a:t>
            </a:r>
            <a:r>
              <a:rPr lang="ru-RU" sz="1800" dirty="0" smtClean="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маъносини</a:t>
            </a:r>
            <a:r>
              <a:rPr lang="ru-RU" sz="1800" dirty="0">
                <a:solidFill>
                  <a:srgbClr val="002060"/>
                </a:solidFill>
                <a:latin typeface="Arial" panose="020B0604020202020204" pitchFamily="34" charset="0"/>
                <a:cs typeface="Arial" panose="020B0604020202020204" pitchFamily="34" charset="0"/>
              </a:rPr>
              <a:t> </a:t>
            </a:r>
            <a:r>
              <a:rPr lang="ru-RU" sz="1800" dirty="0" smtClean="0">
                <a:solidFill>
                  <a:srgbClr val="002060"/>
                </a:solidFill>
                <a:latin typeface="Arial" panose="020B0604020202020204" pitchFamily="34" charset="0"/>
                <a:cs typeface="Arial" panose="020B0604020202020204" pitchFamily="34" charset="0"/>
              </a:rPr>
              <a:t/>
            </a:r>
            <a:br>
              <a:rPr lang="ru-RU" sz="1800" dirty="0" smtClean="0">
                <a:solidFill>
                  <a:srgbClr val="002060"/>
                </a:solidFill>
                <a:latin typeface="Arial" panose="020B0604020202020204" pitchFamily="34" charset="0"/>
                <a:cs typeface="Arial" panose="020B0604020202020204" pitchFamily="34" charset="0"/>
              </a:rPr>
            </a:br>
            <a:r>
              <a:rPr lang="ru-RU" sz="1800" dirty="0">
                <a:solidFill>
                  <a:srgbClr val="002060"/>
                </a:solidFill>
                <a:latin typeface="Arial" panose="020B0604020202020204" pitchFamily="34" charset="0"/>
                <a:cs typeface="Arial" panose="020B0604020202020204" pitchFamily="34" charset="0"/>
              </a:rPr>
              <a:t> </a:t>
            </a:r>
            <a:r>
              <a:rPr lang="ru-RU" sz="1800" dirty="0" smtClean="0">
                <a:solidFill>
                  <a:srgbClr val="002060"/>
                </a:solidFill>
                <a:latin typeface="Arial" panose="020B0604020202020204" pitchFamily="34" charset="0"/>
                <a:cs typeface="Arial" panose="020B0604020202020204" pitchFamily="34" charset="0"/>
              </a:rPr>
              <a:t>           </a:t>
            </a:r>
            <a:r>
              <a:rPr lang="ru-RU" sz="1800" dirty="0" err="1" smtClean="0">
                <a:solidFill>
                  <a:srgbClr val="002060"/>
                </a:solidFill>
                <a:latin typeface="Arial" panose="020B0604020202020204" pitchFamily="34" charset="0"/>
                <a:cs typeface="Arial" panose="020B0604020202020204" pitchFamily="34" charset="0"/>
              </a:rPr>
              <a:t>бамайлихотир</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жаҳл</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қилмасдан</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қайтариши</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ва</a:t>
            </a:r>
            <a:r>
              <a:rPr lang="ru-RU" sz="1800" dirty="0">
                <a:solidFill>
                  <a:srgbClr val="002060"/>
                </a:solidFill>
                <a:latin typeface="Arial" panose="020B0604020202020204" pitchFamily="34" charset="0"/>
                <a:cs typeface="Arial" panose="020B0604020202020204" pitchFamily="34" charset="0"/>
              </a:rPr>
              <a:t> </a:t>
            </a:r>
            <a:r>
              <a:rPr lang="ru-RU" sz="1800" dirty="0" err="1">
                <a:solidFill>
                  <a:srgbClr val="002060"/>
                </a:solidFill>
                <a:latin typeface="Arial" panose="020B0604020202020204" pitchFamily="34" charset="0"/>
                <a:cs typeface="Arial" panose="020B0604020202020204" pitchFamily="34" charset="0"/>
              </a:rPr>
              <a:t>маъносини</a:t>
            </a:r>
            <a:r>
              <a:rPr lang="ru-RU" sz="1800" dirty="0">
                <a:solidFill>
                  <a:srgbClr val="002060"/>
                </a:solidFill>
                <a:latin typeface="Arial" panose="020B0604020202020204" pitchFamily="34" charset="0"/>
                <a:cs typeface="Arial" panose="020B0604020202020204" pitchFamily="34" charset="0"/>
              </a:rPr>
              <a:t> </a:t>
            </a:r>
            <a:r>
              <a:rPr lang="ru-RU" sz="1800" dirty="0" err="1" smtClean="0">
                <a:solidFill>
                  <a:srgbClr val="002060"/>
                </a:solidFill>
                <a:latin typeface="Arial" panose="020B0604020202020204" pitchFamily="34" charset="0"/>
                <a:cs typeface="Arial" panose="020B0604020202020204" pitchFamily="34" charset="0"/>
              </a:rPr>
              <a:t>тушунтириши</a:t>
            </a:r>
            <a:r>
              <a:rPr lang="ru-RU" sz="1800" dirty="0" smtClean="0">
                <a:solidFill>
                  <a:srgbClr val="002060"/>
                </a:solidFill>
                <a:latin typeface="Arial" panose="020B0604020202020204" pitchFamily="34" charset="0"/>
                <a:cs typeface="Arial" panose="020B0604020202020204" pitchFamily="34" charset="0"/>
              </a:rPr>
              <a:t>.</a:t>
            </a:r>
            <a:endParaRPr lang="ru-RU" sz="1500" dirty="0">
              <a:solidFill>
                <a:srgbClr val="002060"/>
              </a:solidFill>
              <a:latin typeface="Arial" panose="020B0604020202020204" pitchFamily="34" charset="0"/>
              <a:cs typeface="Arial" panose="020B0604020202020204" pitchFamily="34" charset="0"/>
            </a:endParaRPr>
          </a:p>
        </p:txBody>
      </p:sp>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171" y="1583986"/>
            <a:ext cx="1253050" cy="3081086"/>
          </a:xfrm>
          <a:prstGeom prst="rect">
            <a:avLst/>
          </a:prstGeom>
        </p:spPr>
      </p:pic>
      <p:sp>
        <p:nvSpPr>
          <p:cNvPr id="9" name="Прямоугольник 8"/>
          <p:cNvSpPr/>
          <p:nvPr/>
        </p:nvSpPr>
        <p:spPr>
          <a:xfrm>
            <a:off x="1808220" y="3254585"/>
            <a:ext cx="6943893" cy="2456057"/>
          </a:xfrm>
          <a:prstGeom prst="rect">
            <a:avLst/>
          </a:prstGeom>
          <a:ln w="19050"/>
        </p:spPr>
        <p:style>
          <a:lnRef idx="2">
            <a:schemeClr val="accent5"/>
          </a:lnRef>
          <a:fillRef idx="1">
            <a:schemeClr val="lt1"/>
          </a:fillRef>
          <a:effectRef idx="0">
            <a:schemeClr val="accent5"/>
          </a:effectRef>
          <a:fontRef idx="minor">
            <a:schemeClr val="dk1"/>
          </a:fontRef>
        </p:style>
        <p:txBody>
          <a:bodyPr wrap="square">
            <a:spAutoFit/>
          </a:bodyPr>
          <a:lstStyle/>
          <a:p>
            <a:pPr indent="533400" algn="just">
              <a:lnSpc>
                <a:spcPct val="120000"/>
              </a:lnSpc>
            </a:pPr>
            <a:r>
              <a:rPr lang="ru-RU" sz="1600" b="1" dirty="0" smtClean="0">
                <a:solidFill>
                  <a:srgbClr val="FF0000"/>
                </a:solidFill>
                <a:latin typeface="Arial" panose="020B0604020202020204" pitchFamily="34" charset="0"/>
                <a:ea typeface="Times New Roman" panose="02020603050405020304" pitchFamily="18" charset="0"/>
                <a:cs typeface="Times New Roman" panose="02020603050405020304" pitchFamily="18" charset="0"/>
              </a:rPr>
              <a:t>ТАҚИҚЛАНАДИ:</a:t>
            </a:r>
          </a:p>
          <a:p>
            <a:pPr indent="533400" algn="just">
              <a:lnSpc>
                <a:spcPct val="120000"/>
              </a:lnSpc>
            </a:pPr>
            <a:r>
              <a:rPr lang="ru-RU" sz="1600"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қабул</a:t>
            </a:r>
            <a:r>
              <a:rPr lang="ru-RU" sz="1600"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пайтида</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бошқалар</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билан</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параллел</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суҳбатлар</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ўтказиш</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a:t>
            </a:r>
            <a:endParaRPr lang="ru-RU" sz="1600"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endParaRPr>
          </a:p>
          <a:p>
            <a:pPr indent="533400" algn="just">
              <a:lnSpc>
                <a:spcPct val="120000"/>
              </a:lnSpc>
            </a:pPr>
            <a:r>
              <a:rPr lang="ru-RU" sz="1600"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узоқ</a:t>
            </a:r>
            <a:r>
              <a:rPr lang="ru-RU" sz="1600"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вақт</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телефондаги</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суҳбатларни</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қабул</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қилиш</a:t>
            </a:r>
            <a:r>
              <a:rPr lang="ru-RU" sz="1600"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a:t>
            </a:r>
          </a:p>
          <a:p>
            <a:pPr indent="533400" algn="just">
              <a:lnSpc>
                <a:spcPct val="120000"/>
              </a:lnSpc>
            </a:pPr>
            <a:r>
              <a:rPr lang="ru-RU" sz="1600"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баланд </a:t>
            </a:r>
            <a:r>
              <a:rPr lang="ru-RU" sz="16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оҳангда</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сўзлаш</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қўполлик</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такаббурлик</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нотўғри</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изоҳлар</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келтириш</a:t>
            </a:r>
            <a:r>
              <a:rPr lang="ru-RU" sz="1600"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a:t>
            </a:r>
          </a:p>
          <a:p>
            <a:pPr indent="533400" algn="just">
              <a:lnSpc>
                <a:spcPct val="120000"/>
              </a:lnSpc>
            </a:pPr>
            <a:r>
              <a:rPr lang="ru-RU" sz="1600"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бахслар</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мунозаралар</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ва</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мулоқотни</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мулойим</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олиб</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боришга</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халақит</a:t>
            </a:r>
            <a:r>
              <a:rPr lang="ru-RU" sz="1600"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берувчи</a:t>
            </a:r>
            <a:endParaRPr lang="ru-RU" sz="1600"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endParaRPr>
          </a:p>
          <a:p>
            <a:pPr indent="533400" algn="just">
              <a:lnSpc>
                <a:spcPct val="120000"/>
              </a:lnSpc>
            </a:pPr>
            <a:r>
              <a:rPr lang="ru-RU" sz="1600"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ҳолатларга</a:t>
            </a:r>
            <a:r>
              <a:rPr lang="ru-RU" sz="1600"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йўл</a:t>
            </a:r>
            <a:r>
              <a:rPr lang="ru-RU" sz="1600"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1600"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қўйиш</a:t>
            </a:r>
            <a:r>
              <a:rPr lang="ru-RU" sz="1600"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a:t>
            </a:r>
            <a:endParaRPr lang="ru-RU"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Прямоугольник 9"/>
          <p:cNvSpPr/>
          <p:nvPr/>
        </p:nvSpPr>
        <p:spPr>
          <a:xfrm>
            <a:off x="831273" y="5264780"/>
            <a:ext cx="7920840" cy="1615827"/>
          </a:xfrm>
          <a:prstGeom prst="rect">
            <a:avLst/>
          </a:prstGeom>
          <a:ln w="28575">
            <a:solidFill>
              <a:srgbClr val="00B050"/>
            </a:solidFill>
          </a:ln>
        </p:spPr>
        <p:style>
          <a:lnRef idx="2">
            <a:schemeClr val="accent1"/>
          </a:lnRef>
          <a:fillRef idx="1">
            <a:schemeClr val="lt1"/>
          </a:fillRef>
          <a:effectRef idx="0">
            <a:schemeClr val="accent1"/>
          </a:effectRef>
          <a:fontRef idx="minor">
            <a:schemeClr val="dk1"/>
          </a:fontRef>
        </p:style>
        <p:txBody>
          <a:bodyPr wrap="square">
            <a:spAutoFit/>
          </a:bodyPr>
          <a:lstStyle/>
          <a:p>
            <a:pPr indent="533400" algn="just">
              <a:lnSpc>
                <a:spcPct val="110000"/>
              </a:lnSpc>
            </a:pPr>
            <a:r>
              <a:rPr lang="ru-RU" sz="1500" b="1" i="1" dirty="0" err="1">
                <a:solidFill>
                  <a:srgbClr val="FF0000"/>
                </a:solidFill>
                <a:latin typeface="Arial" panose="020B0604020202020204" pitchFamily="34" charset="0"/>
                <a:ea typeface="Times New Roman" panose="02020603050405020304" pitchFamily="18" charset="0"/>
              </a:rPr>
              <a:t>Таъкидлаш</a:t>
            </a:r>
            <a:r>
              <a:rPr lang="ru-RU" sz="1500" b="1" i="1" dirty="0">
                <a:solidFill>
                  <a:srgbClr val="FF0000"/>
                </a:solidFill>
                <a:latin typeface="Arial" panose="020B0604020202020204" pitchFamily="34" charset="0"/>
                <a:ea typeface="Times New Roman" panose="02020603050405020304" pitchFamily="18" charset="0"/>
              </a:rPr>
              <a:t> </a:t>
            </a:r>
            <a:r>
              <a:rPr lang="ru-RU" sz="1500" b="1" i="1" dirty="0" err="1">
                <a:solidFill>
                  <a:srgbClr val="FF0000"/>
                </a:solidFill>
                <a:latin typeface="Arial" panose="020B0604020202020204" pitchFamily="34" charset="0"/>
                <a:ea typeface="Times New Roman" panose="02020603050405020304" pitchFamily="18" charset="0"/>
              </a:rPr>
              <a:t>керакки</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smtClean="0">
                <a:solidFill>
                  <a:srgbClr val="002060"/>
                </a:solidFill>
                <a:latin typeface="Arial" panose="020B0604020202020204" pitchFamily="34" charset="0"/>
                <a:ea typeface="Times New Roman" panose="02020603050405020304" pitchFamily="18" charset="0"/>
              </a:rPr>
              <a:t>мансабдор</a:t>
            </a:r>
            <a:r>
              <a:rPr lang="ru-RU" sz="1500" i="1" dirty="0" smtClean="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шахслар</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сабрли</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бўлиши</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ва</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ҳ</a:t>
            </a:r>
            <a:r>
              <a:rPr lang="ru-RU" sz="1500" i="1" dirty="0" err="1" smtClean="0">
                <a:solidFill>
                  <a:srgbClr val="002060"/>
                </a:solidFill>
                <a:latin typeface="Arial" panose="020B0604020202020204" pitchFamily="34" charset="0"/>
                <a:ea typeface="Times New Roman" panose="02020603050405020304" pitchFamily="18" charset="0"/>
              </a:rPr>
              <a:t>аттоки</a:t>
            </a:r>
            <a:r>
              <a:rPr lang="ru-RU" sz="1500" i="1" dirty="0" smtClean="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ташриф</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буюрувчиларнинг</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номувофиқ</a:t>
            </a:r>
            <a:r>
              <a:rPr lang="ru-RU" sz="1500" i="1" dirty="0">
                <a:solidFill>
                  <a:srgbClr val="002060"/>
                </a:solidFill>
                <a:latin typeface="Arial" panose="020B0604020202020204" pitchFamily="34" charset="0"/>
                <a:ea typeface="Times New Roman" panose="02020603050405020304" pitchFamily="18" charset="0"/>
              </a:rPr>
              <a:t> шу </a:t>
            </a:r>
            <a:r>
              <a:rPr lang="ru-RU" sz="1500" i="1" dirty="0" err="1">
                <a:solidFill>
                  <a:srgbClr val="002060"/>
                </a:solidFill>
                <a:latin typeface="Arial" panose="020B0604020202020204" pitchFamily="34" charset="0"/>
                <a:ea typeface="Times New Roman" panose="02020603050405020304" pitchFamily="18" charset="0"/>
              </a:rPr>
              <a:t>жумладан</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тажовузкор</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хатти-ҳаракатларига</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тайёр</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бўлишлари</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керак</a:t>
            </a:r>
            <a:r>
              <a:rPr lang="ru-RU" sz="1500" i="1" dirty="0">
                <a:solidFill>
                  <a:srgbClr val="002060"/>
                </a:solidFill>
                <a:latin typeface="Arial" panose="020B0604020202020204" pitchFamily="34" charset="0"/>
                <a:ea typeface="Times New Roman" panose="02020603050405020304" pitchFamily="18" charset="0"/>
              </a:rPr>
              <a:t>. </a:t>
            </a:r>
            <a:r>
              <a:rPr lang="en-US" sz="1500" i="1" dirty="0">
                <a:solidFill>
                  <a:srgbClr val="002060"/>
                </a:solidFill>
                <a:latin typeface="Arial" panose="020B0604020202020204" pitchFamily="34" charset="0"/>
                <a:ea typeface="Times New Roman" panose="02020603050405020304" pitchFamily="18" charset="0"/>
              </a:rPr>
              <a:t>A</a:t>
            </a:r>
            <a:r>
              <a:rPr lang="ru-RU" sz="1500" i="1" dirty="0" err="1">
                <a:solidFill>
                  <a:srgbClr val="002060"/>
                </a:solidFill>
                <a:latin typeface="Arial" panose="020B0604020202020204" pitchFamily="34" charset="0"/>
                <a:ea typeface="Times New Roman" panose="02020603050405020304" pitchFamily="18" charset="0"/>
              </a:rPr>
              <a:t>гар</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солиқ</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тўловчи</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ўзини</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тажовузкор</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тутса</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ва</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ходимга</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ёки</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умуман</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солиқ</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хизматига</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нисбатан</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қўпол</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ва</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одобсиз</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гапларни</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smtClean="0">
                <a:solidFill>
                  <a:srgbClr val="002060"/>
                </a:solidFill>
                <a:latin typeface="Arial" panose="020B0604020202020204" pitchFamily="34" charset="0"/>
                <a:ea typeface="Times New Roman" panose="02020603050405020304" pitchFamily="18" charset="0"/>
              </a:rPr>
              <a:t>айтишга</a:t>
            </a:r>
            <a:r>
              <a:rPr lang="ru-RU" sz="1500" i="1" dirty="0" smtClean="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йўл</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қўйса</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уни</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қабул</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қилишни</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мулойим</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тарзда</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ва</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солиқ</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хизмати</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раҳбариятини</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чақирган</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ҳолда</a:t>
            </a:r>
            <a:r>
              <a:rPr lang="ru-RU" sz="1500" i="1" dirty="0">
                <a:solidFill>
                  <a:srgbClr val="002060"/>
                </a:solidFill>
                <a:latin typeface="Arial" panose="020B0604020202020204" pitchFamily="34" charset="0"/>
                <a:ea typeface="Times New Roman" panose="02020603050405020304" pitchFamily="18" charset="0"/>
              </a:rPr>
              <a:t> рад </a:t>
            </a:r>
            <a:r>
              <a:rPr lang="ru-RU" sz="1500" i="1" dirty="0" err="1">
                <a:solidFill>
                  <a:srgbClr val="002060"/>
                </a:solidFill>
                <a:latin typeface="Arial" panose="020B0604020202020204" pitchFamily="34" charset="0"/>
                <a:ea typeface="Times New Roman" panose="02020603050405020304" pitchFamily="18" charset="0"/>
              </a:rPr>
              <a:t>этишга</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рухсат</a:t>
            </a:r>
            <a:r>
              <a:rPr lang="ru-RU" sz="1500" i="1" dirty="0">
                <a:solidFill>
                  <a:srgbClr val="002060"/>
                </a:solidFill>
                <a:latin typeface="Arial" panose="020B0604020202020204" pitchFamily="34" charset="0"/>
                <a:ea typeface="Times New Roman" panose="02020603050405020304" pitchFamily="18" charset="0"/>
              </a:rPr>
              <a:t> </a:t>
            </a:r>
            <a:r>
              <a:rPr lang="ru-RU" sz="1500" i="1" dirty="0" err="1">
                <a:solidFill>
                  <a:srgbClr val="002060"/>
                </a:solidFill>
                <a:latin typeface="Arial" panose="020B0604020202020204" pitchFamily="34" charset="0"/>
                <a:ea typeface="Times New Roman" panose="02020603050405020304" pitchFamily="18" charset="0"/>
              </a:rPr>
              <a:t>берилади</a:t>
            </a:r>
            <a:r>
              <a:rPr lang="ru-RU" sz="1500" i="1" dirty="0">
                <a:solidFill>
                  <a:srgbClr val="002060"/>
                </a:solidFill>
                <a:latin typeface="Arial" panose="020B0604020202020204" pitchFamily="34" charset="0"/>
                <a:ea typeface="Times New Roman" panose="02020603050405020304" pitchFamily="18" charset="0"/>
              </a:rPr>
              <a:t>.</a:t>
            </a:r>
            <a:endParaRPr lang="ru-RU" sz="1500" i="1" dirty="0">
              <a:solidFill>
                <a:srgbClr val="002060"/>
              </a:solidFill>
            </a:endParaRPr>
          </a:p>
        </p:txBody>
      </p:sp>
      <p:pic>
        <p:nvPicPr>
          <p:cNvPr id="11" name="Рисунок 10" descr="Внимание"/>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8424" y="5310940"/>
            <a:ext cx="193271" cy="264245"/>
          </a:xfrm>
          <a:prstGeom prst="rect">
            <a:avLst/>
          </a:prstGeom>
          <a:noFill/>
          <a:ln>
            <a:noFill/>
          </a:ln>
        </p:spPr>
      </p:pic>
    </p:spTree>
    <p:extLst>
      <p:ext uri="{BB962C8B-B14F-4D97-AF65-F5344CB8AC3E}">
        <p14:creationId xmlns:p14="http://schemas.microsoft.com/office/powerpoint/2010/main" val="5103341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16429" y="1769239"/>
            <a:ext cx="7878536" cy="584775"/>
          </a:xfrm>
          <a:prstGeom prst="rect">
            <a:avLst/>
          </a:prstGeom>
        </p:spPr>
        <p:txBody>
          <a:bodyPr wrap="square">
            <a:spAutoFit/>
          </a:bodyPr>
          <a:lstStyle/>
          <a:p>
            <a:pPr>
              <a:tabLst>
                <a:tab pos="271463" algn="l"/>
                <a:tab pos="533400" algn="l"/>
              </a:tabLst>
            </a:pPr>
            <a:endParaRPr lang="ru-RU" sz="3200" dirty="0">
              <a:solidFill>
                <a:prstClr val="black"/>
              </a:solidFill>
            </a:endParaRPr>
          </a:p>
        </p:txBody>
      </p:sp>
      <p:sp>
        <p:nvSpPr>
          <p:cNvPr id="5" name="Прямоугольник 4"/>
          <p:cNvSpPr/>
          <p:nvPr/>
        </p:nvSpPr>
        <p:spPr>
          <a:xfrm>
            <a:off x="1245054" y="367559"/>
            <a:ext cx="7021286" cy="86177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sz="2500" b="1" dirty="0">
                <a:solidFill>
                  <a:srgbClr val="002060"/>
                </a:solidFill>
                <a:latin typeface="Arial" panose="020B0604020202020204" pitchFamily="34" charset="0"/>
                <a:ea typeface="Times New Roman" panose="02020603050405020304" pitchFamily="18" charset="0"/>
              </a:rPr>
              <a:t>2. </a:t>
            </a:r>
            <a:r>
              <a:rPr lang="ru-RU" sz="2500" b="1" u="sng" dirty="0">
                <a:solidFill>
                  <a:srgbClr val="0070C0"/>
                </a:solidFill>
                <a:latin typeface="Arial" panose="020B0604020202020204" pitchFamily="34" charset="0"/>
                <a:ea typeface="Times New Roman" panose="02020603050405020304" pitchFamily="18" charset="0"/>
              </a:rPr>
              <a:t>Телефон </a:t>
            </a:r>
            <a:r>
              <a:rPr lang="ru-RU" sz="2500" b="1" u="sng" dirty="0" err="1">
                <a:solidFill>
                  <a:srgbClr val="0070C0"/>
                </a:solidFill>
                <a:latin typeface="Arial" panose="020B0604020202020204" pitchFamily="34" charset="0"/>
                <a:ea typeface="Times New Roman" panose="02020603050405020304" pitchFamily="18" charset="0"/>
              </a:rPr>
              <a:t>орқали</a:t>
            </a:r>
            <a:r>
              <a:rPr lang="ru-RU" sz="2500" b="1" dirty="0">
                <a:solidFill>
                  <a:srgbClr val="0070C0"/>
                </a:solidFill>
                <a:latin typeface="Arial" panose="020B0604020202020204" pitchFamily="34" charset="0"/>
                <a:ea typeface="Times New Roman" panose="02020603050405020304" pitchFamily="18" charset="0"/>
              </a:rPr>
              <a:t> </a:t>
            </a:r>
            <a:r>
              <a:rPr lang="ru-RU" sz="2500" b="1" dirty="0" err="1">
                <a:solidFill>
                  <a:srgbClr val="002060"/>
                </a:solidFill>
                <a:latin typeface="Arial" panose="020B0604020202020204" pitchFamily="34" charset="0"/>
                <a:ea typeface="Times New Roman" panose="02020603050405020304" pitchFamily="18" charset="0"/>
              </a:rPr>
              <a:t>маълумот</a:t>
            </a:r>
            <a:r>
              <a:rPr lang="ru-RU" sz="2500" b="1" dirty="0">
                <a:solidFill>
                  <a:srgbClr val="002060"/>
                </a:solidFill>
                <a:latin typeface="Arial" panose="020B0604020202020204" pitchFamily="34" charset="0"/>
                <a:ea typeface="Times New Roman" panose="02020603050405020304" pitchFamily="18" charset="0"/>
              </a:rPr>
              <a:t> </a:t>
            </a:r>
            <a:r>
              <a:rPr lang="ru-RU" sz="2500" b="1" dirty="0" err="1">
                <a:solidFill>
                  <a:srgbClr val="002060"/>
                </a:solidFill>
                <a:latin typeface="Arial" panose="020B0604020202020204" pitchFamily="34" charset="0"/>
                <a:ea typeface="Times New Roman" panose="02020603050405020304" pitchFamily="18" charset="0"/>
              </a:rPr>
              <a:t>етказишнинг</a:t>
            </a:r>
            <a:r>
              <a:rPr lang="ru-RU" sz="2500" b="1" dirty="0">
                <a:solidFill>
                  <a:srgbClr val="002060"/>
                </a:solidFill>
                <a:latin typeface="Arial" panose="020B0604020202020204" pitchFamily="34" charset="0"/>
                <a:ea typeface="Times New Roman" panose="02020603050405020304" pitchFamily="18" charset="0"/>
              </a:rPr>
              <a:t> </a:t>
            </a:r>
            <a:r>
              <a:rPr lang="ru-RU" sz="2500" b="1" dirty="0" err="1">
                <a:solidFill>
                  <a:srgbClr val="002060"/>
                </a:solidFill>
                <a:latin typeface="Arial" panose="020B0604020202020204" pitchFamily="34" charset="0"/>
                <a:ea typeface="Times New Roman" panose="02020603050405020304" pitchFamily="18" charset="0"/>
              </a:rPr>
              <a:t>асосий</a:t>
            </a:r>
            <a:r>
              <a:rPr lang="ru-RU" sz="2500" b="1" dirty="0">
                <a:solidFill>
                  <a:srgbClr val="002060"/>
                </a:solidFill>
                <a:latin typeface="Arial" panose="020B0604020202020204" pitchFamily="34" charset="0"/>
                <a:ea typeface="Times New Roman" panose="02020603050405020304" pitchFamily="18" charset="0"/>
              </a:rPr>
              <a:t> </a:t>
            </a:r>
            <a:r>
              <a:rPr lang="ru-RU" sz="2500" b="1" dirty="0" err="1">
                <a:solidFill>
                  <a:srgbClr val="002060"/>
                </a:solidFill>
                <a:latin typeface="Arial" panose="020B0604020202020204" pitchFamily="34" charset="0"/>
                <a:ea typeface="Times New Roman" panose="02020603050405020304" pitchFamily="18" charset="0"/>
              </a:rPr>
              <a:t>қоидалари</a:t>
            </a:r>
            <a:endParaRPr lang="ru-RU" sz="2500" b="1" dirty="0">
              <a:solidFill>
                <a:srgbClr val="002060"/>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833" y="1686540"/>
            <a:ext cx="1543050" cy="2228850"/>
          </a:xfrm>
          <a:prstGeom prst="rect">
            <a:avLst/>
          </a:prstGeom>
        </p:spPr>
      </p:pic>
      <p:sp>
        <p:nvSpPr>
          <p:cNvPr id="8" name="Прямоугольник 7"/>
          <p:cNvSpPr/>
          <p:nvPr/>
        </p:nvSpPr>
        <p:spPr>
          <a:xfrm>
            <a:off x="2052964" y="1512368"/>
            <a:ext cx="6642000" cy="2031325"/>
          </a:xfrm>
          <a:prstGeom prst="rect">
            <a:avLst/>
          </a:prstGeom>
          <a:ln w="19050"/>
        </p:spPr>
        <p:style>
          <a:lnRef idx="2">
            <a:schemeClr val="accent5"/>
          </a:lnRef>
          <a:fillRef idx="1">
            <a:schemeClr val="lt1"/>
          </a:fillRef>
          <a:effectRef idx="0">
            <a:schemeClr val="accent5"/>
          </a:effectRef>
          <a:fontRef idx="minor">
            <a:schemeClr val="dk1"/>
          </a:fontRef>
        </p:style>
        <p:txBody>
          <a:bodyPr wrap="square">
            <a:spAutoFit/>
          </a:bodyPr>
          <a:lstStyle/>
          <a:p>
            <a:pPr indent="432000" algn="just">
              <a:lnSpc>
                <a:spcPct val="80000"/>
              </a:lnSpc>
              <a:spcAft>
                <a:spcPts val="600"/>
              </a:spcAft>
            </a:pPr>
            <a:r>
              <a:rPr lang="ru-RU" sz="1900" b="1" dirty="0" smtClean="0">
                <a:solidFill>
                  <a:srgbClr val="FF0000"/>
                </a:solidFill>
                <a:latin typeface="Arial" panose="020B0604020202020204" pitchFamily="34" charset="0"/>
                <a:ea typeface="Times New Roman" panose="02020603050405020304" pitchFamily="18" charset="0"/>
                <a:cs typeface="Times New Roman" panose="02020603050405020304" pitchFamily="18" charset="0"/>
              </a:rPr>
              <a:t>	</a:t>
            </a:r>
            <a:r>
              <a:rPr lang="ru-RU" b="1" dirty="0" smtClean="0">
                <a:solidFill>
                  <a:srgbClr val="FF0000"/>
                </a:solidFill>
                <a:latin typeface="Arial" panose="020B0604020202020204" pitchFamily="34" charset="0"/>
                <a:ea typeface="Times New Roman" panose="02020603050405020304" pitchFamily="18" charset="0"/>
                <a:cs typeface="Times New Roman" panose="02020603050405020304" pitchFamily="18" charset="0"/>
              </a:rPr>
              <a:t>ШАРТ:</a:t>
            </a:r>
          </a:p>
          <a:p>
            <a:pPr indent="432000" algn="just">
              <a:lnSpc>
                <a:spcPct val="80000"/>
              </a:lnSpc>
              <a:spcAft>
                <a:spcPts val="600"/>
              </a:spcAft>
            </a:pP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солиқ</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тўловчи</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қўнғироқ</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қилганда</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b="1" i="1" u="sng" dirty="0" smtClean="0">
                <a:solidFill>
                  <a:srgbClr val="274F94"/>
                </a:solidFill>
                <a:latin typeface="Arial" panose="020B0604020202020204" pitchFamily="34" charset="0"/>
                <a:ea typeface="Times New Roman" panose="02020603050405020304" pitchFamily="18" charset="0"/>
                <a:cs typeface="Times New Roman" panose="02020603050405020304" pitchFamily="18" charset="0"/>
              </a:rPr>
              <a:t>инспектор</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ўзи</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фаолият</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кўрсатаётган</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солиқ</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идораси</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номини</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тўлиқ</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айтиши</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ва</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лавозимини</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айтган</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ҳолда</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ўзини</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таништириши</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a:t>
            </a:r>
          </a:p>
          <a:p>
            <a:pPr indent="432000" algn="just">
              <a:lnSpc>
                <a:spcPct val="80000"/>
              </a:lnSpc>
              <a:spcAft>
                <a:spcPts val="600"/>
              </a:spcAft>
            </a:pP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uz-Cyrl-UZ"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инспекторга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солиқ</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тўловчига</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керак</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бўлган</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маълумотни</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аниқлаш</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учун</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вақт</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керак</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бўлган</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ҳолатларда</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узр</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сўраган</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ҳолда</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рақамини</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ёзиб</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олиши</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ва</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қулай</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вақтни</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топиб</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қайта</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қўнғироқ</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қилиши</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endParaRPr lang="ru-RU"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Прямоугольник 1"/>
          <p:cNvSpPr/>
          <p:nvPr/>
        </p:nvSpPr>
        <p:spPr>
          <a:xfrm>
            <a:off x="2052964" y="3524221"/>
            <a:ext cx="6642000" cy="2031325"/>
          </a:xfrm>
          <a:prstGeom prst="rect">
            <a:avLst/>
          </a:prstGeom>
          <a:ln w="19050"/>
        </p:spPr>
        <p:style>
          <a:lnRef idx="2">
            <a:schemeClr val="accent5"/>
          </a:lnRef>
          <a:fillRef idx="1">
            <a:schemeClr val="lt1"/>
          </a:fillRef>
          <a:effectRef idx="0">
            <a:schemeClr val="accent5"/>
          </a:effectRef>
          <a:fontRef idx="minor">
            <a:schemeClr val="dk1"/>
          </a:fontRef>
        </p:style>
        <p:txBody>
          <a:bodyPr wrap="square">
            <a:spAutoFit/>
          </a:bodyPr>
          <a:lstStyle/>
          <a:p>
            <a:pPr algn="just"/>
            <a:r>
              <a:rPr lang="ru-RU" b="1" dirty="0" smtClean="0">
                <a:solidFill>
                  <a:srgbClr val="FF0000"/>
                </a:solidFill>
                <a:latin typeface="Arial" panose="020B0604020202020204" pitchFamily="34" charset="0"/>
                <a:ea typeface="Times New Roman" panose="02020603050405020304" pitchFamily="18" charset="0"/>
                <a:cs typeface="Times New Roman" panose="02020603050405020304" pitchFamily="18" charset="0"/>
              </a:rPr>
              <a:t>	ТАҚИҚЛАНАДИ</a:t>
            </a:r>
            <a:r>
              <a:rPr lang="ru-RU" b="1" dirty="0">
                <a:solidFill>
                  <a:srgbClr val="FF0000"/>
                </a:solidFill>
                <a:latin typeface="Arial" panose="020B0604020202020204" pitchFamily="34" charset="0"/>
                <a:ea typeface="Times New Roman" panose="02020603050405020304" pitchFamily="18" charset="0"/>
                <a:cs typeface="Times New Roman" panose="02020603050405020304" pitchFamily="18" charset="0"/>
              </a:rPr>
              <a:t>:</a:t>
            </a:r>
          </a:p>
          <a:p>
            <a:pPr algn="just"/>
            <a:r>
              <a:rPr lang="ru-RU" dirty="0" smtClean="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Телефонда</a:t>
            </a:r>
            <a:r>
              <a:rPr lang="ru-RU" dirty="0" smtClean="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солиқ</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сирини</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ташкил</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этувчи</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ва</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солиқ</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тўловчининг</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шахсини</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тасдиқлашни</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талаб</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қиладиган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маълумотларни</a:t>
            </a:r>
            <a:r>
              <a:rPr lang="ru-RU" dirty="0">
                <a:solidFill>
                  <a:srgbClr val="002060"/>
                </a:solidFill>
                <a:latin typeface="Arial" panose="020B0604020202020204" pitchFamily="34" charset="0"/>
                <a:cs typeface="Arial" panose="020B0604020202020204" pitchFamily="34" charset="0"/>
              </a:rPr>
              <a:t> </a:t>
            </a:r>
            <a:r>
              <a:rPr lang="ru-RU" dirty="0" err="1" smtClean="0">
                <a:solidFill>
                  <a:srgbClr val="002060"/>
                </a:solidFill>
                <a:latin typeface="Arial" panose="020B0604020202020204" pitchFamily="34" charset="0"/>
                <a:cs typeface="Arial" panose="020B0604020202020204" pitchFamily="34" charset="0"/>
              </a:rPr>
              <a:t>бериш</a:t>
            </a:r>
            <a:r>
              <a:rPr lang="ru-RU" dirty="0" smtClean="0">
                <a:solidFill>
                  <a:srgbClr val="002060"/>
                </a:solidFill>
                <a:latin typeface="Arial" panose="020B0604020202020204" pitchFamily="34" charset="0"/>
                <a:cs typeface="Arial" panose="020B0604020202020204" pitchFamily="34" charset="0"/>
              </a:rPr>
              <a:t> </a:t>
            </a:r>
            <a:r>
              <a:rPr lang="ru-RU" dirty="0">
                <a:solidFill>
                  <a:srgbClr val="002060"/>
                </a:solidFill>
                <a:latin typeface="Arial" panose="020B0604020202020204" pitchFamily="34" charset="0"/>
                <a:cs typeface="Arial" panose="020B0604020202020204" pitchFamily="34" charset="0"/>
              </a:rPr>
              <a:t>(</a:t>
            </a:r>
            <a:r>
              <a:rPr lang="ru-RU" dirty="0" err="1">
                <a:solidFill>
                  <a:srgbClr val="002060"/>
                </a:solidFill>
                <a:latin typeface="Arial" panose="020B0604020202020204" pitchFamily="34" charset="0"/>
                <a:cs typeface="Arial" panose="020B0604020202020204" pitchFamily="34" charset="0"/>
              </a:rPr>
              <a:t>солиқлар</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ва</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йиғимлар</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бўйича</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ҳисоб-китобларнинг</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ҳолати</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шунингдек</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солиқ</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тўловчининг</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солиқ</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солинадиган</a:t>
            </a:r>
            <a:r>
              <a:rPr lang="ru-RU" dirty="0">
                <a:solidFill>
                  <a:srgbClr val="002060"/>
                </a:solidFill>
                <a:latin typeface="Arial" panose="020B0604020202020204" pitchFamily="34" charset="0"/>
                <a:cs typeface="Arial" panose="020B0604020202020204" pitchFamily="34" charset="0"/>
              </a:rPr>
              <a:t> мол-</a:t>
            </a:r>
            <a:r>
              <a:rPr lang="ru-RU" dirty="0" err="1">
                <a:solidFill>
                  <a:srgbClr val="002060"/>
                </a:solidFill>
                <a:latin typeface="Arial" panose="020B0604020202020204" pitchFamily="34" charset="0"/>
                <a:cs typeface="Arial" panose="020B0604020202020204" pitchFamily="34" charset="0"/>
              </a:rPr>
              <a:t>мулкининг</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тўлиқ</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рўйхати</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ва</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бошқалар</a:t>
            </a:r>
            <a:r>
              <a:rPr lang="ru-RU" dirty="0">
                <a:solidFill>
                  <a:srgbClr val="002060"/>
                </a:solidFill>
                <a:latin typeface="Arial" panose="020B0604020202020204" pitchFamily="34" charset="0"/>
                <a:cs typeface="Arial" panose="020B0604020202020204" pitchFamily="34" charset="0"/>
              </a:rPr>
              <a:t>).</a:t>
            </a:r>
          </a:p>
        </p:txBody>
      </p:sp>
      <p:sp>
        <p:nvSpPr>
          <p:cNvPr id="3" name="Прямоугольник 2"/>
          <p:cNvSpPr/>
          <p:nvPr/>
        </p:nvSpPr>
        <p:spPr>
          <a:xfrm>
            <a:off x="1069521" y="5308960"/>
            <a:ext cx="7625444" cy="1615827"/>
          </a:xfrm>
          <a:prstGeom prst="rect">
            <a:avLst/>
          </a:prstGeom>
          <a:ln w="28575"/>
        </p:spPr>
        <p:style>
          <a:lnRef idx="2">
            <a:schemeClr val="accent6"/>
          </a:lnRef>
          <a:fillRef idx="1">
            <a:schemeClr val="lt1"/>
          </a:fillRef>
          <a:effectRef idx="0">
            <a:schemeClr val="accent6"/>
          </a:effectRef>
          <a:fontRef idx="minor">
            <a:schemeClr val="dk1"/>
          </a:fontRef>
        </p:style>
        <p:txBody>
          <a:bodyPr wrap="square">
            <a:spAutoFit/>
          </a:bodyPr>
          <a:lstStyle/>
          <a:p>
            <a:pPr indent="432000" algn="just">
              <a:spcAft>
                <a:spcPts val="600"/>
              </a:spcAft>
            </a:pPr>
            <a:r>
              <a:rPr lang="ru-RU" sz="2000" i="1"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ru-RU" sz="2000" b="1" i="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ru-RU" sz="2000" b="1" i="1" dirty="0" err="1">
                <a:solidFill>
                  <a:srgbClr val="FF0000"/>
                </a:solidFill>
                <a:latin typeface="Arial" panose="020B0604020202020204" pitchFamily="34" charset="0"/>
                <a:ea typeface="Times New Roman" panose="02020603050405020304" pitchFamily="18" charset="0"/>
                <a:cs typeface="Arial" panose="020B0604020202020204" pitchFamily="34" charset="0"/>
              </a:rPr>
              <a:t>Таъкидлаш</a:t>
            </a:r>
            <a:r>
              <a:rPr lang="ru-RU" sz="2000" b="1" i="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ru-RU" sz="2000" b="1" i="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керакки</a:t>
            </a:r>
            <a:r>
              <a:rPr lang="ru-RU" sz="2000" i="1"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  инспектор </a:t>
            </a:r>
            <a:r>
              <a:rPr lang="ru-RU" sz="2000" i="1" dirty="0" err="1" smtClean="0">
                <a:solidFill>
                  <a:srgbClr val="002060"/>
                </a:solidFill>
                <a:latin typeface="Arial" panose="020B0604020202020204" pitchFamily="34" charset="0"/>
                <a:ea typeface="Times New Roman" panose="02020603050405020304" pitchFamily="18" charset="0"/>
                <a:cs typeface="Arial" panose="020B0604020202020204" pitchFamily="34" charset="0"/>
              </a:rPr>
              <a:t>томонидан</a:t>
            </a:r>
            <a:r>
              <a:rPr lang="ru-RU" sz="2000" i="1"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sz="2000" i="1" dirty="0" err="1" smtClean="0">
                <a:solidFill>
                  <a:srgbClr val="002060"/>
                </a:solidFill>
                <a:latin typeface="Arial" panose="020B0604020202020204" pitchFamily="34" charset="0"/>
                <a:ea typeface="Times New Roman" panose="02020603050405020304" pitchFamily="18" charset="0"/>
                <a:cs typeface="Arial" panose="020B0604020202020204" pitchFamily="34" charset="0"/>
              </a:rPr>
              <a:t>суҳбат</a:t>
            </a:r>
            <a:r>
              <a:rPr lang="ru-RU" sz="2000" i="1"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sz="2000" i="1" dirty="0" err="1">
                <a:solidFill>
                  <a:srgbClr val="002060"/>
                </a:solidFill>
                <a:latin typeface="Arial" panose="020B0604020202020204" pitchFamily="34" charset="0"/>
                <a:ea typeface="Times New Roman" panose="02020603050405020304" pitchFamily="18" charset="0"/>
                <a:cs typeface="Arial" panose="020B0604020202020204" pitchFamily="34" charset="0"/>
              </a:rPr>
              <a:t>охирида</a:t>
            </a:r>
            <a:r>
              <a:rPr lang="ru-RU" sz="2000" i="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sz="2000" i="1" dirty="0" err="1" smtClean="0">
                <a:solidFill>
                  <a:srgbClr val="002060"/>
                </a:solidFill>
                <a:latin typeface="Arial" panose="020B0604020202020204" pitchFamily="34" charset="0"/>
                <a:ea typeface="Times New Roman" panose="02020603050405020304" pitchFamily="18" charset="0"/>
                <a:cs typeface="Arial" panose="020B0604020202020204" pitchFamily="34" charset="0"/>
              </a:rPr>
              <a:t>муаммони</a:t>
            </a:r>
            <a:r>
              <a:rPr lang="ru-RU" sz="2000" i="1"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sz="2000" i="1"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бартараф</a:t>
            </a:r>
            <a:r>
              <a:rPr lang="ru-RU" sz="2000" i="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sz="2000" i="1" dirty="0" err="1">
                <a:solidFill>
                  <a:srgbClr val="002060"/>
                </a:solidFill>
                <a:latin typeface="Arial" panose="020B0604020202020204" pitchFamily="34" charset="0"/>
                <a:ea typeface="Times New Roman" panose="02020603050405020304" pitchFamily="18" charset="0"/>
                <a:cs typeface="Arial" panose="020B0604020202020204" pitchFamily="34" charset="0"/>
              </a:rPr>
              <a:t>этиш</a:t>
            </a:r>
            <a:r>
              <a:rPr lang="ru-RU" sz="2000" i="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sz="2000" i="1" dirty="0" err="1">
                <a:solidFill>
                  <a:srgbClr val="002060"/>
                </a:solidFill>
                <a:latin typeface="Arial" panose="020B0604020202020204" pitchFamily="34" charset="0"/>
                <a:ea typeface="Times New Roman" panose="02020603050405020304" pitchFamily="18" charset="0"/>
                <a:cs typeface="Arial" panose="020B0604020202020204" pitchFamily="34" charset="0"/>
              </a:rPr>
              <a:t>учун</a:t>
            </a:r>
            <a:r>
              <a:rPr lang="ru-RU" sz="2000" i="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sz="2000" i="1" dirty="0" err="1">
                <a:solidFill>
                  <a:srgbClr val="002060"/>
                </a:solidFill>
                <a:latin typeface="Arial" panose="020B0604020202020204" pitchFamily="34" charset="0"/>
                <a:ea typeface="Times New Roman" panose="02020603050405020304" pitchFamily="18" charset="0"/>
                <a:cs typeface="Arial" panose="020B0604020202020204" pitchFamily="34" charset="0"/>
              </a:rPr>
              <a:t>кўрилиши</a:t>
            </a:r>
            <a:r>
              <a:rPr lang="ru-RU" sz="2000" i="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sz="2000" i="1" dirty="0" err="1">
                <a:solidFill>
                  <a:srgbClr val="002060"/>
                </a:solidFill>
                <a:latin typeface="Arial" panose="020B0604020202020204" pitchFamily="34" charset="0"/>
                <a:ea typeface="Times New Roman" panose="02020603050405020304" pitchFamily="18" charset="0"/>
                <a:cs typeface="Arial" panose="020B0604020202020204" pitchFamily="34" charset="0"/>
              </a:rPr>
              <a:t>керак</a:t>
            </a:r>
            <a:r>
              <a:rPr lang="ru-RU" sz="2000" i="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sz="2000" i="1"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бўлган</a:t>
            </a:r>
            <a:r>
              <a:rPr lang="ru-RU" sz="2000" i="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sz="2000" i="1" dirty="0" err="1">
                <a:solidFill>
                  <a:srgbClr val="002060"/>
                </a:solidFill>
                <a:latin typeface="Arial" panose="020B0604020202020204" pitchFamily="34" charset="0"/>
                <a:ea typeface="Times New Roman" panose="02020603050405020304" pitchFamily="18" charset="0"/>
                <a:cs typeface="Arial" panose="020B0604020202020204" pitchFamily="34" charset="0"/>
              </a:rPr>
              <a:t>чораларни</a:t>
            </a:r>
            <a:r>
              <a:rPr lang="ru-RU" sz="2000" i="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sz="2000" i="1"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қисқача</a:t>
            </a:r>
            <a:r>
              <a:rPr lang="ru-RU" sz="2000" i="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sz="2000" i="1" dirty="0" err="1" smtClean="0">
                <a:solidFill>
                  <a:srgbClr val="002060"/>
                </a:solidFill>
                <a:latin typeface="Arial" panose="020B0604020202020204" pitchFamily="34" charset="0"/>
                <a:ea typeface="Times New Roman" panose="02020603050405020304" pitchFamily="18" charset="0"/>
                <a:cs typeface="Arial" panose="020B0604020202020204" pitchFamily="34" charset="0"/>
              </a:rPr>
              <a:t>умумлаштиришиб</a:t>
            </a:r>
            <a:r>
              <a:rPr lang="ru-RU" sz="2000" i="1"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sz="2000" i="1" dirty="0" err="1" smtClean="0">
                <a:solidFill>
                  <a:srgbClr val="002060"/>
                </a:solidFill>
                <a:latin typeface="Arial" panose="020B0604020202020204" pitchFamily="34" charset="0"/>
                <a:ea typeface="Times New Roman" panose="02020603050405020304" pitchFamily="18" charset="0"/>
                <a:cs typeface="Arial" panose="020B0604020202020204" pitchFamily="34" charset="0"/>
              </a:rPr>
              <a:t>мурожаат</a:t>
            </a:r>
            <a:r>
              <a:rPr lang="ru-RU" sz="2000" i="1"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sz="2000" i="1" dirty="0" err="1" smtClean="0">
                <a:solidFill>
                  <a:srgbClr val="002060"/>
                </a:solidFill>
                <a:latin typeface="Arial" panose="020B0604020202020204" pitchFamily="34" charset="0"/>
                <a:ea typeface="Times New Roman" panose="02020603050405020304" pitchFamily="18" charset="0"/>
                <a:cs typeface="Arial" panose="020B0604020202020204" pitchFamily="34" charset="0"/>
              </a:rPr>
              <a:t>рўйхати</a:t>
            </a:r>
            <a:r>
              <a:rPr lang="ru-RU" sz="2000" i="1"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sz="2000" i="1" dirty="0" err="1" smtClean="0">
                <a:solidFill>
                  <a:srgbClr val="002060"/>
                </a:solidFill>
                <a:latin typeface="Arial" panose="020B0604020202020204" pitchFamily="34" charset="0"/>
                <a:ea typeface="Times New Roman" panose="02020603050405020304" pitchFamily="18" charset="0"/>
                <a:cs typeface="Arial" panose="020B0604020202020204" pitchFamily="34" charset="0"/>
              </a:rPr>
              <a:t>юритилади</a:t>
            </a:r>
            <a:r>
              <a:rPr lang="ru-RU" sz="2000" i="1"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a:t>
            </a:r>
          </a:p>
          <a:p>
            <a:pPr indent="432000" algn="just">
              <a:spcAft>
                <a:spcPts val="600"/>
              </a:spcAft>
            </a:pPr>
            <a:endParaRPr lang="ru-RU" sz="14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11" name="Рисунок 10" descr="Внимание"/>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5313" y="5364468"/>
            <a:ext cx="302325" cy="283028"/>
          </a:xfrm>
          <a:prstGeom prst="rect">
            <a:avLst/>
          </a:prstGeom>
          <a:noFill/>
          <a:ln>
            <a:noFill/>
          </a:ln>
        </p:spPr>
      </p:pic>
    </p:spTree>
    <p:extLst>
      <p:ext uri="{BB962C8B-B14F-4D97-AF65-F5344CB8AC3E}">
        <p14:creationId xmlns:p14="http://schemas.microsoft.com/office/powerpoint/2010/main" val="19172064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97928" y="337957"/>
            <a:ext cx="7021286" cy="861774"/>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ru-RU" sz="2500" b="1" dirty="0">
                <a:solidFill>
                  <a:srgbClr val="002060"/>
                </a:solidFill>
                <a:latin typeface="Arial" panose="020B0604020202020204" pitchFamily="34" charset="0"/>
                <a:ea typeface="Times New Roman" panose="02020603050405020304" pitchFamily="18" charset="0"/>
              </a:rPr>
              <a:t>3. </a:t>
            </a:r>
            <a:r>
              <a:rPr lang="ru-RU" sz="2500" b="1" dirty="0" err="1">
                <a:solidFill>
                  <a:srgbClr val="002060"/>
                </a:solidFill>
                <a:latin typeface="Arial" panose="020B0604020202020204" pitchFamily="34" charset="0"/>
                <a:ea typeface="Times New Roman" panose="02020603050405020304" pitchFamily="18" charset="0"/>
              </a:rPr>
              <a:t>Солиқ</a:t>
            </a:r>
            <a:r>
              <a:rPr lang="ru-RU" sz="2500" b="1" dirty="0">
                <a:solidFill>
                  <a:srgbClr val="002060"/>
                </a:solidFill>
                <a:latin typeface="Arial" panose="020B0604020202020204" pitchFamily="34" charset="0"/>
                <a:ea typeface="Times New Roman" panose="02020603050405020304" pitchFamily="18" charset="0"/>
              </a:rPr>
              <a:t> </a:t>
            </a:r>
            <a:r>
              <a:rPr lang="ru-RU" sz="2500" b="1" dirty="0" err="1">
                <a:solidFill>
                  <a:srgbClr val="002060"/>
                </a:solidFill>
                <a:latin typeface="Arial" panose="020B0604020202020204" pitchFamily="34" charset="0"/>
                <a:ea typeface="Times New Roman" panose="02020603050405020304" pitchFamily="18" charset="0"/>
              </a:rPr>
              <a:t>тўловчиларга</a:t>
            </a:r>
            <a:r>
              <a:rPr lang="ru-RU" sz="2500" b="1" dirty="0">
                <a:solidFill>
                  <a:srgbClr val="002060"/>
                </a:solidFill>
                <a:latin typeface="Arial" panose="020B0604020202020204" pitchFamily="34" charset="0"/>
                <a:ea typeface="Times New Roman" panose="02020603050405020304" pitchFamily="18" charset="0"/>
              </a:rPr>
              <a:t> </a:t>
            </a:r>
            <a:r>
              <a:rPr lang="ru-RU" sz="2500" b="1" dirty="0" err="1">
                <a:solidFill>
                  <a:srgbClr val="0070C0"/>
                </a:solidFill>
                <a:latin typeface="Arial" panose="020B0604020202020204" pitchFamily="34" charset="0"/>
                <a:ea typeface="Times New Roman" panose="02020603050405020304" pitchFamily="18" charset="0"/>
              </a:rPr>
              <a:t>ёзма</a:t>
            </a:r>
            <a:r>
              <a:rPr lang="ru-RU" sz="2500" b="1" dirty="0">
                <a:solidFill>
                  <a:srgbClr val="0070C0"/>
                </a:solidFill>
                <a:latin typeface="Arial" panose="020B0604020202020204" pitchFamily="34" charset="0"/>
                <a:ea typeface="Times New Roman" panose="02020603050405020304" pitchFamily="18" charset="0"/>
              </a:rPr>
              <a:t> </a:t>
            </a:r>
            <a:r>
              <a:rPr lang="ru-RU" sz="2500" b="1" dirty="0" err="1">
                <a:solidFill>
                  <a:srgbClr val="0070C0"/>
                </a:solidFill>
                <a:latin typeface="Arial" panose="020B0604020202020204" pitchFamily="34" charset="0"/>
                <a:ea typeface="Times New Roman" panose="02020603050405020304" pitchFamily="18" charset="0"/>
              </a:rPr>
              <a:t>жавоблар</a:t>
            </a:r>
            <a:r>
              <a:rPr lang="ru-RU" sz="2500" b="1" dirty="0">
                <a:solidFill>
                  <a:srgbClr val="0070C0"/>
                </a:solidFill>
                <a:latin typeface="Arial" panose="020B0604020202020204" pitchFamily="34" charset="0"/>
                <a:ea typeface="Times New Roman" panose="02020603050405020304" pitchFamily="18" charset="0"/>
              </a:rPr>
              <a:t> </a:t>
            </a:r>
            <a:r>
              <a:rPr lang="ru-RU" sz="2500" b="1" dirty="0" err="1">
                <a:solidFill>
                  <a:srgbClr val="002060"/>
                </a:solidFill>
                <a:latin typeface="Arial" panose="020B0604020202020204" pitchFamily="34" charset="0"/>
                <a:ea typeface="Times New Roman" panose="02020603050405020304" pitchFamily="18" charset="0"/>
              </a:rPr>
              <a:t>тайёрлашда</a:t>
            </a:r>
            <a:r>
              <a:rPr lang="ru-RU" sz="2500" b="1" dirty="0">
                <a:solidFill>
                  <a:srgbClr val="002060"/>
                </a:solidFill>
                <a:latin typeface="Arial" panose="020B0604020202020204" pitchFamily="34" charset="0"/>
                <a:ea typeface="Times New Roman" panose="02020603050405020304" pitchFamily="18" charset="0"/>
              </a:rPr>
              <a:t> </a:t>
            </a:r>
            <a:r>
              <a:rPr lang="ru-RU" sz="2500" b="1" dirty="0" err="1" smtClean="0">
                <a:solidFill>
                  <a:srgbClr val="002060"/>
                </a:solidFill>
                <a:latin typeface="Arial" panose="020B0604020202020204" pitchFamily="34" charset="0"/>
                <a:ea typeface="Times New Roman" panose="02020603050405020304" pitchFamily="18" charset="0"/>
              </a:rPr>
              <a:t>қўйиладиган</a:t>
            </a:r>
            <a:r>
              <a:rPr lang="ru-RU" sz="2500" b="1" dirty="0" smtClean="0">
                <a:solidFill>
                  <a:srgbClr val="002060"/>
                </a:solidFill>
                <a:latin typeface="Arial" panose="020B0604020202020204" pitchFamily="34" charset="0"/>
                <a:ea typeface="Times New Roman" panose="02020603050405020304" pitchFamily="18" charset="0"/>
              </a:rPr>
              <a:t> </a:t>
            </a:r>
            <a:r>
              <a:rPr lang="ru-RU" sz="2500" b="1" dirty="0" err="1">
                <a:solidFill>
                  <a:srgbClr val="002060"/>
                </a:solidFill>
                <a:latin typeface="Arial" panose="020B0604020202020204" pitchFamily="34" charset="0"/>
                <a:ea typeface="Times New Roman" panose="02020603050405020304" pitchFamily="18" charset="0"/>
              </a:rPr>
              <a:t>асосий</a:t>
            </a:r>
            <a:r>
              <a:rPr lang="ru-RU" sz="2500" b="1" dirty="0">
                <a:solidFill>
                  <a:srgbClr val="002060"/>
                </a:solidFill>
                <a:latin typeface="Arial" panose="020B0604020202020204" pitchFamily="34" charset="0"/>
                <a:ea typeface="Times New Roman" panose="02020603050405020304" pitchFamily="18" charset="0"/>
              </a:rPr>
              <a:t> </a:t>
            </a:r>
            <a:r>
              <a:rPr lang="ru-RU" sz="2500" b="1" dirty="0" err="1">
                <a:solidFill>
                  <a:srgbClr val="002060"/>
                </a:solidFill>
                <a:latin typeface="Arial" panose="020B0604020202020204" pitchFamily="34" charset="0"/>
                <a:ea typeface="Times New Roman" panose="02020603050405020304" pitchFamily="18" charset="0"/>
              </a:rPr>
              <a:t>талаблар</a:t>
            </a:r>
            <a:endParaRPr lang="ru-RU" sz="2500" b="1" dirty="0">
              <a:solidFill>
                <a:srgbClr val="002060"/>
              </a:solidFill>
            </a:endParaRPr>
          </a:p>
        </p:txBody>
      </p:sp>
      <p:sp>
        <p:nvSpPr>
          <p:cNvPr id="3" name="Прямоугольник 2"/>
          <p:cNvSpPr/>
          <p:nvPr/>
        </p:nvSpPr>
        <p:spPr>
          <a:xfrm>
            <a:off x="2220685" y="1486210"/>
            <a:ext cx="6498772" cy="1477328"/>
          </a:xfrm>
          <a:prstGeom prst="rect">
            <a:avLst/>
          </a:prstGeom>
          <a:ln w="19050"/>
        </p:spPr>
        <p:style>
          <a:lnRef idx="2">
            <a:schemeClr val="accent1"/>
          </a:lnRef>
          <a:fillRef idx="1">
            <a:schemeClr val="lt1"/>
          </a:fillRef>
          <a:effectRef idx="0">
            <a:schemeClr val="accent1"/>
          </a:effectRef>
          <a:fontRef idx="minor">
            <a:schemeClr val="dk1"/>
          </a:fontRef>
        </p:style>
        <p:txBody>
          <a:bodyPr wrap="square">
            <a:spAutoFit/>
          </a:bodyPr>
          <a:lstStyle/>
          <a:p>
            <a:pPr indent="533400" algn="just"/>
            <a:r>
              <a:rPr lang="ru-RU" b="1" dirty="0" smtClean="0">
                <a:solidFill>
                  <a:srgbClr val="FF0000"/>
                </a:solidFill>
                <a:latin typeface="Arial" panose="020B0604020202020204" pitchFamily="34" charset="0"/>
                <a:ea typeface="Times New Roman" panose="02020603050405020304" pitchFamily="18" charset="0"/>
                <a:cs typeface="Times New Roman" panose="02020603050405020304" pitchFamily="18" charset="0"/>
              </a:rPr>
              <a:t>ШАРТ</a:t>
            </a:r>
            <a:r>
              <a:rPr lang="ru-RU" dirty="0" smtClean="0">
                <a:solidFill>
                  <a:srgbClr val="FF0000"/>
                </a:solidFill>
                <a:latin typeface="Arial" panose="020B0604020202020204" pitchFamily="34" charset="0"/>
                <a:ea typeface="Times New Roman" panose="02020603050405020304" pitchFamily="18" charset="0"/>
                <a:cs typeface="Times New Roman" panose="02020603050405020304" pitchFamily="18" charset="0"/>
              </a:rPr>
              <a:t>:</a:t>
            </a:r>
          </a:p>
          <a:p>
            <a:pPr indent="533400" algn="just"/>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-хат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жуда</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узун</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бўлмаслиги</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керак</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энг</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тўғриси</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1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ёки</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кўпи</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билан</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2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варақ</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en-US"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A4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форматда</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endPar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endParaRPr>
          </a:p>
          <a:p>
            <a:pPr indent="533400" algn="just"/>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ж</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авоб</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хати</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аниқ</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ва</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тушунарли</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бўлиши</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мурожаат</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муаллифи</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мурожаат</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этган</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тилда</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жавоб</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хатини</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ёзиш</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a:t>
            </a:r>
          </a:p>
        </p:txBody>
      </p:sp>
      <p:sp>
        <p:nvSpPr>
          <p:cNvPr id="4" name="Прямоугольник 3"/>
          <p:cNvSpPr/>
          <p:nvPr/>
        </p:nvSpPr>
        <p:spPr>
          <a:xfrm>
            <a:off x="2220685" y="3154971"/>
            <a:ext cx="6498771" cy="2854628"/>
          </a:xfrm>
          <a:prstGeom prst="rect">
            <a:avLst/>
          </a:prstGeom>
          <a:ln w="19050"/>
        </p:spPr>
        <p:style>
          <a:lnRef idx="2">
            <a:schemeClr val="accent1"/>
          </a:lnRef>
          <a:fillRef idx="1">
            <a:schemeClr val="lt1"/>
          </a:fillRef>
          <a:effectRef idx="0">
            <a:schemeClr val="accent1"/>
          </a:effectRef>
          <a:fontRef idx="minor">
            <a:schemeClr val="dk1"/>
          </a:fontRef>
        </p:style>
        <p:txBody>
          <a:bodyPr wrap="square">
            <a:spAutoFit/>
          </a:bodyPr>
          <a:lstStyle/>
          <a:p>
            <a:pPr indent="504000" algn="just">
              <a:spcAft>
                <a:spcPts val="700"/>
              </a:spcAft>
            </a:pPr>
            <a:r>
              <a:rPr lang="ru-RU" b="1" dirty="0">
                <a:solidFill>
                  <a:srgbClr val="FF0000"/>
                </a:solidFill>
                <a:latin typeface="Arial" panose="020B0604020202020204" pitchFamily="34" charset="0"/>
                <a:ea typeface="Times New Roman" panose="02020603050405020304" pitchFamily="18" charset="0"/>
                <a:cs typeface="Times New Roman" panose="02020603050405020304" pitchFamily="18" charset="0"/>
              </a:rPr>
              <a:t>ТАҚИҚЛАНАДИ</a:t>
            </a:r>
            <a:r>
              <a:rPr lang="ru-RU" b="1" dirty="0" smtClean="0">
                <a:solidFill>
                  <a:srgbClr val="FF0000"/>
                </a:solidFill>
                <a:latin typeface="Arial" panose="020B0604020202020204" pitchFamily="34" charset="0"/>
                <a:ea typeface="Times New Roman" panose="02020603050405020304" pitchFamily="18" charset="0"/>
                <a:cs typeface="Times New Roman" panose="02020603050405020304" pitchFamily="18" charset="0"/>
              </a:rPr>
              <a:t>:</a:t>
            </a:r>
          </a:p>
          <a:p>
            <a:pPr indent="504000" algn="just">
              <a:spcAft>
                <a:spcPts val="700"/>
              </a:spcAft>
            </a:pP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қ</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исқа</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жумлалардан</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фойдаланиш</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ноаниқ</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ва</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мураккаб</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сўзларни</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ва</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мураккаб</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профессионал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сўз</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бирикмаларини</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ишлатиш</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a:t>
            </a:r>
          </a:p>
          <a:p>
            <a:pPr indent="504000" algn="just">
              <a:spcAft>
                <a:spcPts val="700"/>
              </a:spcAft>
            </a:pP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юридик</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жиҳатдан</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маънога</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эга</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бўлмаган</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мунозарали</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вазиятларда</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муаммо</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келтириб</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чиқариши</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мумкин</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бўлган</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сўзлардан</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фойдаланиш</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a:t>
            </a:r>
          </a:p>
          <a:p>
            <a:pPr indent="504000" algn="just">
              <a:spcAft>
                <a:spcPts val="700"/>
              </a:spcAft>
            </a:pP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солиқ</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тўловчига</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нисбатан</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учинчи</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шахсда</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мурожат</a:t>
            </a:r>
            <a:r>
              <a:rPr lang="ru-RU"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dirty="0" err="1"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қилиш</a:t>
            </a:r>
            <a:r>
              <a:rPr lang="ru-RU"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i="1"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endParaRPr lang="ru-RU" sz="12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1237056" y="5370768"/>
            <a:ext cx="7482400" cy="1200329"/>
          </a:xfrm>
          <a:prstGeom prst="rect">
            <a:avLst/>
          </a:prstGeom>
          <a:ln w="19050"/>
        </p:spPr>
        <p:style>
          <a:lnRef idx="2">
            <a:schemeClr val="accent6"/>
          </a:lnRef>
          <a:fillRef idx="1">
            <a:schemeClr val="lt1"/>
          </a:fillRef>
          <a:effectRef idx="0">
            <a:schemeClr val="accent6"/>
          </a:effectRef>
          <a:fontRef idx="minor">
            <a:schemeClr val="dk1"/>
          </a:fontRef>
        </p:style>
        <p:txBody>
          <a:bodyPr wrap="square">
            <a:spAutoFit/>
          </a:bodyPr>
          <a:lstStyle/>
          <a:p>
            <a:pPr indent="533400" algn="just"/>
            <a:r>
              <a:rPr lang="ru-RU" i="1" dirty="0" smtClean="0">
                <a:solidFill>
                  <a:srgbClr val="002060"/>
                </a:solidFill>
                <a:latin typeface="Arial" panose="020B0604020202020204" pitchFamily="34" charset="0"/>
                <a:ea typeface="Times New Roman" panose="02020603050405020304" pitchFamily="18" charset="0"/>
              </a:rPr>
              <a:t> </a:t>
            </a:r>
            <a:r>
              <a:rPr lang="ru-RU" b="1" i="1" dirty="0" err="1">
                <a:solidFill>
                  <a:srgbClr val="FF0000"/>
                </a:solidFill>
                <a:latin typeface="Arial" panose="020B0604020202020204" pitchFamily="34" charset="0"/>
                <a:ea typeface="Times New Roman" panose="02020603050405020304" pitchFamily="18" charset="0"/>
                <a:cs typeface="Arial" panose="020B0604020202020204" pitchFamily="34" charset="0"/>
              </a:rPr>
              <a:t>Таъкидлаш</a:t>
            </a:r>
            <a:r>
              <a:rPr lang="ru-RU" b="1" i="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ru-RU" b="1" i="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керакки</a:t>
            </a:r>
            <a:r>
              <a:rPr lang="ru-RU" b="1" i="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ru-RU" i="1" dirty="0" err="1">
                <a:solidFill>
                  <a:srgbClr val="002060"/>
                </a:solidFill>
                <a:latin typeface="Arial" panose="020B0604020202020204" pitchFamily="34" charset="0"/>
                <a:ea typeface="Times New Roman" panose="02020603050405020304" pitchFamily="18" charset="0"/>
              </a:rPr>
              <a:t>с</a:t>
            </a:r>
            <a:r>
              <a:rPr lang="ru-RU" i="1" dirty="0" err="1" smtClean="0">
                <a:solidFill>
                  <a:srgbClr val="002060"/>
                </a:solidFill>
                <a:latin typeface="Arial" panose="020B0604020202020204" pitchFamily="34" charset="0"/>
                <a:ea typeface="Times New Roman" panose="02020603050405020304" pitchFamily="18" charset="0"/>
              </a:rPr>
              <a:t>олиқ</a:t>
            </a:r>
            <a:r>
              <a:rPr lang="ru-RU" i="1" dirty="0" smtClean="0">
                <a:solidFill>
                  <a:srgbClr val="002060"/>
                </a:solidFill>
                <a:latin typeface="Arial" panose="020B0604020202020204" pitchFamily="34" charset="0"/>
                <a:ea typeface="Times New Roman" panose="02020603050405020304" pitchFamily="18" charset="0"/>
              </a:rPr>
              <a:t> </a:t>
            </a:r>
            <a:r>
              <a:rPr lang="ru-RU" i="1" dirty="0" err="1">
                <a:solidFill>
                  <a:srgbClr val="002060"/>
                </a:solidFill>
                <a:latin typeface="Arial" panose="020B0604020202020204" pitchFamily="34" charset="0"/>
                <a:ea typeface="Times New Roman" panose="02020603050405020304" pitchFamily="18" charset="0"/>
              </a:rPr>
              <a:t>тўловчининг</a:t>
            </a:r>
            <a:r>
              <a:rPr lang="ru-RU" i="1" dirty="0">
                <a:solidFill>
                  <a:srgbClr val="002060"/>
                </a:solidFill>
                <a:latin typeface="Arial" panose="020B0604020202020204" pitchFamily="34" charset="0"/>
                <a:ea typeface="Times New Roman" panose="02020603050405020304" pitchFamily="18" charset="0"/>
              </a:rPr>
              <a:t> </a:t>
            </a:r>
            <a:r>
              <a:rPr lang="ru-RU" i="1" dirty="0" err="1">
                <a:solidFill>
                  <a:srgbClr val="002060"/>
                </a:solidFill>
                <a:latin typeface="Arial" panose="020B0604020202020204" pitchFamily="34" charset="0"/>
                <a:ea typeface="Times New Roman" panose="02020603050405020304" pitchFamily="18" charset="0"/>
              </a:rPr>
              <a:t>солиқ</a:t>
            </a:r>
            <a:r>
              <a:rPr lang="ru-RU" i="1" dirty="0">
                <a:solidFill>
                  <a:srgbClr val="002060"/>
                </a:solidFill>
                <a:latin typeface="Arial" panose="020B0604020202020204" pitchFamily="34" charset="0"/>
                <a:ea typeface="Times New Roman" panose="02020603050405020304" pitchFamily="18" charset="0"/>
              </a:rPr>
              <a:t> </a:t>
            </a:r>
            <a:r>
              <a:rPr lang="ru-RU" i="1" dirty="0" err="1">
                <a:solidFill>
                  <a:srgbClr val="002060"/>
                </a:solidFill>
                <a:latin typeface="Arial" panose="020B0604020202020204" pitchFamily="34" charset="0"/>
                <a:ea typeface="Times New Roman" panose="02020603050405020304" pitchFamily="18" charset="0"/>
              </a:rPr>
              <a:t>органлари</a:t>
            </a:r>
            <a:r>
              <a:rPr lang="ru-RU" i="1" dirty="0">
                <a:solidFill>
                  <a:srgbClr val="002060"/>
                </a:solidFill>
                <a:latin typeface="Arial" panose="020B0604020202020204" pitchFamily="34" charset="0"/>
                <a:ea typeface="Times New Roman" panose="02020603050405020304" pitchFamily="18" charset="0"/>
              </a:rPr>
              <a:t> </a:t>
            </a:r>
            <a:r>
              <a:rPr lang="ru-RU" i="1" dirty="0" err="1">
                <a:solidFill>
                  <a:srgbClr val="002060"/>
                </a:solidFill>
                <a:latin typeface="Arial" panose="020B0604020202020204" pitchFamily="34" charset="0"/>
                <a:ea typeface="Times New Roman" panose="02020603050405020304" pitchFamily="18" charset="0"/>
              </a:rPr>
              <a:t>хатти-ҳаракатларига</a:t>
            </a:r>
            <a:r>
              <a:rPr lang="ru-RU" i="1" dirty="0">
                <a:solidFill>
                  <a:srgbClr val="002060"/>
                </a:solidFill>
                <a:latin typeface="Arial" panose="020B0604020202020204" pitchFamily="34" charset="0"/>
                <a:ea typeface="Times New Roman" panose="02020603050405020304" pitchFamily="18" charset="0"/>
              </a:rPr>
              <a:t> </a:t>
            </a:r>
            <a:r>
              <a:rPr lang="ru-RU" i="1" dirty="0" err="1">
                <a:solidFill>
                  <a:srgbClr val="002060"/>
                </a:solidFill>
                <a:latin typeface="Arial" panose="020B0604020202020204" pitchFamily="34" charset="0"/>
                <a:ea typeface="Times New Roman" panose="02020603050405020304" pitchFamily="18" charset="0"/>
              </a:rPr>
              <a:t>нисбатан</a:t>
            </a:r>
            <a:r>
              <a:rPr lang="ru-RU" i="1" dirty="0">
                <a:solidFill>
                  <a:srgbClr val="002060"/>
                </a:solidFill>
                <a:latin typeface="Arial" panose="020B0604020202020204" pitchFamily="34" charset="0"/>
                <a:ea typeface="Times New Roman" panose="02020603050405020304" pitchFamily="18" charset="0"/>
              </a:rPr>
              <a:t> </a:t>
            </a:r>
            <a:r>
              <a:rPr lang="ru-RU" i="1" dirty="0" err="1">
                <a:solidFill>
                  <a:srgbClr val="002060"/>
                </a:solidFill>
                <a:latin typeface="Arial" panose="020B0604020202020204" pitchFamily="34" charset="0"/>
                <a:ea typeface="Times New Roman" panose="02020603050405020304" pitchFamily="18" charset="0"/>
              </a:rPr>
              <a:t>даъвоси</a:t>
            </a:r>
            <a:r>
              <a:rPr lang="ru-RU" i="1" dirty="0">
                <a:solidFill>
                  <a:srgbClr val="002060"/>
                </a:solidFill>
                <a:latin typeface="Arial" panose="020B0604020202020204" pitchFamily="34" charset="0"/>
                <a:ea typeface="Times New Roman" panose="02020603050405020304" pitchFamily="18" charset="0"/>
              </a:rPr>
              <a:t> </a:t>
            </a:r>
            <a:r>
              <a:rPr lang="ru-RU" i="1" dirty="0" err="1">
                <a:solidFill>
                  <a:srgbClr val="002060"/>
                </a:solidFill>
                <a:latin typeface="Arial" panose="020B0604020202020204" pitchFamily="34" charset="0"/>
                <a:ea typeface="Times New Roman" panose="02020603050405020304" pitchFamily="18" charset="0"/>
              </a:rPr>
              <a:t>асосли</a:t>
            </a:r>
            <a:r>
              <a:rPr lang="ru-RU" i="1" dirty="0">
                <a:solidFill>
                  <a:srgbClr val="002060"/>
                </a:solidFill>
                <a:latin typeface="Arial" panose="020B0604020202020204" pitchFamily="34" charset="0"/>
                <a:ea typeface="Times New Roman" panose="02020603050405020304" pitchFamily="18" charset="0"/>
              </a:rPr>
              <a:t> </a:t>
            </a:r>
            <a:r>
              <a:rPr lang="ru-RU" i="1" dirty="0" err="1">
                <a:solidFill>
                  <a:srgbClr val="002060"/>
                </a:solidFill>
                <a:latin typeface="Arial" panose="020B0604020202020204" pitchFamily="34" charset="0"/>
                <a:ea typeface="Times New Roman" panose="02020603050405020304" pitchFamily="18" charset="0"/>
              </a:rPr>
              <a:t>бўлган</a:t>
            </a:r>
            <a:r>
              <a:rPr lang="ru-RU" i="1" dirty="0">
                <a:solidFill>
                  <a:srgbClr val="002060"/>
                </a:solidFill>
                <a:latin typeface="Arial" panose="020B0604020202020204" pitchFamily="34" charset="0"/>
                <a:ea typeface="Times New Roman" panose="02020603050405020304" pitchFamily="18" charset="0"/>
              </a:rPr>
              <a:t> </a:t>
            </a:r>
            <a:r>
              <a:rPr lang="ru-RU" i="1" dirty="0" err="1">
                <a:solidFill>
                  <a:srgbClr val="002060"/>
                </a:solidFill>
                <a:latin typeface="Arial" panose="020B0604020202020204" pitchFamily="34" charset="0"/>
                <a:ea typeface="Times New Roman" panose="02020603050405020304" pitchFamily="18" charset="0"/>
              </a:rPr>
              <a:t>тақдирда</a:t>
            </a:r>
            <a:r>
              <a:rPr lang="ru-RU" i="1" dirty="0">
                <a:solidFill>
                  <a:srgbClr val="002060"/>
                </a:solidFill>
                <a:latin typeface="Arial" panose="020B0604020202020204" pitchFamily="34" charset="0"/>
                <a:ea typeface="Times New Roman" panose="02020603050405020304" pitchFamily="18" charset="0"/>
              </a:rPr>
              <a:t>, </a:t>
            </a:r>
            <a:r>
              <a:rPr lang="ru-RU" i="1" dirty="0" err="1">
                <a:solidFill>
                  <a:srgbClr val="002060"/>
                </a:solidFill>
                <a:latin typeface="Arial" panose="020B0604020202020204" pitchFamily="34" charset="0"/>
                <a:ea typeface="Times New Roman" panose="02020603050405020304" pitchFamily="18" charset="0"/>
              </a:rPr>
              <a:t>солиқ</a:t>
            </a:r>
            <a:r>
              <a:rPr lang="ru-RU" i="1" dirty="0">
                <a:solidFill>
                  <a:srgbClr val="002060"/>
                </a:solidFill>
                <a:latin typeface="Arial" panose="020B0604020202020204" pitchFamily="34" charset="0"/>
                <a:ea typeface="Times New Roman" panose="02020603050405020304" pitchFamily="18" charset="0"/>
              </a:rPr>
              <a:t> </a:t>
            </a:r>
            <a:r>
              <a:rPr lang="ru-RU" i="1" dirty="0" err="1">
                <a:solidFill>
                  <a:srgbClr val="002060"/>
                </a:solidFill>
                <a:latin typeface="Arial" panose="020B0604020202020204" pitchFamily="34" charset="0"/>
                <a:ea typeface="Times New Roman" panose="02020603050405020304" pitchFamily="18" charset="0"/>
              </a:rPr>
              <a:t>органи</a:t>
            </a:r>
            <a:r>
              <a:rPr lang="ru-RU" i="1" dirty="0">
                <a:solidFill>
                  <a:srgbClr val="002060"/>
                </a:solidFill>
                <a:latin typeface="Arial" panose="020B0604020202020204" pitchFamily="34" charset="0"/>
                <a:ea typeface="Times New Roman" panose="02020603050405020304" pitchFamily="18" charset="0"/>
              </a:rPr>
              <a:t> </a:t>
            </a:r>
            <a:r>
              <a:rPr lang="ru-RU" i="1" dirty="0" err="1">
                <a:solidFill>
                  <a:srgbClr val="002060"/>
                </a:solidFill>
                <a:latin typeface="Arial" panose="020B0604020202020204" pitchFamily="34" charset="0"/>
                <a:ea typeface="Times New Roman" panose="02020603050405020304" pitchFamily="18" charset="0"/>
              </a:rPr>
              <a:t>ходими</a:t>
            </a:r>
            <a:r>
              <a:rPr lang="ru-RU" i="1" dirty="0">
                <a:solidFill>
                  <a:srgbClr val="002060"/>
                </a:solidFill>
                <a:latin typeface="Arial" panose="020B0604020202020204" pitchFamily="34" charset="0"/>
                <a:ea typeface="Times New Roman" panose="02020603050405020304" pitchFamily="18" charset="0"/>
              </a:rPr>
              <a:t> </a:t>
            </a:r>
            <a:r>
              <a:rPr lang="ru-RU" i="1" dirty="0" err="1">
                <a:solidFill>
                  <a:srgbClr val="002060"/>
                </a:solidFill>
                <a:latin typeface="Arial" panose="020B0604020202020204" pitchFamily="34" charset="0"/>
                <a:ea typeface="Times New Roman" panose="02020603050405020304" pitchFamily="18" charset="0"/>
              </a:rPr>
              <a:t>солиқ</a:t>
            </a:r>
            <a:r>
              <a:rPr lang="ru-RU" i="1" dirty="0">
                <a:solidFill>
                  <a:srgbClr val="002060"/>
                </a:solidFill>
                <a:latin typeface="Arial" panose="020B0604020202020204" pitchFamily="34" charset="0"/>
                <a:ea typeface="Times New Roman" panose="02020603050405020304" pitchFamily="18" charset="0"/>
              </a:rPr>
              <a:t> </a:t>
            </a:r>
            <a:r>
              <a:rPr lang="ru-RU" i="1" dirty="0" err="1">
                <a:solidFill>
                  <a:srgbClr val="002060"/>
                </a:solidFill>
                <a:latin typeface="Arial" panose="020B0604020202020204" pitchFamily="34" charset="0"/>
                <a:ea typeface="Times New Roman" panose="02020603050405020304" pitchFamily="18" charset="0"/>
              </a:rPr>
              <a:t>органи</a:t>
            </a:r>
            <a:r>
              <a:rPr lang="ru-RU" i="1" dirty="0">
                <a:solidFill>
                  <a:srgbClr val="002060"/>
                </a:solidFill>
                <a:latin typeface="Arial" panose="020B0604020202020204" pitchFamily="34" charset="0"/>
                <a:ea typeface="Times New Roman" panose="02020603050405020304" pitchFamily="18" charset="0"/>
              </a:rPr>
              <a:t> </a:t>
            </a:r>
            <a:r>
              <a:rPr lang="ru-RU" i="1" dirty="0" err="1">
                <a:solidFill>
                  <a:srgbClr val="002060"/>
                </a:solidFill>
                <a:latin typeface="Arial" panose="020B0604020202020204" pitchFamily="34" charset="0"/>
                <a:ea typeface="Times New Roman" panose="02020603050405020304" pitchFamily="18" charset="0"/>
              </a:rPr>
              <a:t>раҳбари</a:t>
            </a:r>
            <a:r>
              <a:rPr lang="ru-RU" i="1" dirty="0">
                <a:solidFill>
                  <a:srgbClr val="002060"/>
                </a:solidFill>
                <a:latin typeface="Arial" panose="020B0604020202020204" pitchFamily="34" charset="0"/>
                <a:ea typeface="Times New Roman" panose="02020603050405020304" pitchFamily="18" charset="0"/>
              </a:rPr>
              <a:t> </a:t>
            </a:r>
            <a:r>
              <a:rPr lang="ru-RU" i="1" dirty="0" err="1">
                <a:solidFill>
                  <a:srgbClr val="002060"/>
                </a:solidFill>
                <a:latin typeface="Arial" panose="020B0604020202020204" pitchFamily="34" charset="0"/>
                <a:ea typeface="Times New Roman" panose="02020603050405020304" pitchFamily="18" charset="0"/>
              </a:rPr>
              <a:t>номидан</a:t>
            </a:r>
            <a:r>
              <a:rPr lang="ru-RU" i="1" dirty="0">
                <a:solidFill>
                  <a:srgbClr val="002060"/>
                </a:solidFill>
                <a:latin typeface="Arial" panose="020B0604020202020204" pitchFamily="34" charset="0"/>
                <a:ea typeface="Times New Roman" panose="02020603050405020304" pitchFamily="18" charset="0"/>
              </a:rPr>
              <a:t> </a:t>
            </a:r>
            <a:r>
              <a:rPr lang="ru-RU" i="1" dirty="0" err="1">
                <a:solidFill>
                  <a:srgbClr val="002060"/>
                </a:solidFill>
                <a:latin typeface="Arial" panose="020B0604020202020204" pitchFamily="34" charset="0"/>
                <a:ea typeface="Times New Roman" panose="02020603050405020304" pitchFamily="18" charset="0"/>
              </a:rPr>
              <a:t>узр</a:t>
            </a:r>
            <a:r>
              <a:rPr lang="ru-RU" i="1" dirty="0">
                <a:solidFill>
                  <a:srgbClr val="002060"/>
                </a:solidFill>
                <a:latin typeface="Arial" panose="020B0604020202020204" pitchFamily="34" charset="0"/>
                <a:ea typeface="Times New Roman" panose="02020603050405020304" pitchFamily="18" charset="0"/>
              </a:rPr>
              <a:t> </a:t>
            </a:r>
            <a:r>
              <a:rPr lang="ru-RU" i="1" dirty="0" err="1">
                <a:solidFill>
                  <a:srgbClr val="002060"/>
                </a:solidFill>
                <a:latin typeface="Arial" panose="020B0604020202020204" pitchFamily="34" charset="0"/>
                <a:ea typeface="Times New Roman" panose="02020603050405020304" pitchFamily="18" charset="0"/>
              </a:rPr>
              <a:t>сўраши</a:t>
            </a:r>
            <a:r>
              <a:rPr lang="ru-RU" i="1" dirty="0">
                <a:solidFill>
                  <a:srgbClr val="002060"/>
                </a:solidFill>
                <a:latin typeface="Arial" panose="020B0604020202020204" pitchFamily="34" charset="0"/>
                <a:ea typeface="Times New Roman" panose="02020603050405020304" pitchFamily="18" charset="0"/>
              </a:rPr>
              <a:t> </a:t>
            </a:r>
            <a:r>
              <a:rPr lang="ru-RU" i="1" dirty="0" err="1" smtClean="0">
                <a:solidFill>
                  <a:srgbClr val="002060"/>
                </a:solidFill>
                <a:latin typeface="Arial" panose="020B0604020202020204" pitchFamily="34" charset="0"/>
                <a:ea typeface="Times New Roman" panose="02020603050405020304" pitchFamily="18" charset="0"/>
              </a:rPr>
              <a:t>лозим</a:t>
            </a:r>
            <a:r>
              <a:rPr lang="ru-RU" i="1" dirty="0" smtClean="0">
                <a:solidFill>
                  <a:srgbClr val="002060"/>
                </a:solidFill>
                <a:latin typeface="Arial" panose="020B0604020202020204" pitchFamily="34" charset="0"/>
                <a:ea typeface="Times New Roman" panose="02020603050405020304" pitchFamily="18" charset="0"/>
              </a:rPr>
              <a:t>.</a:t>
            </a:r>
            <a:endParaRPr lang="ru-RU" i="1" dirty="0">
              <a:solidFill>
                <a:srgbClr val="002060"/>
              </a:solidFill>
            </a:endParaRPr>
          </a:p>
        </p:txBody>
      </p:sp>
      <p:pic>
        <p:nvPicPr>
          <p:cNvPr id="7" name="Рисунок 6" descr="Внимание"/>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75313" y="5364468"/>
            <a:ext cx="302325" cy="283028"/>
          </a:xfrm>
          <a:prstGeom prst="rect">
            <a:avLst/>
          </a:prstGeom>
          <a:noFill/>
          <a:ln>
            <a:noFill/>
          </a:ln>
        </p:spPr>
      </p:pic>
      <p:pic>
        <p:nvPicPr>
          <p:cNvPr id="3074" name="Picture 2" descr="C:\Users\User\Downloads\Новая папка\w256h25613523824351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542" y="1751455"/>
            <a:ext cx="1756172" cy="2341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20952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979714" y="365126"/>
            <a:ext cx="7535636" cy="810532"/>
          </a:xfrm>
        </p:spPr>
        <p:style>
          <a:lnRef idx="2">
            <a:schemeClr val="accent5"/>
          </a:lnRef>
          <a:fillRef idx="1">
            <a:schemeClr val="lt1"/>
          </a:fillRef>
          <a:effectRef idx="0">
            <a:schemeClr val="accent5"/>
          </a:effectRef>
          <a:fontRef idx="minor">
            <a:schemeClr val="dk1"/>
          </a:fontRef>
        </p:style>
        <p:txBody>
          <a:bodyPr>
            <a:normAutofit fontScale="90000"/>
          </a:bodyPr>
          <a:lstStyle/>
          <a:p>
            <a:pPr algn="ctr"/>
            <a:r>
              <a:rPr lang="ru-RU" sz="2500" b="1"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4. </a:t>
            </a:r>
            <a:r>
              <a:rPr lang="ru-RU" sz="2500" b="1"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Солиқ</a:t>
            </a:r>
            <a:r>
              <a:rPr lang="ru-RU" sz="2500" b="1"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500" b="1"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тўловчиларни</a:t>
            </a:r>
            <a:r>
              <a:rPr lang="ru-RU" sz="2500" b="1"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500" b="1"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қабул</a:t>
            </a:r>
            <a:r>
              <a:rPr lang="ru-RU" sz="2500" b="1"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500" b="1"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қиладиган</a:t>
            </a:r>
            <a:r>
              <a:rPr lang="ru-RU" sz="2500" b="1"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500" b="1"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мансабдор</a:t>
            </a:r>
            <a:r>
              <a:rPr lang="ru-RU" sz="2500" b="1"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500" b="1"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шахсларнинг</a:t>
            </a:r>
            <a:r>
              <a:rPr lang="ru-RU" sz="2500" b="1"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500" b="1" u="sng" dirty="0" err="1">
                <a:solidFill>
                  <a:srgbClr val="0070C0"/>
                </a:solidFill>
                <a:latin typeface="Arial" panose="020B0604020202020204" pitchFamily="34" charset="0"/>
                <a:ea typeface="Times New Roman" panose="02020603050405020304" pitchFamily="18" charset="0"/>
                <a:cs typeface="Times New Roman" panose="02020603050405020304" pitchFamily="18" charset="0"/>
              </a:rPr>
              <a:t>ташқи</a:t>
            </a:r>
            <a:r>
              <a:rPr lang="ru-RU" sz="2500" b="1" u="sng" dirty="0">
                <a:solidFill>
                  <a:srgbClr val="0070C0"/>
                </a:solidFill>
                <a:latin typeface="Arial" panose="020B0604020202020204" pitchFamily="34" charset="0"/>
                <a:ea typeface="Times New Roman" panose="02020603050405020304" pitchFamily="18" charset="0"/>
                <a:cs typeface="Times New Roman" panose="02020603050405020304" pitchFamily="18" charset="0"/>
              </a:rPr>
              <a:t> </a:t>
            </a:r>
            <a:r>
              <a:rPr lang="ru-RU" sz="2500" b="1" u="sng" dirty="0" err="1">
                <a:solidFill>
                  <a:srgbClr val="0070C0"/>
                </a:solidFill>
                <a:latin typeface="Arial" panose="020B0604020202020204" pitchFamily="34" charset="0"/>
                <a:ea typeface="Times New Roman" panose="02020603050405020304" pitchFamily="18" charset="0"/>
                <a:cs typeface="Times New Roman" panose="02020603050405020304" pitchFamily="18" charset="0"/>
              </a:rPr>
              <a:t>кўринишига</a:t>
            </a:r>
            <a:r>
              <a:rPr lang="ru-RU" sz="2500" b="1"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500" b="1"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қўйиладиган</a:t>
            </a:r>
            <a:r>
              <a:rPr lang="ru-RU" sz="2500" b="1"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500" b="1"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асосий</a:t>
            </a:r>
            <a:r>
              <a:rPr lang="ru-RU" sz="2500" b="1" dirty="0">
                <a:solidFill>
                  <a:srgbClr val="002060"/>
                </a:solidFill>
                <a:latin typeface="Arial" panose="020B0604020202020204" pitchFamily="34" charset="0"/>
                <a:ea typeface="Times New Roman" panose="02020603050405020304" pitchFamily="18" charset="0"/>
                <a:cs typeface="Times New Roman" panose="02020603050405020304" pitchFamily="18" charset="0"/>
              </a:rPr>
              <a:t> </a:t>
            </a:r>
            <a:r>
              <a:rPr lang="ru-RU" sz="2500" b="1" dirty="0" err="1">
                <a:solidFill>
                  <a:srgbClr val="002060"/>
                </a:solidFill>
                <a:latin typeface="Arial" panose="020B0604020202020204" pitchFamily="34" charset="0"/>
                <a:ea typeface="Times New Roman" panose="02020603050405020304" pitchFamily="18" charset="0"/>
                <a:cs typeface="Times New Roman" panose="02020603050405020304" pitchFamily="18" charset="0"/>
              </a:rPr>
              <a:t>талаблар</a:t>
            </a:r>
            <a:endParaRPr lang="ru-RU" sz="2500" dirty="0"/>
          </a:p>
        </p:txBody>
      </p:sp>
      <p:sp>
        <p:nvSpPr>
          <p:cNvPr id="4" name="Прямоугольник 3"/>
          <p:cNvSpPr/>
          <p:nvPr/>
        </p:nvSpPr>
        <p:spPr>
          <a:xfrm>
            <a:off x="2555420" y="1458686"/>
            <a:ext cx="5763984" cy="480586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533400" algn="just"/>
            <a:r>
              <a:rPr lang="uz-Cyrl-UZ" sz="2000" b="1" u="sng" dirty="0" smtClean="0">
                <a:solidFill>
                  <a:srgbClr val="274F94"/>
                </a:solidFill>
                <a:latin typeface="Arial" panose="020B0604020202020204" pitchFamily="34" charset="0"/>
                <a:ea typeface="Times New Roman" panose="02020603050405020304" pitchFamily="18" charset="0"/>
              </a:rPr>
              <a:t>Ташқи кўриниш бўйича тавсиялар</a:t>
            </a:r>
            <a:endParaRPr lang="ru-RU" sz="2000" b="1" u="sng" dirty="0" smtClean="0">
              <a:solidFill>
                <a:srgbClr val="274F94"/>
              </a:solidFill>
              <a:latin typeface="Arial" panose="020B0604020202020204" pitchFamily="34" charset="0"/>
              <a:ea typeface="Times New Roman" panose="02020603050405020304" pitchFamily="18" charset="0"/>
            </a:endParaRPr>
          </a:p>
          <a:p>
            <a:pPr indent="533400" algn="just"/>
            <a:endParaRPr lang="ru-RU" sz="2000" dirty="0" smtClean="0">
              <a:solidFill>
                <a:srgbClr val="002060"/>
              </a:solidFill>
              <a:latin typeface="Arial" panose="020B0604020202020204" pitchFamily="34" charset="0"/>
              <a:ea typeface="Times New Roman" panose="02020603050405020304" pitchFamily="18" charset="0"/>
            </a:endParaRPr>
          </a:p>
          <a:p>
            <a:pPr marL="457200" indent="-457200" algn="just">
              <a:lnSpc>
                <a:spcPct val="150000"/>
              </a:lnSpc>
              <a:buAutoNum type="arabicPeriod"/>
            </a:pPr>
            <a:r>
              <a:rPr lang="ru-RU" sz="2000" dirty="0" err="1" smtClean="0">
                <a:solidFill>
                  <a:srgbClr val="002060"/>
                </a:solidFill>
                <a:latin typeface="Arial" panose="020B0604020202020204" pitchFamily="34" charset="0"/>
                <a:ea typeface="Times New Roman" panose="02020603050405020304" pitchFamily="18" charset="0"/>
              </a:rPr>
              <a:t>Мансабдор</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шахслар</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эътиборни</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жалб</a:t>
            </a:r>
            <a:r>
              <a:rPr lang="ru-RU" sz="2000" dirty="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этмайдиган</a:t>
            </a:r>
            <a:r>
              <a:rPr lang="ru-RU" sz="2000" dirty="0" smtClean="0">
                <a:solidFill>
                  <a:srgbClr val="002060"/>
                </a:solidFill>
                <a:latin typeface="Arial" panose="020B0604020202020204" pitchFamily="34" charset="0"/>
                <a:ea typeface="Times New Roman" panose="02020603050405020304" pitchFamily="18" charset="0"/>
              </a:rPr>
              <a:t> </a:t>
            </a:r>
            <a:r>
              <a:rPr lang="ru-RU" sz="2000" b="1" dirty="0" err="1">
                <a:solidFill>
                  <a:srgbClr val="FF0000"/>
                </a:solidFill>
                <a:latin typeface="Arial" panose="020B0604020202020204" pitchFamily="34" charset="0"/>
                <a:ea typeface="Times New Roman" panose="02020603050405020304" pitchFamily="18" charset="0"/>
              </a:rPr>
              <a:t>қатъий</a:t>
            </a:r>
            <a:r>
              <a:rPr lang="ru-RU" sz="2000" b="1" dirty="0">
                <a:solidFill>
                  <a:srgbClr val="FF0000"/>
                </a:solidFill>
                <a:latin typeface="Arial" panose="020B0604020202020204" pitchFamily="34" charset="0"/>
                <a:ea typeface="Times New Roman" panose="02020603050405020304" pitchFamily="18" charset="0"/>
              </a:rPr>
              <a:t> </a:t>
            </a:r>
            <a:r>
              <a:rPr lang="ru-RU" sz="2000" b="1" dirty="0" err="1">
                <a:solidFill>
                  <a:srgbClr val="FF0000"/>
                </a:solidFill>
                <a:latin typeface="Arial" panose="020B0604020202020204" pitchFamily="34" charset="0"/>
                <a:ea typeface="Times New Roman" panose="02020603050405020304" pitchFamily="18" charset="0"/>
              </a:rPr>
              <a:t>расмий</a:t>
            </a:r>
            <a:r>
              <a:rPr lang="ru-RU" sz="2000" b="1" dirty="0">
                <a:solidFill>
                  <a:srgbClr val="FF0000"/>
                </a:solidFill>
                <a:latin typeface="Arial" panose="020B0604020202020204" pitchFamily="34" charset="0"/>
                <a:ea typeface="Times New Roman" panose="02020603050405020304" pitchFamily="18" charset="0"/>
              </a:rPr>
              <a:t> </a:t>
            </a:r>
            <a:r>
              <a:rPr lang="ru-RU" sz="2000" b="1" dirty="0" err="1">
                <a:solidFill>
                  <a:srgbClr val="FF0000"/>
                </a:solidFill>
                <a:latin typeface="Arial" panose="020B0604020202020204" pitchFamily="34" charset="0"/>
                <a:ea typeface="Times New Roman" panose="02020603050405020304" pitchFamily="18" charset="0"/>
              </a:rPr>
              <a:t>услубдаги</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кийим</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ва</a:t>
            </a:r>
            <a:r>
              <a:rPr lang="ru-RU" sz="2000" dirty="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пойабзаллар</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кийиш</a:t>
            </a:r>
            <a:r>
              <a:rPr lang="ru-RU" sz="2000" dirty="0" smtClean="0">
                <a:solidFill>
                  <a:srgbClr val="002060"/>
                </a:solidFill>
                <a:latin typeface="Arial" panose="020B0604020202020204" pitchFamily="34" charset="0"/>
                <a:ea typeface="Times New Roman" panose="02020603050405020304" pitchFamily="18" charset="0"/>
              </a:rPr>
              <a:t>.</a:t>
            </a:r>
          </a:p>
          <a:p>
            <a:pPr marL="457200" indent="-457200" algn="just">
              <a:lnSpc>
                <a:spcPct val="150000"/>
              </a:lnSpc>
              <a:buAutoNum type="arabicPeriod"/>
            </a:pPr>
            <a:r>
              <a:rPr lang="ru-RU" sz="2000" dirty="0" smtClean="0">
                <a:solidFill>
                  <a:srgbClr val="002060"/>
                </a:solidFill>
                <a:latin typeface="Arial" panose="020B0604020202020204" pitchFamily="34" charset="0"/>
                <a:ea typeface="Times New Roman" panose="02020603050405020304" pitchFamily="18" charset="0"/>
              </a:rPr>
              <a:t> </a:t>
            </a:r>
            <a:r>
              <a:rPr lang="en-US" sz="2000" dirty="0">
                <a:solidFill>
                  <a:srgbClr val="002060"/>
                </a:solidFill>
                <a:latin typeface="Arial" panose="020B0604020202020204" pitchFamily="34" charset="0"/>
                <a:ea typeface="Times New Roman" panose="02020603050405020304" pitchFamily="18" charset="0"/>
              </a:rPr>
              <a:t>A</a:t>
            </a:r>
            <a:r>
              <a:rPr lang="ru-RU" sz="2000" dirty="0" err="1">
                <a:solidFill>
                  <a:srgbClr val="002060"/>
                </a:solidFill>
                <a:latin typeface="Arial" panose="020B0604020202020204" pitchFamily="34" charset="0"/>
                <a:ea typeface="Times New Roman" panose="02020603050405020304" pitchFamily="18" charset="0"/>
              </a:rPr>
              <a:t>ксессуарлардан</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фойдаланишда</a:t>
            </a:r>
            <a:r>
              <a:rPr lang="ru-RU" sz="2000" dirty="0">
                <a:solidFill>
                  <a:srgbClr val="002060"/>
                </a:solidFill>
                <a:latin typeface="Arial" panose="020B0604020202020204" pitchFamily="34" charset="0"/>
                <a:ea typeface="Times New Roman" panose="02020603050405020304" pitchFamily="18" charset="0"/>
              </a:rPr>
              <a:t> (шу </a:t>
            </a:r>
            <a:r>
              <a:rPr lang="ru-RU" sz="2000" dirty="0" err="1">
                <a:solidFill>
                  <a:srgbClr val="002060"/>
                </a:solidFill>
                <a:latin typeface="Arial" panose="020B0604020202020204" pitchFamily="34" charset="0"/>
                <a:ea typeface="Times New Roman" panose="02020603050405020304" pitchFamily="18" charset="0"/>
              </a:rPr>
              <a:t>жумладан</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заргарлик</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буюмлари</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ва</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бижутериялар</a:t>
            </a:r>
            <a:r>
              <a:rPr lang="ru-RU" sz="2000" dirty="0">
                <a:solidFill>
                  <a:srgbClr val="002060"/>
                </a:solidFill>
                <a:latin typeface="Arial" panose="020B0604020202020204" pitchFamily="34" charset="0"/>
                <a:ea typeface="Times New Roman" panose="02020603050405020304" pitchFamily="18" charset="0"/>
              </a:rPr>
              <a:t>) </a:t>
            </a:r>
            <a:r>
              <a:rPr lang="ru-RU" sz="2000" b="1" dirty="0" err="1">
                <a:solidFill>
                  <a:srgbClr val="FF0000"/>
                </a:solidFill>
                <a:latin typeface="Arial" panose="020B0604020202020204" pitchFamily="34" charset="0"/>
                <a:ea typeface="Times New Roman" panose="02020603050405020304" pitchFamily="18" charset="0"/>
              </a:rPr>
              <a:t>оддийлик</a:t>
            </a:r>
            <a:r>
              <a:rPr lang="ru-RU" sz="2000" b="1" dirty="0">
                <a:solidFill>
                  <a:srgbClr val="FF0000"/>
                </a:solidFill>
                <a:latin typeface="Arial" panose="020B0604020202020204" pitchFamily="34" charset="0"/>
                <a:ea typeface="Times New Roman" panose="02020603050405020304" pitchFamily="18" charset="0"/>
              </a:rPr>
              <a:t> </a:t>
            </a:r>
            <a:r>
              <a:rPr lang="ru-RU" sz="2000" b="1" dirty="0" smtClean="0">
                <a:solidFill>
                  <a:srgbClr val="FF0000"/>
                </a:solidFill>
                <a:latin typeface="Arial" panose="020B0604020202020204" pitchFamily="34" charset="0"/>
                <a:ea typeface="Times New Roman" panose="02020603050405020304" pitchFamily="18" charset="0"/>
              </a:rPr>
              <a:t/>
            </a:r>
            <a:br>
              <a:rPr lang="ru-RU" sz="2000" b="1" dirty="0" smtClean="0">
                <a:solidFill>
                  <a:srgbClr val="FF0000"/>
                </a:solidFill>
                <a:latin typeface="Arial" panose="020B0604020202020204" pitchFamily="34" charset="0"/>
                <a:ea typeface="Times New Roman" panose="02020603050405020304" pitchFamily="18" charset="0"/>
              </a:rPr>
            </a:br>
            <a:r>
              <a:rPr lang="ru-RU" sz="2000" b="1" dirty="0" err="1" smtClean="0">
                <a:solidFill>
                  <a:srgbClr val="FF0000"/>
                </a:solidFill>
                <a:latin typeface="Arial" panose="020B0604020202020204" pitchFamily="34" charset="0"/>
                <a:ea typeface="Times New Roman" panose="02020603050405020304" pitchFamily="18" charset="0"/>
              </a:rPr>
              <a:t>ва</a:t>
            </a:r>
            <a:r>
              <a:rPr lang="ru-RU" sz="2000" b="1" dirty="0" smtClean="0">
                <a:solidFill>
                  <a:srgbClr val="FF0000"/>
                </a:solidFill>
                <a:latin typeface="Arial" panose="020B0604020202020204" pitchFamily="34" charset="0"/>
                <a:ea typeface="Times New Roman" panose="02020603050405020304" pitchFamily="18" charset="0"/>
              </a:rPr>
              <a:t> </a:t>
            </a:r>
            <a:r>
              <a:rPr lang="ru-RU" sz="2000" b="1" dirty="0" err="1">
                <a:solidFill>
                  <a:srgbClr val="FF0000"/>
                </a:solidFill>
                <a:latin typeface="Arial" panose="020B0604020202020204" pitchFamily="34" charset="0"/>
                <a:ea typeface="Times New Roman" panose="02020603050405020304" pitchFamily="18" charset="0"/>
              </a:rPr>
              <a:t>меъёр</a:t>
            </a:r>
            <a:r>
              <a:rPr lang="ru-RU" sz="2000" dirty="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талабларига</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риоя</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этиш</a:t>
            </a:r>
            <a:r>
              <a:rPr lang="ru-RU" sz="2000" dirty="0" smtClean="0">
                <a:solidFill>
                  <a:srgbClr val="002060"/>
                </a:solidFill>
                <a:latin typeface="Arial" panose="020B0604020202020204" pitchFamily="34" charset="0"/>
                <a:ea typeface="Times New Roman" panose="02020603050405020304" pitchFamily="18" charset="0"/>
              </a:rPr>
              <a:t>.</a:t>
            </a:r>
          </a:p>
          <a:p>
            <a:pPr marL="457200" indent="-457200" algn="just">
              <a:lnSpc>
                <a:spcPct val="150000"/>
              </a:lnSpc>
              <a:buAutoNum type="arabicPeriod"/>
            </a:pPr>
            <a:r>
              <a:rPr lang="en-US" sz="2000" dirty="0">
                <a:solidFill>
                  <a:srgbClr val="002060"/>
                </a:solidFill>
                <a:latin typeface="Arial" panose="020B0604020202020204" pitchFamily="34" charset="0"/>
                <a:ea typeface="Times New Roman" panose="02020603050405020304" pitchFamily="18" charset="0"/>
              </a:rPr>
              <a:t>A</a:t>
            </a:r>
            <a:r>
              <a:rPr lang="ru-RU" sz="2000" dirty="0" err="1">
                <a:solidFill>
                  <a:srgbClr val="002060"/>
                </a:solidFill>
                <a:latin typeface="Arial" panose="020B0604020202020204" pitchFamily="34" charset="0"/>
                <a:ea typeface="Times New Roman" panose="02020603050405020304" pitchFamily="18" charset="0"/>
              </a:rPr>
              <a:t>ёл</a:t>
            </a:r>
            <a:r>
              <a:rPr lang="ru-RU" sz="2000" dirty="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ходимларга</a:t>
            </a:r>
            <a:r>
              <a:rPr lang="ru-RU" sz="2000" dirty="0" smtClean="0">
                <a:solidFill>
                  <a:srgbClr val="002060"/>
                </a:solidFill>
                <a:latin typeface="Arial" panose="020B0604020202020204" pitchFamily="34" charset="0"/>
                <a:ea typeface="Times New Roman" panose="02020603050405020304" pitchFamily="18" charset="0"/>
              </a:rPr>
              <a:t> </a:t>
            </a:r>
            <a:r>
              <a:rPr lang="ru-RU" sz="2000" b="1" dirty="0" err="1" smtClean="0">
                <a:solidFill>
                  <a:srgbClr val="FF0000"/>
                </a:solidFill>
                <a:latin typeface="Arial" panose="020B0604020202020204" pitchFamily="34" charset="0"/>
                <a:ea typeface="Times New Roman" panose="02020603050405020304" pitchFamily="18" charset="0"/>
              </a:rPr>
              <a:t>енгил</a:t>
            </a:r>
            <a:r>
              <a:rPr lang="ru-RU" sz="2000" b="1" dirty="0" smtClean="0">
                <a:solidFill>
                  <a:srgbClr val="FF0000"/>
                </a:solidFill>
                <a:latin typeface="Arial" panose="020B0604020202020204" pitchFamily="34" charset="0"/>
                <a:ea typeface="Times New Roman" panose="02020603050405020304" pitchFamily="18" charset="0"/>
              </a:rPr>
              <a:t> </a:t>
            </a:r>
            <a:r>
              <a:rPr lang="ru-RU" sz="2000" b="1" dirty="0" err="1">
                <a:solidFill>
                  <a:srgbClr val="FF0000"/>
                </a:solidFill>
                <a:latin typeface="Arial" panose="020B0604020202020204" pitchFamily="34" charset="0"/>
                <a:ea typeface="Times New Roman" panose="02020603050405020304" pitchFamily="18" charset="0"/>
              </a:rPr>
              <a:t>бўяниш</a:t>
            </a:r>
            <a:r>
              <a:rPr lang="ru-RU" sz="2000" b="1" dirty="0">
                <a:solidFill>
                  <a:srgbClr val="FF0000"/>
                </a:solidFill>
                <a:latin typeface="Arial" panose="020B0604020202020204" pitchFamily="34" charset="0"/>
                <a:ea typeface="Times New Roman" panose="02020603050405020304" pitchFamily="18" charset="0"/>
              </a:rPr>
              <a:t> </a:t>
            </a:r>
            <a:r>
              <a:rPr lang="ru-RU" sz="2000" b="1" dirty="0" err="1">
                <a:solidFill>
                  <a:srgbClr val="FF0000"/>
                </a:solidFill>
                <a:latin typeface="Arial" panose="020B0604020202020204" pitchFamily="34" charset="0"/>
                <a:ea typeface="Times New Roman" panose="02020603050405020304" pitchFamily="18" charset="0"/>
              </a:rPr>
              <a:t>усулларини</a:t>
            </a:r>
            <a:r>
              <a:rPr lang="ru-RU" sz="2000" b="1" dirty="0">
                <a:solidFill>
                  <a:srgbClr val="FF0000"/>
                </a:solidFill>
                <a:latin typeface="Arial" panose="020B0604020202020204" pitchFamily="34" charset="0"/>
                <a:ea typeface="Times New Roman" panose="02020603050405020304" pitchFamily="18" charset="0"/>
              </a:rPr>
              <a:t> </a:t>
            </a:r>
            <a:r>
              <a:rPr lang="ru-RU" sz="2000" b="1" dirty="0" err="1" smtClean="0">
                <a:solidFill>
                  <a:srgbClr val="FF0000"/>
                </a:solidFill>
                <a:latin typeface="Arial" panose="020B0604020202020204" pitchFamily="34" charset="0"/>
                <a:ea typeface="Times New Roman" panose="02020603050405020304" pitchFamily="18" charset="0"/>
              </a:rPr>
              <a:t>қўллаш</a:t>
            </a:r>
            <a:r>
              <a:rPr lang="ru-RU" sz="2000" b="1" dirty="0" smtClean="0">
                <a:solidFill>
                  <a:srgbClr val="FF0000"/>
                </a:solidFill>
                <a:latin typeface="Arial" panose="020B0604020202020204" pitchFamily="34" charset="0"/>
                <a:ea typeface="Times New Roman" panose="02020603050405020304" pitchFamily="18" charset="0"/>
              </a:rPr>
              <a:t>.</a:t>
            </a:r>
            <a:endParaRPr lang="uz-Cyrl-UZ" sz="2000" dirty="0" smtClean="0">
              <a:solidFill>
                <a:srgbClr val="002060"/>
              </a:solidFill>
              <a:latin typeface="Arial" panose="020B0604020202020204" pitchFamily="34" charset="0"/>
              <a:ea typeface="Times New Roman" panose="02020603050405020304" pitchFamily="18"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3845" y="3856264"/>
            <a:ext cx="1171575" cy="2650672"/>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612" y="1458686"/>
            <a:ext cx="1261233" cy="2114550"/>
          </a:xfrm>
          <a:prstGeom prst="rect">
            <a:avLst/>
          </a:prstGeom>
        </p:spPr>
      </p:pic>
    </p:spTree>
    <p:extLst>
      <p:ext uri="{BB962C8B-B14F-4D97-AF65-F5344CB8AC3E}">
        <p14:creationId xmlns:p14="http://schemas.microsoft.com/office/powerpoint/2010/main" val="15824070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799646"/>
          </a:xfrm>
        </p:spPr>
        <p:style>
          <a:lnRef idx="2">
            <a:schemeClr val="accent5"/>
          </a:lnRef>
          <a:fillRef idx="1">
            <a:schemeClr val="lt1"/>
          </a:fillRef>
          <a:effectRef idx="0">
            <a:schemeClr val="accent5"/>
          </a:effectRef>
          <a:fontRef idx="minor">
            <a:schemeClr val="dk1"/>
          </a:fontRef>
        </p:style>
        <p:txBody>
          <a:bodyPr>
            <a:normAutofit fontScale="90000"/>
          </a:bodyPr>
          <a:lstStyle/>
          <a:p>
            <a:pPr algn="ctr"/>
            <a:r>
              <a:rPr lang="uz-Cyrl-UZ" sz="2500" b="1"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5.Солиқ тўловчиларни </a:t>
            </a:r>
            <a:r>
              <a:rPr lang="uz-Cyrl-UZ" sz="2500" b="1" u="sng" dirty="0" smtClean="0">
                <a:solidFill>
                  <a:srgbClr val="0070C0"/>
                </a:solidFill>
                <a:latin typeface="Arial" panose="020B0604020202020204" pitchFamily="34" charset="0"/>
                <a:ea typeface="Times New Roman" panose="02020603050405020304" pitchFamily="18" charset="0"/>
                <a:cs typeface="Arial" panose="020B0604020202020204" pitchFamily="34" charset="0"/>
              </a:rPr>
              <a:t>қабул қилиш хоналарига </a:t>
            </a:r>
            <a:r>
              <a:rPr lang="uz-Cyrl-UZ" sz="2500" b="1"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қўйиладиган асосий талаблар</a:t>
            </a:r>
            <a:endParaRPr lang="uz-Cyrl-UZ" sz="2500" b="1" dirty="0">
              <a:latin typeface="Arial" panose="020B0604020202020204" pitchFamily="34" charset="0"/>
              <a:cs typeface="Arial" panose="020B0604020202020204" pitchFamily="34" charset="0"/>
            </a:endParaRPr>
          </a:p>
        </p:txBody>
      </p:sp>
      <p:sp>
        <p:nvSpPr>
          <p:cNvPr id="4" name="Прямоугольник 3"/>
          <p:cNvSpPr/>
          <p:nvPr/>
        </p:nvSpPr>
        <p:spPr>
          <a:xfrm>
            <a:off x="2865665" y="3458819"/>
            <a:ext cx="5372100" cy="3158557"/>
          </a:xfrm>
          <a:prstGeom prst="rect">
            <a:avLst/>
          </a:prstGeom>
          <a:ln w="28575"/>
        </p:spPr>
        <p:style>
          <a:lnRef idx="2">
            <a:schemeClr val="accent1"/>
          </a:lnRef>
          <a:fillRef idx="1">
            <a:schemeClr val="lt1"/>
          </a:fillRef>
          <a:effectRef idx="0">
            <a:schemeClr val="accent1"/>
          </a:effectRef>
          <a:fontRef idx="minor">
            <a:schemeClr val="dk1"/>
          </a:fontRef>
        </p:style>
        <p:txBody>
          <a:bodyPr wrap="square">
            <a:spAutoFit/>
          </a:bodyPr>
          <a:lstStyle/>
          <a:p>
            <a:pPr indent="533400" algn="just">
              <a:lnSpc>
                <a:spcPct val="107000"/>
              </a:lnSpc>
              <a:spcAft>
                <a:spcPts val="800"/>
              </a:spcAft>
            </a:pPr>
            <a:r>
              <a:rPr lang="uz-Cyrl-UZ"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Фуқароларни қабул қиладиган солиқ инспекторининг иш жойи намунавий ҳолатда бўлиши керак. Иш столининг янада ижодий кўриниши ва ишончли бўлиши учун </a:t>
            </a:r>
            <a:r>
              <a:rPr lang="uz-Cyrl-UZ" b="1" i="1"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“Солиқ хизмати - инсофли солиқ тўловчининг ишончли ҳамкори”</a:t>
            </a:r>
            <a:r>
              <a:rPr lang="uz-Cyrl-UZ" dirty="0" smtClean="0">
                <a:solidFill>
                  <a:srgbClr val="002060"/>
                </a:solidFill>
                <a:latin typeface="Arial" panose="020B0604020202020204" pitchFamily="34" charset="0"/>
                <a:ea typeface="Times New Roman" panose="02020603050405020304" pitchFamily="18" charset="0"/>
                <a:cs typeface="Times New Roman" panose="02020603050405020304" pitchFamily="18" charset="0"/>
              </a:rPr>
              <a:t> шиорли ёзув тахтачасини ташкил этиш лозим.</a:t>
            </a:r>
          </a:p>
          <a:p>
            <a:pPr indent="533400" algn="just">
              <a:lnSpc>
                <a:spcPct val="107000"/>
              </a:lnSpc>
              <a:spcAft>
                <a:spcPts val="800"/>
              </a:spcAft>
            </a:pPr>
            <a:r>
              <a:rPr lang="uz-Cyrl-UZ" i="1" dirty="0" smtClean="0">
                <a:solidFill>
                  <a:srgbClr val="FF0000"/>
                </a:solidFill>
                <a:latin typeface="Arial" panose="020B0604020202020204" pitchFamily="34" charset="0"/>
                <a:ea typeface="Times New Roman" panose="02020603050405020304" pitchFamily="18" charset="0"/>
                <a:cs typeface="Times New Roman" panose="02020603050405020304" pitchFamily="18" charset="0"/>
              </a:rPr>
              <a:t>Столда инспектор ва солиқ тўловчини суҳбатнинг моҳиятидан чалғитувчи ҳеч қандай ортиқча жиҳозлар бўлмаслиги керак</a:t>
            </a:r>
            <a:r>
              <a:rPr lang="ru-RU" i="1" dirty="0" smtClean="0">
                <a:solidFill>
                  <a:srgbClr val="FF0000"/>
                </a:solidFill>
                <a:latin typeface="Arial" panose="020B0604020202020204" pitchFamily="34" charset="0"/>
                <a:ea typeface="Times New Roman" panose="02020603050405020304" pitchFamily="18" charset="0"/>
                <a:cs typeface="Times New Roman" panose="02020603050405020304" pitchFamily="18" charset="0"/>
              </a:rPr>
              <a:t>.</a:t>
            </a:r>
            <a:endParaRPr lang="ru-RU"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650" y="1387870"/>
            <a:ext cx="2043623" cy="1847850"/>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 y="3941337"/>
            <a:ext cx="2043623" cy="1847850"/>
          </a:xfrm>
          <a:prstGeom prst="rect">
            <a:avLst/>
          </a:prstGeom>
          <a:ln>
            <a:noFill/>
          </a:ln>
          <a:effectLst>
            <a:softEdge rad="112500"/>
          </a:effectLst>
        </p:spPr>
      </p:pic>
      <p:sp>
        <p:nvSpPr>
          <p:cNvPr id="11" name="Прямоугольник 10"/>
          <p:cNvSpPr/>
          <p:nvPr/>
        </p:nvSpPr>
        <p:spPr>
          <a:xfrm>
            <a:off x="3243942" y="1151131"/>
            <a:ext cx="5127542" cy="2109808"/>
          </a:xfrm>
          <a:prstGeom prst="rect">
            <a:avLst/>
          </a:prstGeom>
          <a:ln w="28575"/>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15000"/>
              </a:lnSpc>
              <a:spcAft>
                <a:spcPts val="0"/>
              </a:spcAft>
            </a:pPr>
            <a:r>
              <a:rPr lang="ru-RU" sz="1900" b="1"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uz-Cyrl-UZ" sz="1900" b="1"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Солиқ тўловчини қабул қилиш хоналари:</a:t>
            </a:r>
          </a:p>
          <a:p>
            <a:pPr>
              <a:lnSpc>
                <a:spcPct val="115000"/>
              </a:lnSpc>
              <a:spcAft>
                <a:spcPts val="0"/>
              </a:spcAft>
            </a:pPr>
            <a:r>
              <a:rPr lang="uz-Cyrl-UZ" sz="19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     - инспекция биносига киришда алоҳида ажралиб туриши лозим.</a:t>
            </a:r>
          </a:p>
          <a:p>
            <a:pPr>
              <a:lnSpc>
                <a:spcPct val="115000"/>
              </a:lnSpc>
              <a:spcAft>
                <a:spcPts val="0"/>
              </a:spcAft>
            </a:pPr>
            <a:r>
              <a:rPr lang="uz-Cyrl-UZ" sz="19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     - кириш эшикларида </a:t>
            </a:r>
            <a:r>
              <a:rPr lang="uz-Cyrl-UZ" sz="1900" b="1"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uz-Cyrl-UZ" sz="1900" b="1" u="sng" dirty="0" smtClean="0">
                <a:solidFill>
                  <a:srgbClr val="0070C0"/>
                </a:solidFill>
                <a:latin typeface="Arial" panose="020B0604020202020204" pitchFamily="34" charset="0"/>
                <a:ea typeface="Times New Roman" panose="02020603050405020304" pitchFamily="18" charset="0"/>
                <a:cs typeface="Arial" panose="020B0604020202020204" pitchFamily="34" charset="0"/>
              </a:rPr>
              <a:t>Солиқ маслаҳати хонаси</a:t>
            </a:r>
            <a:r>
              <a:rPr lang="uz-Cyrl-UZ" sz="1900" b="1"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uz-Cyrl-UZ" sz="19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 ёзуви бўлиши керак.</a:t>
            </a:r>
            <a:endParaRPr lang="ru-RU" sz="1900" dirty="0" smtClean="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7133138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8"/>
          <p:cNvGrpSpPr>
            <a:grpSpLocks/>
          </p:cNvGrpSpPr>
          <p:nvPr/>
        </p:nvGrpSpPr>
        <p:grpSpPr bwMode="auto">
          <a:xfrm>
            <a:off x="766513" y="183043"/>
            <a:ext cx="8072687" cy="1095526"/>
            <a:chOff x="4059956" y="155257"/>
            <a:chExt cx="4105475" cy="1361303"/>
          </a:xfrm>
        </p:grpSpPr>
        <p:grpSp>
          <p:nvGrpSpPr>
            <p:cNvPr id="22" name="Group 11"/>
            <p:cNvGrpSpPr>
              <a:grpSpLocks/>
            </p:cNvGrpSpPr>
            <p:nvPr/>
          </p:nvGrpSpPr>
          <p:grpSpPr bwMode="auto">
            <a:xfrm>
              <a:off x="4059956" y="986810"/>
              <a:ext cx="4105475" cy="529750"/>
              <a:chOff x="4046751" y="791240"/>
              <a:chExt cx="4105475" cy="529750"/>
            </a:xfrm>
          </p:grpSpPr>
          <p:sp>
            <p:nvSpPr>
              <p:cNvPr id="24" name="Right Triangle 52"/>
              <p:cNvSpPr/>
              <p:nvPr/>
            </p:nvSpPr>
            <p:spPr>
              <a:xfrm rot="16200000" flipH="1">
                <a:off x="6847412" y="3178"/>
                <a:ext cx="516752" cy="2092876"/>
              </a:xfrm>
              <a:prstGeom prst="rtTriangle">
                <a:avLst/>
              </a:prstGeom>
              <a:gradFill flip="none" rotWithShape="1">
                <a:gsLst>
                  <a:gs pos="0">
                    <a:schemeClr val="bg1">
                      <a:lumMod val="65000"/>
                      <a:shade val="30000"/>
                      <a:satMod val="115000"/>
                      <a:alpha val="70000"/>
                    </a:schemeClr>
                  </a:gs>
                  <a:gs pos="50000">
                    <a:schemeClr val="bg1">
                      <a:lumMod val="65000"/>
                      <a:shade val="67500"/>
                      <a:satMod val="115000"/>
                      <a:alpha val="26000"/>
                    </a:schemeClr>
                  </a:gs>
                  <a:gs pos="100000">
                    <a:schemeClr val="bg1">
                      <a:lumMod val="85000"/>
                      <a:alpha val="0"/>
                    </a:schemeClr>
                  </a:gs>
                </a:gsLst>
                <a:lin ang="0" scaled="1"/>
                <a:tileRect/>
              </a:gra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Arial" panose="020B0604020202020204" pitchFamily="34" charset="0"/>
                  <a:cs typeface="Arial" panose="020B0604020202020204" pitchFamily="34" charset="0"/>
                </a:endParaRPr>
              </a:p>
            </p:txBody>
          </p:sp>
          <p:sp>
            <p:nvSpPr>
              <p:cNvPr id="25" name="Right Triangle 53"/>
              <p:cNvSpPr/>
              <p:nvPr/>
            </p:nvSpPr>
            <p:spPr>
              <a:xfrm rot="5400000">
                <a:off x="4865012" y="-14023"/>
                <a:ext cx="516752" cy="2153274"/>
              </a:xfrm>
              <a:prstGeom prst="rtTriangle">
                <a:avLst/>
              </a:prstGeom>
              <a:gradFill flip="none" rotWithShape="1">
                <a:gsLst>
                  <a:gs pos="0">
                    <a:schemeClr val="bg1">
                      <a:lumMod val="65000"/>
                      <a:shade val="30000"/>
                      <a:satMod val="115000"/>
                      <a:alpha val="70000"/>
                    </a:schemeClr>
                  </a:gs>
                  <a:gs pos="50000">
                    <a:schemeClr val="bg1">
                      <a:lumMod val="65000"/>
                      <a:shade val="67500"/>
                      <a:satMod val="115000"/>
                      <a:alpha val="26000"/>
                    </a:schemeClr>
                  </a:gs>
                  <a:gs pos="100000">
                    <a:schemeClr val="bg1">
                      <a:lumMod val="85000"/>
                      <a:alpha val="0"/>
                    </a:schemeClr>
                  </a:gs>
                </a:gsLst>
                <a:lin ang="0" scaled="1"/>
                <a:tileRect/>
              </a:gra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prstClr val="white"/>
                  </a:solidFill>
                  <a:latin typeface="Arial" panose="020B0604020202020204" pitchFamily="34" charset="0"/>
                  <a:cs typeface="Arial" panose="020B0604020202020204" pitchFamily="34" charset="0"/>
                </a:endParaRPr>
              </a:p>
            </p:txBody>
          </p:sp>
        </p:grpSp>
        <p:sp>
          <p:nvSpPr>
            <p:cNvPr id="23" name="TextBox 22"/>
            <p:cNvSpPr txBox="1"/>
            <p:nvPr/>
          </p:nvSpPr>
          <p:spPr>
            <a:xfrm>
              <a:off x="4153189" y="155257"/>
              <a:ext cx="3931536" cy="13194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uz-Cyrl-UZ" sz="2100" dirty="0">
                  <a:solidFill>
                    <a:srgbClr val="002060"/>
                  </a:solidFill>
                  <a:latin typeface="Arial" panose="020B0604020202020204" pitchFamily="34" charset="0"/>
                  <a:cs typeface="Arial" panose="020B0604020202020204" pitchFamily="34" charset="0"/>
                </a:rPr>
                <a:t>Солиқ солиш бўйича маслаҳатчиларга марказлашган тарзда  </a:t>
              </a:r>
              <a:r>
                <a:rPr lang="uz-Cyrl-UZ" sz="2100" dirty="0" smtClean="0">
                  <a:solidFill>
                    <a:srgbClr val="002060"/>
                  </a:solidFill>
                  <a:latin typeface="Arial" panose="020B0604020202020204" pitchFamily="34" charset="0"/>
                  <a:cs typeface="Arial" panose="020B0604020202020204" pitchFamily="34" charset="0"/>
                </a:rPr>
                <a:t/>
              </a:r>
              <a:br>
                <a:rPr lang="uz-Cyrl-UZ" sz="2100" dirty="0" smtClean="0">
                  <a:solidFill>
                    <a:srgbClr val="002060"/>
                  </a:solidFill>
                  <a:latin typeface="Arial" panose="020B0604020202020204" pitchFamily="34" charset="0"/>
                  <a:cs typeface="Arial" panose="020B0604020202020204" pitchFamily="34" charset="0"/>
                </a:rPr>
              </a:br>
              <a:r>
                <a:rPr lang="uz-Cyrl-UZ" sz="2100" u="sng" dirty="0" smtClean="0">
                  <a:solidFill>
                    <a:srgbClr val="0070C0"/>
                  </a:solidFill>
                  <a:latin typeface="Arial" panose="020B0604020202020204" pitchFamily="34" charset="0"/>
                  <a:cs typeface="Arial" panose="020B0604020202020204" pitchFamily="34" charset="0"/>
                </a:rPr>
                <a:t>“</a:t>
              </a:r>
              <a:r>
                <a:rPr lang="uz-Cyrl-UZ" sz="2100" b="1" u="sng" dirty="0">
                  <a:solidFill>
                    <a:srgbClr val="0070C0"/>
                  </a:solidFill>
                  <a:latin typeface="Arial" panose="020B0604020202020204" pitchFamily="34" charset="0"/>
                  <a:cs typeface="Arial" panose="020B0604020202020204" pitchFamily="34" charset="0"/>
                </a:rPr>
                <a:t>Солиқ маслаҳатчиси” (Налоговый советник) дастурий маҳсулини</a:t>
              </a:r>
              <a:r>
                <a:rPr lang="uz-Cyrl-UZ" sz="2100" dirty="0">
                  <a:solidFill>
                    <a:srgbClr val="002060"/>
                  </a:solidFill>
                  <a:latin typeface="Arial" panose="020B0604020202020204" pitchFamily="34" charset="0"/>
                  <a:cs typeface="Arial" panose="020B0604020202020204" pitchFamily="34" charset="0"/>
                </a:rPr>
                <a:t> яратиш </a:t>
              </a:r>
              <a:endParaRPr lang="ru-RU" sz="2100" dirty="0">
                <a:solidFill>
                  <a:srgbClr val="002060"/>
                </a:solidFill>
                <a:latin typeface="Arial" panose="020B0604020202020204" pitchFamily="34" charset="0"/>
                <a:cs typeface="Arial" panose="020B0604020202020204" pitchFamily="34" charset="0"/>
              </a:endParaRPr>
            </a:p>
          </p:txBody>
        </p:sp>
      </p:grpSp>
      <p:grpSp>
        <p:nvGrpSpPr>
          <p:cNvPr id="53" name="Group 15"/>
          <p:cNvGrpSpPr/>
          <p:nvPr/>
        </p:nvGrpSpPr>
        <p:grpSpPr>
          <a:xfrm rot="5400000">
            <a:off x="7039336" y="997009"/>
            <a:ext cx="788400" cy="2173500"/>
            <a:chOff x="4741396" y="2063281"/>
            <a:chExt cx="526982" cy="1456468"/>
          </a:xfrm>
        </p:grpSpPr>
        <p:sp>
          <p:nvSpPr>
            <p:cNvPr id="54" name="Freeform 57"/>
            <p:cNvSpPr/>
            <p:nvPr/>
          </p:nvSpPr>
          <p:spPr>
            <a:xfrm rot="10800000" flipH="1" flipV="1">
              <a:off x="4971171" y="3222510"/>
              <a:ext cx="233045" cy="232903"/>
            </a:xfrm>
            <a:custGeom>
              <a:avLst/>
              <a:gdLst>
                <a:gd name="connsiteX0" fmla="*/ 1574800 w 1783953"/>
                <a:gd name="connsiteY0" fmla="*/ 0 h 1783953"/>
                <a:gd name="connsiteX1" fmla="*/ 1735814 w 1783953"/>
                <a:gd name="connsiteY1" fmla="*/ 8131 h 1783953"/>
                <a:gd name="connsiteX2" fmla="*/ 1783953 w 1783953"/>
                <a:gd name="connsiteY2" fmla="*/ 15478 h 1783953"/>
                <a:gd name="connsiteX3" fmla="*/ 1783953 w 1783953"/>
                <a:gd name="connsiteY3" fmla="*/ 438812 h 1783953"/>
                <a:gd name="connsiteX4" fmla="*/ 1692978 w 1783953"/>
                <a:gd name="connsiteY4" fmla="*/ 424928 h 1783953"/>
                <a:gd name="connsiteX5" fmla="*/ 1574800 w 1783953"/>
                <a:gd name="connsiteY5" fmla="*/ 418960 h 1783953"/>
                <a:gd name="connsiteX6" fmla="*/ 418960 w 1783953"/>
                <a:gd name="connsiteY6" fmla="*/ 1574800 h 1783953"/>
                <a:gd name="connsiteX7" fmla="*/ 440045 w 1783953"/>
                <a:gd name="connsiteY7" fmla="*/ 1783953 h 1783953"/>
                <a:gd name="connsiteX8" fmla="*/ 15478 w 1783953"/>
                <a:gd name="connsiteY8" fmla="*/ 1783953 h 1783953"/>
                <a:gd name="connsiteX9" fmla="*/ 8131 w 1783953"/>
                <a:gd name="connsiteY9" fmla="*/ 1735814 h 1783953"/>
                <a:gd name="connsiteX10" fmla="*/ 0 w 1783953"/>
                <a:gd name="connsiteY10" fmla="*/ 1574800 h 1783953"/>
                <a:gd name="connsiteX11" fmla="*/ 1574800 w 1783953"/>
                <a:gd name="connsiteY11" fmla="*/ 0 h 178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3953" h="1783953">
                  <a:moveTo>
                    <a:pt x="1574800" y="0"/>
                  </a:moveTo>
                  <a:cubicBezTo>
                    <a:pt x="1629159" y="0"/>
                    <a:pt x="1682874" y="2754"/>
                    <a:pt x="1735814" y="8131"/>
                  </a:cubicBezTo>
                  <a:lnTo>
                    <a:pt x="1783953" y="15478"/>
                  </a:lnTo>
                  <a:lnTo>
                    <a:pt x="1783953" y="438812"/>
                  </a:lnTo>
                  <a:lnTo>
                    <a:pt x="1692978" y="424928"/>
                  </a:lnTo>
                  <a:cubicBezTo>
                    <a:pt x="1654122" y="420982"/>
                    <a:pt x="1614697" y="418960"/>
                    <a:pt x="1574800" y="418960"/>
                  </a:cubicBezTo>
                  <a:cubicBezTo>
                    <a:pt x="936447" y="418960"/>
                    <a:pt x="418960" y="936447"/>
                    <a:pt x="418960" y="1574800"/>
                  </a:cubicBezTo>
                  <a:lnTo>
                    <a:pt x="440045" y="1783953"/>
                  </a:lnTo>
                  <a:lnTo>
                    <a:pt x="15478" y="1783953"/>
                  </a:lnTo>
                  <a:lnTo>
                    <a:pt x="8131" y="1735814"/>
                  </a:lnTo>
                  <a:cubicBezTo>
                    <a:pt x="2754" y="1682874"/>
                    <a:pt x="0" y="1629159"/>
                    <a:pt x="0" y="1574800"/>
                  </a:cubicBezTo>
                  <a:cubicBezTo>
                    <a:pt x="0" y="705062"/>
                    <a:pt x="705062" y="0"/>
                    <a:pt x="1574800" y="0"/>
                  </a:cubicBezTo>
                  <a:close/>
                </a:path>
              </a:pathLst>
            </a:cu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latin typeface="Arial" panose="020B0604020202020204" pitchFamily="34" charset="0"/>
                <a:cs typeface="Arial" panose="020B0604020202020204" pitchFamily="34" charset="0"/>
              </a:endParaRPr>
            </a:p>
          </p:txBody>
        </p:sp>
        <p:sp>
          <p:nvSpPr>
            <p:cNvPr id="55" name="Oval 58"/>
            <p:cNvSpPr/>
            <p:nvPr/>
          </p:nvSpPr>
          <p:spPr>
            <a:xfrm rot="10800000" flipH="1" flipV="1">
              <a:off x="5085408" y="3336890"/>
              <a:ext cx="182970" cy="182859"/>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sp>
          <p:nvSpPr>
            <p:cNvPr id="57" name="Rectangle 62"/>
            <p:cNvSpPr/>
            <p:nvPr/>
          </p:nvSpPr>
          <p:spPr>
            <a:xfrm rot="10800000" flipV="1">
              <a:off x="4741396" y="3409535"/>
              <a:ext cx="260589" cy="45719"/>
            </a:xfrm>
            <a:prstGeom prst="rect">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sp>
          <p:nvSpPr>
            <p:cNvPr id="58" name="Rectangle 63"/>
            <p:cNvSpPr/>
            <p:nvPr/>
          </p:nvSpPr>
          <p:spPr>
            <a:xfrm rot="16200000" flipH="1" flipV="1">
              <a:off x="4579162" y="2633688"/>
              <a:ext cx="1195459" cy="54645"/>
            </a:xfrm>
            <a:prstGeom prst="rect">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grpSp>
      <p:grpSp>
        <p:nvGrpSpPr>
          <p:cNvPr id="60" name="Group 17"/>
          <p:cNvGrpSpPr/>
          <p:nvPr/>
        </p:nvGrpSpPr>
        <p:grpSpPr>
          <a:xfrm rot="5400000">
            <a:off x="2659478" y="3061237"/>
            <a:ext cx="788400" cy="2349000"/>
            <a:chOff x="5439354" y="2063281"/>
            <a:chExt cx="530353" cy="1456468"/>
          </a:xfrm>
        </p:grpSpPr>
        <p:sp>
          <p:nvSpPr>
            <p:cNvPr id="61" name="Freeform 65"/>
            <p:cNvSpPr/>
            <p:nvPr/>
          </p:nvSpPr>
          <p:spPr>
            <a:xfrm rot="10800000" flipH="1" flipV="1">
              <a:off x="5672500" y="3222510"/>
              <a:ext cx="233045" cy="232903"/>
            </a:xfrm>
            <a:custGeom>
              <a:avLst/>
              <a:gdLst>
                <a:gd name="connsiteX0" fmla="*/ 1574800 w 1783953"/>
                <a:gd name="connsiteY0" fmla="*/ 0 h 1783953"/>
                <a:gd name="connsiteX1" fmla="*/ 1735814 w 1783953"/>
                <a:gd name="connsiteY1" fmla="*/ 8131 h 1783953"/>
                <a:gd name="connsiteX2" fmla="*/ 1783953 w 1783953"/>
                <a:gd name="connsiteY2" fmla="*/ 15478 h 1783953"/>
                <a:gd name="connsiteX3" fmla="*/ 1783953 w 1783953"/>
                <a:gd name="connsiteY3" fmla="*/ 438812 h 1783953"/>
                <a:gd name="connsiteX4" fmla="*/ 1692978 w 1783953"/>
                <a:gd name="connsiteY4" fmla="*/ 424928 h 1783953"/>
                <a:gd name="connsiteX5" fmla="*/ 1574800 w 1783953"/>
                <a:gd name="connsiteY5" fmla="*/ 418960 h 1783953"/>
                <a:gd name="connsiteX6" fmla="*/ 418960 w 1783953"/>
                <a:gd name="connsiteY6" fmla="*/ 1574800 h 1783953"/>
                <a:gd name="connsiteX7" fmla="*/ 440045 w 1783953"/>
                <a:gd name="connsiteY7" fmla="*/ 1783953 h 1783953"/>
                <a:gd name="connsiteX8" fmla="*/ 15478 w 1783953"/>
                <a:gd name="connsiteY8" fmla="*/ 1783953 h 1783953"/>
                <a:gd name="connsiteX9" fmla="*/ 8131 w 1783953"/>
                <a:gd name="connsiteY9" fmla="*/ 1735814 h 1783953"/>
                <a:gd name="connsiteX10" fmla="*/ 0 w 1783953"/>
                <a:gd name="connsiteY10" fmla="*/ 1574800 h 1783953"/>
                <a:gd name="connsiteX11" fmla="*/ 1574800 w 1783953"/>
                <a:gd name="connsiteY11" fmla="*/ 0 h 178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3953" h="1783953">
                  <a:moveTo>
                    <a:pt x="1574800" y="0"/>
                  </a:moveTo>
                  <a:cubicBezTo>
                    <a:pt x="1629159" y="0"/>
                    <a:pt x="1682874" y="2754"/>
                    <a:pt x="1735814" y="8131"/>
                  </a:cubicBezTo>
                  <a:lnTo>
                    <a:pt x="1783953" y="15478"/>
                  </a:lnTo>
                  <a:lnTo>
                    <a:pt x="1783953" y="438812"/>
                  </a:lnTo>
                  <a:lnTo>
                    <a:pt x="1692978" y="424928"/>
                  </a:lnTo>
                  <a:cubicBezTo>
                    <a:pt x="1654122" y="420982"/>
                    <a:pt x="1614697" y="418960"/>
                    <a:pt x="1574800" y="418960"/>
                  </a:cubicBezTo>
                  <a:cubicBezTo>
                    <a:pt x="936447" y="418960"/>
                    <a:pt x="418960" y="936447"/>
                    <a:pt x="418960" y="1574800"/>
                  </a:cubicBezTo>
                  <a:lnTo>
                    <a:pt x="440045" y="1783953"/>
                  </a:lnTo>
                  <a:lnTo>
                    <a:pt x="15478" y="1783953"/>
                  </a:lnTo>
                  <a:lnTo>
                    <a:pt x="8131" y="1735814"/>
                  </a:lnTo>
                  <a:cubicBezTo>
                    <a:pt x="2754" y="1682874"/>
                    <a:pt x="0" y="1629159"/>
                    <a:pt x="0" y="1574800"/>
                  </a:cubicBezTo>
                  <a:cubicBezTo>
                    <a:pt x="0" y="705062"/>
                    <a:pt x="705062" y="0"/>
                    <a:pt x="1574800" y="0"/>
                  </a:cubicBezTo>
                  <a:close/>
                </a:path>
              </a:pathLst>
            </a:custGeom>
            <a:solidFill>
              <a:srgbClr val="007A8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latin typeface="Arial" panose="020B0604020202020204" pitchFamily="34" charset="0"/>
                <a:cs typeface="Arial" panose="020B0604020202020204" pitchFamily="34" charset="0"/>
              </a:endParaRPr>
            </a:p>
          </p:txBody>
        </p:sp>
        <p:sp>
          <p:nvSpPr>
            <p:cNvPr id="62" name="Rectangle 66"/>
            <p:cNvSpPr/>
            <p:nvPr/>
          </p:nvSpPr>
          <p:spPr>
            <a:xfrm rot="16200000" flipH="1" flipV="1">
              <a:off x="5280491" y="2633688"/>
              <a:ext cx="1195459" cy="54645"/>
            </a:xfrm>
            <a:prstGeom prst="rect">
              <a:avLst/>
            </a:prstGeom>
            <a:solidFill>
              <a:srgbClr val="007A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sp>
          <p:nvSpPr>
            <p:cNvPr id="63" name="Oval 67"/>
            <p:cNvSpPr/>
            <p:nvPr/>
          </p:nvSpPr>
          <p:spPr>
            <a:xfrm rot="10800000" flipH="1" flipV="1">
              <a:off x="5786737" y="3336890"/>
              <a:ext cx="182970" cy="182859"/>
            </a:xfrm>
            <a:prstGeom prst="ellipse">
              <a:avLst/>
            </a:prstGeom>
            <a:solidFill>
              <a:srgbClr val="007A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sp>
          <p:nvSpPr>
            <p:cNvPr id="65" name="Rectangle 70"/>
            <p:cNvSpPr/>
            <p:nvPr/>
          </p:nvSpPr>
          <p:spPr>
            <a:xfrm rot="10800000" flipV="1">
              <a:off x="5439354" y="3400643"/>
              <a:ext cx="260589" cy="56926"/>
            </a:xfrm>
            <a:prstGeom prst="rect">
              <a:avLst/>
            </a:prstGeom>
            <a:solidFill>
              <a:srgbClr val="007A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grpSp>
      <p:grpSp>
        <p:nvGrpSpPr>
          <p:cNvPr id="94" name="Group 105"/>
          <p:cNvGrpSpPr/>
          <p:nvPr/>
        </p:nvGrpSpPr>
        <p:grpSpPr>
          <a:xfrm>
            <a:off x="5695691" y="1510923"/>
            <a:ext cx="348300" cy="817200"/>
            <a:chOff x="4130308" y="996540"/>
            <a:chExt cx="582650" cy="1004329"/>
          </a:xfrm>
        </p:grpSpPr>
        <p:sp>
          <p:nvSpPr>
            <p:cNvPr id="95" name="Freeform 106"/>
            <p:cNvSpPr/>
            <p:nvPr/>
          </p:nvSpPr>
          <p:spPr>
            <a:xfrm rot="10800000">
              <a:off x="4130308" y="996540"/>
              <a:ext cx="582650" cy="1004329"/>
            </a:xfrm>
            <a:custGeom>
              <a:avLst/>
              <a:gdLst>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071620 w 1427274"/>
                <a:gd name="connsiteY6" fmla="*/ 1132569 h 2460229"/>
                <a:gd name="connsiteX7" fmla="*/ 1112638 w 1427274"/>
                <a:gd name="connsiteY7" fmla="*/ 1154833 h 2460229"/>
                <a:gd name="connsiteX8" fmla="*/ 1427274 w 1427274"/>
                <a:gd name="connsiteY8" fmla="*/ 1746592 h 2460229"/>
                <a:gd name="connsiteX9" fmla="*/ 713637 w 1427274"/>
                <a:gd name="connsiteY9" fmla="*/ 2460229 h 2460229"/>
                <a:gd name="connsiteX10" fmla="*/ 0 w 1427274"/>
                <a:gd name="connsiteY10" fmla="*/ 1746592 h 2460229"/>
                <a:gd name="connsiteX11" fmla="*/ 314636 w 1427274"/>
                <a:gd name="connsiteY11" fmla="*/ 1154833 h 2460229"/>
                <a:gd name="connsiteX12" fmla="*/ 355653 w 1427274"/>
                <a:gd name="connsiteY12" fmla="*/ 113257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355653 w 1427274"/>
                <a:gd name="connsiteY11" fmla="*/ 1132570 h 2460229"/>
                <a:gd name="connsiteX12" fmla="*/ 713637 w 1427274"/>
                <a:gd name="connsiteY12" fmla="*/ 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713637 w 1427274"/>
                <a:gd name="connsiteY11" fmla="*/ 0 h 2460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7274" h="2460229">
                  <a:moveTo>
                    <a:pt x="713638" y="1325798"/>
                  </a:moveTo>
                  <a:cubicBezTo>
                    <a:pt x="481240" y="1325798"/>
                    <a:pt x="292844" y="1514194"/>
                    <a:pt x="292844" y="1746592"/>
                  </a:cubicBezTo>
                  <a:cubicBezTo>
                    <a:pt x="292844" y="1978990"/>
                    <a:pt x="481240" y="2167386"/>
                    <a:pt x="713638" y="2167386"/>
                  </a:cubicBezTo>
                  <a:cubicBezTo>
                    <a:pt x="946036" y="2167386"/>
                    <a:pt x="1134432" y="1978990"/>
                    <a:pt x="1134432" y="1746592"/>
                  </a:cubicBezTo>
                  <a:cubicBezTo>
                    <a:pt x="1134432" y="1514194"/>
                    <a:pt x="946036" y="1325798"/>
                    <a:pt x="713638" y="1325798"/>
                  </a:cubicBezTo>
                  <a:close/>
                  <a:moveTo>
                    <a:pt x="713637" y="0"/>
                  </a:moveTo>
                  <a:lnTo>
                    <a:pt x="1112638" y="1154833"/>
                  </a:lnTo>
                  <a:cubicBezTo>
                    <a:pt x="1302467" y="1283079"/>
                    <a:pt x="1427274" y="1500260"/>
                    <a:pt x="1427274" y="1746592"/>
                  </a:cubicBezTo>
                  <a:cubicBezTo>
                    <a:pt x="1427274" y="2140723"/>
                    <a:pt x="1107768" y="2460229"/>
                    <a:pt x="713637" y="2460229"/>
                  </a:cubicBezTo>
                  <a:cubicBezTo>
                    <a:pt x="319506" y="2460229"/>
                    <a:pt x="0" y="2140723"/>
                    <a:pt x="0" y="1746592"/>
                  </a:cubicBezTo>
                  <a:cubicBezTo>
                    <a:pt x="0" y="1500260"/>
                    <a:pt x="124807" y="1283079"/>
                    <a:pt x="314636" y="1154833"/>
                  </a:cubicBezTo>
                  <a:lnTo>
                    <a:pt x="713637" y="0"/>
                  </a:lnTo>
                  <a:close/>
                </a:path>
              </a:pathLst>
            </a:custGeom>
            <a:solidFill>
              <a:srgbClr val="FFA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96" name="Freeform 107"/>
            <p:cNvSpPr/>
            <p:nvPr/>
          </p:nvSpPr>
          <p:spPr>
            <a:xfrm rot="10800000">
              <a:off x="4421632" y="996540"/>
              <a:ext cx="291326" cy="1004329"/>
            </a:xfrm>
            <a:custGeom>
              <a:avLst/>
              <a:gdLst>
                <a:gd name="connsiteX0" fmla="*/ 291325 w 291326"/>
                <a:gd name="connsiteY0" fmla="*/ 1004329 h 1004329"/>
                <a:gd name="connsiteX1" fmla="*/ 0 w 291326"/>
                <a:gd name="connsiteY1" fmla="*/ 713004 h 1004329"/>
                <a:gd name="connsiteX2" fmla="*/ 128443 w 291326"/>
                <a:gd name="connsiteY2" fmla="*/ 471433 h 1004329"/>
                <a:gd name="connsiteX3" fmla="*/ 291325 w 291326"/>
                <a:gd name="connsiteY3" fmla="*/ 0 h 1004329"/>
                <a:gd name="connsiteX4" fmla="*/ 291326 w 291326"/>
                <a:gd name="connsiteY4" fmla="*/ 3 h 1004329"/>
                <a:gd name="connsiteX5" fmla="*/ 291326 w 291326"/>
                <a:gd name="connsiteY5" fmla="*/ 541225 h 1004329"/>
                <a:gd name="connsiteX6" fmla="*/ 291326 w 291326"/>
                <a:gd name="connsiteY6" fmla="*/ 541225 h 1004329"/>
                <a:gd name="connsiteX7" fmla="*/ 119547 w 291326"/>
                <a:gd name="connsiteY7" fmla="*/ 713004 h 1004329"/>
                <a:gd name="connsiteX8" fmla="*/ 291326 w 291326"/>
                <a:gd name="connsiteY8" fmla="*/ 884783 h 1004329"/>
                <a:gd name="connsiteX9" fmla="*/ 291326 w 291326"/>
                <a:gd name="connsiteY9" fmla="*/ 884783 h 1004329"/>
                <a:gd name="connsiteX10" fmla="*/ 291326 w 291326"/>
                <a:gd name="connsiteY10" fmla="*/ 1004329 h 100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1326" h="1004329">
                  <a:moveTo>
                    <a:pt x="291325" y="1004329"/>
                  </a:moveTo>
                  <a:cubicBezTo>
                    <a:pt x="130431" y="1004329"/>
                    <a:pt x="0" y="873898"/>
                    <a:pt x="0" y="713004"/>
                  </a:cubicBezTo>
                  <a:cubicBezTo>
                    <a:pt x="0" y="612445"/>
                    <a:pt x="50950" y="523786"/>
                    <a:pt x="128443" y="471433"/>
                  </a:cubicBezTo>
                  <a:lnTo>
                    <a:pt x="291325" y="0"/>
                  </a:lnTo>
                  <a:lnTo>
                    <a:pt x="291326" y="3"/>
                  </a:lnTo>
                  <a:lnTo>
                    <a:pt x="291326" y="541225"/>
                  </a:lnTo>
                  <a:lnTo>
                    <a:pt x="291326" y="541225"/>
                  </a:lnTo>
                  <a:cubicBezTo>
                    <a:pt x="196455" y="541225"/>
                    <a:pt x="119547" y="618133"/>
                    <a:pt x="119547" y="713004"/>
                  </a:cubicBezTo>
                  <a:cubicBezTo>
                    <a:pt x="119547" y="807875"/>
                    <a:pt x="196455" y="884783"/>
                    <a:pt x="291326" y="884783"/>
                  </a:cubicBezTo>
                  <a:lnTo>
                    <a:pt x="291326" y="884783"/>
                  </a:lnTo>
                  <a:lnTo>
                    <a:pt x="291326" y="1004329"/>
                  </a:lnTo>
                  <a:close/>
                </a:path>
              </a:pathLst>
            </a:custGeom>
            <a:solidFill>
              <a:schemeClr val="tx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97" name="Oval 108"/>
            <p:cNvSpPr/>
            <p:nvPr/>
          </p:nvSpPr>
          <p:spPr>
            <a:xfrm rot="10800000">
              <a:off x="4236602" y="1116086"/>
              <a:ext cx="343557" cy="343558"/>
            </a:xfrm>
            <a:prstGeom prst="ellipse">
              <a:avLst/>
            </a:prstGeom>
            <a:solidFill>
              <a:schemeClr val="bg1"/>
            </a:solidFill>
            <a:ln w="28575">
              <a:solidFill>
                <a:srgbClr val="C483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0800000"/>
                </a:camera>
                <a:lightRig rig="threePt" dir="t"/>
              </a:scene3d>
            </a:bodyPr>
            <a:lstStyle/>
            <a:p>
              <a:pPr algn="ctr"/>
              <a:r>
                <a:rPr lang="en-US" dirty="0" smtClean="0">
                  <a:solidFill>
                    <a:schemeClr val="accent3">
                      <a:lumMod val="50000"/>
                    </a:schemeClr>
                  </a:solidFill>
                  <a:latin typeface="Arial" panose="020B0604020202020204" pitchFamily="34" charset="0"/>
                  <a:cs typeface="Arial" panose="020B0604020202020204" pitchFamily="34" charset="0"/>
                </a:rPr>
                <a:t>2</a:t>
              </a:r>
              <a:endParaRPr lang="en-US" dirty="0">
                <a:solidFill>
                  <a:schemeClr val="accent3">
                    <a:lumMod val="50000"/>
                  </a:schemeClr>
                </a:solidFill>
                <a:latin typeface="Arial" panose="020B0604020202020204" pitchFamily="34" charset="0"/>
                <a:cs typeface="Arial" panose="020B0604020202020204" pitchFamily="34" charset="0"/>
              </a:endParaRPr>
            </a:p>
          </p:txBody>
        </p:sp>
      </p:grpSp>
      <p:grpSp>
        <p:nvGrpSpPr>
          <p:cNvPr id="98" name="Group 109"/>
          <p:cNvGrpSpPr/>
          <p:nvPr/>
        </p:nvGrpSpPr>
        <p:grpSpPr>
          <a:xfrm>
            <a:off x="2836097" y="1466579"/>
            <a:ext cx="347327" cy="818361"/>
            <a:chOff x="4130308" y="996540"/>
            <a:chExt cx="582650" cy="1004329"/>
          </a:xfrm>
        </p:grpSpPr>
        <p:sp>
          <p:nvSpPr>
            <p:cNvPr id="99" name="Freeform 110"/>
            <p:cNvSpPr/>
            <p:nvPr/>
          </p:nvSpPr>
          <p:spPr>
            <a:xfrm rot="10800000">
              <a:off x="4130308" y="996540"/>
              <a:ext cx="582650" cy="1004329"/>
            </a:xfrm>
            <a:custGeom>
              <a:avLst/>
              <a:gdLst>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071620 w 1427274"/>
                <a:gd name="connsiteY6" fmla="*/ 1132569 h 2460229"/>
                <a:gd name="connsiteX7" fmla="*/ 1112638 w 1427274"/>
                <a:gd name="connsiteY7" fmla="*/ 1154833 h 2460229"/>
                <a:gd name="connsiteX8" fmla="*/ 1427274 w 1427274"/>
                <a:gd name="connsiteY8" fmla="*/ 1746592 h 2460229"/>
                <a:gd name="connsiteX9" fmla="*/ 713637 w 1427274"/>
                <a:gd name="connsiteY9" fmla="*/ 2460229 h 2460229"/>
                <a:gd name="connsiteX10" fmla="*/ 0 w 1427274"/>
                <a:gd name="connsiteY10" fmla="*/ 1746592 h 2460229"/>
                <a:gd name="connsiteX11" fmla="*/ 314636 w 1427274"/>
                <a:gd name="connsiteY11" fmla="*/ 1154833 h 2460229"/>
                <a:gd name="connsiteX12" fmla="*/ 355653 w 1427274"/>
                <a:gd name="connsiteY12" fmla="*/ 113257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355653 w 1427274"/>
                <a:gd name="connsiteY11" fmla="*/ 1132570 h 2460229"/>
                <a:gd name="connsiteX12" fmla="*/ 713637 w 1427274"/>
                <a:gd name="connsiteY12" fmla="*/ 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713637 w 1427274"/>
                <a:gd name="connsiteY11" fmla="*/ 0 h 2460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7274" h="2460229">
                  <a:moveTo>
                    <a:pt x="713638" y="1325798"/>
                  </a:moveTo>
                  <a:cubicBezTo>
                    <a:pt x="481240" y="1325798"/>
                    <a:pt x="292844" y="1514194"/>
                    <a:pt x="292844" y="1746592"/>
                  </a:cubicBezTo>
                  <a:cubicBezTo>
                    <a:pt x="292844" y="1978990"/>
                    <a:pt x="481240" y="2167386"/>
                    <a:pt x="713638" y="2167386"/>
                  </a:cubicBezTo>
                  <a:cubicBezTo>
                    <a:pt x="946036" y="2167386"/>
                    <a:pt x="1134432" y="1978990"/>
                    <a:pt x="1134432" y="1746592"/>
                  </a:cubicBezTo>
                  <a:cubicBezTo>
                    <a:pt x="1134432" y="1514194"/>
                    <a:pt x="946036" y="1325798"/>
                    <a:pt x="713638" y="1325798"/>
                  </a:cubicBezTo>
                  <a:close/>
                  <a:moveTo>
                    <a:pt x="713637" y="0"/>
                  </a:moveTo>
                  <a:lnTo>
                    <a:pt x="1112638" y="1154833"/>
                  </a:lnTo>
                  <a:cubicBezTo>
                    <a:pt x="1302467" y="1283079"/>
                    <a:pt x="1427274" y="1500260"/>
                    <a:pt x="1427274" y="1746592"/>
                  </a:cubicBezTo>
                  <a:cubicBezTo>
                    <a:pt x="1427274" y="2140723"/>
                    <a:pt x="1107768" y="2460229"/>
                    <a:pt x="713637" y="2460229"/>
                  </a:cubicBezTo>
                  <a:cubicBezTo>
                    <a:pt x="319506" y="2460229"/>
                    <a:pt x="0" y="2140723"/>
                    <a:pt x="0" y="1746592"/>
                  </a:cubicBezTo>
                  <a:cubicBezTo>
                    <a:pt x="0" y="1500260"/>
                    <a:pt x="124807" y="1283079"/>
                    <a:pt x="314636" y="1154833"/>
                  </a:cubicBezTo>
                  <a:lnTo>
                    <a:pt x="713637" y="0"/>
                  </a:lnTo>
                  <a:close/>
                </a:path>
              </a:pathLst>
            </a:custGeom>
            <a:solidFill>
              <a:srgbClr val="FF5A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0" name="Freeform 111"/>
            <p:cNvSpPr/>
            <p:nvPr/>
          </p:nvSpPr>
          <p:spPr>
            <a:xfrm rot="10800000">
              <a:off x="4421632" y="996540"/>
              <a:ext cx="291326" cy="1004329"/>
            </a:xfrm>
            <a:custGeom>
              <a:avLst/>
              <a:gdLst>
                <a:gd name="connsiteX0" fmla="*/ 291325 w 291326"/>
                <a:gd name="connsiteY0" fmla="*/ 1004329 h 1004329"/>
                <a:gd name="connsiteX1" fmla="*/ 0 w 291326"/>
                <a:gd name="connsiteY1" fmla="*/ 713004 h 1004329"/>
                <a:gd name="connsiteX2" fmla="*/ 128443 w 291326"/>
                <a:gd name="connsiteY2" fmla="*/ 471433 h 1004329"/>
                <a:gd name="connsiteX3" fmla="*/ 291325 w 291326"/>
                <a:gd name="connsiteY3" fmla="*/ 0 h 1004329"/>
                <a:gd name="connsiteX4" fmla="*/ 291326 w 291326"/>
                <a:gd name="connsiteY4" fmla="*/ 3 h 1004329"/>
                <a:gd name="connsiteX5" fmla="*/ 291326 w 291326"/>
                <a:gd name="connsiteY5" fmla="*/ 541225 h 1004329"/>
                <a:gd name="connsiteX6" fmla="*/ 291326 w 291326"/>
                <a:gd name="connsiteY6" fmla="*/ 541225 h 1004329"/>
                <a:gd name="connsiteX7" fmla="*/ 119547 w 291326"/>
                <a:gd name="connsiteY7" fmla="*/ 713004 h 1004329"/>
                <a:gd name="connsiteX8" fmla="*/ 291326 w 291326"/>
                <a:gd name="connsiteY8" fmla="*/ 884783 h 1004329"/>
                <a:gd name="connsiteX9" fmla="*/ 291326 w 291326"/>
                <a:gd name="connsiteY9" fmla="*/ 884783 h 1004329"/>
                <a:gd name="connsiteX10" fmla="*/ 291326 w 291326"/>
                <a:gd name="connsiteY10" fmla="*/ 1004329 h 100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1326" h="1004329">
                  <a:moveTo>
                    <a:pt x="291325" y="1004329"/>
                  </a:moveTo>
                  <a:cubicBezTo>
                    <a:pt x="130431" y="1004329"/>
                    <a:pt x="0" y="873898"/>
                    <a:pt x="0" y="713004"/>
                  </a:cubicBezTo>
                  <a:cubicBezTo>
                    <a:pt x="0" y="612445"/>
                    <a:pt x="50950" y="523786"/>
                    <a:pt x="128443" y="471433"/>
                  </a:cubicBezTo>
                  <a:lnTo>
                    <a:pt x="291325" y="0"/>
                  </a:lnTo>
                  <a:lnTo>
                    <a:pt x="291326" y="3"/>
                  </a:lnTo>
                  <a:lnTo>
                    <a:pt x="291326" y="541225"/>
                  </a:lnTo>
                  <a:lnTo>
                    <a:pt x="291326" y="541225"/>
                  </a:lnTo>
                  <a:cubicBezTo>
                    <a:pt x="196455" y="541225"/>
                    <a:pt x="119547" y="618133"/>
                    <a:pt x="119547" y="713004"/>
                  </a:cubicBezTo>
                  <a:cubicBezTo>
                    <a:pt x="119547" y="807875"/>
                    <a:pt x="196455" y="884783"/>
                    <a:pt x="291326" y="884783"/>
                  </a:cubicBezTo>
                  <a:lnTo>
                    <a:pt x="291326" y="884783"/>
                  </a:lnTo>
                  <a:lnTo>
                    <a:pt x="291326" y="1004329"/>
                  </a:lnTo>
                  <a:close/>
                </a:path>
              </a:pathLst>
            </a:custGeom>
            <a:solidFill>
              <a:schemeClr val="tx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1" name="Oval 112"/>
            <p:cNvSpPr/>
            <p:nvPr/>
          </p:nvSpPr>
          <p:spPr>
            <a:xfrm rot="10800000">
              <a:off x="4249854" y="1116086"/>
              <a:ext cx="343557" cy="343558"/>
            </a:xfrm>
            <a:prstGeom prst="ellipse">
              <a:avLst/>
            </a:prstGeom>
            <a:solidFill>
              <a:schemeClr val="bg1"/>
            </a:solidFill>
            <a:ln w="28575">
              <a:solidFill>
                <a:srgbClr val="C445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0799999"/>
                </a:camera>
                <a:lightRig rig="threePt" dir="t"/>
              </a:scene3d>
            </a:bodyPr>
            <a:lstStyle/>
            <a:p>
              <a:pPr algn="ctr"/>
              <a:r>
                <a:rPr lang="en-US" dirty="0">
                  <a:solidFill>
                    <a:schemeClr val="accent3">
                      <a:lumMod val="50000"/>
                    </a:schemeClr>
                  </a:solidFill>
                  <a:latin typeface="Arial" panose="020B0604020202020204" pitchFamily="34" charset="0"/>
                  <a:cs typeface="Arial" panose="020B0604020202020204" pitchFamily="34" charset="0"/>
                </a:rPr>
                <a:t>1</a:t>
              </a:r>
            </a:p>
          </p:txBody>
        </p:sp>
      </p:grpSp>
      <p:grpSp>
        <p:nvGrpSpPr>
          <p:cNvPr id="102" name="Group 113"/>
          <p:cNvGrpSpPr/>
          <p:nvPr/>
        </p:nvGrpSpPr>
        <p:grpSpPr>
          <a:xfrm>
            <a:off x="8423341" y="1510122"/>
            <a:ext cx="347327" cy="817200"/>
            <a:chOff x="4130308" y="996540"/>
            <a:chExt cx="582650" cy="1004329"/>
          </a:xfrm>
        </p:grpSpPr>
        <p:sp>
          <p:nvSpPr>
            <p:cNvPr id="103" name="Freeform 114"/>
            <p:cNvSpPr/>
            <p:nvPr/>
          </p:nvSpPr>
          <p:spPr>
            <a:xfrm rot="10800000">
              <a:off x="4130308" y="996540"/>
              <a:ext cx="582650" cy="1004329"/>
            </a:xfrm>
            <a:custGeom>
              <a:avLst/>
              <a:gdLst>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071620 w 1427274"/>
                <a:gd name="connsiteY6" fmla="*/ 1132569 h 2460229"/>
                <a:gd name="connsiteX7" fmla="*/ 1112638 w 1427274"/>
                <a:gd name="connsiteY7" fmla="*/ 1154833 h 2460229"/>
                <a:gd name="connsiteX8" fmla="*/ 1427274 w 1427274"/>
                <a:gd name="connsiteY8" fmla="*/ 1746592 h 2460229"/>
                <a:gd name="connsiteX9" fmla="*/ 713637 w 1427274"/>
                <a:gd name="connsiteY9" fmla="*/ 2460229 h 2460229"/>
                <a:gd name="connsiteX10" fmla="*/ 0 w 1427274"/>
                <a:gd name="connsiteY10" fmla="*/ 1746592 h 2460229"/>
                <a:gd name="connsiteX11" fmla="*/ 314636 w 1427274"/>
                <a:gd name="connsiteY11" fmla="*/ 1154833 h 2460229"/>
                <a:gd name="connsiteX12" fmla="*/ 355653 w 1427274"/>
                <a:gd name="connsiteY12" fmla="*/ 113257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355653 w 1427274"/>
                <a:gd name="connsiteY11" fmla="*/ 1132570 h 2460229"/>
                <a:gd name="connsiteX12" fmla="*/ 713637 w 1427274"/>
                <a:gd name="connsiteY12" fmla="*/ 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713637 w 1427274"/>
                <a:gd name="connsiteY11" fmla="*/ 0 h 2460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7274" h="2460229">
                  <a:moveTo>
                    <a:pt x="713638" y="1325798"/>
                  </a:moveTo>
                  <a:cubicBezTo>
                    <a:pt x="481240" y="1325798"/>
                    <a:pt x="292844" y="1514194"/>
                    <a:pt x="292844" y="1746592"/>
                  </a:cubicBezTo>
                  <a:cubicBezTo>
                    <a:pt x="292844" y="1978990"/>
                    <a:pt x="481240" y="2167386"/>
                    <a:pt x="713638" y="2167386"/>
                  </a:cubicBezTo>
                  <a:cubicBezTo>
                    <a:pt x="946036" y="2167386"/>
                    <a:pt x="1134432" y="1978990"/>
                    <a:pt x="1134432" y="1746592"/>
                  </a:cubicBezTo>
                  <a:cubicBezTo>
                    <a:pt x="1134432" y="1514194"/>
                    <a:pt x="946036" y="1325798"/>
                    <a:pt x="713638" y="1325798"/>
                  </a:cubicBezTo>
                  <a:close/>
                  <a:moveTo>
                    <a:pt x="713637" y="0"/>
                  </a:moveTo>
                  <a:lnTo>
                    <a:pt x="1112638" y="1154833"/>
                  </a:lnTo>
                  <a:cubicBezTo>
                    <a:pt x="1302467" y="1283079"/>
                    <a:pt x="1427274" y="1500260"/>
                    <a:pt x="1427274" y="1746592"/>
                  </a:cubicBezTo>
                  <a:cubicBezTo>
                    <a:pt x="1427274" y="2140723"/>
                    <a:pt x="1107768" y="2460229"/>
                    <a:pt x="713637" y="2460229"/>
                  </a:cubicBezTo>
                  <a:cubicBezTo>
                    <a:pt x="319506" y="2460229"/>
                    <a:pt x="0" y="2140723"/>
                    <a:pt x="0" y="1746592"/>
                  </a:cubicBezTo>
                  <a:cubicBezTo>
                    <a:pt x="0" y="1500260"/>
                    <a:pt x="124807" y="1283079"/>
                    <a:pt x="314636" y="1154833"/>
                  </a:cubicBezTo>
                  <a:lnTo>
                    <a:pt x="713637" y="0"/>
                  </a:lnTo>
                  <a:close/>
                </a:path>
              </a:pathLst>
            </a:cu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4" name="Freeform 115"/>
            <p:cNvSpPr/>
            <p:nvPr/>
          </p:nvSpPr>
          <p:spPr>
            <a:xfrm rot="10800000">
              <a:off x="4421632" y="996540"/>
              <a:ext cx="291326" cy="1004329"/>
            </a:xfrm>
            <a:custGeom>
              <a:avLst/>
              <a:gdLst>
                <a:gd name="connsiteX0" fmla="*/ 291325 w 291326"/>
                <a:gd name="connsiteY0" fmla="*/ 1004329 h 1004329"/>
                <a:gd name="connsiteX1" fmla="*/ 0 w 291326"/>
                <a:gd name="connsiteY1" fmla="*/ 713004 h 1004329"/>
                <a:gd name="connsiteX2" fmla="*/ 128443 w 291326"/>
                <a:gd name="connsiteY2" fmla="*/ 471433 h 1004329"/>
                <a:gd name="connsiteX3" fmla="*/ 291325 w 291326"/>
                <a:gd name="connsiteY3" fmla="*/ 0 h 1004329"/>
                <a:gd name="connsiteX4" fmla="*/ 291326 w 291326"/>
                <a:gd name="connsiteY4" fmla="*/ 3 h 1004329"/>
                <a:gd name="connsiteX5" fmla="*/ 291326 w 291326"/>
                <a:gd name="connsiteY5" fmla="*/ 541225 h 1004329"/>
                <a:gd name="connsiteX6" fmla="*/ 291326 w 291326"/>
                <a:gd name="connsiteY6" fmla="*/ 541225 h 1004329"/>
                <a:gd name="connsiteX7" fmla="*/ 119547 w 291326"/>
                <a:gd name="connsiteY7" fmla="*/ 713004 h 1004329"/>
                <a:gd name="connsiteX8" fmla="*/ 291326 w 291326"/>
                <a:gd name="connsiteY8" fmla="*/ 884783 h 1004329"/>
                <a:gd name="connsiteX9" fmla="*/ 291326 w 291326"/>
                <a:gd name="connsiteY9" fmla="*/ 884783 h 1004329"/>
                <a:gd name="connsiteX10" fmla="*/ 291326 w 291326"/>
                <a:gd name="connsiteY10" fmla="*/ 1004329 h 100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1326" h="1004329">
                  <a:moveTo>
                    <a:pt x="291325" y="1004329"/>
                  </a:moveTo>
                  <a:cubicBezTo>
                    <a:pt x="130431" y="1004329"/>
                    <a:pt x="0" y="873898"/>
                    <a:pt x="0" y="713004"/>
                  </a:cubicBezTo>
                  <a:cubicBezTo>
                    <a:pt x="0" y="612445"/>
                    <a:pt x="50950" y="523786"/>
                    <a:pt x="128443" y="471433"/>
                  </a:cubicBezTo>
                  <a:lnTo>
                    <a:pt x="291325" y="0"/>
                  </a:lnTo>
                  <a:lnTo>
                    <a:pt x="291326" y="3"/>
                  </a:lnTo>
                  <a:lnTo>
                    <a:pt x="291326" y="541225"/>
                  </a:lnTo>
                  <a:lnTo>
                    <a:pt x="291326" y="541225"/>
                  </a:lnTo>
                  <a:cubicBezTo>
                    <a:pt x="196455" y="541225"/>
                    <a:pt x="119547" y="618133"/>
                    <a:pt x="119547" y="713004"/>
                  </a:cubicBezTo>
                  <a:cubicBezTo>
                    <a:pt x="119547" y="807875"/>
                    <a:pt x="196455" y="884783"/>
                    <a:pt x="291326" y="884783"/>
                  </a:cubicBezTo>
                  <a:lnTo>
                    <a:pt x="291326" y="884783"/>
                  </a:lnTo>
                  <a:lnTo>
                    <a:pt x="291326" y="1004329"/>
                  </a:lnTo>
                  <a:close/>
                </a:path>
              </a:pathLst>
            </a:custGeom>
            <a:solidFill>
              <a:schemeClr val="tx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5" name="Oval 116"/>
            <p:cNvSpPr/>
            <p:nvPr/>
          </p:nvSpPr>
          <p:spPr>
            <a:xfrm rot="10800000">
              <a:off x="4249854" y="1116086"/>
              <a:ext cx="343557" cy="343558"/>
            </a:xfrm>
            <a:prstGeom prst="ellipse">
              <a:avLst/>
            </a:prstGeom>
            <a:solidFill>
              <a:schemeClr val="bg1"/>
            </a:solidFill>
            <a:ln w="28575">
              <a:solidFill>
                <a:srgbClr val="C48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0800000"/>
                </a:camera>
                <a:lightRig rig="threePt" dir="t"/>
              </a:scene3d>
            </a:bodyPr>
            <a:lstStyle/>
            <a:p>
              <a:pPr algn="ctr"/>
              <a:r>
                <a:rPr lang="en-US" dirty="0" smtClean="0">
                  <a:solidFill>
                    <a:schemeClr val="accent3">
                      <a:lumMod val="50000"/>
                    </a:schemeClr>
                  </a:solidFill>
                  <a:latin typeface="Arial" panose="020B0604020202020204" pitchFamily="34" charset="0"/>
                  <a:cs typeface="Arial" panose="020B0604020202020204" pitchFamily="34" charset="0"/>
                </a:rPr>
                <a:t>3</a:t>
              </a:r>
            </a:p>
          </p:txBody>
        </p:sp>
      </p:grpSp>
      <p:grpSp>
        <p:nvGrpSpPr>
          <p:cNvPr id="106" name="Group 117"/>
          <p:cNvGrpSpPr/>
          <p:nvPr/>
        </p:nvGrpSpPr>
        <p:grpSpPr>
          <a:xfrm>
            <a:off x="4125875" y="3418536"/>
            <a:ext cx="348300" cy="817200"/>
            <a:chOff x="4130308" y="996540"/>
            <a:chExt cx="582650" cy="1004329"/>
          </a:xfrm>
        </p:grpSpPr>
        <p:sp>
          <p:nvSpPr>
            <p:cNvPr id="107" name="Freeform 118"/>
            <p:cNvSpPr/>
            <p:nvPr/>
          </p:nvSpPr>
          <p:spPr>
            <a:xfrm rot="10800000">
              <a:off x="4130308" y="996540"/>
              <a:ext cx="582650" cy="1004329"/>
            </a:xfrm>
            <a:custGeom>
              <a:avLst/>
              <a:gdLst>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071620 w 1427274"/>
                <a:gd name="connsiteY6" fmla="*/ 1132569 h 2460229"/>
                <a:gd name="connsiteX7" fmla="*/ 1112638 w 1427274"/>
                <a:gd name="connsiteY7" fmla="*/ 1154833 h 2460229"/>
                <a:gd name="connsiteX8" fmla="*/ 1427274 w 1427274"/>
                <a:gd name="connsiteY8" fmla="*/ 1746592 h 2460229"/>
                <a:gd name="connsiteX9" fmla="*/ 713637 w 1427274"/>
                <a:gd name="connsiteY9" fmla="*/ 2460229 h 2460229"/>
                <a:gd name="connsiteX10" fmla="*/ 0 w 1427274"/>
                <a:gd name="connsiteY10" fmla="*/ 1746592 h 2460229"/>
                <a:gd name="connsiteX11" fmla="*/ 314636 w 1427274"/>
                <a:gd name="connsiteY11" fmla="*/ 1154833 h 2460229"/>
                <a:gd name="connsiteX12" fmla="*/ 355653 w 1427274"/>
                <a:gd name="connsiteY12" fmla="*/ 113257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355653 w 1427274"/>
                <a:gd name="connsiteY11" fmla="*/ 1132570 h 2460229"/>
                <a:gd name="connsiteX12" fmla="*/ 713637 w 1427274"/>
                <a:gd name="connsiteY12" fmla="*/ 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713637 w 1427274"/>
                <a:gd name="connsiteY11" fmla="*/ 0 h 2460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7274" h="2460229">
                  <a:moveTo>
                    <a:pt x="713638" y="1325798"/>
                  </a:moveTo>
                  <a:cubicBezTo>
                    <a:pt x="481240" y="1325798"/>
                    <a:pt x="292844" y="1514194"/>
                    <a:pt x="292844" y="1746592"/>
                  </a:cubicBezTo>
                  <a:cubicBezTo>
                    <a:pt x="292844" y="1978990"/>
                    <a:pt x="481240" y="2167386"/>
                    <a:pt x="713638" y="2167386"/>
                  </a:cubicBezTo>
                  <a:cubicBezTo>
                    <a:pt x="946036" y="2167386"/>
                    <a:pt x="1134432" y="1978990"/>
                    <a:pt x="1134432" y="1746592"/>
                  </a:cubicBezTo>
                  <a:cubicBezTo>
                    <a:pt x="1134432" y="1514194"/>
                    <a:pt x="946036" y="1325798"/>
                    <a:pt x="713638" y="1325798"/>
                  </a:cubicBezTo>
                  <a:close/>
                  <a:moveTo>
                    <a:pt x="713637" y="0"/>
                  </a:moveTo>
                  <a:lnTo>
                    <a:pt x="1112638" y="1154833"/>
                  </a:lnTo>
                  <a:cubicBezTo>
                    <a:pt x="1302467" y="1283079"/>
                    <a:pt x="1427274" y="1500260"/>
                    <a:pt x="1427274" y="1746592"/>
                  </a:cubicBezTo>
                  <a:cubicBezTo>
                    <a:pt x="1427274" y="2140723"/>
                    <a:pt x="1107768" y="2460229"/>
                    <a:pt x="713637" y="2460229"/>
                  </a:cubicBezTo>
                  <a:cubicBezTo>
                    <a:pt x="319506" y="2460229"/>
                    <a:pt x="0" y="2140723"/>
                    <a:pt x="0" y="1746592"/>
                  </a:cubicBezTo>
                  <a:cubicBezTo>
                    <a:pt x="0" y="1500260"/>
                    <a:pt x="124807" y="1283079"/>
                    <a:pt x="314636" y="1154833"/>
                  </a:cubicBezTo>
                  <a:lnTo>
                    <a:pt x="713637" y="0"/>
                  </a:lnTo>
                  <a:close/>
                </a:path>
              </a:pathLst>
            </a:custGeom>
            <a:solidFill>
              <a:srgbClr val="007A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8" name="Freeform 119"/>
            <p:cNvSpPr/>
            <p:nvPr/>
          </p:nvSpPr>
          <p:spPr>
            <a:xfrm rot="10800000">
              <a:off x="4421632" y="996540"/>
              <a:ext cx="291326" cy="1004329"/>
            </a:xfrm>
            <a:custGeom>
              <a:avLst/>
              <a:gdLst>
                <a:gd name="connsiteX0" fmla="*/ 291325 w 291326"/>
                <a:gd name="connsiteY0" fmla="*/ 1004329 h 1004329"/>
                <a:gd name="connsiteX1" fmla="*/ 0 w 291326"/>
                <a:gd name="connsiteY1" fmla="*/ 713004 h 1004329"/>
                <a:gd name="connsiteX2" fmla="*/ 128443 w 291326"/>
                <a:gd name="connsiteY2" fmla="*/ 471433 h 1004329"/>
                <a:gd name="connsiteX3" fmla="*/ 291325 w 291326"/>
                <a:gd name="connsiteY3" fmla="*/ 0 h 1004329"/>
                <a:gd name="connsiteX4" fmla="*/ 291326 w 291326"/>
                <a:gd name="connsiteY4" fmla="*/ 3 h 1004329"/>
                <a:gd name="connsiteX5" fmla="*/ 291326 w 291326"/>
                <a:gd name="connsiteY5" fmla="*/ 541225 h 1004329"/>
                <a:gd name="connsiteX6" fmla="*/ 291326 w 291326"/>
                <a:gd name="connsiteY6" fmla="*/ 541225 h 1004329"/>
                <a:gd name="connsiteX7" fmla="*/ 119547 w 291326"/>
                <a:gd name="connsiteY7" fmla="*/ 713004 h 1004329"/>
                <a:gd name="connsiteX8" fmla="*/ 291326 w 291326"/>
                <a:gd name="connsiteY8" fmla="*/ 884783 h 1004329"/>
                <a:gd name="connsiteX9" fmla="*/ 291326 w 291326"/>
                <a:gd name="connsiteY9" fmla="*/ 884783 h 1004329"/>
                <a:gd name="connsiteX10" fmla="*/ 291326 w 291326"/>
                <a:gd name="connsiteY10" fmla="*/ 1004329 h 100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1326" h="1004329">
                  <a:moveTo>
                    <a:pt x="291325" y="1004329"/>
                  </a:moveTo>
                  <a:cubicBezTo>
                    <a:pt x="130431" y="1004329"/>
                    <a:pt x="0" y="873898"/>
                    <a:pt x="0" y="713004"/>
                  </a:cubicBezTo>
                  <a:cubicBezTo>
                    <a:pt x="0" y="612445"/>
                    <a:pt x="50950" y="523786"/>
                    <a:pt x="128443" y="471433"/>
                  </a:cubicBezTo>
                  <a:lnTo>
                    <a:pt x="291325" y="0"/>
                  </a:lnTo>
                  <a:lnTo>
                    <a:pt x="291326" y="3"/>
                  </a:lnTo>
                  <a:lnTo>
                    <a:pt x="291326" y="541225"/>
                  </a:lnTo>
                  <a:lnTo>
                    <a:pt x="291326" y="541225"/>
                  </a:lnTo>
                  <a:cubicBezTo>
                    <a:pt x="196455" y="541225"/>
                    <a:pt x="119547" y="618133"/>
                    <a:pt x="119547" y="713004"/>
                  </a:cubicBezTo>
                  <a:cubicBezTo>
                    <a:pt x="119547" y="807875"/>
                    <a:pt x="196455" y="884783"/>
                    <a:pt x="291326" y="884783"/>
                  </a:cubicBezTo>
                  <a:lnTo>
                    <a:pt x="291326" y="884783"/>
                  </a:lnTo>
                  <a:lnTo>
                    <a:pt x="291326" y="1004329"/>
                  </a:lnTo>
                  <a:close/>
                </a:path>
              </a:pathLst>
            </a:custGeom>
            <a:solidFill>
              <a:schemeClr val="tx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9" name="Oval 120"/>
            <p:cNvSpPr/>
            <p:nvPr/>
          </p:nvSpPr>
          <p:spPr>
            <a:xfrm rot="10800000">
              <a:off x="4249854" y="1116086"/>
              <a:ext cx="343557" cy="343558"/>
            </a:xfrm>
            <a:prstGeom prst="ellipse">
              <a:avLst/>
            </a:prstGeom>
            <a:solidFill>
              <a:schemeClr val="bg1"/>
            </a:solidFill>
            <a:ln w="28575">
              <a:solidFill>
                <a:srgbClr val="005E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0800000"/>
                </a:camera>
                <a:lightRig rig="threePt" dir="t"/>
              </a:scene3d>
            </a:bodyPr>
            <a:lstStyle/>
            <a:p>
              <a:pPr algn="ctr"/>
              <a:r>
                <a:rPr lang="en-US" dirty="0" smtClean="0">
                  <a:solidFill>
                    <a:schemeClr val="accent3">
                      <a:lumMod val="50000"/>
                    </a:schemeClr>
                  </a:solidFill>
                  <a:latin typeface="Arial" panose="020B0604020202020204" pitchFamily="34" charset="0"/>
                  <a:cs typeface="Arial" panose="020B0604020202020204" pitchFamily="34" charset="0"/>
                </a:rPr>
                <a:t>4</a:t>
              </a:r>
              <a:endParaRPr lang="en-US" dirty="0">
                <a:solidFill>
                  <a:schemeClr val="accent3">
                    <a:lumMod val="50000"/>
                  </a:schemeClr>
                </a:solidFill>
                <a:latin typeface="Arial" panose="020B0604020202020204" pitchFamily="34" charset="0"/>
                <a:cs typeface="Arial" panose="020B0604020202020204" pitchFamily="34" charset="0"/>
              </a:endParaRPr>
            </a:p>
          </p:txBody>
        </p:sp>
      </p:grpSp>
      <p:grpSp>
        <p:nvGrpSpPr>
          <p:cNvPr id="126" name="Group 29"/>
          <p:cNvGrpSpPr/>
          <p:nvPr/>
        </p:nvGrpSpPr>
        <p:grpSpPr>
          <a:xfrm rot="5400000">
            <a:off x="1510097" y="1011606"/>
            <a:ext cx="787745" cy="2172453"/>
            <a:chOff x="1599193" y="2060641"/>
            <a:chExt cx="511084" cy="1459108"/>
          </a:xfrm>
        </p:grpSpPr>
        <p:sp>
          <p:nvSpPr>
            <p:cNvPr id="127" name="Freeform 34"/>
            <p:cNvSpPr/>
            <p:nvPr/>
          </p:nvSpPr>
          <p:spPr>
            <a:xfrm>
              <a:off x="1812725" y="3221984"/>
              <a:ext cx="233315" cy="233315"/>
            </a:xfrm>
            <a:custGeom>
              <a:avLst/>
              <a:gdLst>
                <a:gd name="connsiteX0" fmla="*/ 1574800 w 1783953"/>
                <a:gd name="connsiteY0" fmla="*/ 0 h 1783953"/>
                <a:gd name="connsiteX1" fmla="*/ 1735814 w 1783953"/>
                <a:gd name="connsiteY1" fmla="*/ 8131 h 1783953"/>
                <a:gd name="connsiteX2" fmla="*/ 1783953 w 1783953"/>
                <a:gd name="connsiteY2" fmla="*/ 15478 h 1783953"/>
                <a:gd name="connsiteX3" fmla="*/ 1783953 w 1783953"/>
                <a:gd name="connsiteY3" fmla="*/ 438812 h 1783953"/>
                <a:gd name="connsiteX4" fmla="*/ 1692978 w 1783953"/>
                <a:gd name="connsiteY4" fmla="*/ 424928 h 1783953"/>
                <a:gd name="connsiteX5" fmla="*/ 1574800 w 1783953"/>
                <a:gd name="connsiteY5" fmla="*/ 418960 h 1783953"/>
                <a:gd name="connsiteX6" fmla="*/ 418960 w 1783953"/>
                <a:gd name="connsiteY6" fmla="*/ 1574800 h 1783953"/>
                <a:gd name="connsiteX7" fmla="*/ 440045 w 1783953"/>
                <a:gd name="connsiteY7" fmla="*/ 1783953 h 1783953"/>
                <a:gd name="connsiteX8" fmla="*/ 15478 w 1783953"/>
                <a:gd name="connsiteY8" fmla="*/ 1783953 h 1783953"/>
                <a:gd name="connsiteX9" fmla="*/ 8131 w 1783953"/>
                <a:gd name="connsiteY9" fmla="*/ 1735814 h 1783953"/>
                <a:gd name="connsiteX10" fmla="*/ 0 w 1783953"/>
                <a:gd name="connsiteY10" fmla="*/ 1574800 h 1783953"/>
                <a:gd name="connsiteX11" fmla="*/ 1574800 w 1783953"/>
                <a:gd name="connsiteY11" fmla="*/ 0 h 178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3953" h="1783953">
                  <a:moveTo>
                    <a:pt x="1574800" y="0"/>
                  </a:moveTo>
                  <a:cubicBezTo>
                    <a:pt x="1629159" y="0"/>
                    <a:pt x="1682874" y="2754"/>
                    <a:pt x="1735814" y="8131"/>
                  </a:cubicBezTo>
                  <a:lnTo>
                    <a:pt x="1783953" y="15478"/>
                  </a:lnTo>
                  <a:lnTo>
                    <a:pt x="1783953" y="438812"/>
                  </a:lnTo>
                  <a:lnTo>
                    <a:pt x="1692978" y="424928"/>
                  </a:lnTo>
                  <a:cubicBezTo>
                    <a:pt x="1654122" y="420982"/>
                    <a:pt x="1614697" y="418960"/>
                    <a:pt x="1574800" y="418960"/>
                  </a:cubicBezTo>
                  <a:cubicBezTo>
                    <a:pt x="936447" y="418960"/>
                    <a:pt x="418960" y="936447"/>
                    <a:pt x="418960" y="1574800"/>
                  </a:cubicBezTo>
                  <a:lnTo>
                    <a:pt x="440045" y="1783953"/>
                  </a:lnTo>
                  <a:lnTo>
                    <a:pt x="15478" y="1783953"/>
                  </a:lnTo>
                  <a:lnTo>
                    <a:pt x="8131" y="1735814"/>
                  </a:lnTo>
                  <a:cubicBezTo>
                    <a:pt x="2754" y="1682874"/>
                    <a:pt x="0" y="1629159"/>
                    <a:pt x="0" y="1574800"/>
                  </a:cubicBezTo>
                  <a:cubicBezTo>
                    <a:pt x="0" y="705062"/>
                    <a:pt x="705062" y="0"/>
                    <a:pt x="1574800" y="0"/>
                  </a:cubicBezTo>
                  <a:close/>
                </a:path>
              </a:pathLst>
            </a:custGeom>
            <a:solidFill>
              <a:srgbClr val="FF5A5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latin typeface="Arial" panose="020B0604020202020204" pitchFamily="34" charset="0"/>
                <a:cs typeface="Arial" panose="020B0604020202020204" pitchFamily="34" charset="0"/>
              </a:endParaRPr>
            </a:p>
          </p:txBody>
        </p:sp>
        <p:sp>
          <p:nvSpPr>
            <p:cNvPr id="128" name="Rectangle 36"/>
            <p:cNvSpPr/>
            <p:nvPr/>
          </p:nvSpPr>
          <p:spPr>
            <a:xfrm>
              <a:off x="1599193" y="3400431"/>
              <a:ext cx="260589" cy="57138"/>
            </a:xfrm>
            <a:prstGeom prst="rect">
              <a:avLst/>
            </a:prstGeom>
            <a:solidFill>
              <a:srgbClr val="FF5A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sp>
          <p:nvSpPr>
            <p:cNvPr id="129" name="Oval 37"/>
            <p:cNvSpPr/>
            <p:nvPr/>
          </p:nvSpPr>
          <p:spPr>
            <a:xfrm>
              <a:off x="1927095" y="3336567"/>
              <a:ext cx="183182" cy="183182"/>
            </a:xfrm>
            <a:prstGeom prst="ellipse">
              <a:avLst/>
            </a:prstGeom>
            <a:solidFill>
              <a:srgbClr val="FF5A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sp>
          <p:nvSpPr>
            <p:cNvPr id="131" name="Rectangle 40"/>
            <p:cNvSpPr/>
            <p:nvPr/>
          </p:nvSpPr>
          <p:spPr>
            <a:xfrm rot="5400000">
              <a:off x="1419898" y="2632073"/>
              <a:ext cx="1197574" cy="54709"/>
            </a:xfrm>
            <a:prstGeom prst="rect">
              <a:avLst/>
            </a:prstGeom>
            <a:solidFill>
              <a:srgbClr val="FF5A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grpSp>
      <p:grpSp>
        <p:nvGrpSpPr>
          <p:cNvPr id="137" name="Group 19"/>
          <p:cNvGrpSpPr/>
          <p:nvPr/>
        </p:nvGrpSpPr>
        <p:grpSpPr>
          <a:xfrm rot="5400000">
            <a:off x="4329730" y="1264185"/>
            <a:ext cx="788401" cy="2172697"/>
            <a:chOff x="3032189" y="2086292"/>
            <a:chExt cx="591034" cy="1433457"/>
          </a:xfrm>
        </p:grpSpPr>
        <p:sp>
          <p:nvSpPr>
            <p:cNvPr id="138" name="Freeform 44"/>
            <p:cNvSpPr/>
            <p:nvPr/>
          </p:nvSpPr>
          <p:spPr>
            <a:xfrm rot="10800000" flipH="1" flipV="1">
              <a:off x="3296237" y="3222510"/>
              <a:ext cx="233045" cy="232903"/>
            </a:xfrm>
            <a:custGeom>
              <a:avLst/>
              <a:gdLst>
                <a:gd name="connsiteX0" fmla="*/ 1574800 w 1783953"/>
                <a:gd name="connsiteY0" fmla="*/ 0 h 1783953"/>
                <a:gd name="connsiteX1" fmla="*/ 1735814 w 1783953"/>
                <a:gd name="connsiteY1" fmla="*/ 8131 h 1783953"/>
                <a:gd name="connsiteX2" fmla="*/ 1783953 w 1783953"/>
                <a:gd name="connsiteY2" fmla="*/ 15478 h 1783953"/>
                <a:gd name="connsiteX3" fmla="*/ 1783953 w 1783953"/>
                <a:gd name="connsiteY3" fmla="*/ 438812 h 1783953"/>
                <a:gd name="connsiteX4" fmla="*/ 1692978 w 1783953"/>
                <a:gd name="connsiteY4" fmla="*/ 424928 h 1783953"/>
                <a:gd name="connsiteX5" fmla="*/ 1574800 w 1783953"/>
                <a:gd name="connsiteY5" fmla="*/ 418960 h 1783953"/>
                <a:gd name="connsiteX6" fmla="*/ 418960 w 1783953"/>
                <a:gd name="connsiteY6" fmla="*/ 1574800 h 1783953"/>
                <a:gd name="connsiteX7" fmla="*/ 440045 w 1783953"/>
                <a:gd name="connsiteY7" fmla="*/ 1783953 h 1783953"/>
                <a:gd name="connsiteX8" fmla="*/ 15478 w 1783953"/>
                <a:gd name="connsiteY8" fmla="*/ 1783953 h 1783953"/>
                <a:gd name="connsiteX9" fmla="*/ 8131 w 1783953"/>
                <a:gd name="connsiteY9" fmla="*/ 1735814 h 1783953"/>
                <a:gd name="connsiteX10" fmla="*/ 0 w 1783953"/>
                <a:gd name="connsiteY10" fmla="*/ 1574800 h 1783953"/>
                <a:gd name="connsiteX11" fmla="*/ 1574800 w 1783953"/>
                <a:gd name="connsiteY11" fmla="*/ 0 h 178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3953" h="1783953">
                  <a:moveTo>
                    <a:pt x="1574800" y="0"/>
                  </a:moveTo>
                  <a:cubicBezTo>
                    <a:pt x="1629159" y="0"/>
                    <a:pt x="1682874" y="2754"/>
                    <a:pt x="1735814" y="8131"/>
                  </a:cubicBezTo>
                  <a:lnTo>
                    <a:pt x="1783953" y="15478"/>
                  </a:lnTo>
                  <a:lnTo>
                    <a:pt x="1783953" y="438812"/>
                  </a:lnTo>
                  <a:lnTo>
                    <a:pt x="1692978" y="424928"/>
                  </a:lnTo>
                  <a:cubicBezTo>
                    <a:pt x="1654122" y="420982"/>
                    <a:pt x="1614697" y="418960"/>
                    <a:pt x="1574800" y="418960"/>
                  </a:cubicBezTo>
                  <a:cubicBezTo>
                    <a:pt x="936447" y="418960"/>
                    <a:pt x="418960" y="936447"/>
                    <a:pt x="418960" y="1574800"/>
                  </a:cubicBezTo>
                  <a:lnTo>
                    <a:pt x="440045" y="1783953"/>
                  </a:lnTo>
                  <a:lnTo>
                    <a:pt x="15478" y="1783953"/>
                  </a:lnTo>
                  <a:lnTo>
                    <a:pt x="8131" y="1735814"/>
                  </a:lnTo>
                  <a:cubicBezTo>
                    <a:pt x="2754" y="1682874"/>
                    <a:pt x="0" y="1629159"/>
                    <a:pt x="0" y="1574800"/>
                  </a:cubicBezTo>
                  <a:cubicBezTo>
                    <a:pt x="0" y="705062"/>
                    <a:pt x="705062" y="0"/>
                    <a:pt x="1574800" y="0"/>
                  </a:cubicBezTo>
                  <a:close/>
                </a:path>
              </a:pathLst>
            </a:custGeom>
            <a:solidFill>
              <a:srgbClr val="FFAA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latin typeface="Arial" panose="020B0604020202020204" pitchFamily="34" charset="0"/>
                <a:cs typeface="Arial" panose="020B0604020202020204" pitchFamily="34" charset="0"/>
              </a:endParaRPr>
            </a:p>
          </p:txBody>
        </p:sp>
        <p:sp>
          <p:nvSpPr>
            <p:cNvPr id="139" name="Oval 45"/>
            <p:cNvSpPr/>
            <p:nvPr/>
          </p:nvSpPr>
          <p:spPr>
            <a:xfrm rot="10800000" flipH="1" flipV="1">
              <a:off x="3440253" y="3336890"/>
              <a:ext cx="182970" cy="182859"/>
            </a:xfrm>
            <a:prstGeom prst="ellipse">
              <a:avLst/>
            </a:prstGeom>
            <a:solidFill>
              <a:srgbClr val="FFA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sp>
          <p:nvSpPr>
            <p:cNvPr id="141" name="Rectangle 54"/>
            <p:cNvSpPr/>
            <p:nvPr/>
          </p:nvSpPr>
          <p:spPr>
            <a:xfrm rot="10800000" flipV="1">
              <a:off x="3032189" y="3406462"/>
              <a:ext cx="277125" cy="45719"/>
            </a:xfrm>
            <a:prstGeom prst="rect">
              <a:avLst/>
            </a:prstGeom>
            <a:solidFill>
              <a:srgbClr val="FFA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sp>
          <p:nvSpPr>
            <p:cNvPr id="142" name="Rectangle 55"/>
            <p:cNvSpPr/>
            <p:nvPr/>
          </p:nvSpPr>
          <p:spPr>
            <a:xfrm rot="16200000" flipH="1" flipV="1">
              <a:off x="2943518" y="2656699"/>
              <a:ext cx="1195459" cy="54645"/>
            </a:xfrm>
            <a:prstGeom prst="rect">
              <a:avLst/>
            </a:prstGeom>
            <a:solidFill>
              <a:srgbClr val="FFA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grpSp>
      <p:sp>
        <p:nvSpPr>
          <p:cNvPr id="160" name="Rectangle 159"/>
          <p:cNvSpPr/>
          <p:nvPr/>
        </p:nvSpPr>
        <p:spPr>
          <a:xfrm>
            <a:off x="935795" y="1628368"/>
            <a:ext cx="2160538" cy="877163"/>
          </a:xfrm>
          <a:prstGeom prst="rect">
            <a:avLst/>
          </a:prstGeom>
        </p:spPr>
        <p:txBody>
          <a:bodyPr wrap="square">
            <a:spAutoFit/>
          </a:bodyPr>
          <a:lstStyle/>
          <a:p>
            <a:pPr algn="ctr"/>
            <a:r>
              <a:rPr lang="uz-Cyrl-UZ" sz="1700" b="1" dirty="0">
                <a:latin typeface="Arial" panose="020B0604020202020204" pitchFamily="34" charset="0"/>
                <a:cs typeface="Arial" panose="020B0604020202020204" pitchFamily="34" charset="0"/>
              </a:rPr>
              <a:t>Мурожаатчининг </a:t>
            </a:r>
          </a:p>
          <a:p>
            <a:pPr algn="ctr"/>
            <a:r>
              <a:rPr lang="uz-Cyrl-UZ" sz="1700" b="1" dirty="0">
                <a:latin typeface="Arial" panose="020B0604020202020204" pitchFamily="34" charset="0"/>
                <a:cs typeface="Arial" panose="020B0604020202020204" pitchFamily="34" charset="0"/>
              </a:rPr>
              <a:t> СТИР </a:t>
            </a:r>
            <a:r>
              <a:rPr lang="uz-Cyrl-UZ" sz="1700" b="1" dirty="0" smtClean="0">
                <a:latin typeface="Arial" panose="020B0604020202020204" pitchFamily="34" charset="0"/>
                <a:cs typeface="Arial" panose="020B0604020202020204" pitchFamily="34" charset="0"/>
              </a:rPr>
              <a:t>рақами </a:t>
            </a:r>
            <a:r>
              <a:rPr lang="uz-Cyrl-UZ" sz="1700" b="1" dirty="0">
                <a:latin typeface="Arial" panose="020B0604020202020204" pitchFamily="34" charset="0"/>
                <a:cs typeface="Arial" panose="020B0604020202020204" pitchFamily="34" charset="0"/>
              </a:rPr>
              <a:t>ва номи</a:t>
            </a:r>
            <a:endParaRPr lang="en-US" sz="1700" b="1" dirty="0">
              <a:latin typeface="Arial" panose="020B0604020202020204" pitchFamily="34" charset="0"/>
              <a:cs typeface="Arial" panose="020B0604020202020204" pitchFamily="34" charset="0"/>
            </a:endParaRPr>
          </a:p>
        </p:txBody>
      </p:sp>
      <p:sp>
        <p:nvSpPr>
          <p:cNvPr id="163" name="Rectangle 162"/>
          <p:cNvSpPr/>
          <p:nvPr/>
        </p:nvSpPr>
        <p:spPr>
          <a:xfrm>
            <a:off x="3995666" y="1678849"/>
            <a:ext cx="1698431" cy="877163"/>
          </a:xfrm>
          <a:prstGeom prst="rect">
            <a:avLst/>
          </a:prstGeom>
        </p:spPr>
        <p:txBody>
          <a:bodyPr wrap="square">
            <a:spAutoFit/>
          </a:bodyPr>
          <a:lstStyle/>
          <a:p>
            <a:pPr algn="ctr"/>
            <a:r>
              <a:rPr lang="uz-Cyrl-UZ" sz="1700" b="1" dirty="0">
                <a:latin typeface="Arial" panose="020B0604020202020204" pitchFamily="34" charset="0"/>
                <a:cs typeface="Arial" panose="020B0604020202020204" pitchFamily="34" charset="0"/>
              </a:rPr>
              <a:t>Мурожаатнинг тури, оғзаки, ёзма</a:t>
            </a:r>
            <a:endParaRPr lang="en-US" sz="1700" b="1" dirty="0">
              <a:latin typeface="Arial" panose="020B0604020202020204" pitchFamily="34" charset="0"/>
              <a:cs typeface="Arial" panose="020B0604020202020204" pitchFamily="34" charset="0"/>
            </a:endParaRPr>
          </a:p>
        </p:txBody>
      </p:sp>
      <p:sp>
        <p:nvSpPr>
          <p:cNvPr id="166" name="Rectangle 165"/>
          <p:cNvSpPr/>
          <p:nvPr/>
        </p:nvSpPr>
        <p:spPr>
          <a:xfrm>
            <a:off x="6527658" y="1783056"/>
            <a:ext cx="2066113" cy="615553"/>
          </a:xfrm>
          <a:prstGeom prst="rect">
            <a:avLst/>
          </a:prstGeom>
        </p:spPr>
        <p:txBody>
          <a:bodyPr wrap="square">
            <a:spAutoFit/>
          </a:bodyPr>
          <a:lstStyle/>
          <a:p>
            <a:pPr algn="ctr"/>
            <a:r>
              <a:rPr lang="uz-Cyrl-UZ" sz="1700" b="1" dirty="0" smtClean="0">
                <a:latin typeface="Arial" panose="020B0604020202020204" pitchFamily="34" charset="0"/>
                <a:cs typeface="Arial" panose="020B0604020202020204" pitchFamily="34" charset="0"/>
              </a:rPr>
              <a:t>Мурожаатлар </a:t>
            </a:r>
            <a:r>
              <a:rPr lang="uz-Cyrl-UZ" sz="1700" b="1" dirty="0">
                <a:latin typeface="Arial" panose="020B0604020202020204" pitchFamily="34" charset="0"/>
                <a:cs typeface="Arial" panose="020B0604020202020204" pitchFamily="34" charset="0"/>
              </a:rPr>
              <a:t>мазмуни</a:t>
            </a:r>
            <a:endParaRPr lang="en-US" sz="1700" b="1" dirty="0">
              <a:latin typeface="Arial" panose="020B0604020202020204" pitchFamily="34" charset="0"/>
              <a:cs typeface="Arial" panose="020B0604020202020204" pitchFamily="34" charset="0"/>
            </a:endParaRPr>
          </a:p>
        </p:txBody>
      </p:sp>
      <p:sp>
        <p:nvSpPr>
          <p:cNvPr id="169" name="Rectangle 168"/>
          <p:cNvSpPr/>
          <p:nvPr/>
        </p:nvSpPr>
        <p:spPr>
          <a:xfrm>
            <a:off x="5415317" y="3339380"/>
            <a:ext cx="2231378" cy="1400383"/>
          </a:xfrm>
          <a:prstGeom prst="rect">
            <a:avLst/>
          </a:prstGeom>
        </p:spPr>
        <p:txBody>
          <a:bodyPr wrap="square">
            <a:spAutoFit/>
          </a:bodyPr>
          <a:lstStyle/>
          <a:p>
            <a:pPr algn="ctr"/>
            <a:r>
              <a:rPr lang="uz-Cyrl-UZ" sz="1700" b="1" dirty="0">
                <a:latin typeface="Arial" panose="020B0604020202020204" pitchFamily="34" charset="0"/>
                <a:cs typeface="Arial" panose="020B0604020202020204" pitchFamily="34" charset="0"/>
              </a:rPr>
              <a:t>Берилган жавоб хатини </a:t>
            </a:r>
            <a:r>
              <a:rPr lang="uz-Cyrl-UZ" sz="1700" b="1" dirty="0" smtClean="0">
                <a:latin typeface="Arial" panose="020B0604020202020204" pitchFamily="34" charset="0"/>
                <a:cs typeface="Arial" panose="020B0604020202020204" pitchFamily="34" charset="0"/>
              </a:rPr>
              <a:t>базага жойлаштириш ва гуруҳларга ажратиш</a:t>
            </a:r>
            <a:endParaRPr lang="en-US" sz="1700" b="1" dirty="0">
              <a:latin typeface="Arial" panose="020B0604020202020204" pitchFamily="34" charset="0"/>
              <a:cs typeface="Arial" panose="020B0604020202020204" pitchFamily="34" charset="0"/>
            </a:endParaRPr>
          </a:p>
        </p:txBody>
      </p:sp>
      <p:grpSp>
        <p:nvGrpSpPr>
          <p:cNvPr id="190" name="Group 17"/>
          <p:cNvGrpSpPr/>
          <p:nvPr/>
        </p:nvGrpSpPr>
        <p:grpSpPr>
          <a:xfrm rot="5400000">
            <a:off x="6003521" y="3319439"/>
            <a:ext cx="788400" cy="2349000"/>
            <a:chOff x="5340845" y="2063281"/>
            <a:chExt cx="628862" cy="1456468"/>
          </a:xfrm>
          <a:solidFill>
            <a:srgbClr val="7030A0"/>
          </a:solidFill>
        </p:grpSpPr>
        <p:sp>
          <p:nvSpPr>
            <p:cNvPr id="191" name="Freeform 65"/>
            <p:cNvSpPr/>
            <p:nvPr/>
          </p:nvSpPr>
          <p:spPr>
            <a:xfrm rot="10800000" flipH="1" flipV="1">
              <a:off x="5672500" y="3222510"/>
              <a:ext cx="233045" cy="232903"/>
            </a:xfrm>
            <a:custGeom>
              <a:avLst/>
              <a:gdLst>
                <a:gd name="connsiteX0" fmla="*/ 1574800 w 1783953"/>
                <a:gd name="connsiteY0" fmla="*/ 0 h 1783953"/>
                <a:gd name="connsiteX1" fmla="*/ 1735814 w 1783953"/>
                <a:gd name="connsiteY1" fmla="*/ 8131 h 1783953"/>
                <a:gd name="connsiteX2" fmla="*/ 1783953 w 1783953"/>
                <a:gd name="connsiteY2" fmla="*/ 15478 h 1783953"/>
                <a:gd name="connsiteX3" fmla="*/ 1783953 w 1783953"/>
                <a:gd name="connsiteY3" fmla="*/ 438812 h 1783953"/>
                <a:gd name="connsiteX4" fmla="*/ 1692978 w 1783953"/>
                <a:gd name="connsiteY4" fmla="*/ 424928 h 1783953"/>
                <a:gd name="connsiteX5" fmla="*/ 1574800 w 1783953"/>
                <a:gd name="connsiteY5" fmla="*/ 418960 h 1783953"/>
                <a:gd name="connsiteX6" fmla="*/ 418960 w 1783953"/>
                <a:gd name="connsiteY6" fmla="*/ 1574800 h 1783953"/>
                <a:gd name="connsiteX7" fmla="*/ 440045 w 1783953"/>
                <a:gd name="connsiteY7" fmla="*/ 1783953 h 1783953"/>
                <a:gd name="connsiteX8" fmla="*/ 15478 w 1783953"/>
                <a:gd name="connsiteY8" fmla="*/ 1783953 h 1783953"/>
                <a:gd name="connsiteX9" fmla="*/ 8131 w 1783953"/>
                <a:gd name="connsiteY9" fmla="*/ 1735814 h 1783953"/>
                <a:gd name="connsiteX10" fmla="*/ 0 w 1783953"/>
                <a:gd name="connsiteY10" fmla="*/ 1574800 h 1783953"/>
                <a:gd name="connsiteX11" fmla="*/ 1574800 w 1783953"/>
                <a:gd name="connsiteY11" fmla="*/ 0 h 178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3953" h="1783953">
                  <a:moveTo>
                    <a:pt x="1574800" y="0"/>
                  </a:moveTo>
                  <a:cubicBezTo>
                    <a:pt x="1629159" y="0"/>
                    <a:pt x="1682874" y="2754"/>
                    <a:pt x="1735814" y="8131"/>
                  </a:cubicBezTo>
                  <a:lnTo>
                    <a:pt x="1783953" y="15478"/>
                  </a:lnTo>
                  <a:lnTo>
                    <a:pt x="1783953" y="438812"/>
                  </a:lnTo>
                  <a:lnTo>
                    <a:pt x="1692978" y="424928"/>
                  </a:lnTo>
                  <a:cubicBezTo>
                    <a:pt x="1654122" y="420982"/>
                    <a:pt x="1614697" y="418960"/>
                    <a:pt x="1574800" y="418960"/>
                  </a:cubicBezTo>
                  <a:cubicBezTo>
                    <a:pt x="936447" y="418960"/>
                    <a:pt x="418960" y="936447"/>
                    <a:pt x="418960" y="1574800"/>
                  </a:cubicBezTo>
                  <a:lnTo>
                    <a:pt x="440045" y="1783953"/>
                  </a:lnTo>
                  <a:lnTo>
                    <a:pt x="15478" y="1783953"/>
                  </a:lnTo>
                  <a:lnTo>
                    <a:pt x="8131" y="1735814"/>
                  </a:lnTo>
                  <a:cubicBezTo>
                    <a:pt x="2754" y="1682874"/>
                    <a:pt x="0" y="1629159"/>
                    <a:pt x="0" y="1574800"/>
                  </a:cubicBezTo>
                  <a:cubicBezTo>
                    <a:pt x="0" y="705062"/>
                    <a:pt x="705062" y="0"/>
                    <a:pt x="15748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latin typeface="Arial" panose="020B0604020202020204" pitchFamily="34" charset="0"/>
                <a:cs typeface="Arial" panose="020B0604020202020204" pitchFamily="34" charset="0"/>
              </a:endParaRPr>
            </a:p>
          </p:txBody>
        </p:sp>
        <p:sp>
          <p:nvSpPr>
            <p:cNvPr id="192" name="Rectangle 66"/>
            <p:cNvSpPr/>
            <p:nvPr/>
          </p:nvSpPr>
          <p:spPr>
            <a:xfrm rot="16200000" flipH="1" flipV="1">
              <a:off x="5280491" y="2633688"/>
              <a:ext cx="1195459" cy="5464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sp>
          <p:nvSpPr>
            <p:cNvPr id="193" name="Oval 67"/>
            <p:cNvSpPr/>
            <p:nvPr/>
          </p:nvSpPr>
          <p:spPr>
            <a:xfrm rot="10800000" flipH="1" flipV="1">
              <a:off x="5786737" y="3336890"/>
              <a:ext cx="182970" cy="18285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sp>
          <p:nvSpPr>
            <p:cNvPr id="195" name="Rectangle 70"/>
            <p:cNvSpPr/>
            <p:nvPr/>
          </p:nvSpPr>
          <p:spPr>
            <a:xfrm rot="10800000" flipV="1">
              <a:off x="5340845" y="3410767"/>
              <a:ext cx="359098" cy="4780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rial" panose="020B0604020202020204" pitchFamily="34" charset="0"/>
              </a:endParaRPr>
            </a:p>
          </p:txBody>
        </p:sp>
      </p:grpSp>
      <p:grpSp>
        <p:nvGrpSpPr>
          <p:cNvPr id="196" name="Group 117"/>
          <p:cNvGrpSpPr/>
          <p:nvPr/>
        </p:nvGrpSpPr>
        <p:grpSpPr>
          <a:xfrm>
            <a:off x="7495361" y="3405691"/>
            <a:ext cx="348300" cy="817200"/>
            <a:chOff x="4130308" y="996540"/>
            <a:chExt cx="582650" cy="1004329"/>
          </a:xfrm>
          <a:solidFill>
            <a:srgbClr val="7030A0"/>
          </a:solidFill>
        </p:grpSpPr>
        <p:sp>
          <p:nvSpPr>
            <p:cNvPr id="197" name="Freeform 118"/>
            <p:cNvSpPr/>
            <p:nvPr/>
          </p:nvSpPr>
          <p:spPr>
            <a:xfrm rot="10800000">
              <a:off x="4130308" y="996540"/>
              <a:ext cx="582650" cy="1004329"/>
            </a:xfrm>
            <a:custGeom>
              <a:avLst/>
              <a:gdLst>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071620 w 1427274"/>
                <a:gd name="connsiteY6" fmla="*/ 1132569 h 2460229"/>
                <a:gd name="connsiteX7" fmla="*/ 1112638 w 1427274"/>
                <a:gd name="connsiteY7" fmla="*/ 1154833 h 2460229"/>
                <a:gd name="connsiteX8" fmla="*/ 1427274 w 1427274"/>
                <a:gd name="connsiteY8" fmla="*/ 1746592 h 2460229"/>
                <a:gd name="connsiteX9" fmla="*/ 713637 w 1427274"/>
                <a:gd name="connsiteY9" fmla="*/ 2460229 h 2460229"/>
                <a:gd name="connsiteX10" fmla="*/ 0 w 1427274"/>
                <a:gd name="connsiteY10" fmla="*/ 1746592 h 2460229"/>
                <a:gd name="connsiteX11" fmla="*/ 314636 w 1427274"/>
                <a:gd name="connsiteY11" fmla="*/ 1154833 h 2460229"/>
                <a:gd name="connsiteX12" fmla="*/ 355653 w 1427274"/>
                <a:gd name="connsiteY12" fmla="*/ 113257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355653 w 1427274"/>
                <a:gd name="connsiteY11" fmla="*/ 1132570 h 2460229"/>
                <a:gd name="connsiteX12" fmla="*/ 713637 w 1427274"/>
                <a:gd name="connsiteY12" fmla="*/ 0 h 2460229"/>
                <a:gd name="connsiteX0" fmla="*/ 713638 w 1427274"/>
                <a:gd name="connsiteY0" fmla="*/ 1325798 h 2460229"/>
                <a:gd name="connsiteX1" fmla="*/ 292844 w 1427274"/>
                <a:gd name="connsiteY1" fmla="*/ 1746592 h 2460229"/>
                <a:gd name="connsiteX2" fmla="*/ 713638 w 1427274"/>
                <a:gd name="connsiteY2" fmla="*/ 2167386 h 2460229"/>
                <a:gd name="connsiteX3" fmla="*/ 1134432 w 1427274"/>
                <a:gd name="connsiteY3" fmla="*/ 1746592 h 2460229"/>
                <a:gd name="connsiteX4" fmla="*/ 713638 w 1427274"/>
                <a:gd name="connsiteY4" fmla="*/ 1325798 h 2460229"/>
                <a:gd name="connsiteX5" fmla="*/ 713637 w 1427274"/>
                <a:gd name="connsiteY5" fmla="*/ 0 h 2460229"/>
                <a:gd name="connsiteX6" fmla="*/ 1112638 w 1427274"/>
                <a:gd name="connsiteY6" fmla="*/ 1154833 h 2460229"/>
                <a:gd name="connsiteX7" fmla="*/ 1427274 w 1427274"/>
                <a:gd name="connsiteY7" fmla="*/ 1746592 h 2460229"/>
                <a:gd name="connsiteX8" fmla="*/ 713637 w 1427274"/>
                <a:gd name="connsiteY8" fmla="*/ 2460229 h 2460229"/>
                <a:gd name="connsiteX9" fmla="*/ 0 w 1427274"/>
                <a:gd name="connsiteY9" fmla="*/ 1746592 h 2460229"/>
                <a:gd name="connsiteX10" fmla="*/ 314636 w 1427274"/>
                <a:gd name="connsiteY10" fmla="*/ 1154833 h 2460229"/>
                <a:gd name="connsiteX11" fmla="*/ 713637 w 1427274"/>
                <a:gd name="connsiteY11" fmla="*/ 0 h 2460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7274" h="2460229">
                  <a:moveTo>
                    <a:pt x="713638" y="1325798"/>
                  </a:moveTo>
                  <a:cubicBezTo>
                    <a:pt x="481240" y="1325798"/>
                    <a:pt x="292844" y="1514194"/>
                    <a:pt x="292844" y="1746592"/>
                  </a:cubicBezTo>
                  <a:cubicBezTo>
                    <a:pt x="292844" y="1978990"/>
                    <a:pt x="481240" y="2167386"/>
                    <a:pt x="713638" y="2167386"/>
                  </a:cubicBezTo>
                  <a:cubicBezTo>
                    <a:pt x="946036" y="2167386"/>
                    <a:pt x="1134432" y="1978990"/>
                    <a:pt x="1134432" y="1746592"/>
                  </a:cubicBezTo>
                  <a:cubicBezTo>
                    <a:pt x="1134432" y="1514194"/>
                    <a:pt x="946036" y="1325798"/>
                    <a:pt x="713638" y="1325798"/>
                  </a:cubicBezTo>
                  <a:close/>
                  <a:moveTo>
                    <a:pt x="713637" y="0"/>
                  </a:moveTo>
                  <a:lnTo>
                    <a:pt x="1112638" y="1154833"/>
                  </a:lnTo>
                  <a:cubicBezTo>
                    <a:pt x="1302467" y="1283079"/>
                    <a:pt x="1427274" y="1500260"/>
                    <a:pt x="1427274" y="1746592"/>
                  </a:cubicBezTo>
                  <a:cubicBezTo>
                    <a:pt x="1427274" y="2140723"/>
                    <a:pt x="1107768" y="2460229"/>
                    <a:pt x="713637" y="2460229"/>
                  </a:cubicBezTo>
                  <a:cubicBezTo>
                    <a:pt x="319506" y="2460229"/>
                    <a:pt x="0" y="2140723"/>
                    <a:pt x="0" y="1746592"/>
                  </a:cubicBezTo>
                  <a:cubicBezTo>
                    <a:pt x="0" y="1500260"/>
                    <a:pt x="124807" y="1283079"/>
                    <a:pt x="314636" y="1154833"/>
                  </a:cubicBezTo>
                  <a:lnTo>
                    <a:pt x="713637"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8" name="Freeform 119"/>
            <p:cNvSpPr/>
            <p:nvPr/>
          </p:nvSpPr>
          <p:spPr>
            <a:xfrm rot="10800000">
              <a:off x="4421632" y="996540"/>
              <a:ext cx="291326" cy="1004329"/>
            </a:xfrm>
            <a:custGeom>
              <a:avLst/>
              <a:gdLst>
                <a:gd name="connsiteX0" fmla="*/ 291325 w 291326"/>
                <a:gd name="connsiteY0" fmla="*/ 1004329 h 1004329"/>
                <a:gd name="connsiteX1" fmla="*/ 0 w 291326"/>
                <a:gd name="connsiteY1" fmla="*/ 713004 h 1004329"/>
                <a:gd name="connsiteX2" fmla="*/ 128443 w 291326"/>
                <a:gd name="connsiteY2" fmla="*/ 471433 h 1004329"/>
                <a:gd name="connsiteX3" fmla="*/ 291325 w 291326"/>
                <a:gd name="connsiteY3" fmla="*/ 0 h 1004329"/>
                <a:gd name="connsiteX4" fmla="*/ 291326 w 291326"/>
                <a:gd name="connsiteY4" fmla="*/ 3 h 1004329"/>
                <a:gd name="connsiteX5" fmla="*/ 291326 w 291326"/>
                <a:gd name="connsiteY5" fmla="*/ 541225 h 1004329"/>
                <a:gd name="connsiteX6" fmla="*/ 291326 w 291326"/>
                <a:gd name="connsiteY6" fmla="*/ 541225 h 1004329"/>
                <a:gd name="connsiteX7" fmla="*/ 119547 w 291326"/>
                <a:gd name="connsiteY7" fmla="*/ 713004 h 1004329"/>
                <a:gd name="connsiteX8" fmla="*/ 291326 w 291326"/>
                <a:gd name="connsiteY8" fmla="*/ 884783 h 1004329"/>
                <a:gd name="connsiteX9" fmla="*/ 291326 w 291326"/>
                <a:gd name="connsiteY9" fmla="*/ 884783 h 1004329"/>
                <a:gd name="connsiteX10" fmla="*/ 291326 w 291326"/>
                <a:gd name="connsiteY10" fmla="*/ 1004329 h 100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1326" h="1004329">
                  <a:moveTo>
                    <a:pt x="291325" y="1004329"/>
                  </a:moveTo>
                  <a:cubicBezTo>
                    <a:pt x="130431" y="1004329"/>
                    <a:pt x="0" y="873898"/>
                    <a:pt x="0" y="713004"/>
                  </a:cubicBezTo>
                  <a:cubicBezTo>
                    <a:pt x="0" y="612445"/>
                    <a:pt x="50950" y="523786"/>
                    <a:pt x="128443" y="471433"/>
                  </a:cubicBezTo>
                  <a:lnTo>
                    <a:pt x="291325" y="0"/>
                  </a:lnTo>
                  <a:lnTo>
                    <a:pt x="291326" y="3"/>
                  </a:lnTo>
                  <a:lnTo>
                    <a:pt x="291326" y="541225"/>
                  </a:lnTo>
                  <a:lnTo>
                    <a:pt x="291326" y="541225"/>
                  </a:lnTo>
                  <a:cubicBezTo>
                    <a:pt x="196455" y="541225"/>
                    <a:pt x="119547" y="618133"/>
                    <a:pt x="119547" y="713004"/>
                  </a:cubicBezTo>
                  <a:cubicBezTo>
                    <a:pt x="119547" y="807875"/>
                    <a:pt x="196455" y="884783"/>
                    <a:pt x="291326" y="884783"/>
                  </a:cubicBezTo>
                  <a:lnTo>
                    <a:pt x="291326" y="884783"/>
                  </a:lnTo>
                  <a:lnTo>
                    <a:pt x="291326" y="100432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230" name="Rectangle 150"/>
          <p:cNvSpPr/>
          <p:nvPr/>
        </p:nvSpPr>
        <p:spPr>
          <a:xfrm rot="16200000">
            <a:off x="2689502" y="5023359"/>
            <a:ext cx="1126106" cy="1169551"/>
          </a:xfrm>
          <a:prstGeom prst="rect">
            <a:avLst/>
          </a:prstGeom>
        </p:spPr>
        <p:txBody>
          <a:bodyPr wrap="square">
            <a:spAutoFit/>
          </a:bodyPr>
          <a:lstStyle/>
          <a:p>
            <a:pPr algn="ctr"/>
            <a:endParaRPr lang="uz-Cyrl-UZ" sz="1400" b="1" dirty="0">
              <a:latin typeface="Arial" panose="020B0604020202020204" pitchFamily="34" charset="0"/>
              <a:cs typeface="Arial" panose="020B0604020202020204" pitchFamily="34" charset="0"/>
            </a:endParaRPr>
          </a:p>
          <a:p>
            <a:pPr algn="ctr"/>
            <a:endParaRPr lang="uz-Cyrl-UZ" sz="1400" b="1" dirty="0">
              <a:latin typeface="Arial" panose="020B0604020202020204" pitchFamily="34" charset="0"/>
              <a:cs typeface="Arial" panose="020B0604020202020204" pitchFamily="34" charset="0"/>
            </a:endParaRPr>
          </a:p>
          <a:p>
            <a:pPr algn="ctr"/>
            <a:endParaRPr lang="uz-Cyrl-UZ" sz="1400" b="1" dirty="0">
              <a:latin typeface="Arial" panose="020B0604020202020204" pitchFamily="34" charset="0"/>
              <a:cs typeface="Arial" panose="020B0604020202020204" pitchFamily="34" charset="0"/>
            </a:endParaRPr>
          </a:p>
          <a:p>
            <a:pPr algn="ctr"/>
            <a:endParaRPr lang="uz-Cyrl-UZ" sz="1400" b="1" dirty="0">
              <a:latin typeface="Arial" panose="020B0604020202020204" pitchFamily="34" charset="0"/>
              <a:cs typeface="Arial" panose="020B0604020202020204" pitchFamily="34" charset="0"/>
            </a:endParaRPr>
          </a:p>
          <a:p>
            <a:pPr algn="ctr"/>
            <a:endParaRPr lang="en-US" sz="1400" b="1" dirty="0">
              <a:latin typeface="Arial" panose="020B0604020202020204" pitchFamily="34" charset="0"/>
              <a:cs typeface="Arial" panose="020B0604020202020204" pitchFamily="34" charset="0"/>
            </a:endParaRPr>
          </a:p>
        </p:txBody>
      </p:sp>
      <p:sp>
        <p:nvSpPr>
          <p:cNvPr id="231" name="Oval 124"/>
          <p:cNvSpPr/>
          <p:nvPr/>
        </p:nvSpPr>
        <p:spPr>
          <a:xfrm>
            <a:off x="7560036" y="3480518"/>
            <a:ext cx="205200" cy="280800"/>
          </a:xfrm>
          <a:prstGeom prst="ellipse">
            <a:avLst/>
          </a:prstGeom>
          <a:solidFill>
            <a:schemeClr val="bg1"/>
          </a:solidFill>
          <a:ln w="28575">
            <a:solidFill>
              <a:srgbClr val="4245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Cyrl-UZ" sz="1400" b="1" dirty="0" smtClean="0">
                <a:solidFill>
                  <a:schemeClr val="accent3">
                    <a:lumMod val="50000"/>
                  </a:schemeClr>
                </a:solidFill>
                <a:latin typeface="Arial" panose="020B0604020202020204" pitchFamily="34" charset="0"/>
                <a:cs typeface="Arial" panose="020B0604020202020204" pitchFamily="34" charset="0"/>
              </a:rPr>
              <a:t>5</a:t>
            </a:r>
            <a:endParaRPr lang="en-US" sz="1400" b="1" dirty="0" smtClean="0">
              <a:solidFill>
                <a:schemeClr val="accent3">
                  <a:lumMod val="50000"/>
                </a:schemeClr>
              </a:solidFill>
              <a:latin typeface="Arial" panose="020B0604020202020204" pitchFamily="34" charset="0"/>
              <a:cs typeface="Arial" panose="020B0604020202020204" pitchFamily="34" charset="0"/>
            </a:endParaRPr>
          </a:p>
        </p:txBody>
      </p:sp>
      <p:sp>
        <p:nvSpPr>
          <p:cNvPr id="237" name="Rectangle 168"/>
          <p:cNvSpPr/>
          <p:nvPr/>
        </p:nvSpPr>
        <p:spPr>
          <a:xfrm>
            <a:off x="2185850" y="3527900"/>
            <a:ext cx="2054084" cy="877163"/>
          </a:xfrm>
          <a:prstGeom prst="rect">
            <a:avLst/>
          </a:prstGeom>
        </p:spPr>
        <p:txBody>
          <a:bodyPr wrap="square">
            <a:spAutoFit/>
          </a:bodyPr>
          <a:lstStyle/>
          <a:p>
            <a:pPr algn="ctr"/>
            <a:r>
              <a:rPr lang="uz-Cyrl-UZ" sz="1700" b="1" dirty="0">
                <a:latin typeface="Arial" panose="020B0604020202020204" pitchFamily="34" charset="0"/>
                <a:cs typeface="Arial" panose="020B0604020202020204" pitchFamily="34" charset="0"/>
              </a:rPr>
              <a:t>Мурожаатга берилган </a:t>
            </a:r>
            <a:r>
              <a:rPr lang="uz-Cyrl-UZ" sz="1700" b="1" dirty="0" smtClean="0">
                <a:latin typeface="Arial" panose="020B0604020202020204" pitchFamily="34" charset="0"/>
                <a:cs typeface="Arial" panose="020B0604020202020204" pitchFamily="34" charset="0"/>
              </a:rPr>
              <a:t>жавоб </a:t>
            </a:r>
            <a:r>
              <a:rPr lang="uz-Cyrl-UZ" sz="1700" b="1" dirty="0">
                <a:latin typeface="Arial" panose="020B0604020202020204" pitchFamily="34" charset="0"/>
                <a:cs typeface="Arial" panose="020B0604020202020204" pitchFamily="34" charset="0"/>
              </a:rPr>
              <a:t>қисқача мазмуни</a:t>
            </a:r>
            <a:endParaRPr lang="en-US" sz="1700" b="1" dirty="0">
              <a:latin typeface="Arial" panose="020B0604020202020204" pitchFamily="34" charset="0"/>
              <a:cs typeface="Arial" panose="020B0604020202020204" pitchFamily="34" charset="0"/>
            </a:endParaRPr>
          </a:p>
        </p:txBody>
      </p:sp>
      <p:sp>
        <p:nvSpPr>
          <p:cNvPr id="2" name="Заголовок 1"/>
          <p:cNvSpPr>
            <a:spLocks noGrp="1"/>
          </p:cNvSpPr>
          <p:nvPr>
            <p:ph type="ctrTitle"/>
          </p:nvPr>
        </p:nvSpPr>
        <p:spPr>
          <a:xfrm>
            <a:off x="949840" y="5306872"/>
            <a:ext cx="7599860" cy="958115"/>
          </a:xfrm>
          <a:ln w="28575">
            <a:solidFill>
              <a:srgbClr val="00B0F0"/>
            </a:solidFill>
          </a:ln>
        </p:spPr>
        <p:style>
          <a:lnRef idx="2">
            <a:schemeClr val="accent3"/>
          </a:lnRef>
          <a:fillRef idx="1">
            <a:schemeClr val="lt1"/>
          </a:fillRef>
          <a:effectRef idx="0">
            <a:schemeClr val="accent3"/>
          </a:effectRef>
          <a:fontRef idx="minor">
            <a:schemeClr val="dk1"/>
          </a:fontRef>
        </p:style>
        <p:txBody>
          <a:bodyPr>
            <a:noAutofit/>
          </a:bodyPr>
          <a:lstStyle/>
          <a:p>
            <a:pPr algn="just"/>
            <a:r>
              <a:rPr lang="uz-Cyrl-UZ" sz="2200" dirty="0" smtClean="0">
                <a:solidFill>
                  <a:srgbClr val="002060"/>
                </a:solidFill>
                <a:latin typeface="Arial" panose="020B0604020202020204" pitchFamily="34" charset="0"/>
                <a:cs typeface="Arial" panose="020B0604020202020204" pitchFamily="34" charset="0"/>
              </a:rPr>
              <a:t>	</a:t>
            </a:r>
            <a:r>
              <a:rPr lang="uz-Cyrl-UZ" sz="2000" i="1" dirty="0" smtClean="0">
                <a:solidFill>
                  <a:srgbClr val="002060"/>
                </a:solidFill>
                <a:latin typeface="Arial" panose="020B0604020202020204" pitchFamily="34" charset="0"/>
                <a:cs typeface="Arial" panose="020B0604020202020204" pitchFamily="34" charset="0"/>
              </a:rPr>
              <a:t>Мазкур тизим орқали ДСҚ томонидан жавоб хатларни доимо мониторинг қилиб бориш ҳамда бошқарма ходимлари ишининг самарадорлиги </a:t>
            </a:r>
            <a:r>
              <a:rPr lang="uz-Cyrl-UZ" sz="2000" i="1" dirty="0">
                <a:solidFill>
                  <a:srgbClr val="002060"/>
                </a:solidFill>
                <a:latin typeface="Arial" panose="020B0604020202020204" pitchFamily="34" charset="0"/>
                <a:cs typeface="Arial" panose="020B0604020202020204" pitchFamily="34" charset="0"/>
              </a:rPr>
              <a:t>даражаси таҳлил </a:t>
            </a:r>
            <a:r>
              <a:rPr lang="uz-Cyrl-UZ" sz="2000" i="1" dirty="0" smtClean="0">
                <a:solidFill>
                  <a:srgbClr val="002060"/>
                </a:solidFill>
                <a:latin typeface="Arial" panose="020B0604020202020204" pitchFamily="34" charset="0"/>
                <a:cs typeface="Arial" panose="020B0604020202020204" pitchFamily="34" charset="0"/>
              </a:rPr>
              <a:t>қилиш имкони яратилади.</a:t>
            </a:r>
            <a:endParaRPr lang="ru-RU" sz="2000" i="1" dirty="0">
              <a:solidFill>
                <a:srgbClr val="002060"/>
              </a:solidFill>
              <a:latin typeface="Arial" panose="020B0604020202020204" pitchFamily="34" charset="0"/>
              <a:cs typeface="Arial" panose="020B0604020202020204" pitchFamily="34" charset="0"/>
            </a:endParaRPr>
          </a:p>
        </p:txBody>
      </p:sp>
      <p:sp>
        <p:nvSpPr>
          <p:cNvPr id="153" name="Стрелка вниз 152"/>
          <p:cNvSpPr/>
          <p:nvPr/>
        </p:nvSpPr>
        <p:spPr>
          <a:xfrm>
            <a:off x="4626152" y="4423508"/>
            <a:ext cx="378042" cy="621572"/>
          </a:xfrm>
          <a:prstGeom prst="downArrow">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endParaRPr lang="ru-RU">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03779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2925" y="281418"/>
            <a:ext cx="8198303" cy="1028246"/>
          </a:xfrm>
        </p:spPr>
        <p:style>
          <a:lnRef idx="2">
            <a:schemeClr val="accent5"/>
          </a:lnRef>
          <a:fillRef idx="1">
            <a:schemeClr val="lt1"/>
          </a:fillRef>
          <a:effectRef idx="0">
            <a:schemeClr val="accent5"/>
          </a:effectRef>
          <a:fontRef idx="minor">
            <a:schemeClr val="dk1"/>
          </a:fontRef>
        </p:style>
        <p:txBody>
          <a:bodyPr>
            <a:normAutofit fontScale="90000"/>
          </a:bodyPr>
          <a:lstStyle/>
          <a:p>
            <a:pPr algn="ctr"/>
            <a:r>
              <a:rPr lang="uz-Cyrl-UZ" sz="2800" b="1" dirty="0" smtClean="0">
                <a:solidFill>
                  <a:srgbClr val="002060"/>
                </a:solidFill>
                <a:latin typeface="Arial" panose="020B0604020202020204" pitchFamily="34" charset="0"/>
                <a:cs typeface="Arial" panose="020B0604020202020204" pitchFamily="34" charset="0"/>
              </a:rPr>
              <a:t>“</a:t>
            </a:r>
            <a:r>
              <a:rPr lang="uz-Cyrl-UZ" sz="2800" b="1" u="sng" dirty="0" smtClean="0">
                <a:solidFill>
                  <a:srgbClr val="0070C0"/>
                </a:solidFill>
                <a:latin typeface="Arial" panose="020B0604020202020204" pitchFamily="34" charset="0"/>
                <a:cs typeface="Arial" panose="020B0604020202020204" pitchFamily="34" charset="0"/>
              </a:rPr>
              <a:t>Резидентлик тўғрисида</a:t>
            </a:r>
            <a:r>
              <a:rPr lang="uz-Cyrl-UZ" sz="2800" b="1" dirty="0" smtClean="0">
                <a:solidFill>
                  <a:srgbClr val="002060"/>
                </a:solidFill>
                <a:latin typeface="Arial" panose="020B0604020202020204" pitchFamily="34" charset="0"/>
                <a:cs typeface="Arial" panose="020B0604020202020204" pitchFamily="34" charset="0"/>
              </a:rPr>
              <a:t>”ги электрон гувоҳнома олиш дастурий маҳсулини яратиш</a:t>
            </a:r>
            <a:endParaRPr lang="ru-RU" sz="2800" b="1" dirty="0">
              <a:solidFill>
                <a:srgbClr val="002060"/>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665514" y="1869169"/>
            <a:ext cx="7075715" cy="496661"/>
          </a:xfrm>
        </p:spPr>
        <p:style>
          <a:lnRef idx="2">
            <a:schemeClr val="accent3"/>
          </a:lnRef>
          <a:fillRef idx="1">
            <a:schemeClr val="lt1"/>
          </a:fillRef>
          <a:effectRef idx="0">
            <a:schemeClr val="accent3"/>
          </a:effectRef>
          <a:fontRef idx="minor">
            <a:schemeClr val="dk1"/>
          </a:fontRef>
        </p:style>
        <p:txBody>
          <a:bodyPr>
            <a:normAutofit fontScale="77500" lnSpcReduction="20000"/>
          </a:bodyPr>
          <a:lstStyle/>
          <a:p>
            <a:pPr marL="0" indent="0">
              <a:buNone/>
            </a:pPr>
            <a:r>
              <a:rPr lang="uz-Cyrl-UZ" sz="2400" b="1" dirty="0" smtClean="0">
                <a:solidFill>
                  <a:srgbClr val="FF0000"/>
                </a:solidFill>
                <a:latin typeface="Arial" panose="020B0604020202020204" pitchFamily="34" charset="0"/>
                <a:cs typeface="Arial" panose="020B0604020202020204" pitchFamily="34" charset="0"/>
              </a:rPr>
              <a:t>1. </a:t>
            </a:r>
            <a:r>
              <a:rPr lang="uz-Cyrl-UZ" sz="2400" dirty="0" smtClean="0">
                <a:solidFill>
                  <a:srgbClr val="002060"/>
                </a:solidFill>
                <a:latin typeface="Arial" panose="020B0604020202020204" pitchFamily="34" charset="0"/>
                <a:cs typeface="Arial" panose="020B0604020202020204" pitchFamily="34" charset="0"/>
              </a:rPr>
              <a:t>Инсон омилини </a:t>
            </a:r>
            <a:r>
              <a:rPr lang="uz-Cyrl-UZ" sz="2400" dirty="0" smtClean="0">
                <a:solidFill>
                  <a:schemeClr val="accent2"/>
                </a:solidFill>
                <a:latin typeface="Arial" panose="020B0604020202020204" pitchFamily="34" charset="0"/>
                <a:cs typeface="Arial" panose="020B0604020202020204" pitchFamily="34" charset="0"/>
              </a:rPr>
              <a:t>минималлаштириш </a:t>
            </a:r>
            <a:r>
              <a:rPr lang="uz-Cyrl-UZ" sz="2400" dirty="0" smtClean="0">
                <a:solidFill>
                  <a:srgbClr val="002060"/>
                </a:solidFill>
                <a:latin typeface="Arial" panose="020B0604020202020204" pitchFamily="34" charset="0"/>
                <a:cs typeface="Arial" panose="020B0604020202020204" pitchFamily="34" charset="0"/>
              </a:rPr>
              <a:t>назарда тутилмоқда.</a:t>
            </a:r>
            <a:endParaRPr lang="ru-RU" sz="2400" dirty="0">
              <a:solidFill>
                <a:srgbClr val="002060"/>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987" y="1625601"/>
            <a:ext cx="1135585" cy="1039207"/>
          </a:xfrm>
          <a:prstGeom prst="rect">
            <a:avLst/>
          </a:prstGeom>
        </p:spPr>
      </p:pic>
      <p:sp>
        <p:nvSpPr>
          <p:cNvPr id="5" name="Объект 2"/>
          <p:cNvSpPr txBox="1">
            <a:spLocks/>
          </p:cNvSpPr>
          <p:nvPr/>
        </p:nvSpPr>
        <p:spPr>
          <a:xfrm>
            <a:off x="1665514" y="2925334"/>
            <a:ext cx="7075715" cy="804635"/>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uz-Cyrl-UZ" sz="2300" b="1" dirty="0" smtClean="0">
                <a:solidFill>
                  <a:srgbClr val="FF0000"/>
                </a:solidFill>
                <a:latin typeface="Arial" panose="020B0604020202020204" pitchFamily="34" charset="0"/>
                <a:cs typeface="Arial" panose="020B0604020202020204" pitchFamily="34" charset="0"/>
              </a:rPr>
              <a:t>2. </a:t>
            </a:r>
            <a:r>
              <a:rPr lang="uz-Cyrl-UZ" sz="2300" dirty="0" smtClean="0">
                <a:solidFill>
                  <a:srgbClr val="002060"/>
                </a:solidFill>
                <a:latin typeface="Arial" panose="020B0604020202020204" pitchFamily="34" charset="0"/>
                <a:cs typeface="Arial" panose="020B0604020202020204" pitchFamily="34" charset="0"/>
              </a:rPr>
              <a:t>Солиқ тўловчиларнинг апостилизация қилиш ва таржима қилиш </a:t>
            </a:r>
            <a:r>
              <a:rPr lang="uz-Cyrl-UZ" sz="2300" dirty="0" smtClean="0">
                <a:solidFill>
                  <a:schemeClr val="accent2"/>
                </a:solidFill>
                <a:latin typeface="Arial" panose="020B0604020202020204" pitchFamily="34" charset="0"/>
                <a:cs typeface="Arial" panose="020B0604020202020204" pitchFamily="34" charset="0"/>
              </a:rPr>
              <a:t>харажатлари тежалади</a:t>
            </a:r>
            <a:r>
              <a:rPr lang="uz-Cyrl-UZ" sz="2300" dirty="0" smtClean="0">
                <a:solidFill>
                  <a:srgbClr val="002060"/>
                </a:solidFill>
                <a:latin typeface="Arial" panose="020B0604020202020204" pitchFamily="34" charset="0"/>
                <a:cs typeface="Arial" panose="020B0604020202020204" pitchFamily="34" charset="0"/>
              </a:rPr>
              <a:t>.</a:t>
            </a:r>
            <a:endParaRPr lang="ru-RU" sz="2300" dirty="0">
              <a:solidFill>
                <a:srgbClr val="002060"/>
              </a:solidFill>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rotWithShape="1">
          <a:blip r:embed="rId3">
            <a:extLst>
              <a:ext uri="{28A0092B-C50C-407E-A947-70E740481C1C}">
                <a14:useLocalDpi xmlns:a14="http://schemas.microsoft.com/office/drawing/2010/main" val="0"/>
              </a:ext>
            </a:extLst>
          </a:blip>
          <a:srcRect b="8929"/>
          <a:stretch/>
        </p:blipFill>
        <p:spPr>
          <a:xfrm>
            <a:off x="333987" y="2809948"/>
            <a:ext cx="1135585" cy="1035405"/>
          </a:xfrm>
          <a:prstGeom prst="rect">
            <a:avLst/>
          </a:prstGeom>
        </p:spPr>
      </p:pic>
      <p:sp>
        <p:nvSpPr>
          <p:cNvPr id="7" name="Объект 2"/>
          <p:cNvSpPr txBox="1">
            <a:spLocks/>
          </p:cNvSpPr>
          <p:nvPr/>
        </p:nvSpPr>
        <p:spPr>
          <a:xfrm>
            <a:off x="1665514" y="4160480"/>
            <a:ext cx="7075715" cy="804635"/>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uz-Cyrl-UZ" sz="2300" b="1" dirty="0" smtClean="0">
                <a:solidFill>
                  <a:srgbClr val="FF0000"/>
                </a:solidFill>
                <a:latin typeface="Arial" panose="020B0604020202020204" pitchFamily="34" charset="0"/>
                <a:cs typeface="Arial" panose="020B0604020202020204" pitchFamily="34" charset="0"/>
              </a:rPr>
              <a:t>3. </a:t>
            </a:r>
            <a:r>
              <a:rPr lang="uz-Cyrl-UZ" sz="2300" dirty="0" smtClean="0">
                <a:solidFill>
                  <a:srgbClr val="002060"/>
                </a:solidFill>
                <a:latin typeface="Arial" panose="020B0604020202020204" pitchFamily="34" charset="0"/>
                <a:cs typeface="Arial" panose="020B0604020202020204" pitchFamily="34" charset="0"/>
              </a:rPr>
              <a:t>Электрон гувоҳнома олиниши </a:t>
            </a:r>
            <a:r>
              <a:rPr lang="uz-Cyrl-UZ" sz="2300" dirty="0" smtClean="0">
                <a:solidFill>
                  <a:schemeClr val="accent2"/>
                </a:solidFill>
                <a:latin typeface="Arial" panose="020B0604020202020204" pitchFamily="34" charset="0"/>
                <a:cs typeface="Arial" panose="020B0604020202020204" pitchFamily="34" charset="0"/>
              </a:rPr>
              <a:t>тезлаштирилган </a:t>
            </a:r>
            <a:r>
              <a:rPr lang="uz-Cyrl-UZ" sz="2300" dirty="0" smtClean="0">
                <a:solidFill>
                  <a:srgbClr val="002060"/>
                </a:solidFill>
                <a:latin typeface="Arial" panose="020B0604020202020204" pitchFamily="34" charset="0"/>
                <a:cs typeface="Arial" panose="020B0604020202020204" pitchFamily="34" charset="0"/>
              </a:rPr>
              <a:t>тартибда амалга оширилади </a:t>
            </a:r>
            <a:r>
              <a:rPr lang="uz-Cyrl-UZ" sz="2100" i="1" dirty="0" smtClean="0">
                <a:solidFill>
                  <a:srgbClr val="002060"/>
                </a:solidFill>
                <a:latin typeface="Arial" panose="020B0604020202020204" pitchFamily="34" charset="0"/>
                <a:cs typeface="Arial" panose="020B0604020202020204" pitchFamily="34" charset="0"/>
              </a:rPr>
              <a:t>(3 иш кунида кўриб чиқиш).</a:t>
            </a:r>
            <a:endParaRPr lang="ru-RU" sz="2100" i="1" dirty="0">
              <a:solidFill>
                <a:srgbClr val="002060"/>
              </a:solidFill>
              <a:latin typeface="Arial" panose="020B0604020202020204" pitchFamily="34" charset="0"/>
              <a:cs typeface="Arial" panose="020B0604020202020204" pitchFamily="34" charset="0"/>
            </a:endParaRPr>
          </a:p>
        </p:txBody>
      </p:sp>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987" y="3990493"/>
            <a:ext cx="1135585" cy="1144611"/>
          </a:xfrm>
          <a:prstGeom prst="rect">
            <a:avLst/>
          </a:prstGeom>
        </p:spPr>
      </p:pic>
      <p:sp>
        <p:nvSpPr>
          <p:cNvPr id="9" name="Объект 2"/>
          <p:cNvSpPr txBox="1">
            <a:spLocks/>
          </p:cNvSpPr>
          <p:nvPr/>
        </p:nvSpPr>
        <p:spPr>
          <a:xfrm>
            <a:off x="1665514" y="5395626"/>
            <a:ext cx="7075715" cy="804635"/>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uz-Cyrl-UZ" sz="2300" b="1" dirty="0" smtClean="0">
                <a:solidFill>
                  <a:srgbClr val="FF0000"/>
                </a:solidFill>
                <a:latin typeface="Arial" panose="020B0604020202020204" pitchFamily="34" charset="0"/>
                <a:cs typeface="Arial" panose="020B0604020202020204" pitchFamily="34" charset="0"/>
              </a:rPr>
              <a:t>4. </a:t>
            </a:r>
            <a:r>
              <a:rPr lang="uz-Cyrl-UZ" sz="2300" dirty="0" smtClean="0">
                <a:solidFill>
                  <a:srgbClr val="002060"/>
                </a:solidFill>
                <a:latin typeface="Arial" panose="020B0604020202020204" pitchFamily="34" charset="0"/>
                <a:cs typeface="Arial" panose="020B0604020202020204" pitchFamily="34" charset="0"/>
              </a:rPr>
              <a:t>Солиқ тўловчиларнинг шахсий кабинети орқали, солиқ органига </a:t>
            </a:r>
            <a:r>
              <a:rPr lang="uz-Cyrl-UZ" sz="2300" dirty="0" smtClean="0">
                <a:solidFill>
                  <a:schemeClr val="accent2"/>
                </a:solidFill>
                <a:latin typeface="Arial" panose="020B0604020202020204" pitchFamily="34" charset="0"/>
                <a:cs typeface="Arial" panose="020B0604020202020204" pitchFamily="34" charset="0"/>
              </a:rPr>
              <a:t>ташриф буюрмаган ҳолда </a:t>
            </a:r>
            <a:r>
              <a:rPr lang="uz-Cyrl-UZ" sz="2300" dirty="0" smtClean="0">
                <a:solidFill>
                  <a:srgbClr val="002060"/>
                </a:solidFill>
                <a:latin typeface="Arial" panose="020B0604020202020204" pitchFamily="34" charset="0"/>
                <a:cs typeface="Arial" panose="020B0604020202020204" pitchFamily="34" charset="0"/>
              </a:rPr>
              <a:t>амалга оширилади. </a:t>
            </a:r>
            <a:endParaRPr lang="ru-RU" sz="2300" i="1" dirty="0">
              <a:solidFill>
                <a:srgbClr val="002060"/>
              </a:solidFill>
              <a:latin typeface="Arial" panose="020B0604020202020204" pitchFamily="34" charset="0"/>
              <a:cs typeface="Arial" panose="020B0604020202020204" pitchFamily="34" charset="0"/>
            </a:endParaRPr>
          </a:p>
        </p:txBody>
      </p:sp>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3987" y="5327663"/>
            <a:ext cx="1143000" cy="1033272"/>
          </a:xfrm>
          <a:prstGeom prst="rect">
            <a:avLst/>
          </a:prstGeom>
        </p:spPr>
      </p:pic>
    </p:spTree>
    <p:extLst>
      <p:ext uri="{BB962C8B-B14F-4D97-AF65-F5344CB8AC3E}">
        <p14:creationId xmlns:p14="http://schemas.microsoft.com/office/powerpoint/2010/main" val="35340818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35428" y="129268"/>
            <a:ext cx="8360229" cy="120032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uz-Cyrl-UZ" b="1" dirty="0">
                <a:solidFill>
                  <a:srgbClr val="002060"/>
                </a:solidFill>
                <a:latin typeface="Arial" panose="020B0604020202020204" pitchFamily="34" charset="0"/>
              </a:rPr>
              <a:t>Солиқ солиш бўйича маслаҳат бошқармасининг қуйи тузилмалари томонидан </a:t>
            </a:r>
            <a:r>
              <a:rPr lang="uz-Cyrl-UZ" b="1" dirty="0" smtClean="0">
                <a:solidFill>
                  <a:srgbClr val="002060"/>
                </a:solidFill>
                <a:latin typeface="Arial" panose="020B0604020202020204" pitchFamily="34" charset="0"/>
              </a:rPr>
              <a:t/>
            </a:r>
            <a:br>
              <a:rPr lang="uz-Cyrl-UZ" b="1" dirty="0" smtClean="0">
                <a:solidFill>
                  <a:srgbClr val="002060"/>
                </a:solidFill>
                <a:latin typeface="Arial" panose="020B0604020202020204" pitchFamily="34" charset="0"/>
              </a:rPr>
            </a:br>
            <a:r>
              <a:rPr lang="uz-Cyrl-UZ" b="1" dirty="0" smtClean="0">
                <a:solidFill>
                  <a:srgbClr val="002060"/>
                </a:solidFill>
                <a:latin typeface="Arial" panose="020B0604020202020204" pitchFamily="34" charset="0"/>
              </a:rPr>
              <a:t>2019 йил </a:t>
            </a:r>
            <a:r>
              <a:rPr lang="uz-Cyrl-UZ" b="1" u="sng" dirty="0" smtClean="0">
                <a:solidFill>
                  <a:srgbClr val="002060"/>
                </a:solidFill>
                <a:latin typeface="Arial" panose="020B0604020202020204" pitchFamily="34" charset="0"/>
              </a:rPr>
              <a:t>июль-декабрь</a:t>
            </a:r>
            <a:r>
              <a:rPr lang="uz-Cyrl-UZ" b="1" dirty="0" smtClean="0">
                <a:solidFill>
                  <a:srgbClr val="002060"/>
                </a:solidFill>
                <a:latin typeface="Arial" panose="020B0604020202020204" pitchFamily="34" charset="0"/>
              </a:rPr>
              <a:t> ойларида ижро этилган хужжатлар</a:t>
            </a:r>
            <a:r>
              <a:rPr lang="uz-Cyrl-UZ" b="1" dirty="0" smtClean="0">
                <a:solidFill>
                  <a:srgbClr val="00B050"/>
                </a:solidFill>
                <a:latin typeface="Arial" panose="020B0604020202020204" pitchFamily="34" charset="0"/>
              </a:rPr>
              <a:t> </a:t>
            </a:r>
            <a:r>
              <a:rPr lang="uz-Cyrl-UZ" b="1" dirty="0">
                <a:solidFill>
                  <a:srgbClr val="002060"/>
                </a:solidFill>
                <a:latin typeface="Arial" panose="020B0604020202020204" pitchFamily="34" charset="0"/>
              </a:rPr>
              <a:t>тўғрисида </a:t>
            </a:r>
            <a:endParaRPr lang="uz-Cyrl-UZ" b="1" dirty="0" smtClean="0">
              <a:solidFill>
                <a:srgbClr val="002060"/>
              </a:solidFill>
              <a:latin typeface="Arial" panose="020B0604020202020204" pitchFamily="34" charset="0"/>
            </a:endParaRPr>
          </a:p>
          <a:p>
            <a:pPr algn="ctr"/>
            <a:r>
              <a:rPr lang="ru-RU" b="1" dirty="0" smtClean="0">
                <a:solidFill>
                  <a:srgbClr val="002060"/>
                </a:solidFill>
                <a:latin typeface="Arial" panose="020B0604020202020204" pitchFamily="34" charset="0"/>
              </a:rPr>
              <a:t>М А Ъ Л У М О Т</a:t>
            </a:r>
            <a:endParaRPr lang="ru-RU" dirty="0">
              <a:solidFill>
                <a:srgbClr val="002060"/>
              </a:solidFill>
            </a:endParaRPr>
          </a:p>
        </p:txBody>
      </p:sp>
      <p:graphicFrame>
        <p:nvGraphicFramePr>
          <p:cNvPr id="7" name="Диаграмма 6"/>
          <p:cNvGraphicFramePr>
            <a:graphicFrameLocks/>
          </p:cNvGraphicFramePr>
          <p:nvPr>
            <p:extLst>
              <p:ext uri="{D42A27DB-BD31-4B8C-83A1-F6EECF244321}">
                <p14:modId xmlns:p14="http://schemas.microsoft.com/office/powerpoint/2010/main" val="3170071207"/>
              </p:ext>
            </p:extLst>
          </p:nvPr>
        </p:nvGraphicFramePr>
        <p:xfrm>
          <a:off x="367393" y="2873830"/>
          <a:ext cx="8428265" cy="373017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Диаграмма 7"/>
          <p:cNvGraphicFramePr>
            <a:graphicFrameLocks/>
          </p:cNvGraphicFramePr>
          <p:nvPr>
            <p:extLst>
              <p:ext uri="{D42A27DB-BD31-4B8C-83A1-F6EECF244321}">
                <p14:modId xmlns:p14="http://schemas.microsoft.com/office/powerpoint/2010/main" val="4120320843"/>
              </p:ext>
            </p:extLst>
          </p:nvPr>
        </p:nvGraphicFramePr>
        <p:xfrm>
          <a:off x="435428" y="1208314"/>
          <a:ext cx="8360229" cy="15729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490094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35428" y="129269"/>
            <a:ext cx="8360229" cy="107721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uz-Cyrl-UZ" sz="1600" b="1" dirty="0" smtClean="0">
                <a:solidFill>
                  <a:srgbClr val="002060"/>
                </a:solidFill>
                <a:latin typeface="Arial" panose="020B0604020202020204" pitchFamily="34" charset="0"/>
              </a:rPr>
              <a:t>Солиқ солиш бўйича маслаҳат бўлими ва шўъбалари томонидан 2019 йил июль-декабрь ойларида </a:t>
            </a:r>
            <a:br>
              <a:rPr lang="uz-Cyrl-UZ" sz="1600" b="1" dirty="0" smtClean="0">
                <a:solidFill>
                  <a:srgbClr val="002060"/>
                </a:solidFill>
                <a:latin typeface="Arial" panose="020B0604020202020204" pitchFamily="34" charset="0"/>
              </a:rPr>
            </a:br>
            <a:r>
              <a:rPr lang="uz-Cyrl-UZ" sz="1600" b="1" dirty="0" smtClean="0">
                <a:solidFill>
                  <a:srgbClr val="002060"/>
                </a:solidFill>
                <a:latin typeface="Arial" panose="020B0604020202020204" pitchFamily="34" charset="0"/>
              </a:rPr>
              <a:t>амалга оширилган </a:t>
            </a:r>
            <a:r>
              <a:rPr lang="uz-Cyrl-UZ" sz="1600" b="1" dirty="0" smtClean="0">
                <a:solidFill>
                  <a:srgbClr val="00B050"/>
                </a:solidFill>
                <a:latin typeface="Arial" panose="020B0604020202020204" pitchFamily="34" charset="0"/>
              </a:rPr>
              <a:t>тарғибот ва ташвиқот ишлари </a:t>
            </a:r>
            <a:r>
              <a:rPr lang="uz-Cyrl-UZ" sz="1600" b="1" dirty="0" smtClean="0">
                <a:solidFill>
                  <a:srgbClr val="002060"/>
                </a:solidFill>
                <a:latin typeface="Arial" panose="020B0604020202020204" pitchFamily="34" charset="0"/>
              </a:rPr>
              <a:t>тўғрисида</a:t>
            </a:r>
          </a:p>
          <a:p>
            <a:pPr algn="ctr"/>
            <a:r>
              <a:rPr lang="uz-Cyrl-UZ" sz="1600" b="1" dirty="0" smtClean="0">
                <a:solidFill>
                  <a:srgbClr val="002060"/>
                </a:solidFill>
                <a:latin typeface="Arial" panose="020B0604020202020204" pitchFamily="34" charset="0"/>
              </a:rPr>
              <a:t>М А Ъ Л У М О Т </a:t>
            </a:r>
            <a:endParaRPr lang="uz-Cyrl-UZ" sz="1600" dirty="0">
              <a:solidFill>
                <a:srgbClr val="002060"/>
              </a:solidFill>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398089166"/>
              </p:ext>
            </p:extLst>
          </p:nvPr>
        </p:nvGraphicFramePr>
        <p:xfrm>
          <a:off x="435429" y="1249364"/>
          <a:ext cx="8360229" cy="5506175"/>
        </p:xfrm>
        <a:graphic>
          <a:graphicData uri="http://schemas.openxmlformats.org/drawingml/2006/table">
            <a:tbl>
              <a:tblPr>
                <a:tableStyleId>{BDBED569-4797-4DF1-A0F4-6AAB3CD982D8}</a:tableStyleId>
              </a:tblPr>
              <a:tblGrid>
                <a:gridCol w="539442">
                  <a:extLst>
                    <a:ext uri="{9D8B030D-6E8A-4147-A177-3AD203B41FA5}">
                      <a16:colId xmlns:a16="http://schemas.microsoft.com/office/drawing/2014/main" val="20000"/>
                    </a:ext>
                  </a:extLst>
                </a:gridCol>
                <a:gridCol w="4865878">
                  <a:extLst>
                    <a:ext uri="{9D8B030D-6E8A-4147-A177-3AD203B41FA5}">
                      <a16:colId xmlns:a16="http://schemas.microsoft.com/office/drawing/2014/main" val="20001"/>
                    </a:ext>
                  </a:extLst>
                </a:gridCol>
                <a:gridCol w="1865837">
                  <a:extLst>
                    <a:ext uri="{9D8B030D-6E8A-4147-A177-3AD203B41FA5}">
                      <a16:colId xmlns:a16="http://schemas.microsoft.com/office/drawing/2014/main" val="20002"/>
                    </a:ext>
                  </a:extLst>
                </a:gridCol>
                <a:gridCol w="1089072">
                  <a:extLst>
                    <a:ext uri="{9D8B030D-6E8A-4147-A177-3AD203B41FA5}">
                      <a16:colId xmlns:a16="http://schemas.microsoft.com/office/drawing/2014/main" val="20003"/>
                    </a:ext>
                  </a:extLst>
                </a:gridCol>
              </a:tblGrid>
              <a:tr h="532159">
                <a:tc>
                  <a:txBody>
                    <a:bodyPr/>
                    <a:lstStyle/>
                    <a:p>
                      <a:pPr algn="ctr" fontAlgn="ctr"/>
                      <a:r>
                        <a:rPr lang="ru-RU" sz="1600" b="1" u="none" strike="noStrike" dirty="0" err="1">
                          <a:effectLst/>
                          <a:latin typeface="Arial" panose="020B0604020202020204" pitchFamily="34" charset="0"/>
                          <a:cs typeface="Arial" panose="020B0604020202020204" pitchFamily="34" charset="0"/>
                        </a:rPr>
                        <a:t>Т.р</a:t>
                      </a:r>
                      <a:endParaRPr lang="ru-RU" sz="1600" b="1" i="0" u="none" strike="noStrike" dirty="0">
                        <a:solidFill>
                          <a:srgbClr val="00000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dirty="0" err="1">
                          <a:effectLst/>
                          <a:latin typeface="Arial" panose="020B0604020202020204" pitchFamily="34" charset="0"/>
                          <a:cs typeface="Arial" panose="020B0604020202020204" pitchFamily="34" charset="0"/>
                        </a:rPr>
                        <a:t>Амалга</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оширилган</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тадбирлар</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номи</a:t>
                      </a:r>
                      <a:endParaRPr lang="ru-RU" sz="1600" b="1" i="0" u="none" strike="noStrike" dirty="0">
                        <a:solidFill>
                          <a:srgbClr val="000000"/>
                        </a:solidFill>
                        <a:effectLst/>
                        <a:latin typeface="Arial" panose="020B0604020202020204" pitchFamily="34" charset="0"/>
                        <a:cs typeface="Arial" panose="020B0604020202020204" pitchFamily="34" charset="0"/>
                      </a:endParaRPr>
                    </a:p>
                  </a:txBody>
                  <a:tcPr marL="4337" marR="4337" marT="5782" marB="0" anchor="ctr"/>
                </a:tc>
                <a:tc gridSpan="2">
                  <a:txBody>
                    <a:bodyPr/>
                    <a:lstStyle/>
                    <a:p>
                      <a:pPr algn="ctr" fontAlgn="ctr"/>
                      <a:r>
                        <a:rPr lang="ru-RU" sz="1600" b="1" u="none" strike="noStrike" dirty="0" err="1">
                          <a:effectLst/>
                          <a:latin typeface="Arial" panose="020B0604020202020204" pitchFamily="34" charset="0"/>
                          <a:cs typeface="Arial" panose="020B0604020202020204" pitchFamily="34" charset="0"/>
                        </a:rPr>
                        <a:t>Кўрсаткичлар</a:t>
                      </a:r>
                      <a:endParaRPr lang="ru-RU" sz="1600" b="1" i="0" u="none" strike="noStrike" dirty="0">
                        <a:solidFill>
                          <a:srgbClr val="000000"/>
                        </a:solidFill>
                        <a:effectLst/>
                        <a:latin typeface="Arial" panose="020B0604020202020204" pitchFamily="34" charset="0"/>
                        <a:cs typeface="Arial" panose="020B0604020202020204" pitchFamily="34" charset="0"/>
                      </a:endParaRPr>
                    </a:p>
                  </a:txBody>
                  <a:tcPr marL="4337" marR="4337" marT="5782" marB="0" anchor="ctr"/>
                </a:tc>
                <a:tc hMerge="1">
                  <a:txBody>
                    <a:bodyPr/>
                    <a:lstStyle/>
                    <a:p>
                      <a:endParaRPr lang="ru-RU"/>
                    </a:p>
                  </a:txBody>
                  <a:tcPr/>
                </a:tc>
                <a:extLst>
                  <a:ext uri="{0D108BD9-81ED-4DB2-BD59-A6C34878D82A}">
                    <a16:rowId xmlns:a16="http://schemas.microsoft.com/office/drawing/2014/main" val="10000"/>
                  </a:ext>
                </a:extLst>
              </a:tr>
              <a:tr h="286036">
                <a:tc rowSpan="2">
                  <a:txBody>
                    <a:bodyPr/>
                    <a:lstStyle/>
                    <a:p>
                      <a:pPr algn="ctr" fontAlgn="ctr"/>
                      <a:r>
                        <a:rPr lang="ru-RU" sz="1600" u="none" strike="noStrike" dirty="0" smtClean="0">
                          <a:effectLst/>
                          <a:latin typeface="Arial" panose="020B0604020202020204" pitchFamily="34" charset="0"/>
                          <a:cs typeface="Arial" panose="020B0604020202020204" pitchFamily="34" charset="0"/>
                        </a:rPr>
                        <a:t>1.</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337" marR="4337" marT="5782" marB="0" anchor="ctr"/>
                </a:tc>
                <a:tc rowSpan="2">
                  <a:txBody>
                    <a:bodyPr/>
                    <a:lstStyle/>
                    <a:p>
                      <a:pPr algn="l" fontAlgn="ctr"/>
                      <a:r>
                        <a:rPr lang="ru-RU" sz="1600" b="1" u="none" strike="noStrike" dirty="0" smtClean="0">
                          <a:effectLst/>
                          <a:latin typeface="Arial" panose="020B0604020202020204" pitchFamily="34" charset="0"/>
                          <a:cs typeface="Arial" panose="020B0604020202020204" pitchFamily="34" charset="0"/>
                        </a:rPr>
                        <a:t> </a:t>
                      </a:r>
                      <a:r>
                        <a:rPr lang="ru-RU" sz="1600" b="1" u="none" strike="noStrike" dirty="0" err="1" smtClean="0">
                          <a:effectLst/>
                          <a:latin typeface="Arial" panose="020B0604020202020204" pitchFamily="34" charset="0"/>
                          <a:cs typeface="Arial" panose="020B0604020202020204" pitchFamily="34" charset="0"/>
                        </a:rPr>
                        <a:t>Телевиденияда</a:t>
                      </a:r>
                      <a:r>
                        <a:rPr lang="ru-RU" sz="1600" b="1" u="none" strike="noStrike" dirty="0" smtClean="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чиқишлар</a:t>
                      </a:r>
                      <a:r>
                        <a:rPr lang="ru-RU" sz="1600" b="1" u="none" strike="noStrike" dirty="0">
                          <a:effectLst/>
                          <a:latin typeface="Arial" panose="020B0604020202020204" pitchFamily="34" charset="0"/>
                          <a:cs typeface="Arial" panose="020B0604020202020204" pitchFamily="34" charset="0"/>
                        </a:rPr>
                        <a:t> сони</a:t>
                      </a:r>
                      <a:endParaRPr lang="ru-RU" sz="1600" b="1" i="0" u="none" strike="noStrike" dirty="0">
                        <a:solidFill>
                          <a:srgbClr val="00000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dirty="0" err="1">
                          <a:solidFill>
                            <a:srgbClr val="002060"/>
                          </a:solidFill>
                          <a:effectLst/>
                          <a:latin typeface="Arial" panose="020B0604020202020204" pitchFamily="34" charset="0"/>
                          <a:cs typeface="Arial" panose="020B0604020202020204" pitchFamily="34" charset="0"/>
                        </a:rPr>
                        <a:t>марказий</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a:solidFill>
                            <a:srgbClr val="002060"/>
                          </a:solidFill>
                          <a:effectLst/>
                          <a:latin typeface="Arial" panose="020B0604020202020204" pitchFamily="34" charset="0"/>
                          <a:cs typeface="Arial" panose="020B0604020202020204" pitchFamily="34" charset="0"/>
                        </a:rPr>
                        <a:t>340</a:t>
                      </a:r>
                      <a:endParaRPr lang="ru-RU" sz="1600" b="1" i="0" u="none" strike="noStrike">
                        <a:solidFill>
                          <a:srgbClr val="002060"/>
                        </a:solidFill>
                        <a:effectLst/>
                        <a:latin typeface="Arial" panose="020B0604020202020204" pitchFamily="34" charset="0"/>
                        <a:cs typeface="Arial" panose="020B0604020202020204" pitchFamily="34" charset="0"/>
                      </a:endParaRPr>
                    </a:p>
                  </a:txBody>
                  <a:tcPr marL="4337" marR="4337" marT="5782" marB="0" anchor="ctr"/>
                </a:tc>
                <a:extLst>
                  <a:ext uri="{0D108BD9-81ED-4DB2-BD59-A6C34878D82A}">
                    <a16:rowId xmlns:a16="http://schemas.microsoft.com/office/drawing/2014/main" val="10001"/>
                  </a:ext>
                </a:extLst>
              </a:tr>
              <a:tr h="286036">
                <a:tc vMerge="1">
                  <a:txBody>
                    <a:bodyPr/>
                    <a:lstStyle/>
                    <a:p>
                      <a:endParaRPr lang="ru-RU"/>
                    </a:p>
                  </a:txBody>
                  <a:tcPr/>
                </a:tc>
                <a:tc vMerge="1">
                  <a:txBody>
                    <a:bodyPr/>
                    <a:lstStyle/>
                    <a:p>
                      <a:endParaRPr lang="ru-RU"/>
                    </a:p>
                  </a:txBody>
                  <a:tcPr/>
                </a:tc>
                <a:tc>
                  <a:txBody>
                    <a:bodyPr/>
                    <a:lstStyle/>
                    <a:p>
                      <a:pPr algn="ctr" fontAlgn="ctr"/>
                      <a:r>
                        <a:rPr lang="ru-RU" sz="1600" b="1" u="none" strike="noStrike" dirty="0" err="1">
                          <a:solidFill>
                            <a:srgbClr val="002060"/>
                          </a:solidFill>
                          <a:effectLst/>
                          <a:latin typeface="Arial" panose="020B0604020202020204" pitchFamily="34" charset="0"/>
                          <a:cs typeface="Arial" panose="020B0604020202020204" pitchFamily="34" charset="0"/>
                        </a:rPr>
                        <a:t>маҳаллий</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dirty="0" smtClean="0">
                          <a:solidFill>
                            <a:srgbClr val="002060"/>
                          </a:solidFill>
                          <a:effectLst/>
                          <a:latin typeface="Arial" panose="020B0604020202020204" pitchFamily="34" charset="0"/>
                          <a:cs typeface="Arial" panose="020B0604020202020204" pitchFamily="34" charset="0"/>
                        </a:rPr>
                        <a:t>1 009</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extLst>
                  <a:ext uri="{0D108BD9-81ED-4DB2-BD59-A6C34878D82A}">
                    <a16:rowId xmlns:a16="http://schemas.microsoft.com/office/drawing/2014/main" val="10002"/>
                  </a:ext>
                </a:extLst>
              </a:tr>
              <a:tr h="286036">
                <a:tc rowSpan="2">
                  <a:txBody>
                    <a:bodyPr/>
                    <a:lstStyle/>
                    <a:p>
                      <a:pPr algn="ctr" fontAlgn="ctr"/>
                      <a:r>
                        <a:rPr lang="ru-RU" sz="1600" u="none" strike="noStrike" dirty="0" smtClean="0">
                          <a:effectLst/>
                          <a:latin typeface="Arial" panose="020B0604020202020204" pitchFamily="34" charset="0"/>
                          <a:cs typeface="Arial" panose="020B0604020202020204" pitchFamily="34" charset="0"/>
                        </a:rPr>
                        <a:t>2.</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337" marR="4337" marT="5782" marB="0" anchor="ctr"/>
                </a:tc>
                <a:tc rowSpan="2">
                  <a:txBody>
                    <a:bodyPr/>
                    <a:lstStyle/>
                    <a:p>
                      <a:pPr algn="l" fontAlgn="ctr"/>
                      <a:r>
                        <a:rPr lang="ru-RU" sz="1600" b="1" u="none" strike="noStrike" dirty="0" smtClean="0">
                          <a:effectLst/>
                          <a:latin typeface="Arial" panose="020B0604020202020204" pitchFamily="34" charset="0"/>
                          <a:cs typeface="Arial" panose="020B0604020202020204" pitchFamily="34" charset="0"/>
                        </a:rPr>
                        <a:t> Газета </a:t>
                      </a:r>
                      <a:r>
                        <a:rPr lang="ru-RU" sz="1600" b="1" u="none" strike="noStrike" dirty="0" err="1">
                          <a:effectLst/>
                          <a:latin typeface="Arial" panose="020B0604020202020204" pitchFamily="34" charset="0"/>
                          <a:cs typeface="Arial" panose="020B0604020202020204" pitchFamily="34" charset="0"/>
                        </a:rPr>
                        <a:t>ва</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босмаларда</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чоп</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этилган</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материаллар</a:t>
                      </a:r>
                      <a:r>
                        <a:rPr lang="ru-RU" sz="1600" b="1" u="none" strike="noStrike" dirty="0">
                          <a:effectLst/>
                          <a:latin typeface="Arial" panose="020B0604020202020204" pitchFamily="34" charset="0"/>
                          <a:cs typeface="Arial" panose="020B0604020202020204" pitchFamily="34" charset="0"/>
                        </a:rPr>
                        <a:t> сони</a:t>
                      </a:r>
                      <a:endParaRPr lang="ru-RU" sz="1600" b="1" i="0" u="none" strike="noStrike" dirty="0">
                        <a:solidFill>
                          <a:srgbClr val="00000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dirty="0" err="1">
                          <a:solidFill>
                            <a:srgbClr val="002060"/>
                          </a:solidFill>
                          <a:effectLst/>
                          <a:latin typeface="Arial" panose="020B0604020202020204" pitchFamily="34" charset="0"/>
                          <a:cs typeface="Arial" panose="020B0604020202020204" pitchFamily="34" charset="0"/>
                        </a:rPr>
                        <a:t>марказий</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dirty="0">
                          <a:solidFill>
                            <a:srgbClr val="002060"/>
                          </a:solidFill>
                          <a:effectLst/>
                          <a:latin typeface="Arial" panose="020B0604020202020204" pitchFamily="34" charset="0"/>
                          <a:cs typeface="Arial" panose="020B0604020202020204" pitchFamily="34" charset="0"/>
                        </a:rPr>
                        <a:t>211</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extLst>
                  <a:ext uri="{0D108BD9-81ED-4DB2-BD59-A6C34878D82A}">
                    <a16:rowId xmlns:a16="http://schemas.microsoft.com/office/drawing/2014/main" val="10003"/>
                  </a:ext>
                </a:extLst>
              </a:tr>
              <a:tr h="286036">
                <a:tc vMerge="1">
                  <a:txBody>
                    <a:bodyPr/>
                    <a:lstStyle/>
                    <a:p>
                      <a:endParaRPr lang="ru-RU"/>
                    </a:p>
                  </a:txBody>
                  <a:tcPr/>
                </a:tc>
                <a:tc vMerge="1">
                  <a:txBody>
                    <a:bodyPr/>
                    <a:lstStyle/>
                    <a:p>
                      <a:endParaRPr lang="ru-RU"/>
                    </a:p>
                  </a:txBody>
                  <a:tcPr/>
                </a:tc>
                <a:tc>
                  <a:txBody>
                    <a:bodyPr/>
                    <a:lstStyle/>
                    <a:p>
                      <a:pPr algn="ctr" fontAlgn="ctr"/>
                      <a:r>
                        <a:rPr lang="ru-RU" sz="1600" b="1" u="none" strike="noStrike">
                          <a:solidFill>
                            <a:srgbClr val="002060"/>
                          </a:solidFill>
                          <a:effectLst/>
                          <a:latin typeface="Arial" panose="020B0604020202020204" pitchFamily="34" charset="0"/>
                          <a:cs typeface="Arial" panose="020B0604020202020204" pitchFamily="34" charset="0"/>
                        </a:rPr>
                        <a:t>маҳаллий</a:t>
                      </a:r>
                      <a:endParaRPr lang="ru-RU" sz="1600" b="1" i="0" u="none" strike="noStrike">
                        <a:solidFill>
                          <a:srgbClr val="00206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dirty="0" smtClean="0">
                          <a:solidFill>
                            <a:srgbClr val="002060"/>
                          </a:solidFill>
                          <a:effectLst/>
                          <a:latin typeface="Arial" panose="020B0604020202020204" pitchFamily="34" charset="0"/>
                          <a:cs typeface="Arial" panose="020B0604020202020204" pitchFamily="34" charset="0"/>
                        </a:rPr>
                        <a:t>1 260</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extLst>
                  <a:ext uri="{0D108BD9-81ED-4DB2-BD59-A6C34878D82A}">
                    <a16:rowId xmlns:a16="http://schemas.microsoft.com/office/drawing/2014/main" val="10004"/>
                  </a:ext>
                </a:extLst>
              </a:tr>
              <a:tr h="286036">
                <a:tc rowSpan="2">
                  <a:txBody>
                    <a:bodyPr/>
                    <a:lstStyle/>
                    <a:p>
                      <a:pPr algn="ctr" fontAlgn="ctr"/>
                      <a:r>
                        <a:rPr lang="ru-RU" sz="1600" u="none" strike="noStrike" dirty="0" smtClean="0">
                          <a:effectLst/>
                          <a:latin typeface="Arial" panose="020B0604020202020204" pitchFamily="34" charset="0"/>
                          <a:cs typeface="Arial" panose="020B0604020202020204" pitchFamily="34" charset="0"/>
                        </a:rPr>
                        <a:t>3.</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337" marR="4337" marT="5782" marB="0" anchor="ctr"/>
                </a:tc>
                <a:tc rowSpan="2">
                  <a:txBody>
                    <a:bodyPr/>
                    <a:lstStyle/>
                    <a:p>
                      <a:pPr algn="l" fontAlgn="ctr"/>
                      <a:r>
                        <a:rPr lang="ru-RU" sz="1600" b="1" u="none" strike="noStrike" dirty="0" smtClean="0">
                          <a:effectLst/>
                          <a:latin typeface="Arial" panose="020B0604020202020204" pitchFamily="34" charset="0"/>
                          <a:cs typeface="Arial" panose="020B0604020202020204" pitchFamily="34" charset="0"/>
                        </a:rPr>
                        <a:t> </a:t>
                      </a:r>
                      <a:r>
                        <a:rPr lang="ru-RU" sz="1600" b="1" u="none" strike="noStrike" dirty="0" err="1" smtClean="0">
                          <a:effectLst/>
                          <a:latin typeface="Arial" panose="020B0604020202020204" pitchFamily="34" charset="0"/>
                          <a:cs typeface="Arial" panose="020B0604020202020204" pitchFamily="34" charset="0"/>
                        </a:rPr>
                        <a:t>Ўтказилган</a:t>
                      </a:r>
                      <a:r>
                        <a:rPr lang="ru-RU" sz="1600" b="1" u="none" strike="noStrike" dirty="0" smtClean="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семинарлар</a:t>
                      </a:r>
                      <a:endParaRPr lang="ru-RU" sz="1600" b="1" i="0" u="none" strike="noStrike" dirty="0">
                        <a:solidFill>
                          <a:srgbClr val="00000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dirty="0">
                          <a:solidFill>
                            <a:srgbClr val="002060"/>
                          </a:solidFill>
                          <a:effectLst/>
                          <a:latin typeface="Arial" panose="020B0604020202020204" pitchFamily="34" charset="0"/>
                          <a:cs typeface="Arial" panose="020B0604020202020204" pitchFamily="34" charset="0"/>
                        </a:rPr>
                        <a:t>сони</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dirty="0" smtClean="0">
                          <a:solidFill>
                            <a:srgbClr val="002060"/>
                          </a:solidFill>
                          <a:effectLst/>
                          <a:latin typeface="Arial" panose="020B0604020202020204" pitchFamily="34" charset="0"/>
                          <a:cs typeface="Arial" panose="020B0604020202020204" pitchFamily="34" charset="0"/>
                        </a:rPr>
                        <a:t>2 100</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extLst>
                  <a:ext uri="{0D108BD9-81ED-4DB2-BD59-A6C34878D82A}">
                    <a16:rowId xmlns:a16="http://schemas.microsoft.com/office/drawing/2014/main" val="10005"/>
                  </a:ext>
                </a:extLst>
              </a:tr>
              <a:tr h="286036">
                <a:tc vMerge="1">
                  <a:txBody>
                    <a:bodyPr/>
                    <a:lstStyle/>
                    <a:p>
                      <a:endParaRPr lang="ru-RU"/>
                    </a:p>
                  </a:txBody>
                  <a:tcPr/>
                </a:tc>
                <a:tc vMerge="1">
                  <a:txBody>
                    <a:bodyPr/>
                    <a:lstStyle/>
                    <a:p>
                      <a:endParaRPr lang="ru-RU"/>
                    </a:p>
                  </a:txBody>
                  <a:tcPr/>
                </a:tc>
                <a:tc>
                  <a:txBody>
                    <a:bodyPr/>
                    <a:lstStyle/>
                    <a:p>
                      <a:pPr algn="ctr" fontAlgn="ctr"/>
                      <a:r>
                        <a:rPr lang="ru-RU" sz="1600" b="1" u="none" strike="noStrike" dirty="0" err="1">
                          <a:solidFill>
                            <a:srgbClr val="002060"/>
                          </a:solidFill>
                          <a:effectLst/>
                          <a:latin typeface="Arial" panose="020B0604020202020204" pitchFamily="34" charset="0"/>
                          <a:cs typeface="Arial" panose="020B0604020202020204" pitchFamily="34" charset="0"/>
                        </a:rPr>
                        <a:t>қатнашганлар</a:t>
                      </a:r>
                      <a:r>
                        <a:rPr lang="ru-RU" sz="1600" b="1" u="none" strike="noStrike" dirty="0">
                          <a:solidFill>
                            <a:srgbClr val="002060"/>
                          </a:solidFill>
                          <a:effectLst/>
                          <a:latin typeface="Arial" panose="020B0604020202020204" pitchFamily="34" charset="0"/>
                          <a:cs typeface="Arial" panose="020B0604020202020204" pitchFamily="34" charset="0"/>
                        </a:rPr>
                        <a:t> сони</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dirty="0" smtClean="0">
                          <a:solidFill>
                            <a:srgbClr val="002060"/>
                          </a:solidFill>
                          <a:effectLst/>
                          <a:latin typeface="Arial" panose="020B0604020202020204" pitchFamily="34" charset="0"/>
                          <a:cs typeface="Arial" panose="020B0604020202020204" pitchFamily="34" charset="0"/>
                        </a:rPr>
                        <a:t>119 673</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extLst>
                  <a:ext uri="{0D108BD9-81ED-4DB2-BD59-A6C34878D82A}">
                    <a16:rowId xmlns:a16="http://schemas.microsoft.com/office/drawing/2014/main" val="10006"/>
                  </a:ext>
                </a:extLst>
              </a:tr>
              <a:tr h="347234">
                <a:tc>
                  <a:txBody>
                    <a:bodyPr/>
                    <a:lstStyle/>
                    <a:p>
                      <a:pPr algn="ctr" fontAlgn="ctr"/>
                      <a:r>
                        <a:rPr lang="ru-RU" sz="1600" u="none" strike="noStrike" dirty="0" smtClean="0">
                          <a:effectLst/>
                          <a:latin typeface="Arial" panose="020B0604020202020204" pitchFamily="34" charset="0"/>
                          <a:cs typeface="Arial" panose="020B0604020202020204" pitchFamily="34" charset="0"/>
                        </a:rPr>
                        <a:t>4.</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l" fontAlgn="ctr"/>
                      <a:r>
                        <a:rPr lang="ru-RU" sz="1600" b="1" u="none" strike="noStrike" dirty="0" smtClean="0">
                          <a:effectLst/>
                          <a:latin typeface="Arial" panose="020B0604020202020204" pitchFamily="34" charset="0"/>
                          <a:cs typeface="Arial" panose="020B0604020202020204" pitchFamily="34" charset="0"/>
                        </a:rPr>
                        <a:t> </a:t>
                      </a:r>
                      <a:r>
                        <a:rPr lang="ru-RU" sz="1600" b="1" u="none" strike="noStrike" dirty="0" err="1" smtClean="0">
                          <a:effectLst/>
                          <a:latin typeface="Arial" panose="020B0604020202020204" pitchFamily="34" charset="0"/>
                          <a:cs typeface="Arial" panose="020B0604020202020204" pitchFamily="34" charset="0"/>
                        </a:rPr>
                        <a:t>Тадбиркорлар</a:t>
                      </a:r>
                      <a:r>
                        <a:rPr lang="ru-RU" sz="1600" b="1" u="none" strike="noStrike" dirty="0" smtClean="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билан</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индивидуал</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учрашувлар</a:t>
                      </a:r>
                      <a:r>
                        <a:rPr lang="ru-RU" sz="1600" b="1" u="none" strike="noStrike" dirty="0">
                          <a:effectLst/>
                          <a:latin typeface="Arial" panose="020B0604020202020204" pitchFamily="34" charset="0"/>
                          <a:cs typeface="Arial" panose="020B0604020202020204" pitchFamily="34" charset="0"/>
                        </a:rPr>
                        <a:t> </a:t>
                      </a:r>
                      <a:endParaRPr lang="ru-RU" sz="1600" b="1" i="0" u="none" strike="noStrike" dirty="0">
                        <a:solidFill>
                          <a:srgbClr val="00000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dirty="0">
                          <a:solidFill>
                            <a:srgbClr val="002060"/>
                          </a:solidFill>
                          <a:effectLst/>
                          <a:latin typeface="Arial" panose="020B0604020202020204" pitchFamily="34" charset="0"/>
                          <a:cs typeface="Arial" panose="020B0604020202020204" pitchFamily="34" charset="0"/>
                        </a:rPr>
                        <a:t>сони</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dirty="0" smtClean="0">
                          <a:solidFill>
                            <a:srgbClr val="002060"/>
                          </a:solidFill>
                          <a:effectLst/>
                          <a:latin typeface="Arial" panose="020B0604020202020204" pitchFamily="34" charset="0"/>
                          <a:cs typeface="Arial" panose="020B0604020202020204" pitchFamily="34" charset="0"/>
                        </a:rPr>
                        <a:t>6 720</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extLst>
                  <a:ext uri="{0D108BD9-81ED-4DB2-BD59-A6C34878D82A}">
                    <a16:rowId xmlns:a16="http://schemas.microsoft.com/office/drawing/2014/main" val="10007"/>
                  </a:ext>
                </a:extLst>
              </a:tr>
              <a:tr h="286036">
                <a:tc>
                  <a:txBody>
                    <a:bodyPr/>
                    <a:lstStyle/>
                    <a:p>
                      <a:pPr algn="ctr" fontAlgn="ctr"/>
                      <a:r>
                        <a:rPr lang="ru-RU" sz="1600" u="none" strike="noStrike" dirty="0" smtClean="0">
                          <a:effectLst/>
                          <a:latin typeface="Arial" panose="020B0604020202020204" pitchFamily="34" charset="0"/>
                          <a:cs typeface="Arial" panose="020B0604020202020204" pitchFamily="34" charset="0"/>
                        </a:rPr>
                        <a:t>5.</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l" fontAlgn="ctr"/>
                      <a:r>
                        <a:rPr lang="ru-RU" sz="1600" b="1" u="none" strike="noStrike" dirty="0" smtClean="0">
                          <a:effectLst/>
                          <a:latin typeface="Arial" panose="020B0604020202020204" pitchFamily="34" charset="0"/>
                          <a:cs typeface="Arial" panose="020B0604020202020204" pitchFamily="34" charset="0"/>
                        </a:rPr>
                        <a:t> </a:t>
                      </a:r>
                      <a:r>
                        <a:rPr lang="ru-RU" sz="1600" b="1" u="none" strike="noStrike" dirty="0" err="1" smtClean="0">
                          <a:effectLst/>
                          <a:latin typeface="Arial" panose="020B0604020202020204" pitchFamily="34" charset="0"/>
                          <a:cs typeface="Arial" panose="020B0604020202020204" pitchFamily="34" charset="0"/>
                        </a:rPr>
                        <a:t>Тарқатилган</a:t>
                      </a:r>
                      <a:r>
                        <a:rPr lang="ru-RU" sz="1600" b="1" u="none" strike="noStrike" dirty="0" smtClean="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материаллар</a:t>
                      </a:r>
                      <a:r>
                        <a:rPr lang="ru-RU" sz="1600" b="1" u="none" strike="noStrike" dirty="0">
                          <a:effectLst/>
                          <a:latin typeface="Arial" panose="020B0604020202020204" pitchFamily="34" charset="0"/>
                          <a:cs typeface="Arial" panose="020B0604020202020204" pitchFamily="34" charset="0"/>
                        </a:rPr>
                        <a:t> (буклет, </a:t>
                      </a:r>
                      <a:r>
                        <a:rPr lang="ru-RU" sz="1600" b="1" u="none" strike="noStrike" dirty="0" err="1">
                          <a:effectLst/>
                          <a:latin typeface="Arial" panose="020B0604020202020204" pitchFamily="34" charset="0"/>
                          <a:cs typeface="Arial" panose="020B0604020202020204" pitchFamily="34" charset="0"/>
                        </a:rPr>
                        <a:t>флаер</a:t>
                      </a:r>
                      <a:r>
                        <a:rPr lang="ru-RU" sz="1600" b="1" u="none" strike="noStrike" dirty="0">
                          <a:effectLst/>
                          <a:latin typeface="Arial" panose="020B0604020202020204" pitchFamily="34" charset="0"/>
                          <a:cs typeface="Arial" panose="020B0604020202020204" pitchFamily="34" charset="0"/>
                        </a:rPr>
                        <a:t>)</a:t>
                      </a:r>
                      <a:endParaRPr lang="ru-RU" sz="1600" b="1" i="0" u="none" strike="noStrike" dirty="0">
                        <a:solidFill>
                          <a:srgbClr val="00000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a:solidFill>
                            <a:srgbClr val="002060"/>
                          </a:solidFill>
                          <a:effectLst/>
                          <a:latin typeface="Arial" panose="020B0604020202020204" pitchFamily="34" charset="0"/>
                          <a:cs typeface="Arial" panose="020B0604020202020204" pitchFamily="34" charset="0"/>
                        </a:rPr>
                        <a:t>сони</a:t>
                      </a:r>
                      <a:endParaRPr lang="ru-RU" sz="1600" b="1" i="0" u="none" strike="noStrike">
                        <a:solidFill>
                          <a:srgbClr val="00206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dirty="0" smtClean="0">
                          <a:solidFill>
                            <a:srgbClr val="002060"/>
                          </a:solidFill>
                          <a:effectLst/>
                          <a:latin typeface="Arial" panose="020B0604020202020204" pitchFamily="34" charset="0"/>
                          <a:cs typeface="Arial" panose="020B0604020202020204" pitchFamily="34" charset="0"/>
                        </a:rPr>
                        <a:t>49 833</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extLst>
                  <a:ext uri="{0D108BD9-81ED-4DB2-BD59-A6C34878D82A}">
                    <a16:rowId xmlns:a16="http://schemas.microsoft.com/office/drawing/2014/main" val="10008"/>
                  </a:ext>
                </a:extLst>
              </a:tr>
              <a:tr h="286036">
                <a:tc rowSpan="2">
                  <a:txBody>
                    <a:bodyPr/>
                    <a:lstStyle/>
                    <a:p>
                      <a:pPr algn="ctr" fontAlgn="ctr"/>
                      <a:r>
                        <a:rPr lang="ru-RU" sz="1600" u="none" strike="noStrike" dirty="0" smtClean="0">
                          <a:effectLst/>
                          <a:latin typeface="Arial" panose="020B0604020202020204" pitchFamily="34" charset="0"/>
                          <a:cs typeface="Arial" panose="020B0604020202020204" pitchFamily="34" charset="0"/>
                        </a:rPr>
                        <a:t>6.</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337" marR="4337" marT="5782" marB="0" anchor="ctr"/>
                </a:tc>
                <a:tc rowSpan="2">
                  <a:txBody>
                    <a:bodyPr/>
                    <a:lstStyle/>
                    <a:p>
                      <a:pPr algn="l" fontAlgn="ctr"/>
                      <a:r>
                        <a:rPr lang="ru-RU" sz="1600" b="1" u="none" strike="noStrike" dirty="0" smtClean="0">
                          <a:effectLst/>
                          <a:latin typeface="Arial" panose="020B0604020202020204" pitchFamily="34" charset="0"/>
                          <a:cs typeface="Arial" panose="020B0604020202020204" pitchFamily="34" charset="0"/>
                        </a:rPr>
                        <a:t> </a:t>
                      </a:r>
                      <a:r>
                        <a:rPr lang="ru-RU" sz="1600" b="1" u="none" strike="noStrike" dirty="0" err="1" smtClean="0">
                          <a:effectLst/>
                          <a:latin typeface="Arial" panose="020B0604020202020204" pitchFamily="34" charset="0"/>
                          <a:cs typeface="Arial" panose="020B0604020202020204" pitchFamily="34" charset="0"/>
                        </a:rPr>
                        <a:t>Радиода</a:t>
                      </a:r>
                      <a:r>
                        <a:rPr lang="ru-RU" sz="1600" b="1" u="none" strike="noStrike" dirty="0" smtClean="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эшиттиришлар</a:t>
                      </a:r>
                      <a:r>
                        <a:rPr lang="ru-RU" sz="1600" b="1" u="none" strike="noStrike" dirty="0">
                          <a:effectLst/>
                          <a:latin typeface="Arial" panose="020B0604020202020204" pitchFamily="34" charset="0"/>
                          <a:cs typeface="Arial" panose="020B0604020202020204" pitchFamily="34" charset="0"/>
                        </a:rPr>
                        <a:t> сони</a:t>
                      </a:r>
                      <a:endParaRPr lang="ru-RU" sz="1600" b="1" i="0" u="none" strike="noStrike" dirty="0">
                        <a:solidFill>
                          <a:srgbClr val="00000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a:solidFill>
                            <a:srgbClr val="002060"/>
                          </a:solidFill>
                          <a:effectLst/>
                          <a:latin typeface="Arial" panose="020B0604020202020204" pitchFamily="34" charset="0"/>
                          <a:cs typeface="Arial" panose="020B0604020202020204" pitchFamily="34" charset="0"/>
                        </a:rPr>
                        <a:t>марказий</a:t>
                      </a:r>
                      <a:endParaRPr lang="ru-RU" sz="1600" b="1" i="0" u="none" strike="noStrike">
                        <a:solidFill>
                          <a:srgbClr val="00206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dirty="0">
                          <a:solidFill>
                            <a:srgbClr val="002060"/>
                          </a:solidFill>
                          <a:effectLst/>
                          <a:latin typeface="Arial" panose="020B0604020202020204" pitchFamily="34" charset="0"/>
                          <a:cs typeface="Arial" panose="020B0604020202020204" pitchFamily="34" charset="0"/>
                        </a:rPr>
                        <a:t>119</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extLst>
                  <a:ext uri="{0D108BD9-81ED-4DB2-BD59-A6C34878D82A}">
                    <a16:rowId xmlns:a16="http://schemas.microsoft.com/office/drawing/2014/main" val="10009"/>
                  </a:ext>
                </a:extLst>
              </a:tr>
              <a:tr h="286036">
                <a:tc vMerge="1">
                  <a:txBody>
                    <a:bodyPr/>
                    <a:lstStyle/>
                    <a:p>
                      <a:endParaRPr lang="ru-RU"/>
                    </a:p>
                  </a:txBody>
                  <a:tcPr/>
                </a:tc>
                <a:tc vMerge="1">
                  <a:txBody>
                    <a:bodyPr/>
                    <a:lstStyle/>
                    <a:p>
                      <a:endParaRPr lang="ru-RU"/>
                    </a:p>
                  </a:txBody>
                  <a:tcPr/>
                </a:tc>
                <a:tc>
                  <a:txBody>
                    <a:bodyPr/>
                    <a:lstStyle/>
                    <a:p>
                      <a:pPr algn="ctr" fontAlgn="ctr"/>
                      <a:r>
                        <a:rPr lang="ru-RU" sz="1600" b="1" u="none" strike="noStrike">
                          <a:solidFill>
                            <a:srgbClr val="002060"/>
                          </a:solidFill>
                          <a:effectLst/>
                          <a:latin typeface="Arial" panose="020B0604020202020204" pitchFamily="34" charset="0"/>
                          <a:cs typeface="Arial" panose="020B0604020202020204" pitchFamily="34" charset="0"/>
                        </a:rPr>
                        <a:t>маҳаллий</a:t>
                      </a:r>
                      <a:endParaRPr lang="ru-RU" sz="1600" b="1" i="0" u="none" strike="noStrike">
                        <a:solidFill>
                          <a:srgbClr val="00206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dirty="0">
                          <a:solidFill>
                            <a:srgbClr val="002060"/>
                          </a:solidFill>
                          <a:effectLst/>
                          <a:latin typeface="Arial" panose="020B0604020202020204" pitchFamily="34" charset="0"/>
                          <a:cs typeface="Arial" panose="020B0604020202020204" pitchFamily="34" charset="0"/>
                        </a:rPr>
                        <a:t>789</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extLst>
                  <a:ext uri="{0D108BD9-81ED-4DB2-BD59-A6C34878D82A}">
                    <a16:rowId xmlns:a16="http://schemas.microsoft.com/office/drawing/2014/main" val="10010"/>
                  </a:ext>
                </a:extLst>
              </a:tr>
              <a:tr h="286036">
                <a:tc rowSpan="2">
                  <a:txBody>
                    <a:bodyPr/>
                    <a:lstStyle/>
                    <a:p>
                      <a:pPr algn="ctr" fontAlgn="ctr"/>
                      <a:r>
                        <a:rPr lang="ru-RU" sz="1600" u="none" strike="noStrike" dirty="0" smtClean="0">
                          <a:effectLst/>
                          <a:latin typeface="Arial" panose="020B0604020202020204" pitchFamily="34" charset="0"/>
                          <a:cs typeface="Arial" panose="020B0604020202020204" pitchFamily="34" charset="0"/>
                        </a:rPr>
                        <a:t>7.</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337" marR="4337" marT="5782" marB="0" anchor="ctr"/>
                </a:tc>
                <a:tc rowSpan="2">
                  <a:txBody>
                    <a:bodyPr/>
                    <a:lstStyle/>
                    <a:p>
                      <a:pPr algn="l" fontAlgn="ctr"/>
                      <a:r>
                        <a:rPr lang="ru-RU" sz="1600" b="1" u="none" strike="noStrike" dirty="0" smtClean="0">
                          <a:effectLst/>
                          <a:latin typeface="Arial" panose="020B0604020202020204" pitchFamily="34" charset="0"/>
                          <a:cs typeface="Arial" panose="020B0604020202020204" pitchFamily="34" charset="0"/>
                        </a:rPr>
                        <a:t> Электрон </a:t>
                      </a:r>
                      <a:r>
                        <a:rPr lang="ru-RU" sz="1600" b="1" u="none" strike="noStrike" dirty="0" err="1">
                          <a:effectLst/>
                          <a:latin typeface="Arial" panose="020B0604020202020204" pitchFamily="34" charset="0"/>
                          <a:cs typeface="Arial" panose="020B0604020202020204" pitchFamily="34" charset="0"/>
                        </a:rPr>
                        <a:t>ахборот</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тизимларида</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сайтларда</a:t>
                      </a:r>
                      <a:r>
                        <a:rPr lang="ru-RU" sz="1600" b="1" u="none" strike="noStrike" dirty="0">
                          <a:effectLst/>
                          <a:latin typeface="Arial" panose="020B0604020202020204" pitchFamily="34" charset="0"/>
                          <a:cs typeface="Arial" panose="020B0604020202020204" pitchFamily="34" charset="0"/>
                        </a:rPr>
                        <a:t>)</a:t>
                      </a:r>
                      <a:endParaRPr lang="ru-RU" sz="1600" b="1" i="0" u="none" strike="noStrike" dirty="0">
                        <a:solidFill>
                          <a:srgbClr val="00000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en-US" sz="1600" b="1" u="none" strike="noStrike" dirty="0">
                          <a:solidFill>
                            <a:srgbClr val="002060"/>
                          </a:solidFill>
                          <a:effectLst/>
                          <a:latin typeface="Arial" panose="020B0604020202020204" pitchFamily="34" charset="0"/>
                          <a:cs typeface="Arial" panose="020B0604020202020204" pitchFamily="34" charset="0"/>
                        </a:rPr>
                        <a:t>soliq.uz </a:t>
                      </a:r>
                      <a:r>
                        <a:rPr lang="ru-RU" sz="1600" b="1" u="none" strike="noStrike" dirty="0" err="1">
                          <a:solidFill>
                            <a:srgbClr val="002060"/>
                          </a:solidFill>
                          <a:effectLst/>
                          <a:latin typeface="Arial" panose="020B0604020202020204" pitchFamily="34" charset="0"/>
                          <a:cs typeface="Arial" panose="020B0604020202020204" pitchFamily="34" charset="0"/>
                        </a:rPr>
                        <a:t>сайтида</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dirty="0">
                          <a:solidFill>
                            <a:srgbClr val="002060"/>
                          </a:solidFill>
                          <a:effectLst/>
                          <a:latin typeface="Arial" panose="020B0604020202020204" pitchFamily="34" charset="0"/>
                          <a:cs typeface="Arial" panose="020B0604020202020204" pitchFamily="34" charset="0"/>
                        </a:rPr>
                        <a:t>126</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extLst>
                  <a:ext uri="{0D108BD9-81ED-4DB2-BD59-A6C34878D82A}">
                    <a16:rowId xmlns:a16="http://schemas.microsoft.com/office/drawing/2014/main" val="10011"/>
                  </a:ext>
                </a:extLst>
              </a:tr>
              <a:tr h="286036">
                <a:tc vMerge="1">
                  <a:txBody>
                    <a:bodyPr/>
                    <a:lstStyle/>
                    <a:p>
                      <a:endParaRPr lang="ru-RU"/>
                    </a:p>
                  </a:txBody>
                  <a:tcPr/>
                </a:tc>
                <a:tc vMerge="1">
                  <a:txBody>
                    <a:bodyPr/>
                    <a:lstStyle/>
                    <a:p>
                      <a:endParaRPr lang="ru-RU"/>
                    </a:p>
                  </a:txBody>
                  <a:tcPr/>
                </a:tc>
                <a:tc>
                  <a:txBody>
                    <a:bodyPr/>
                    <a:lstStyle/>
                    <a:p>
                      <a:pPr algn="ctr" fontAlgn="ctr"/>
                      <a:r>
                        <a:rPr lang="ru-RU" sz="1600" b="1" u="none" strike="noStrike" dirty="0" err="1">
                          <a:solidFill>
                            <a:srgbClr val="002060"/>
                          </a:solidFill>
                          <a:effectLst/>
                          <a:latin typeface="Arial" panose="020B0604020202020204" pitchFamily="34" charset="0"/>
                          <a:cs typeface="Arial" panose="020B0604020202020204" pitchFamily="34" charset="0"/>
                        </a:rPr>
                        <a:t>бошқа</a:t>
                      </a:r>
                      <a:r>
                        <a:rPr lang="ru-RU" sz="1600" b="1" u="none" strike="noStrike" dirty="0">
                          <a:solidFill>
                            <a:srgbClr val="002060"/>
                          </a:solidFill>
                          <a:effectLst/>
                          <a:latin typeface="Arial" panose="020B0604020202020204" pitchFamily="34" charset="0"/>
                          <a:cs typeface="Arial" panose="020B0604020202020204" pitchFamily="34" charset="0"/>
                        </a:rPr>
                        <a:t> </a:t>
                      </a:r>
                      <a:r>
                        <a:rPr lang="ru-RU" sz="1600" b="1" u="none" strike="noStrike" dirty="0" err="1">
                          <a:solidFill>
                            <a:srgbClr val="002060"/>
                          </a:solidFill>
                          <a:effectLst/>
                          <a:latin typeface="Arial" panose="020B0604020202020204" pitchFamily="34" charset="0"/>
                          <a:cs typeface="Arial" panose="020B0604020202020204" pitchFamily="34" charset="0"/>
                        </a:rPr>
                        <a:t>сайтларда</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dirty="0" smtClean="0">
                          <a:solidFill>
                            <a:srgbClr val="002060"/>
                          </a:solidFill>
                          <a:effectLst/>
                          <a:latin typeface="Arial" panose="020B0604020202020204" pitchFamily="34" charset="0"/>
                          <a:cs typeface="Arial" panose="020B0604020202020204" pitchFamily="34" charset="0"/>
                        </a:rPr>
                        <a:t>1 606</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extLst>
                  <a:ext uri="{0D108BD9-81ED-4DB2-BD59-A6C34878D82A}">
                    <a16:rowId xmlns:a16="http://schemas.microsoft.com/office/drawing/2014/main" val="10012"/>
                  </a:ext>
                </a:extLst>
              </a:tr>
              <a:tr h="347234">
                <a:tc>
                  <a:txBody>
                    <a:bodyPr/>
                    <a:lstStyle/>
                    <a:p>
                      <a:pPr algn="ctr" fontAlgn="ctr"/>
                      <a:r>
                        <a:rPr lang="ru-RU" sz="1600" u="none" strike="noStrike" dirty="0" smtClean="0">
                          <a:effectLst/>
                          <a:latin typeface="Arial" panose="020B0604020202020204" pitchFamily="34" charset="0"/>
                          <a:cs typeface="Arial" panose="020B0604020202020204" pitchFamily="34" charset="0"/>
                        </a:rPr>
                        <a:t>8.</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l" fontAlgn="ctr"/>
                      <a:r>
                        <a:rPr lang="ru-RU" sz="1600" b="1" u="none" strike="noStrike" dirty="0" smtClean="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Телеграм</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ижтимоий</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тармоғига</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жойлаштирилган</a:t>
                      </a:r>
                      <a:endParaRPr lang="ru-RU" sz="1600" b="1" i="0" u="none" strike="noStrike" dirty="0">
                        <a:solidFill>
                          <a:srgbClr val="00000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dirty="0" err="1">
                          <a:solidFill>
                            <a:srgbClr val="002060"/>
                          </a:solidFill>
                          <a:effectLst/>
                          <a:latin typeface="Arial" panose="020B0604020202020204" pitchFamily="34" charset="0"/>
                          <a:cs typeface="Arial" panose="020B0604020202020204" pitchFamily="34" charset="0"/>
                        </a:rPr>
                        <a:t>материаллар</a:t>
                      </a:r>
                      <a:r>
                        <a:rPr lang="ru-RU" sz="1600" b="1" u="none" strike="noStrike" dirty="0">
                          <a:solidFill>
                            <a:srgbClr val="002060"/>
                          </a:solidFill>
                          <a:effectLst/>
                          <a:latin typeface="Arial" panose="020B0604020202020204" pitchFamily="34" charset="0"/>
                          <a:cs typeface="Arial" panose="020B0604020202020204" pitchFamily="34" charset="0"/>
                        </a:rPr>
                        <a:t> сони</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dirty="0" smtClean="0">
                          <a:solidFill>
                            <a:srgbClr val="002060"/>
                          </a:solidFill>
                          <a:effectLst/>
                          <a:latin typeface="Arial" panose="020B0604020202020204" pitchFamily="34" charset="0"/>
                          <a:cs typeface="Arial" panose="020B0604020202020204" pitchFamily="34" charset="0"/>
                        </a:rPr>
                        <a:t>3 849</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extLst>
                  <a:ext uri="{0D108BD9-81ED-4DB2-BD59-A6C34878D82A}">
                    <a16:rowId xmlns:a16="http://schemas.microsoft.com/office/drawing/2014/main" val="10013"/>
                  </a:ext>
                </a:extLst>
              </a:tr>
              <a:tr h="347234">
                <a:tc>
                  <a:txBody>
                    <a:bodyPr/>
                    <a:lstStyle/>
                    <a:p>
                      <a:pPr algn="ctr" fontAlgn="ctr"/>
                      <a:r>
                        <a:rPr lang="ru-RU" sz="1600" u="none" strike="noStrike" dirty="0" smtClean="0">
                          <a:effectLst/>
                          <a:latin typeface="Arial" panose="020B0604020202020204" pitchFamily="34" charset="0"/>
                          <a:cs typeface="Arial" panose="020B0604020202020204" pitchFamily="34" charset="0"/>
                        </a:rPr>
                        <a:t>9.</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l" fontAlgn="ctr"/>
                      <a:r>
                        <a:rPr lang="uz-Cyrl-UZ" sz="1600" b="1" u="none" strike="noStrike" dirty="0" smtClean="0">
                          <a:effectLst/>
                          <a:latin typeface="Arial" panose="020B0604020202020204" pitchFamily="34" charset="0"/>
                          <a:cs typeface="Arial" panose="020B0604020202020204" pitchFamily="34" charset="0"/>
                        </a:rPr>
                        <a:t> </a:t>
                      </a:r>
                      <a:r>
                        <a:rPr lang="en-US" sz="1600" b="1" u="none" strike="noStrike" dirty="0" smtClean="0">
                          <a:effectLst/>
                          <a:latin typeface="Arial" panose="020B0604020202020204" pitchFamily="34" charset="0"/>
                          <a:cs typeface="Arial" panose="020B0604020202020204" pitchFamily="34" charset="0"/>
                        </a:rPr>
                        <a:t>"</a:t>
                      </a:r>
                      <a:r>
                        <a:rPr lang="en-US" sz="1600" b="1" u="none" strike="noStrike" dirty="0">
                          <a:effectLst/>
                          <a:latin typeface="Arial" panose="020B0604020202020204" pitchFamily="34" charset="0"/>
                          <a:cs typeface="Arial" panose="020B0604020202020204" pitchFamily="34" charset="0"/>
                        </a:rPr>
                        <a:t>Facebook" </a:t>
                      </a:r>
                      <a:r>
                        <a:rPr lang="ru-RU" sz="1600" b="1" u="none" strike="noStrike" dirty="0" err="1">
                          <a:effectLst/>
                          <a:latin typeface="Arial" panose="020B0604020202020204" pitchFamily="34" charset="0"/>
                          <a:cs typeface="Arial" panose="020B0604020202020204" pitchFamily="34" charset="0"/>
                        </a:rPr>
                        <a:t>ижтимоий</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тармоғига</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жойлаштирилган</a:t>
                      </a:r>
                      <a:endParaRPr lang="ru-RU" sz="1600" b="1" i="0" u="none" strike="noStrike" dirty="0">
                        <a:solidFill>
                          <a:srgbClr val="00000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dirty="0" err="1">
                          <a:solidFill>
                            <a:srgbClr val="002060"/>
                          </a:solidFill>
                          <a:effectLst/>
                          <a:latin typeface="Arial" panose="020B0604020202020204" pitchFamily="34" charset="0"/>
                          <a:cs typeface="Arial" panose="020B0604020202020204" pitchFamily="34" charset="0"/>
                        </a:rPr>
                        <a:t>материаллар</a:t>
                      </a:r>
                      <a:r>
                        <a:rPr lang="ru-RU" sz="1600" b="1" u="none" strike="noStrike" dirty="0">
                          <a:solidFill>
                            <a:srgbClr val="002060"/>
                          </a:solidFill>
                          <a:effectLst/>
                          <a:latin typeface="Arial" panose="020B0604020202020204" pitchFamily="34" charset="0"/>
                          <a:cs typeface="Arial" panose="020B0604020202020204" pitchFamily="34" charset="0"/>
                        </a:rPr>
                        <a:t> сони</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dirty="0" smtClean="0">
                          <a:solidFill>
                            <a:srgbClr val="002060"/>
                          </a:solidFill>
                          <a:effectLst/>
                          <a:latin typeface="Arial" panose="020B0604020202020204" pitchFamily="34" charset="0"/>
                          <a:cs typeface="Arial" panose="020B0604020202020204" pitchFamily="34" charset="0"/>
                        </a:rPr>
                        <a:t>3 893</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extLst>
                  <a:ext uri="{0D108BD9-81ED-4DB2-BD59-A6C34878D82A}">
                    <a16:rowId xmlns:a16="http://schemas.microsoft.com/office/drawing/2014/main" val="10014"/>
                  </a:ext>
                </a:extLst>
              </a:tr>
              <a:tr h="286036">
                <a:tc>
                  <a:txBody>
                    <a:bodyPr/>
                    <a:lstStyle/>
                    <a:p>
                      <a:pPr algn="ctr" fontAlgn="ctr"/>
                      <a:r>
                        <a:rPr lang="ru-RU" sz="1600" u="none" strike="noStrike" dirty="0" smtClean="0">
                          <a:effectLst/>
                          <a:latin typeface="Arial" panose="020B0604020202020204" pitchFamily="34" charset="0"/>
                          <a:cs typeface="Arial" panose="020B0604020202020204" pitchFamily="34" charset="0"/>
                        </a:rPr>
                        <a:t>10.</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l" fontAlgn="ctr"/>
                      <a:r>
                        <a:rPr lang="ru-RU" sz="1600" b="1" u="none" strike="noStrike" dirty="0" smtClean="0">
                          <a:effectLst/>
                          <a:latin typeface="Arial" panose="020B0604020202020204" pitchFamily="34" charset="0"/>
                          <a:cs typeface="Arial" panose="020B0604020202020204" pitchFamily="34" charset="0"/>
                        </a:rPr>
                        <a:t> Видео-</a:t>
                      </a:r>
                      <a:r>
                        <a:rPr lang="ru-RU" sz="1600" b="1" u="none" strike="noStrike" dirty="0" err="1" smtClean="0">
                          <a:effectLst/>
                          <a:latin typeface="Arial" panose="020B0604020202020204" pitchFamily="34" charset="0"/>
                          <a:cs typeface="Arial" panose="020B0604020202020204" pitchFamily="34" charset="0"/>
                        </a:rPr>
                        <a:t>роликлар</a:t>
                      </a:r>
                      <a:endParaRPr lang="ru-RU" sz="1600" b="1" i="0" u="none" strike="noStrike" dirty="0">
                        <a:solidFill>
                          <a:srgbClr val="00000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dirty="0">
                          <a:solidFill>
                            <a:srgbClr val="002060"/>
                          </a:solidFill>
                          <a:effectLst/>
                          <a:latin typeface="Arial" panose="020B0604020202020204" pitchFamily="34" charset="0"/>
                          <a:cs typeface="Arial" panose="020B0604020202020204" pitchFamily="34" charset="0"/>
                        </a:rPr>
                        <a:t>сони</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tc>
                  <a:txBody>
                    <a:bodyPr/>
                    <a:lstStyle/>
                    <a:p>
                      <a:pPr algn="ctr" fontAlgn="ctr"/>
                      <a:r>
                        <a:rPr lang="ru-RU" sz="1600" b="1" u="none" strike="noStrike" dirty="0">
                          <a:solidFill>
                            <a:srgbClr val="002060"/>
                          </a:solidFill>
                          <a:effectLst/>
                          <a:latin typeface="Arial" panose="020B0604020202020204" pitchFamily="34" charset="0"/>
                          <a:cs typeface="Arial" panose="020B0604020202020204" pitchFamily="34" charset="0"/>
                        </a:rPr>
                        <a:t>224</a:t>
                      </a:r>
                      <a:endParaRPr lang="ru-RU" sz="1600" b="1" i="0" u="none" strike="noStrike" dirty="0">
                        <a:solidFill>
                          <a:srgbClr val="002060"/>
                        </a:solidFill>
                        <a:effectLst/>
                        <a:latin typeface="Arial" panose="020B0604020202020204" pitchFamily="34" charset="0"/>
                        <a:cs typeface="Arial" panose="020B0604020202020204" pitchFamily="34" charset="0"/>
                      </a:endParaRPr>
                    </a:p>
                  </a:txBody>
                  <a:tcPr marL="4337" marR="4337" marT="5782" marB="0" anchor="ct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2931986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35428" y="129269"/>
            <a:ext cx="8360229" cy="107721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uz-Cyrl-UZ" sz="1600" b="1" dirty="0">
                <a:solidFill>
                  <a:srgbClr val="002060"/>
                </a:solidFill>
                <a:latin typeface="Arial" panose="020B0604020202020204" pitchFamily="34" charset="0"/>
              </a:rPr>
              <a:t>Давлат солиқ хизмати органлари </a:t>
            </a:r>
            <a:r>
              <a:rPr lang="uz-Cyrl-UZ" sz="1600" b="1" dirty="0" smtClean="0">
                <a:solidFill>
                  <a:srgbClr val="002060"/>
                </a:solidFill>
                <a:latin typeface="Arial" panose="020B0604020202020204" pitchFamily="34" charset="0"/>
              </a:rPr>
              <a:t>томонидан </a:t>
            </a:r>
            <a:r>
              <a:rPr lang="uz-Cyrl-UZ" sz="1600" b="1" dirty="0" smtClean="0">
                <a:solidFill>
                  <a:srgbClr val="00B050"/>
                </a:solidFill>
                <a:latin typeface="Arial" panose="020B0604020202020204" pitchFamily="34" charset="0"/>
              </a:rPr>
              <a:t>Телеграмм </a:t>
            </a:r>
            <a:r>
              <a:rPr lang="uz-Cyrl-UZ" sz="1600" b="1" dirty="0">
                <a:solidFill>
                  <a:srgbClr val="00B050"/>
                </a:solidFill>
                <a:latin typeface="Arial" panose="020B0604020202020204" pitchFamily="34" charset="0"/>
              </a:rPr>
              <a:t>ва </a:t>
            </a:r>
            <a:r>
              <a:rPr lang="en-US" sz="1600" b="1" dirty="0">
                <a:solidFill>
                  <a:srgbClr val="00B050"/>
                </a:solidFill>
                <a:latin typeface="Arial" panose="020B0604020202020204" pitchFamily="34" charset="0"/>
              </a:rPr>
              <a:t>Facebook </a:t>
            </a:r>
            <a:r>
              <a:rPr lang="uz-Cyrl-UZ" sz="1600" b="1" dirty="0">
                <a:solidFill>
                  <a:srgbClr val="002060"/>
                </a:solidFill>
                <a:latin typeface="Arial" panose="020B0604020202020204" pitchFamily="34" charset="0"/>
              </a:rPr>
              <a:t>ижтимоий тармоқларида </a:t>
            </a:r>
            <a:r>
              <a:rPr lang="en-US" sz="1600" b="1" dirty="0" smtClean="0">
                <a:solidFill>
                  <a:srgbClr val="002060"/>
                </a:solidFill>
                <a:latin typeface="Arial" panose="020B0604020202020204" pitchFamily="34" charset="0"/>
              </a:rPr>
              <a:t/>
            </a:r>
            <a:br>
              <a:rPr lang="en-US" sz="1600" b="1" dirty="0" smtClean="0">
                <a:solidFill>
                  <a:srgbClr val="002060"/>
                </a:solidFill>
                <a:latin typeface="Arial" panose="020B0604020202020204" pitchFamily="34" charset="0"/>
              </a:rPr>
            </a:br>
            <a:r>
              <a:rPr lang="uz-Cyrl-UZ" sz="1600" b="1" dirty="0" smtClean="0">
                <a:solidFill>
                  <a:srgbClr val="002060"/>
                </a:solidFill>
                <a:latin typeface="Arial" panose="020B0604020202020204" pitchFamily="34" charset="0"/>
              </a:rPr>
              <a:t>очилган </a:t>
            </a:r>
            <a:r>
              <a:rPr lang="uz-Cyrl-UZ" sz="1600" b="1" dirty="0">
                <a:solidFill>
                  <a:srgbClr val="002060"/>
                </a:solidFill>
                <a:latin typeface="Arial" panose="020B0604020202020204" pitchFamily="34" charset="0"/>
              </a:rPr>
              <a:t>канал ва гуруҳлар </a:t>
            </a:r>
            <a:r>
              <a:rPr lang="uz-Cyrl-UZ" sz="1600" b="1" dirty="0" smtClean="0">
                <a:solidFill>
                  <a:srgbClr val="002060"/>
                </a:solidFill>
                <a:latin typeface="Arial" panose="020B0604020202020204" pitchFamily="34" charset="0"/>
              </a:rPr>
              <a:t>тўғрисида</a:t>
            </a:r>
            <a:endParaRPr lang="en-US" sz="1600" b="1" dirty="0" smtClean="0">
              <a:solidFill>
                <a:srgbClr val="002060"/>
              </a:solidFill>
              <a:latin typeface="Arial" panose="020B0604020202020204" pitchFamily="34" charset="0"/>
            </a:endParaRPr>
          </a:p>
          <a:p>
            <a:pPr algn="ctr"/>
            <a:r>
              <a:rPr lang="uz-Cyrl-UZ" sz="1600" b="1" dirty="0" smtClean="0">
                <a:solidFill>
                  <a:srgbClr val="002060"/>
                </a:solidFill>
                <a:latin typeface="Arial" panose="020B0604020202020204" pitchFamily="34" charset="0"/>
              </a:rPr>
              <a:t>М А Ъ Л У М О Т </a:t>
            </a:r>
            <a:endParaRPr lang="uz-Cyrl-UZ" sz="1600" dirty="0">
              <a:solidFill>
                <a:srgbClr val="002060"/>
              </a:solidFill>
            </a:endParaRPr>
          </a:p>
        </p:txBody>
      </p:sp>
      <p:graphicFrame>
        <p:nvGraphicFramePr>
          <p:cNvPr id="6" name="Диаграмма 5"/>
          <p:cNvGraphicFramePr>
            <a:graphicFrameLocks/>
          </p:cNvGraphicFramePr>
          <p:nvPr>
            <p:extLst>
              <p:ext uri="{D42A27DB-BD31-4B8C-83A1-F6EECF244321}">
                <p14:modId xmlns:p14="http://schemas.microsoft.com/office/powerpoint/2010/main" val="3775664761"/>
              </p:ext>
            </p:extLst>
          </p:nvPr>
        </p:nvGraphicFramePr>
        <p:xfrm>
          <a:off x="435428" y="2126825"/>
          <a:ext cx="4147457" cy="448491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Диаграмма 6"/>
          <p:cNvGraphicFramePr>
            <a:graphicFrameLocks/>
          </p:cNvGraphicFramePr>
          <p:nvPr>
            <p:extLst>
              <p:ext uri="{D42A27DB-BD31-4B8C-83A1-F6EECF244321}">
                <p14:modId xmlns:p14="http://schemas.microsoft.com/office/powerpoint/2010/main" val="613790001"/>
              </p:ext>
            </p:extLst>
          </p:nvPr>
        </p:nvGraphicFramePr>
        <p:xfrm>
          <a:off x="4691742" y="2194633"/>
          <a:ext cx="4027715" cy="4620305"/>
        </p:xfrm>
        <a:graphic>
          <a:graphicData uri="http://schemas.openxmlformats.org/drawingml/2006/chart">
            <c:chart xmlns:c="http://schemas.openxmlformats.org/drawingml/2006/chart" xmlns:r="http://schemas.openxmlformats.org/officeDocument/2006/relationships" r:id="rId3"/>
          </a:graphicData>
        </a:graphic>
      </p:graphicFrame>
      <p:pic>
        <p:nvPicPr>
          <p:cNvPr id="2" name="Рисунок 1"/>
          <p:cNvPicPr>
            <a:picLocks noChangeAspect="1"/>
          </p:cNvPicPr>
          <p:nvPr/>
        </p:nvPicPr>
        <p:blipFill rotWithShape="1">
          <a:blip r:embed="rId4" cstate="print">
            <a:extLst>
              <a:ext uri="{28A0092B-C50C-407E-A947-70E740481C1C}">
                <a14:useLocalDpi xmlns:a14="http://schemas.microsoft.com/office/drawing/2010/main" val="0"/>
              </a:ext>
            </a:extLst>
          </a:blip>
          <a:srcRect l="5027" t="17778" r="4727" b="17249"/>
          <a:stretch/>
        </p:blipFill>
        <p:spPr>
          <a:xfrm>
            <a:off x="968829" y="6193751"/>
            <a:ext cx="217715" cy="265106"/>
          </a:xfrm>
          <a:prstGeom prst="rect">
            <a:avLst/>
          </a:prstGeom>
        </p:spPr>
      </p:pic>
      <p:pic>
        <p:nvPicPr>
          <p:cNvPr id="3" name="Рисунок 2"/>
          <p:cNvPicPr>
            <a:picLocks noChangeAspect="1"/>
          </p:cNvPicPr>
          <p:nvPr/>
        </p:nvPicPr>
        <p:blipFill rotWithShape="1">
          <a:blip r:embed="rId5" cstate="print">
            <a:extLst>
              <a:ext uri="{28A0092B-C50C-407E-A947-70E740481C1C}">
                <a14:useLocalDpi xmlns:a14="http://schemas.microsoft.com/office/drawing/2010/main" val="0"/>
              </a:ext>
            </a:extLst>
          </a:blip>
          <a:srcRect t="9747" b="4305"/>
          <a:stretch/>
        </p:blipFill>
        <p:spPr>
          <a:xfrm>
            <a:off x="550068" y="1096309"/>
            <a:ext cx="1425348" cy="863600"/>
          </a:xfrm>
          <a:prstGeom prst="rect">
            <a:avLst/>
          </a:prstGeom>
        </p:spPr>
      </p:pic>
      <p:pic>
        <p:nvPicPr>
          <p:cNvPr id="8" name="Рисунок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02539" y="1204686"/>
            <a:ext cx="2093119" cy="909864"/>
          </a:xfrm>
          <a:prstGeom prst="rect">
            <a:avLst/>
          </a:prstGeom>
        </p:spPr>
      </p:pic>
      <p:pic>
        <p:nvPicPr>
          <p:cNvPr id="9" name="Рисунок 8"/>
          <p:cNvPicPr>
            <a:picLocks noChangeAspect="1"/>
          </p:cNvPicPr>
          <p:nvPr/>
        </p:nvPicPr>
        <p:blipFill rotWithShape="1">
          <a:blip r:embed="rId7" cstate="print">
            <a:extLst>
              <a:ext uri="{28A0092B-C50C-407E-A947-70E740481C1C}">
                <a14:useLocalDpi xmlns:a14="http://schemas.microsoft.com/office/drawing/2010/main" val="0"/>
              </a:ext>
            </a:extLst>
          </a:blip>
          <a:srcRect t="14815" b="16191"/>
          <a:stretch/>
        </p:blipFill>
        <p:spPr>
          <a:xfrm>
            <a:off x="968829" y="5747638"/>
            <a:ext cx="259978" cy="338812"/>
          </a:xfrm>
          <a:prstGeom prst="rect">
            <a:avLst/>
          </a:prstGeom>
        </p:spPr>
      </p:pic>
      <p:pic>
        <p:nvPicPr>
          <p:cNvPr id="10" name="Рисунок 9"/>
          <p:cNvPicPr>
            <a:picLocks noChangeAspect="1"/>
          </p:cNvPicPr>
          <p:nvPr/>
        </p:nvPicPr>
        <p:blipFill rotWithShape="1">
          <a:blip r:embed="rId4" cstate="print">
            <a:extLst>
              <a:ext uri="{28A0092B-C50C-407E-A947-70E740481C1C}">
                <a14:useLocalDpi xmlns:a14="http://schemas.microsoft.com/office/drawing/2010/main" val="0"/>
              </a:ext>
            </a:extLst>
          </a:blip>
          <a:srcRect l="5027" t="17778" r="4727" b="17249"/>
          <a:stretch/>
        </p:blipFill>
        <p:spPr>
          <a:xfrm>
            <a:off x="4697186" y="6470458"/>
            <a:ext cx="217715" cy="265106"/>
          </a:xfrm>
          <a:prstGeom prst="rect">
            <a:avLst/>
          </a:prstGeom>
        </p:spPr>
      </p:pic>
      <p:pic>
        <p:nvPicPr>
          <p:cNvPr id="11" name="Рисунок 10"/>
          <p:cNvPicPr>
            <a:picLocks noChangeAspect="1"/>
          </p:cNvPicPr>
          <p:nvPr/>
        </p:nvPicPr>
        <p:blipFill rotWithShape="1">
          <a:blip r:embed="rId7" cstate="print">
            <a:extLst>
              <a:ext uri="{28A0092B-C50C-407E-A947-70E740481C1C}">
                <a14:useLocalDpi xmlns:a14="http://schemas.microsoft.com/office/drawing/2010/main" val="0"/>
              </a:ext>
            </a:extLst>
          </a:blip>
          <a:srcRect t="14815" b="16191"/>
          <a:stretch/>
        </p:blipFill>
        <p:spPr>
          <a:xfrm>
            <a:off x="4697187" y="6024345"/>
            <a:ext cx="259978" cy="338812"/>
          </a:xfrm>
          <a:prstGeom prst="rect">
            <a:avLst/>
          </a:prstGeom>
        </p:spPr>
      </p:pic>
    </p:spTree>
    <p:extLst>
      <p:ext uri="{BB962C8B-B14F-4D97-AF65-F5344CB8AC3E}">
        <p14:creationId xmlns:p14="http://schemas.microsoft.com/office/powerpoint/2010/main" val="8011007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229600" cy="2232248"/>
          </a:xfrm>
        </p:spPr>
        <p:style>
          <a:lnRef idx="3">
            <a:schemeClr val="lt1"/>
          </a:lnRef>
          <a:fillRef idx="1">
            <a:schemeClr val="accent5"/>
          </a:fillRef>
          <a:effectRef idx="1">
            <a:schemeClr val="accent5"/>
          </a:effectRef>
          <a:fontRef idx="minor">
            <a:schemeClr val="lt1"/>
          </a:fontRef>
        </p:style>
        <p:txBody>
          <a:bodyPr>
            <a:noAutofit/>
          </a:bodyPr>
          <a:lstStyle/>
          <a:p>
            <a:r>
              <a:rPr lang="uz-Cyrl-UZ" sz="2800" b="1" dirty="0"/>
              <a:t>Солиқ </a:t>
            </a:r>
            <a:r>
              <a:rPr lang="uz-Cyrl-UZ" sz="2800" b="1" dirty="0" smtClean="0"/>
              <a:t>маслаҳати - </a:t>
            </a:r>
            <a:r>
              <a:rPr lang="uz-Cyrl-UZ" sz="2800" dirty="0"/>
              <a:t>солиқ маслаҳатчилари ташкилотининг юридик ва жисмоний шахсларга (ишонч билдирувчига) шартнома асосида солиқ маслаҳати бўйича хизматлар кўрсатиш борасидаги фаолиятидир</a:t>
            </a:r>
            <a:endParaRPr lang="ru-RU" sz="2800" dirty="0"/>
          </a:p>
        </p:txBody>
      </p:sp>
      <p:sp>
        <p:nvSpPr>
          <p:cNvPr id="3" name="Объект 2"/>
          <p:cNvSpPr>
            <a:spLocks noGrp="1"/>
          </p:cNvSpPr>
          <p:nvPr>
            <p:ph idx="1"/>
          </p:nvPr>
        </p:nvSpPr>
        <p:spPr>
          <a:xfrm>
            <a:off x="467544" y="2492896"/>
            <a:ext cx="8229600" cy="3528391"/>
          </a:xfrm>
        </p:spPr>
        <p:style>
          <a:lnRef idx="1">
            <a:schemeClr val="accent5"/>
          </a:lnRef>
          <a:fillRef idx="2">
            <a:schemeClr val="accent5"/>
          </a:fillRef>
          <a:effectRef idx="1">
            <a:schemeClr val="accent5"/>
          </a:effectRef>
          <a:fontRef idx="minor">
            <a:schemeClr val="dk1"/>
          </a:fontRef>
        </p:style>
        <p:txBody>
          <a:bodyPr>
            <a:normAutofit fontScale="77500" lnSpcReduction="20000"/>
          </a:bodyPr>
          <a:lstStyle/>
          <a:p>
            <a:r>
              <a:rPr lang="uz-Cyrl-UZ" dirty="0" smtClean="0"/>
              <a:t>Турли мулкчилик шаклидаги корхоналарда солиқларни режалаштиришда  </a:t>
            </a:r>
            <a:r>
              <a:rPr lang="uz-Cyrl-UZ" dirty="0"/>
              <a:t>солиқ маслаҳати профессионал хизмати </a:t>
            </a:r>
            <a:r>
              <a:rPr lang="uz-Cyrl-UZ" dirty="0" smtClean="0"/>
              <a:t> </a:t>
            </a:r>
            <a:r>
              <a:rPr lang="uz-Cyrl-UZ" dirty="0"/>
              <a:t>муҳим </a:t>
            </a:r>
            <a:r>
              <a:rPr lang="uz-Cyrl-UZ" dirty="0" smtClean="0"/>
              <a:t>аҳамиятга эга </a:t>
            </a:r>
          </a:p>
          <a:p>
            <a:r>
              <a:rPr lang="uz-Cyrl-UZ" dirty="0" smtClean="0"/>
              <a:t> </a:t>
            </a:r>
            <a:r>
              <a:rPr lang="uz-Cyrl-UZ" dirty="0"/>
              <a:t>Солиқ маслаҳати профессионал хизмати солиқ тўловчиларга </a:t>
            </a:r>
            <a:r>
              <a:rPr lang="uz-Cyrl-UZ" dirty="0" smtClean="0"/>
              <a:t>молиявий </a:t>
            </a:r>
            <a:r>
              <a:rPr lang="uz-Cyrl-UZ" dirty="0"/>
              <a:t>қонунчиликка, </a:t>
            </a:r>
            <a:r>
              <a:rPr lang="uz-Cyrl-UZ" dirty="0" smtClean="0"/>
              <a:t>солиқ </a:t>
            </a:r>
            <a:r>
              <a:rPr lang="uz-Cyrl-UZ" dirty="0"/>
              <a:t>қонунчилигига риоя қилишни таъминлаш, шунингдек, солиққа оид қонунбузарлик ҳолатларини солиқ текширувларига қадар аниқлашни ташкил этиш ва шу орқали корхоналар молиявий ҳолатига жиддий таъсир кўрсатадиган молиявий йўқотишларни бартараф этиш </a:t>
            </a:r>
            <a:r>
              <a:rPr lang="uz-Cyrl-UZ" dirty="0" smtClean="0"/>
              <a:t>мақсадида тузилди.</a:t>
            </a:r>
            <a:endParaRPr lang="ru-RU" dirty="0"/>
          </a:p>
        </p:txBody>
      </p:sp>
    </p:spTree>
    <p:extLst>
      <p:ext uri="{BB962C8B-B14F-4D97-AF65-F5344CB8AC3E}">
        <p14:creationId xmlns:p14="http://schemas.microsoft.com/office/powerpoint/2010/main" val="16262333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2925" y="281418"/>
            <a:ext cx="8198303" cy="1028246"/>
          </a:xfrm>
        </p:spPr>
        <p:style>
          <a:lnRef idx="2">
            <a:schemeClr val="accent5"/>
          </a:lnRef>
          <a:fillRef idx="1">
            <a:schemeClr val="lt1"/>
          </a:fillRef>
          <a:effectRef idx="0">
            <a:schemeClr val="accent5"/>
          </a:effectRef>
          <a:fontRef idx="minor">
            <a:schemeClr val="dk1"/>
          </a:fontRef>
        </p:style>
        <p:txBody>
          <a:bodyPr>
            <a:normAutofit fontScale="90000"/>
          </a:bodyPr>
          <a:lstStyle/>
          <a:p>
            <a:pPr algn="ctr"/>
            <a:r>
              <a:rPr lang="uz-Cyrl-UZ" sz="2800" b="1" dirty="0" smtClean="0">
                <a:solidFill>
                  <a:srgbClr val="002060"/>
                </a:solidFill>
                <a:latin typeface="Arial" panose="020B0604020202020204" pitchFamily="34" charset="0"/>
                <a:cs typeface="Arial" panose="020B0604020202020204" pitchFamily="34" charset="0"/>
              </a:rPr>
              <a:t>“</a:t>
            </a:r>
            <a:r>
              <a:rPr lang="uz-Cyrl-UZ" sz="2800" b="1" u="sng" dirty="0" smtClean="0">
                <a:solidFill>
                  <a:srgbClr val="0070C0"/>
                </a:solidFill>
                <a:latin typeface="Arial" panose="020B0604020202020204" pitchFamily="34" charset="0"/>
                <a:cs typeface="Arial" panose="020B0604020202020204" pitchFamily="34" charset="0"/>
              </a:rPr>
              <a:t>Резидентлик тўғрисида</a:t>
            </a:r>
            <a:r>
              <a:rPr lang="uz-Cyrl-UZ" sz="2800" b="1" dirty="0" smtClean="0">
                <a:solidFill>
                  <a:srgbClr val="002060"/>
                </a:solidFill>
                <a:latin typeface="Arial" panose="020B0604020202020204" pitchFamily="34" charset="0"/>
                <a:cs typeface="Arial" panose="020B0604020202020204" pitchFamily="34" charset="0"/>
              </a:rPr>
              <a:t>”ги электрон гувоҳнома олиш дастурий маҳсулини яратиш</a:t>
            </a:r>
            <a:endParaRPr lang="ru-RU" sz="2800" b="1" dirty="0">
              <a:solidFill>
                <a:srgbClr val="002060"/>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665514" y="1869169"/>
            <a:ext cx="7075715" cy="496661"/>
          </a:xfrm>
        </p:spPr>
        <p:style>
          <a:lnRef idx="2">
            <a:schemeClr val="accent3"/>
          </a:lnRef>
          <a:fillRef idx="1">
            <a:schemeClr val="lt1"/>
          </a:fillRef>
          <a:effectRef idx="0">
            <a:schemeClr val="accent3"/>
          </a:effectRef>
          <a:fontRef idx="minor">
            <a:schemeClr val="dk1"/>
          </a:fontRef>
        </p:style>
        <p:txBody>
          <a:bodyPr>
            <a:normAutofit fontScale="77500" lnSpcReduction="20000"/>
          </a:bodyPr>
          <a:lstStyle/>
          <a:p>
            <a:pPr marL="0" indent="0">
              <a:buNone/>
            </a:pPr>
            <a:r>
              <a:rPr lang="uz-Cyrl-UZ" sz="2400" b="1" dirty="0" smtClean="0">
                <a:solidFill>
                  <a:srgbClr val="FF0000"/>
                </a:solidFill>
                <a:latin typeface="Arial" panose="020B0604020202020204" pitchFamily="34" charset="0"/>
                <a:cs typeface="Arial" panose="020B0604020202020204" pitchFamily="34" charset="0"/>
              </a:rPr>
              <a:t>1. </a:t>
            </a:r>
            <a:r>
              <a:rPr lang="uz-Cyrl-UZ" sz="2400" dirty="0" smtClean="0">
                <a:solidFill>
                  <a:srgbClr val="002060"/>
                </a:solidFill>
                <a:latin typeface="Arial" panose="020B0604020202020204" pitchFamily="34" charset="0"/>
                <a:cs typeface="Arial" panose="020B0604020202020204" pitchFamily="34" charset="0"/>
              </a:rPr>
              <a:t>Инсон омилини </a:t>
            </a:r>
            <a:r>
              <a:rPr lang="uz-Cyrl-UZ" sz="2400" dirty="0" smtClean="0">
                <a:solidFill>
                  <a:schemeClr val="accent2"/>
                </a:solidFill>
                <a:latin typeface="Arial" panose="020B0604020202020204" pitchFamily="34" charset="0"/>
                <a:cs typeface="Arial" panose="020B0604020202020204" pitchFamily="34" charset="0"/>
              </a:rPr>
              <a:t>минималлаштириш </a:t>
            </a:r>
            <a:r>
              <a:rPr lang="uz-Cyrl-UZ" sz="2400" dirty="0" smtClean="0">
                <a:solidFill>
                  <a:srgbClr val="002060"/>
                </a:solidFill>
                <a:latin typeface="Arial" panose="020B0604020202020204" pitchFamily="34" charset="0"/>
                <a:cs typeface="Arial" panose="020B0604020202020204" pitchFamily="34" charset="0"/>
              </a:rPr>
              <a:t>назарда тутилмоқда.</a:t>
            </a:r>
            <a:endParaRPr lang="ru-RU" sz="2400" dirty="0">
              <a:solidFill>
                <a:srgbClr val="002060"/>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987" y="1625601"/>
            <a:ext cx="1135585" cy="1039207"/>
          </a:xfrm>
          <a:prstGeom prst="rect">
            <a:avLst/>
          </a:prstGeom>
        </p:spPr>
      </p:pic>
      <p:sp>
        <p:nvSpPr>
          <p:cNvPr id="5" name="Объект 2"/>
          <p:cNvSpPr txBox="1">
            <a:spLocks/>
          </p:cNvSpPr>
          <p:nvPr/>
        </p:nvSpPr>
        <p:spPr>
          <a:xfrm>
            <a:off x="1665514" y="2925334"/>
            <a:ext cx="7075715" cy="804635"/>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uz-Cyrl-UZ" sz="2300" b="1" dirty="0" smtClean="0">
                <a:solidFill>
                  <a:srgbClr val="FF0000"/>
                </a:solidFill>
                <a:latin typeface="Arial" panose="020B0604020202020204" pitchFamily="34" charset="0"/>
                <a:cs typeface="Arial" panose="020B0604020202020204" pitchFamily="34" charset="0"/>
              </a:rPr>
              <a:t>2. </a:t>
            </a:r>
            <a:r>
              <a:rPr lang="uz-Cyrl-UZ" sz="2300" dirty="0" smtClean="0">
                <a:solidFill>
                  <a:srgbClr val="002060"/>
                </a:solidFill>
                <a:latin typeface="Arial" panose="020B0604020202020204" pitchFamily="34" charset="0"/>
                <a:cs typeface="Arial" panose="020B0604020202020204" pitchFamily="34" charset="0"/>
              </a:rPr>
              <a:t>Солиқ тўловчиларнинг апостилизация қилиш ва таржима қилиш </a:t>
            </a:r>
            <a:r>
              <a:rPr lang="uz-Cyrl-UZ" sz="2300" dirty="0" smtClean="0">
                <a:solidFill>
                  <a:schemeClr val="accent2"/>
                </a:solidFill>
                <a:latin typeface="Arial" panose="020B0604020202020204" pitchFamily="34" charset="0"/>
                <a:cs typeface="Arial" panose="020B0604020202020204" pitchFamily="34" charset="0"/>
              </a:rPr>
              <a:t>харажатлари тежалади</a:t>
            </a:r>
            <a:r>
              <a:rPr lang="uz-Cyrl-UZ" sz="2300" dirty="0" smtClean="0">
                <a:solidFill>
                  <a:srgbClr val="002060"/>
                </a:solidFill>
                <a:latin typeface="Arial" panose="020B0604020202020204" pitchFamily="34" charset="0"/>
                <a:cs typeface="Arial" panose="020B0604020202020204" pitchFamily="34" charset="0"/>
              </a:rPr>
              <a:t>.</a:t>
            </a:r>
            <a:endParaRPr lang="ru-RU" sz="2300" dirty="0">
              <a:solidFill>
                <a:srgbClr val="002060"/>
              </a:solidFill>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rotWithShape="1">
          <a:blip r:embed="rId3">
            <a:extLst>
              <a:ext uri="{28A0092B-C50C-407E-A947-70E740481C1C}">
                <a14:useLocalDpi xmlns:a14="http://schemas.microsoft.com/office/drawing/2010/main" val="0"/>
              </a:ext>
            </a:extLst>
          </a:blip>
          <a:srcRect b="8929"/>
          <a:stretch/>
        </p:blipFill>
        <p:spPr>
          <a:xfrm>
            <a:off x="333987" y="2809948"/>
            <a:ext cx="1135585" cy="1035405"/>
          </a:xfrm>
          <a:prstGeom prst="rect">
            <a:avLst/>
          </a:prstGeom>
        </p:spPr>
      </p:pic>
      <p:sp>
        <p:nvSpPr>
          <p:cNvPr id="7" name="Объект 2"/>
          <p:cNvSpPr txBox="1">
            <a:spLocks/>
          </p:cNvSpPr>
          <p:nvPr/>
        </p:nvSpPr>
        <p:spPr>
          <a:xfrm>
            <a:off x="1665514" y="4160480"/>
            <a:ext cx="7075715" cy="804635"/>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uz-Cyrl-UZ" sz="2300" b="1" dirty="0" smtClean="0">
                <a:solidFill>
                  <a:srgbClr val="FF0000"/>
                </a:solidFill>
                <a:latin typeface="Arial" panose="020B0604020202020204" pitchFamily="34" charset="0"/>
                <a:cs typeface="Arial" panose="020B0604020202020204" pitchFamily="34" charset="0"/>
              </a:rPr>
              <a:t>3. </a:t>
            </a:r>
            <a:r>
              <a:rPr lang="uz-Cyrl-UZ" sz="2300" dirty="0" smtClean="0">
                <a:solidFill>
                  <a:srgbClr val="002060"/>
                </a:solidFill>
                <a:latin typeface="Arial" panose="020B0604020202020204" pitchFamily="34" charset="0"/>
                <a:cs typeface="Arial" panose="020B0604020202020204" pitchFamily="34" charset="0"/>
              </a:rPr>
              <a:t>Электрон гувоҳнома олиниши </a:t>
            </a:r>
            <a:r>
              <a:rPr lang="uz-Cyrl-UZ" sz="2300" dirty="0" smtClean="0">
                <a:solidFill>
                  <a:schemeClr val="accent2"/>
                </a:solidFill>
                <a:latin typeface="Arial" panose="020B0604020202020204" pitchFamily="34" charset="0"/>
                <a:cs typeface="Arial" panose="020B0604020202020204" pitchFamily="34" charset="0"/>
              </a:rPr>
              <a:t>тезлаштирилган </a:t>
            </a:r>
            <a:r>
              <a:rPr lang="uz-Cyrl-UZ" sz="2300" dirty="0" smtClean="0">
                <a:solidFill>
                  <a:srgbClr val="002060"/>
                </a:solidFill>
                <a:latin typeface="Arial" panose="020B0604020202020204" pitchFamily="34" charset="0"/>
                <a:cs typeface="Arial" panose="020B0604020202020204" pitchFamily="34" charset="0"/>
              </a:rPr>
              <a:t>тартибда амалга оширилади </a:t>
            </a:r>
            <a:r>
              <a:rPr lang="uz-Cyrl-UZ" sz="2100" i="1" dirty="0" smtClean="0">
                <a:solidFill>
                  <a:srgbClr val="002060"/>
                </a:solidFill>
                <a:latin typeface="Arial" panose="020B0604020202020204" pitchFamily="34" charset="0"/>
                <a:cs typeface="Arial" panose="020B0604020202020204" pitchFamily="34" charset="0"/>
              </a:rPr>
              <a:t>(3 иш кунида кўриб чиқиш).</a:t>
            </a:r>
            <a:endParaRPr lang="ru-RU" sz="2100" i="1" dirty="0">
              <a:solidFill>
                <a:srgbClr val="002060"/>
              </a:solidFill>
              <a:latin typeface="Arial" panose="020B0604020202020204" pitchFamily="34" charset="0"/>
              <a:cs typeface="Arial" panose="020B0604020202020204" pitchFamily="34" charset="0"/>
            </a:endParaRPr>
          </a:p>
        </p:txBody>
      </p:sp>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987" y="3990493"/>
            <a:ext cx="1135585" cy="1144611"/>
          </a:xfrm>
          <a:prstGeom prst="rect">
            <a:avLst/>
          </a:prstGeom>
        </p:spPr>
      </p:pic>
      <p:sp>
        <p:nvSpPr>
          <p:cNvPr id="9" name="Объект 2"/>
          <p:cNvSpPr txBox="1">
            <a:spLocks/>
          </p:cNvSpPr>
          <p:nvPr/>
        </p:nvSpPr>
        <p:spPr>
          <a:xfrm>
            <a:off x="1665514" y="5395626"/>
            <a:ext cx="7075715" cy="804635"/>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uz-Cyrl-UZ" sz="2300" b="1" dirty="0" smtClean="0">
                <a:solidFill>
                  <a:srgbClr val="FF0000"/>
                </a:solidFill>
                <a:latin typeface="Arial" panose="020B0604020202020204" pitchFamily="34" charset="0"/>
                <a:cs typeface="Arial" panose="020B0604020202020204" pitchFamily="34" charset="0"/>
              </a:rPr>
              <a:t>4. </a:t>
            </a:r>
            <a:r>
              <a:rPr lang="uz-Cyrl-UZ" sz="2300" dirty="0" smtClean="0">
                <a:solidFill>
                  <a:srgbClr val="002060"/>
                </a:solidFill>
                <a:latin typeface="Arial" panose="020B0604020202020204" pitchFamily="34" charset="0"/>
                <a:cs typeface="Arial" panose="020B0604020202020204" pitchFamily="34" charset="0"/>
              </a:rPr>
              <a:t>Солиқ тўловчиларнинг шахсий кабинети орқали, солиқ органига </a:t>
            </a:r>
            <a:r>
              <a:rPr lang="uz-Cyrl-UZ" sz="2300" dirty="0" smtClean="0">
                <a:solidFill>
                  <a:schemeClr val="accent2"/>
                </a:solidFill>
                <a:latin typeface="Arial" panose="020B0604020202020204" pitchFamily="34" charset="0"/>
                <a:cs typeface="Arial" panose="020B0604020202020204" pitchFamily="34" charset="0"/>
              </a:rPr>
              <a:t>ташриф буюрмаган ҳолда </a:t>
            </a:r>
            <a:r>
              <a:rPr lang="uz-Cyrl-UZ" sz="2300" dirty="0" smtClean="0">
                <a:solidFill>
                  <a:srgbClr val="002060"/>
                </a:solidFill>
                <a:latin typeface="Arial" panose="020B0604020202020204" pitchFamily="34" charset="0"/>
                <a:cs typeface="Arial" panose="020B0604020202020204" pitchFamily="34" charset="0"/>
              </a:rPr>
              <a:t>амалга оширилади. </a:t>
            </a:r>
            <a:endParaRPr lang="ru-RU" sz="2300" i="1" dirty="0">
              <a:solidFill>
                <a:srgbClr val="002060"/>
              </a:solidFill>
              <a:latin typeface="Arial" panose="020B0604020202020204" pitchFamily="34" charset="0"/>
              <a:cs typeface="Arial" panose="020B0604020202020204" pitchFamily="34" charset="0"/>
            </a:endParaRPr>
          </a:p>
        </p:txBody>
      </p:sp>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3987" y="5327663"/>
            <a:ext cx="1143000" cy="1033272"/>
          </a:xfrm>
          <a:prstGeom prst="rect">
            <a:avLst/>
          </a:prstGeom>
        </p:spPr>
      </p:pic>
    </p:spTree>
    <p:extLst>
      <p:ext uri="{BB962C8B-B14F-4D97-AF65-F5344CB8AC3E}">
        <p14:creationId xmlns:p14="http://schemas.microsoft.com/office/powerpoint/2010/main" val="770120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3164563081"/>
              </p:ext>
            </p:extLst>
          </p:nvPr>
        </p:nvGraphicFramePr>
        <p:xfrm>
          <a:off x="576943" y="1135743"/>
          <a:ext cx="8055429" cy="49929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descr="C:\Users\User\Downloads\Новая папка\kisspng-computer-icons-consultant-management-consulting-bu-interview-5ac24a989b1c22.2071158215226825206353.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1174" r="20666"/>
          <a:stretch/>
        </p:blipFill>
        <p:spPr bwMode="auto">
          <a:xfrm>
            <a:off x="1845127" y="1186543"/>
            <a:ext cx="783773" cy="1038184"/>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User\Downloads\Новая папка\kisspng-management-computer-icons-consultant-businessperso-5af29786404a45.1877696715258479422633.jpg"/>
          <p:cNvPicPr>
            <a:picLocks noChangeAspect="1" noChangeArrowheads="1"/>
          </p:cNvPicPr>
          <p:nvPr/>
        </p:nvPicPr>
        <p:blipFill rotWithShape="1">
          <a:blip r:embed="rId8" cstate="print">
            <a:duotone>
              <a:schemeClr val="accent1">
                <a:shade val="45000"/>
                <a:satMod val="135000"/>
              </a:schemeClr>
              <a:prstClr val="white"/>
            </a:duotone>
            <a:extLst>
              <a:ext uri="{28A0092B-C50C-407E-A947-70E740481C1C}">
                <a14:useLocalDpi xmlns:a14="http://schemas.microsoft.com/office/drawing/2010/main" val="0"/>
              </a:ext>
            </a:extLst>
          </a:blip>
          <a:srcRect l="16730" r="17492"/>
          <a:stretch/>
        </p:blipFill>
        <p:spPr bwMode="auto">
          <a:xfrm>
            <a:off x="1160720" y="2754085"/>
            <a:ext cx="942037" cy="114572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User\Downloads\Новая папка\images.png"/>
          <p:cNvPicPr>
            <a:picLocks noChangeAspect="1" noChangeArrowheads="1"/>
          </p:cNvPicPr>
          <p:nvPr/>
        </p:nvPicPr>
        <p:blipFill rotWithShape="1">
          <a:blip r:embed="rId9">
            <a:duotone>
              <a:schemeClr val="accent1">
                <a:shade val="45000"/>
                <a:satMod val="135000"/>
              </a:schemeClr>
              <a:prstClr val="white"/>
            </a:duotone>
            <a:extLst>
              <a:ext uri="{28A0092B-C50C-407E-A947-70E740481C1C}">
                <a14:useLocalDpi xmlns:a14="http://schemas.microsoft.com/office/drawing/2010/main" val="0"/>
              </a:ext>
            </a:extLst>
          </a:blip>
          <a:srcRect l="10381" t="7334" r="10889" b="7334"/>
          <a:stretch/>
        </p:blipFill>
        <p:spPr bwMode="auto">
          <a:xfrm>
            <a:off x="6931479" y="2499634"/>
            <a:ext cx="632732" cy="827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32160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808" y="2908467"/>
            <a:ext cx="7437662" cy="1099457"/>
          </a:xfrm>
          <a:solidFill>
            <a:schemeClr val="bg1"/>
          </a:solidFill>
        </p:spPr>
        <p:txBody>
          <a:bodyPr>
            <a:noAutofit/>
          </a:bodyPr>
          <a:lstStyle/>
          <a:p>
            <a:pPr marL="174625" lvl="0" algn="just"/>
            <a:r>
              <a:rPr lang="uz-Cyrl-UZ" sz="2400" b="1" dirty="0" smtClean="0">
                <a:solidFill>
                  <a:srgbClr val="0070C0"/>
                </a:solidFill>
                <a:latin typeface="Arial" panose="020B0604020202020204" pitchFamily="34" charset="0"/>
                <a:cs typeface="Arial" panose="020B0604020202020204" pitchFamily="34" charset="0"/>
              </a:rPr>
              <a:t>Бошқарма томонидан </a:t>
            </a:r>
            <a:r>
              <a:rPr lang="uz-Cyrl-UZ" sz="2400" b="1" dirty="0" smtClean="0">
                <a:solidFill>
                  <a:srgbClr val="FF0000"/>
                </a:solidFill>
                <a:latin typeface="Arial" panose="020B0604020202020204" pitchFamily="34" charset="0"/>
                <a:cs typeface="Arial" panose="020B0604020202020204" pitchFamily="34" charset="0"/>
              </a:rPr>
              <a:t>2020 йилнинг ўтган даврида </a:t>
            </a:r>
            <a:r>
              <a:rPr lang="uz-Cyrl-UZ" sz="2400" b="1" dirty="0" smtClean="0">
                <a:solidFill>
                  <a:srgbClr val="0070C0"/>
                </a:solidFill>
                <a:latin typeface="Arial" panose="020B0604020202020204" pitchFamily="34" charset="0"/>
                <a:cs typeface="Arial" panose="020B0604020202020204" pitchFamily="34" charset="0"/>
              </a:rPr>
              <a:t>амалга оширилган ишлар тўғрисида</a:t>
            </a:r>
            <a:endParaRPr lang="ru-RU" sz="2400" dirty="0">
              <a:solidFill>
                <a:srgbClr val="002060"/>
              </a:solidFill>
              <a:latin typeface="Arial" panose="020B0604020202020204" pitchFamily="34" charset="0"/>
              <a:cs typeface="Arial" panose="020B0604020202020204" pitchFamily="34" charset="0"/>
            </a:endParaRPr>
          </a:p>
        </p:txBody>
      </p:sp>
      <p:sp>
        <p:nvSpPr>
          <p:cNvPr id="5" name="Скругленный прямоугольник 4"/>
          <p:cNvSpPr/>
          <p:nvPr/>
        </p:nvSpPr>
        <p:spPr>
          <a:xfrm>
            <a:off x="3233058" y="5144005"/>
            <a:ext cx="5727245" cy="61306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Cyrl-UZ" sz="2400" b="1" dirty="0" smtClean="0">
                <a:solidFill>
                  <a:schemeClr val="tx1"/>
                </a:solidFill>
                <a:latin typeface="Arial" panose="020B0604020202020204" pitchFamily="34" charset="0"/>
                <a:cs typeface="Arial" panose="020B0604020202020204" pitchFamily="34" charset="0"/>
              </a:rPr>
              <a:t>Солиқ солиш бўйича маслаҳат бошқармаси</a:t>
            </a:r>
            <a:endParaRPr lang="uz-Cyrl-UZ" sz="2400" b="1" dirty="0">
              <a:solidFill>
                <a:schemeClr val="tx1"/>
              </a:solidFill>
            </a:endParaRPr>
          </a:p>
        </p:txBody>
      </p:sp>
    </p:spTree>
    <p:extLst>
      <p:ext uri="{BB962C8B-B14F-4D97-AF65-F5344CB8AC3E}">
        <p14:creationId xmlns:p14="http://schemas.microsoft.com/office/powerpoint/2010/main" val="19216465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59921" y="270783"/>
            <a:ext cx="8360229" cy="107721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uz-Cyrl-UZ" sz="1600" b="1" dirty="0" smtClean="0">
                <a:solidFill>
                  <a:srgbClr val="002060"/>
                </a:solidFill>
                <a:latin typeface="Arial" panose="020B0604020202020204" pitchFamily="34" charset="0"/>
              </a:rPr>
              <a:t>Солиқ солиш бўйича маслаҳат бошқармаси томонидан 2020 йилнинг ўтган даврида</a:t>
            </a:r>
            <a:br>
              <a:rPr lang="uz-Cyrl-UZ" sz="1600" b="1" dirty="0" smtClean="0">
                <a:solidFill>
                  <a:srgbClr val="002060"/>
                </a:solidFill>
                <a:latin typeface="Arial" panose="020B0604020202020204" pitchFamily="34" charset="0"/>
              </a:rPr>
            </a:br>
            <a:r>
              <a:rPr lang="uz-Cyrl-UZ" sz="1600" b="1" dirty="0" smtClean="0">
                <a:solidFill>
                  <a:srgbClr val="002060"/>
                </a:solidFill>
                <a:latin typeface="Arial" panose="020B0604020202020204" pitchFamily="34" charset="0"/>
              </a:rPr>
              <a:t>амалга оширилган </a:t>
            </a:r>
            <a:r>
              <a:rPr lang="uz-Cyrl-UZ" sz="1600" b="1" dirty="0" smtClean="0">
                <a:solidFill>
                  <a:srgbClr val="FF0000"/>
                </a:solidFill>
                <a:latin typeface="Arial" panose="020B0604020202020204" pitchFamily="34" charset="0"/>
              </a:rPr>
              <a:t>тарғибот ва ташвиқот ишлари </a:t>
            </a:r>
            <a:r>
              <a:rPr lang="uz-Cyrl-UZ" sz="1600" b="1" dirty="0" smtClean="0">
                <a:solidFill>
                  <a:srgbClr val="002060"/>
                </a:solidFill>
                <a:latin typeface="Arial" panose="020B0604020202020204" pitchFamily="34" charset="0"/>
              </a:rPr>
              <a:t>тўғрисида</a:t>
            </a:r>
          </a:p>
          <a:p>
            <a:pPr algn="ctr"/>
            <a:r>
              <a:rPr lang="uz-Cyrl-UZ" sz="1600" b="1" dirty="0" smtClean="0">
                <a:solidFill>
                  <a:srgbClr val="002060"/>
                </a:solidFill>
                <a:latin typeface="Arial" panose="020B0604020202020204" pitchFamily="34" charset="0"/>
              </a:rPr>
              <a:t>М А Ъ Л У М О Т </a:t>
            </a:r>
            <a:endParaRPr lang="uz-Cyrl-UZ" sz="1600" dirty="0">
              <a:solidFill>
                <a:srgbClr val="002060"/>
              </a:solidFill>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093537399"/>
              </p:ext>
            </p:extLst>
          </p:nvPr>
        </p:nvGraphicFramePr>
        <p:xfrm>
          <a:off x="353786" y="1510620"/>
          <a:ext cx="8360229" cy="5317544"/>
        </p:xfrm>
        <a:graphic>
          <a:graphicData uri="http://schemas.openxmlformats.org/drawingml/2006/table">
            <a:tbl>
              <a:tblPr>
                <a:tableStyleId>{BDBED569-4797-4DF1-A0F4-6AAB3CD982D8}</a:tableStyleId>
              </a:tblPr>
              <a:tblGrid>
                <a:gridCol w="450397">
                  <a:extLst>
                    <a:ext uri="{9D8B030D-6E8A-4147-A177-3AD203B41FA5}">
                      <a16:colId xmlns:a16="http://schemas.microsoft.com/office/drawing/2014/main" val="20000"/>
                    </a:ext>
                  </a:extLst>
                </a:gridCol>
                <a:gridCol w="4954923">
                  <a:extLst>
                    <a:ext uri="{9D8B030D-6E8A-4147-A177-3AD203B41FA5}">
                      <a16:colId xmlns:a16="http://schemas.microsoft.com/office/drawing/2014/main" val="20001"/>
                    </a:ext>
                  </a:extLst>
                </a:gridCol>
                <a:gridCol w="1712577">
                  <a:extLst>
                    <a:ext uri="{9D8B030D-6E8A-4147-A177-3AD203B41FA5}">
                      <a16:colId xmlns:a16="http://schemas.microsoft.com/office/drawing/2014/main" val="20002"/>
                    </a:ext>
                  </a:extLst>
                </a:gridCol>
                <a:gridCol w="1242332">
                  <a:extLst>
                    <a:ext uri="{9D8B030D-6E8A-4147-A177-3AD203B41FA5}">
                      <a16:colId xmlns:a16="http://schemas.microsoft.com/office/drawing/2014/main" val="20003"/>
                    </a:ext>
                  </a:extLst>
                </a:gridCol>
              </a:tblGrid>
              <a:tr h="636803">
                <a:tc>
                  <a:txBody>
                    <a:bodyPr/>
                    <a:lstStyle/>
                    <a:p>
                      <a:pPr algn="ctr" fontAlgn="ctr"/>
                      <a:r>
                        <a:rPr lang="ru-RU" sz="1800" b="1" u="none" strike="noStrike" dirty="0" err="1">
                          <a:effectLst/>
                          <a:latin typeface="Times New Roman" panose="02020603050405020304" pitchFamily="18" charset="0"/>
                          <a:cs typeface="Times New Roman" panose="02020603050405020304" pitchFamily="18" charset="0"/>
                        </a:rPr>
                        <a:t>Т.р</a:t>
                      </a:r>
                      <a:endParaRPr lang="ru-RU"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algn="ctr" fontAlgn="ctr"/>
                      <a:r>
                        <a:rPr lang="ru-RU" sz="1800" b="1" u="none" strike="noStrike" dirty="0" err="1">
                          <a:effectLst/>
                          <a:latin typeface="Times New Roman" panose="02020603050405020304" pitchFamily="18" charset="0"/>
                          <a:cs typeface="Times New Roman" panose="02020603050405020304" pitchFamily="18" charset="0"/>
                        </a:rPr>
                        <a:t>Амалга</a:t>
                      </a:r>
                      <a:r>
                        <a:rPr lang="ru-RU" sz="1800" b="1" u="none" strike="noStrike" dirty="0">
                          <a:effectLst/>
                          <a:latin typeface="Times New Roman" panose="02020603050405020304" pitchFamily="18" charset="0"/>
                          <a:cs typeface="Times New Roman" panose="02020603050405020304" pitchFamily="18" charset="0"/>
                        </a:rPr>
                        <a:t> </a:t>
                      </a:r>
                      <a:r>
                        <a:rPr lang="ru-RU" sz="1800" b="1" u="none" strike="noStrike" dirty="0" err="1">
                          <a:effectLst/>
                          <a:latin typeface="Times New Roman" panose="02020603050405020304" pitchFamily="18" charset="0"/>
                          <a:cs typeface="Times New Roman" panose="02020603050405020304" pitchFamily="18" charset="0"/>
                        </a:rPr>
                        <a:t>оширилган</a:t>
                      </a:r>
                      <a:r>
                        <a:rPr lang="ru-RU" sz="1800" b="1" u="none" strike="noStrike" dirty="0">
                          <a:effectLst/>
                          <a:latin typeface="Times New Roman" panose="02020603050405020304" pitchFamily="18" charset="0"/>
                          <a:cs typeface="Times New Roman" panose="02020603050405020304" pitchFamily="18" charset="0"/>
                        </a:rPr>
                        <a:t> </a:t>
                      </a:r>
                      <a:r>
                        <a:rPr lang="ru-RU" sz="1800" b="1" u="none" strike="noStrike" dirty="0" err="1">
                          <a:effectLst/>
                          <a:latin typeface="Times New Roman" panose="02020603050405020304" pitchFamily="18" charset="0"/>
                          <a:cs typeface="Times New Roman" panose="02020603050405020304" pitchFamily="18" charset="0"/>
                        </a:rPr>
                        <a:t>тадбирлар</a:t>
                      </a:r>
                      <a:r>
                        <a:rPr lang="ru-RU" sz="1800" b="1" u="none" strike="noStrike" dirty="0">
                          <a:effectLst/>
                          <a:latin typeface="Times New Roman" panose="02020603050405020304" pitchFamily="18" charset="0"/>
                          <a:cs typeface="Times New Roman" panose="02020603050405020304" pitchFamily="18" charset="0"/>
                        </a:rPr>
                        <a:t> </a:t>
                      </a:r>
                      <a:r>
                        <a:rPr lang="ru-RU" sz="1800" b="1" u="none" strike="noStrike" dirty="0" err="1">
                          <a:effectLst/>
                          <a:latin typeface="Times New Roman" panose="02020603050405020304" pitchFamily="18" charset="0"/>
                          <a:cs typeface="Times New Roman" panose="02020603050405020304" pitchFamily="18" charset="0"/>
                        </a:rPr>
                        <a:t>номи</a:t>
                      </a:r>
                      <a:endParaRPr lang="ru-RU"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37" marR="4337" marT="5782" marB="0" anchor="ctr"/>
                </a:tc>
                <a:tc gridSpan="2">
                  <a:txBody>
                    <a:bodyPr/>
                    <a:lstStyle/>
                    <a:p>
                      <a:pPr algn="ctr" fontAlgn="ctr"/>
                      <a:r>
                        <a:rPr lang="ru-RU" sz="1800" b="1" u="none" strike="noStrike" dirty="0" err="1">
                          <a:effectLst/>
                          <a:latin typeface="Times New Roman" panose="02020603050405020304" pitchFamily="18" charset="0"/>
                          <a:cs typeface="Times New Roman" panose="02020603050405020304" pitchFamily="18" charset="0"/>
                        </a:rPr>
                        <a:t>Кўрсаткичлар</a:t>
                      </a:r>
                      <a:endParaRPr lang="ru-RU"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37" marR="4337" marT="5782" marB="0" anchor="ctr"/>
                </a:tc>
                <a:tc hMerge="1">
                  <a:txBody>
                    <a:bodyPr/>
                    <a:lstStyle/>
                    <a:p>
                      <a:endParaRPr lang="ru-RU"/>
                    </a:p>
                  </a:txBody>
                  <a:tcPr/>
                </a:tc>
                <a:extLst>
                  <a:ext uri="{0D108BD9-81ED-4DB2-BD59-A6C34878D82A}">
                    <a16:rowId xmlns:a16="http://schemas.microsoft.com/office/drawing/2014/main" val="10000"/>
                  </a:ext>
                </a:extLst>
              </a:tr>
              <a:tr h="360521">
                <a:tc>
                  <a:txBody>
                    <a:bodyPr/>
                    <a:lstStyle/>
                    <a:p>
                      <a:pPr algn="ctr" fontAlgn="ctr"/>
                      <a:r>
                        <a:rPr lang="ru-RU" sz="1800" u="none" strike="noStrike" dirty="0" smtClean="0">
                          <a:effectLst/>
                          <a:latin typeface="Times New Roman" panose="02020603050405020304" pitchFamily="18" charset="0"/>
                          <a:cs typeface="Times New Roman" panose="02020603050405020304" pitchFamily="18" charset="0"/>
                        </a:rPr>
                        <a:t>1.</a:t>
                      </a:r>
                      <a:endParaRPr lang="ru-RU"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algn="l" fontAlgn="ctr"/>
                      <a:r>
                        <a:rPr lang="ru-RU" sz="1800" u="none" strike="noStrike" dirty="0" smtClean="0">
                          <a:effectLst/>
                          <a:latin typeface="Times New Roman" panose="02020603050405020304" pitchFamily="18" charset="0"/>
                          <a:cs typeface="Times New Roman" panose="02020603050405020304" pitchFamily="18" charset="0"/>
                        </a:rPr>
                        <a:t> </a:t>
                      </a:r>
                      <a:r>
                        <a:rPr lang="ru-RU" sz="1800" u="none" strike="noStrike" dirty="0" err="1" smtClean="0">
                          <a:effectLst/>
                          <a:latin typeface="Times New Roman" panose="02020603050405020304" pitchFamily="18" charset="0"/>
                          <a:cs typeface="Times New Roman" panose="02020603050405020304" pitchFamily="18" charset="0"/>
                        </a:rPr>
                        <a:t>Телевиденияда</a:t>
                      </a:r>
                      <a:r>
                        <a:rPr lang="ru-RU" sz="1800" u="none" strike="noStrike" dirty="0" smtClean="0">
                          <a:effectLst/>
                          <a:latin typeface="Times New Roman" panose="02020603050405020304" pitchFamily="18" charset="0"/>
                          <a:cs typeface="Times New Roman" panose="02020603050405020304" pitchFamily="18" charset="0"/>
                        </a:rPr>
                        <a:t> </a:t>
                      </a:r>
                      <a:r>
                        <a:rPr lang="ru-RU" sz="1800" u="none" strike="noStrike" dirty="0" err="1" smtClean="0">
                          <a:effectLst/>
                          <a:latin typeface="Times New Roman" panose="02020603050405020304" pitchFamily="18" charset="0"/>
                          <a:cs typeface="Times New Roman" panose="02020603050405020304" pitchFamily="18" charset="0"/>
                        </a:rPr>
                        <a:t>чиқишлар</a:t>
                      </a:r>
                      <a:endParaRPr lang="ru-RU"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algn="ctr" fontAlgn="ctr"/>
                      <a:r>
                        <a:rPr lang="uz-Cyrl-UZ" sz="1800" u="none" strike="noStrike" dirty="0" smtClean="0">
                          <a:effectLst/>
                          <a:latin typeface="Times New Roman" panose="02020603050405020304" pitchFamily="18" charset="0"/>
                          <a:cs typeface="Times New Roman" panose="02020603050405020304" pitchFamily="18" charset="0"/>
                        </a:rPr>
                        <a:t>сони</a:t>
                      </a:r>
                      <a:endParaRPr lang="ru-RU" sz="18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algn="ctr" fontAlgn="ctr"/>
                      <a:r>
                        <a:rPr lang="uz-Cyrl-UZ" sz="1800" b="0" u="none" strike="noStrike" dirty="0" smtClean="0">
                          <a:effectLst/>
                          <a:latin typeface="Times New Roman" panose="02020603050405020304" pitchFamily="18" charset="0"/>
                          <a:cs typeface="Times New Roman" panose="02020603050405020304" pitchFamily="18" charset="0"/>
                        </a:rPr>
                        <a:t>63</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4337" marR="4337" marT="5782" marB="0" anchor="ctr"/>
                </a:tc>
                <a:extLst>
                  <a:ext uri="{0D108BD9-81ED-4DB2-BD59-A6C34878D82A}">
                    <a16:rowId xmlns:a16="http://schemas.microsoft.com/office/drawing/2014/main" val="10001"/>
                  </a:ext>
                </a:extLst>
              </a:tr>
              <a:tr h="342282">
                <a:tc rowSpan="2">
                  <a:txBody>
                    <a:bodyPr/>
                    <a:lstStyle/>
                    <a:p>
                      <a:pPr algn="ctr" fontAlgn="ctr"/>
                      <a:r>
                        <a:rPr lang="ru-RU" sz="1800" u="none" strike="noStrike" dirty="0" smtClean="0">
                          <a:effectLst/>
                          <a:latin typeface="Times New Roman" panose="02020603050405020304" pitchFamily="18" charset="0"/>
                          <a:cs typeface="Times New Roman" panose="02020603050405020304" pitchFamily="18" charset="0"/>
                        </a:rPr>
                        <a:t>2.</a:t>
                      </a:r>
                      <a:endParaRPr lang="ru-RU"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37" marR="4337" marT="5782" marB="0" anchor="ctr"/>
                </a:tc>
                <a:tc rowSpan="2">
                  <a:txBody>
                    <a:bodyPr/>
                    <a:lstStyle/>
                    <a:p>
                      <a:pPr algn="l" fontAlgn="ctr"/>
                      <a:r>
                        <a:rPr lang="ru-RU" sz="1800" u="none" strike="noStrike" dirty="0" smtClean="0">
                          <a:effectLst/>
                          <a:latin typeface="Times New Roman" panose="02020603050405020304" pitchFamily="18" charset="0"/>
                          <a:cs typeface="Times New Roman" panose="02020603050405020304" pitchFamily="18" charset="0"/>
                        </a:rPr>
                        <a:t> </a:t>
                      </a:r>
                      <a:r>
                        <a:rPr lang="ru-RU" sz="1800" u="none" strike="noStrike" dirty="0" err="1" smtClean="0">
                          <a:effectLst/>
                          <a:latin typeface="Times New Roman" panose="02020603050405020304" pitchFamily="18" charset="0"/>
                          <a:cs typeface="Times New Roman" panose="02020603050405020304" pitchFamily="18" charset="0"/>
                        </a:rPr>
                        <a:t>Ўтказилган</a:t>
                      </a:r>
                      <a:r>
                        <a:rPr lang="ru-RU" sz="1800" u="none" strike="noStrike" dirty="0" smtClean="0">
                          <a:effectLst/>
                          <a:latin typeface="Times New Roman" panose="02020603050405020304" pitchFamily="18" charset="0"/>
                          <a:cs typeface="Times New Roman" panose="02020603050405020304" pitchFamily="18" charset="0"/>
                        </a:rPr>
                        <a:t> </a:t>
                      </a:r>
                      <a:r>
                        <a:rPr lang="ru-RU" sz="1800" u="none" strike="noStrike" dirty="0" err="1">
                          <a:effectLst/>
                          <a:latin typeface="Times New Roman" panose="02020603050405020304" pitchFamily="18" charset="0"/>
                          <a:cs typeface="Times New Roman" panose="02020603050405020304" pitchFamily="18" charset="0"/>
                        </a:rPr>
                        <a:t>семинарлар</a:t>
                      </a:r>
                      <a:endParaRPr lang="ru-RU"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algn="ctr" fontAlgn="ctr"/>
                      <a:r>
                        <a:rPr lang="ru-RU" sz="1800" u="none" strike="noStrike" dirty="0" smtClean="0">
                          <a:effectLst/>
                          <a:latin typeface="Times New Roman" panose="02020603050405020304" pitchFamily="18" charset="0"/>
                          <a:cs typeface="Times New Roman" panose="02020603050405020304" pitchFamily="18" charset="0"/>
                        </a:rPr>
                        <a:t>сони</a:t>
                      </a:r>
                      <a:endParaRPr lang="ru-RU" sz="18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algn="ctr" fontAlgn="ctr"/>
                      <a:r>
                        <a:rPr lang="uz-Cyrl-UZ" sz="1800" b="0" u="none" strike="noStrike" dirty="0" smtClean="0">
                          <a:effectLst/>
                          <a:latin typeface="Times New Roman" panose="02020603050405020304" pitchFamily="18" charset="0"/>
                          <a:cs typeface="Times New Roman" panose="02020603050405020304" pitchFamily="18" charset="0"/>
                        </a:rPr>
                        <a:t>24</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4337" marR="4337" marT="5782" marB="0" anchor="ctr"/>
                </a:tc>
                <a:extLst>
                  <a:ext uri="{0D108BD9-81ED-4DB2-BD59-A6C34878D82A}">
                    <a16:rowId xmlns:a16="http://schemas.microsoft.com/office/drawing/2014/main" val="10002"/>
                  </a:ext>
                </a:extLst>
              </a:tr>
              <a:tr h="417584">
                <a:tc vMerge="1">
                  <a:txBody>
                    <a:bodyPr/>
                    <a:lstStyle/>
                    <a:p>
                      <a:endParaRPr lang="ru-RU"/>
                    </a:p>
                  </a:txBody>
                  <a:tcPr/>
                </a:tc>
                <a:tc vMerge="1">
                  <a:txBody>
                    <a:bodyPr/>
                    <a:lstStyle/>
                    <a:p>
                      <a:endParaRPr lang="ru-RU"/>
                    </a:p>
                  </a:txBody>
                  <a:tcPr/>
                </a:tc>
                <a:tc>
                  <a:txBody>
                    <a:bodyPr/>
                    <a:lstStyle/>
                    <a:p>
                      <a:pPr algn="ctr" fontAlgn="ctr"/>
                      <a:r>
                        <a:rPr lang="ru-RU" sz="1800" u="none" strike="noStrike" dirty="0" err="1">
                          <a:effectLst/>
                          <a:latin typeface="Times New Roman" panose="02020603050405020304" pitchFamily="18" charset="0"/>
                          <a:cs typeface="Times New Roman" panose="02020603050405020304" pitchFamily="18" charset="0"/>
                        </a:rPr>
                        <a:t>қатнашганлар</a:t>
                      </a:r>
                      <a:r>
                        <a:rPr lang="ru-RU" sz="1800" u="none" strike="noStrike" dirty="0">
                          <a:effectLst/>
                          <a:latin typeface="Times New Roman" panose="02020603050405020304" pitchFamily="18" charset="0"/>
                          <a:cs typeface="Times New Roman" panose="02020603050405020304" pitchFamily="18" charset="0"/>
                        </a:rPr>
                        <a:t> сони</a:t>
                      </a:r>
                      <a:endParaRPr lang="ru-RU" sz="18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1800" b="0" u="none" strike="noStrike" kern="1200" dirty="0" smtClean="0">
                          <a:effectLst/>
                          <a:latin typeface="Times New Roman" panose="02020603050405020304" pitchFamily="18" charset="0"/>
                          <a:cs typeface="Times New Roman" panose="02020603050405020304" pitchFamily="18" charset="0"/>
                        </a:rPr>
                        <a:t>30 813</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4337" marR="4337" marT="5782" marB="0" anchor="ctr"/>
                </a:tc>
                <a:extLst>
                  <a:ext uri="{0D108BD9-81ED-4DB2-BD59-A6C34878D82A}">
                    <a16:rowId xmlns:a16="http://schemas.microsoft.com/office/drawing/2014/main" val="10003"/>
                  </a:ext>
                </a:extLst>
              </a:tr>
              <a:tr h="415514">
                <a:tc>
                  <a:txBody>
                    <a:bodyPr/>
                    <a:lstStyle/>
                    <a:p>
                      <a:pPr algn="ctr" fontAlgn="ctr"/>
                      <a:r>
                        <a:rPr lang="ru-RU" sz="1800" u="none" strike="noStrike" dirty="0" smtClean="0">
                          <a:effectLst/>
                          <a:latin typeface="Times New Roman" panose="02020603050405020304" pitchFamily="18" charset="0"/>
                          <a:cs typeface="Times New Roman" panose="02020603050405020304" pitchFamily="18" charset="0"/>
                        </a:rPr>
                        <a:t>3.</a:t>
                      </a:r>
                      <a:endParaRPr lang="ru-RU"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algn="l" fontAlgn="ctr"/>
                      <a:r>
                        <a:rPr lang="ru-RU" sz="1800" u="none" strike="noStrike" dirty="0" smtClean="0">
                          <a:effectLst/>
                          <a:latin typeface="Times New Roman" panose="02020603050405020304" pitchFamily="18" charset="0"/>
                          <a:cs typeface="Times New Roman" panose="02020603050405020304" pitchFamily="18" charset="0"/>
                        </a:rPr>
                        <a:t> </a:t>
                      </a:r>
                      <a:r>
                        <a:rPr lang="ru-RU" sz="1800" u="none" strike="noStrike" dirty="0" err="1" smtClean="0">
                          <a:effectLst/>
                          <a:latin typeface="Times New Roman" panose="02020603050405020304" pitchFamily="18" charset="0"/>
                          <a:cs typeface="Times New Roman" panose="02020603050405020304" pitchFamily="18" charset="0"/>
                        </a:rPr>
                        <a:t>Тадбиркорлар</a:t>
                      </a:r>
                      <a:r>
                        <a:rPr lang="ru-RU" sz="1800" u="none" strike="noStrike" dirty="0" smtClean="0">
                          <a:effectLst/>
                          <a:latin typeface="Times New Roman" panose="02020603050405020304" pitchFamily="18" charset="0"/>
                          <a:cs typeface="Times New Roman" panose="02020603050405020304" pitchFamily="18" charset="0"/>
                        </a:rPr>
                        <a:t> </a:t>
                      </a:r>
                      <a:r>
                        <a:rPr lang="ru-RU" sz="1800" u="none" strike="noStrike" dirty="0" err="1">
                          <a:effectLst/>
                          <a:latin typeface="Times New Roman" panose="02020603050405020304" pitchFamily="18" charset="0"/>
                          <a:cs typeface="Times New Roman" panose="02020603050405020304" pitchFamily="18" charset="0"/>
                        </a:rPr>
                        <a:t>билан</a:t>
                      </a:r>
                      <a:r>
                        <a:rPr lang="ru-RU" sz="1800" u="none" strike="noStrike" dirty="0">
                          <a:effectLst/>
                          <a:latin typeface="Times New Roman" panose="02020603050405020304" pitchFamily="18" charset="0"/>
                          <a:cs typeface="Times New Roman" panose="02020603050405020304" pitchFamily="18" charset="0"/>
                        </a:rPr>
                        <a:t> </a:t>
                      </a:r>
                      <a:r>
                        <a:rPr lang="ru-RU" sz="1800" u="none" strike="noStrike" dirty="0" err="1">
                          <a:effectLst/>
                          <a:latin typeface="Times New Roman" panose="02020603050405020304" pitchFamily="18" charset="0"/>
                          <a:cs typeface="Times New Roman" panose="02020603050405020304" pitchFamily="18" charset="0"/>
                        </a:rPr>
                        <a:t>индивидуал</a:t>
                      </a:r>
                      <a:r>
                        <a:rPr lang="ru-RU" sz="1800" u="none" strike="noStrike" dirty="0">
                          <a:effectLst/>
                          <a:latin typeface="Times New Roman" panose="02020603050405020304" pitchFamily="18" charset="0"/>
                          <a:cs typeface="Times New Roman" panose="02020603050405020304" pitchFamily="18" charset="0"/>
                        </a:rPr>
                        <a:t> </a:t>
                      </a:r>
                      <a:r>
                        <a:rPr lang="ru-RU" sz="1800" u="none" strike="noStrike" dirty="0" err="1">
                          <a:effectLst/>
                          <a:latin typeface="Times New Roman" panose="02020603050405020304" pitchFamily="18" charset="0"/>
                          <a:cs typeface="Times New Roman" panose="02020603050405020304" pitchFamily="18" charset="0"/>
                        </a:rPr>
                        <a:t>учрашувлар</a:t>
                      </a:r>
                      <a:r>
                        <a:rPr lang="ru-RU" sz="1800" u="none" strike="noStrike" dirty="0">
                          <a:effectLst/>
                          <a:latin typeface="Times New Roman" panose="02020603050405020304" pitchFamily="18" charset="0"/>
                          <a:cs typeface="Times New Roman" panose="02020603050405020304" pitchFamily="18" charset="0"/>
                        </a:rPr>
                        <a:t> </a:t>
                      </a:r>
                      <a:endParaRPr lang="ru-RU"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algn="ctr" fontAlgn="ctr"/>
                      <a:r>
                        <a:rPr lang="ru-RU" sz="1800" u="none" strike="noStrike" dirty="0">
                          <a:effectLst/>
                          <a:latin typeface="Times New Roman" panose="02020603050405020304" pitchFamily="18" charset="0"/>
                          <a:cs typeface="Times New Roman" panose="02020603050405020304" pitchFamily="18" charset="0"/>
                        </a:rPr>
                        <a:t>сони</a:t>
                      </a:r>
                      <a:endParaRPr lang="ru-RU" sz="18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algn="ctr" fontAlgn="ctr"/>
                      <a:r>
                        <a:rPr lang="uz-Cyrl-UZ" sz="1800" b="0" i="0" u="none" strike="noStrike" dirty="0" smtClean="0">
                          <a:solidFill>
                            <a:srgbClr val="002060"/>
                          </a:solidFill>
                          <a:effectLst/>
                          <a:latin typeface="Times New Roman" panose="02020603050405020304" pitchFamily="18" charset="0"/>
                          <a:cs typeface="Times New Roman" panose="02020603050405020304" pitchFamily="18" charset="0"/>
                        </a:rPr>
                        <a:t>12</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4337" marR="4337" marT="5782" marB="0" anchor="ctr"/>
                </a:tc>
                <a:extLst>
                  <a:ext uri="{0D108BD9-81ED-4DB2-BD59-A6C34878D82A}">
                    <a16:rowId xmlns:a16="http://schemas.microsoft.com/office/drawing/2014/main" val="10004"/>
                  </a:ext>
                </a:extLst>
              </a:tr>
              <a:tr h="389945">
                <a:tc rowSpan="2">
                  <a:txBody>
                    <a:bodyPr/>
                    <a:lstStyle/>
                    <a:p>
                      <a:pPr algn="ctr" fontAlgn="ctr"/>
                      <a:r>
                        <a:rPr lang="ru-RU" sz="1800" u="none" strike="noStrike" dirty="0" smtClean="0">
                          <a:effectLst/>
                          <a:latin typeface="Times New Roman" panose="02020603050405020304" pitchFamily="18" charset="0"/>
                          <a:cs typeface="Times New Roman" panose="02020603050405020304" pitchFamily="18" charset="0"/>
                        </a:rPr>
                        <a:t>4.</a:t>
                      </a:r>
                      <a:endParaRPr lang="ru-RU"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37" marR="4337" marT="5782" marB="0" anchor="ctr"/>
                </a:tc>
                <a:tc rowSpan="2">
                  <a:txBody>
                    <a:bodyPr/>
                    <a:lstStyle/>
                    <a:p>
                      <a:pPr algn="l" fontAlgn="ctr"/>
                      <a:r>
                        <a:rPr lang="ru-RU" sz="1800" u="none" strike="noStrike" dirty="0" smtClean="0">
                          <a:effectLst/>
                          <a:latin typeface="Times New Roman" panose="02020603050405020304" pitchFamily="18" charset="0"/>
                          <a:cs typeface="Times New Roman" panose="02020603050405020304" pitchFamily="18" charset="0"/>
                        </a:rPr>
                        <a:t> </a:t>
                      </a:r>
                      <a:r>
                        <a:rPr lang="ru-RU" sz="1800" u="none" strike="noStrike" dirty="0" err="1" smtClean="0">
                          <a:effectLst/>
                          <a:latin typeface="Times New Roman" panose="02020603050405020304" pitchFamily="18" charset="0"/>
                          <a:cs typeface="Times New Roman" panose="02020603050405020304" pitchFamily="18" charset="0"/>
                        </a:rPr>
                        <a:t>Тарқатилган</a:t>
                      </a:r>
                      <a:r>
                        <a:rPr lang="ru-RU" sz="1800" u="none" strike="noStrike" dirty="0" smtClean="0">
                          <a:effectLst/>
                          <a:latin typeface="Times New Roman" panose="02020603050405020304" pitchFamily="18" charset="0"/>
                          <a:cs typeface="Times New Roman" panose="02020603050405020304" pitchFamily="18" charset="0"/>
                        </a:rPr>
                        <a:t> </a:t>
                      </a:r>
                      <a:r>
                        <a:rPr lang="ru-RU" sz="1800" u="none" strike="noStrike" dirty="0" err="1">
                          <a:effectLst/>
                          <a:latin typeface="Times New Roman" panose="02020603050405020304" pitchFamily="18" charset="0"/>
                          <a:cs typeface="Times New Roman" panose="02020603050405020304" pitchFamily="18" charset="0"/>
                        </a:rPr>
                        <a:t>материаллар</a:t>
                      </a:r>
                      <a:r>
                        <a:rPr lang="ru-RU" sz="1800" u="none" strike="noStrike" dirty="0">
                          <a:effectLst/>
                          <a:latin typeface="Times New Roman" panose="02020603050405020304" pitchFamily="18" charset="0"/>
                          <a:cs typeface="Times New Roman" panose="02020603050405020304" pitchFamily="18" charset="0"/>
                        </a:rPr>
                        <a:t> (буклет, </a:t>
                      </a:r>
                      <a:r>
                        <a:rPr lang="ru-RU" sz="1800" u="none" strike="noStrike" dirty="0" err="1">
                          <a:effectLst/>
                          <a:latin typeface="Times New Roman" panose="02020603050405020304" pitchFamily="18" charset="0"/>
                          <a:cs typeface="Times New Roman" panose="02020603050405020304" pitchFamily="18" charset="0"/>
                        </a:rPr>
                        <a:t>флаер</a:t>
                      </a:r>
                      <a:r>
                        <a:rPr lang="ru-RU" sz="1800" u="none" strike="noStrike" dirty="0">
                          <a:effectLst/>
                          <a:latin typeface="Times New Roman" panose="02020603050405020304" pitchFamily="18" charset="0"/>
                          <a:cs typeface="Times New Roman" panose="02020603050405020304" pitchFamily="18" charset="0"/>
                        </a:rPr>
                        <a:t>)</a:t>
                      </a:r>
                      <a:endParaRPr lang="ru-RU"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algn="ctr" fontAlgn="ctr"/>
                      <a:r>
                        <a:rPr lang="ru-RU" sz="1800" u="none" strike="noStrike" dirty="0" err="1" smtClean="0">
                          <a:effectLst/>
                          <a:latin typeface="Times New Roman" panose="02020603050405020304" pitchFamily="18" charset="0"/>
                          <a:cs typeface="Times New Roman" panose="02020603050405020304" pitchFamily="18" charset="0"/>
                        </a:rPr>
                        <a:t>мавзулар</a:t>
                      </a:r>
                      <a:r>
                        <a:rPr lang="ru-RU" sz="1800" u="none" strike="noStrike" dirty="0" smtClean="0">
                          <a:effectLst/>
                          <a:latin typeface="Times New Roman" panose="02020603050405020304" pitchFamily="18" charset="0"/>
                          <a:cs typeface="Times New Roman" panose="02020603050405020304" pitchFamily="18" charset="0"/>
                        </a:rPr>
                        <a:t> сони</a:t>
                      </a:r>
                      <a:endParaRPr lang="ru-RU" sz="18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algn="ctr" fontAlgn="ctr"/>
                      <a:r>
                        <a:rPr lang="uz-Cyrl-UZ" sz="1800" b="0" u="none" strike="noStrike" dirty="0" smtClean="0">
                          <a:effectLst/>
                          <a:latin typeface="Times New Roman" panose="02020603050405020304" pitchFamily="18" charset="0"/>
                          <a:cs typeface="Times New Roman" panose="02020603050405020304" pitchFamily="18" charset="0"/>
                        </a:rPr>
                        <a:t>30</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4337" marR="4337" marT="5782" marB="0" anchor="ctr"/>
                </a:tc>
                <a:extLst>
                  <a:ext uri="{0D108BD9-81ED-4DB2-BD59-A6C34878D82A}">
                    <a16:rowId xmlns:a16="http://schemas.microsoft.com/office/drawing/2014/main" val="10005"/>
                  </a:ext>
                </a:extLst>
              </a:tr>
              <a:tr h="335181">
                <a:tc vMerge="1">
                  <a:txBody>
                    <a:bodyPr/>
                    <a:lstStyle/>
                    <a:p>
                      <a:endParaRPr lang="ru-RU"/>
                    </a:p>
                  </a:txBody>
                  <a:tcPr/>
                </a:tc>
                <a:tc vMerge="1">
                  <a:txBody>
                    <a:bodyPr/>
                    <a:lstStyle/>
                    <a:p>
                      <a:endParaRPr lang="ru-RU"/>
                    </a:p>
                  </a:txBody>
                  <a:tcPr/>
                </a:tc>
                <a:tc>
                  <a:txBody>
                    <a:bodyPr/>
                    <a:lstStyle/>
                    <a:p>
                      <a:pPr algn="ctr" fontAlgn="ctr"/>
                      <a:r>
                        <a:rPr lang="uz-Cyrl-UZ" sz="1800" u="none" strike="noStrike" dirty="0" smtClean="0">
                          <a:effectLst/>
                          <a:latin typeface="Times New Roman" panose="02020603050405020304" pitchFamily="18" charset="0"/>
                          <a:cs typeface="Times New Roman" panose="02020603050405020304" pitchFamily="18" charset="0"/>
                        </a:rPr>
                        <a:t>материаллар сони</a:t>
                      </a:r>
                      <a:endParaRPr lang="ru-RU" sz="18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algn="ctr" fontAlgn="ctr"/>
                      <a:r>
                        <a:rPr lang="uz-Cyrl-UZ" sz="1800" b="0" u="none" strike="noStrike" dirty="0" smtClean="0">
                          <a:effectLst/>
                          <a:latin typeface="Times New Roman" panose="02020603050405020304" pitchFamily="18" charset="0"/>
                          <a:cs typeface="Times New Roman" panose="02020603050405020304" pitchFamily="18" charset="0"/>
                        </a:rPr>
                        <a:t>10 500</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4337" marR="4337" marT="5782" marB="0" anchor="ctr"/>
                </a:tc>
                <a:extLst>
                  <a:ext uri="{0D108BD9-81ED-4DB2-BD59-A6C34878D82A}">
                    <a16:rowId xmlns:a16="http://schemas.microsoft.com/office/drawing/2014/main" val="10006"/>
                  </a:ext>
                </a:extLst>
              </a:tr>
              <a:tr h="400369">
                <a:tc>
                  <a:txBody>
                    <a:bodyPr/>
                    <a:lstStyle/>
                    <a:p>
                      <a:pPr algn="ctr" fontAlgn="ctr"/>
                      <a:r>
                        <a:rPr lang="ru-RU" sz="1800" u="none" strike="noStrike" dirty="0" smtClean="0">
                          <a:effectLst/>
                          <a:latin typeface="Times New Roman" panose="02020603050405020304" pitchFamily="18" charset="0"/>
                          <a:cs typeface="Times New Roman" panose="02020603050405020304" pitchFamily="18" charset="0"/>
                        </a:rPr>
                        <a:t>5.</a:t>
                      </a:r>
                      <a:endParaRPr lang="ru-RU"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algn="l" fontAlgn="ctr"/>
                      <a:r>
                        <a:rPr lang="ru-RU" sz="1800" u="none" strike="noStrike" dirty="0" smtClean="0">
                          <a:effectLst/>
                          <a:latin typeface="Times New Roman" panose="02020603050405020304" pitchFamily="18" charset="0"/>
                          <a:cs typeface="Times New Roman" panose="02020603050405020304" pitchFamily="18" charset="0"/>
                        </a:rPr>
                        <a:t> </a:t>
                      </a:r>
                      <a:r>
                        <a:rPr lang="ru-RU" sz="1800" u="none" strike="noStrike" dirty="0" err="1" smtClean="0">
                          <a:effectLst/>
                          <a:latin typeface="Times New Roman" panose="02020603050405020304" pitchFamily="18" charset="0"/>
                          <a:cs typeface="Times New Roman" panose="02020603050405020304" pitchFamily="18" charset="0"/>
                        </a:rPr>
                        <a:t>Радиода</a:t>
                      </a:r>
                      <a:r>
                        <a:rPr lang="ru-RU" sz="1800" u="none" strike="noStrike" dirty="0" smtClean="0">
                          <a:effectLst/>
                          <a:latin typeface="Times New Roman" panose="02020603050405020304" pitchFamily="18" charset="0"/>
                          <a:cs typeface="Times New Roman" panose="02020603050405020304" pitchFamily="18" charset="0"/>
                        </a:rPr>
                        <a:t> </a:t>
                      </a:r>
                      <a:r>
                        <a:rPr lang="ru-RU" sz="1800" u="none" strike="noStrike" dirty="0" err="1" smtClean="0">
                          <a:effectLst/>
                          <a:latin typeface="Times New Roman" panose="02020603050405020304" pitchFamily="18" charset="0"/>
                          <a:cs typeface="Times New Roman" panose="02020603050405020304" pitchFamily="18" charset="0"/>
                        </a:rPr>
                        <a:t>эшиттиришлар</a:t>
                      </a:r>
                      <a:endParaRPr lang="ru-RU"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algn="ctr" fontAlgn="ctr"/>
                      <a:r>
                        <a:rPr lang="ru-RU" sz="1800" u="none" strike="noStrike" dirty="0" smtClean="0">
                          <a:effectLst/>
                          <a:latin typeface="Times New Roman" panose="02020603050405020304" pitchFamily="18" charset="0"/>
                          <a:cs typeface="Times New Roman" panose="02020603050405020304" pitchFamily="18" charset="0"/>
                        </a:rPr>
                        <a:t>сони</a:t>
                      </a:r>
                      <a:endParaRPr lang="ru-RU" sz="18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algn="ctr" fontAlgn="ctr"/>
                      <a:r>
                        <a:rPr lang="uz-Cyrl-UZ" sz="1800" b="0" u="none" strike="noStrike" dirty="0" smtClean="0">
                          <a:effectLst/>
                          <a:latin typeface="Times New Roman" panose="02020603050405020304" pitchFamily="18" charset="0"/>
                          <a:cs typeface="Times New Roman" panose="02020603050405020304" pitchFamily="18" charset="0"/>
                        </a:rPr>
                        <a:t>24</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4337" marR="4337" marT="5782" marB="0" anchor="ctr"/>
                </a:tc>
                <a:extLst>
                  <a:ext uri="{0D108BD9-81ED-4DB2-BD59-A6C34878D82A}">
                    <a16:rowId xmlns:a16="http://schemas.microsoft.com/office/drawing/2014/main" val="10007"/>
                  </a:ext>
                </a:extLst>
              </a:tr>
              <a:tr h="501511">
                <a:tc>
                  <a:txBody>
                    <a:bodyPr/>
                    <a:lstStyle/>
                    <a:p>
                      <a:pPr algn="ctr" fontAlgn="ctr"/>
                      <a:r>
                        <a:rPr lang="ru-RU" sz="1800" u="none" strike="noStrike" dirty="0" smtClean="0">
                          <a:effectLst/>
                          <a:latin typeface="Times New Roman" panose="02020603050405020304" pitchFamily="18" charset="0"/>
                          <a:cs typeface="Times New Roman" panose="02020603050405020304" pitchFamily="18" charset="0"/>
                        </a:rPr>
                        <a:t>6.</a:t>
                      </a:r>
                      <a:endParaRPr lang="ru-RU"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ru-RU" sz="1800" u="none" strike="noStrike" dirty="0" smtClean="0">
                          <a:effectLst/>
                          <a:latin typeface="Times New Roman" panose="02020603050405020304" pitchFamily="18" charset="0"/>
                          <a:cs typeface="Times New Roman" panose="02020603050405020304" pitchFamily="18" charset="0"/>
                        </a:rPr>
                        <a:t> </a:t>
                      </a:r>
                      <a:r>
                        <a:rPr lang="ru-RU" sz="1800" u="none" strike="noStrike" dirty="0" err="1" smtClean="0">
                          <a:effectLst/>
                          <a:latin typeface="Times New Roman" panose="02020603050405020304" pitchFamily="18" charset="0"/>
                          <a:cs typeface="Times New Roman" panose="02020603050405020304" pitchFamily="18" charset="0"/>
                        </a:rPr>
                        <a:t>Давлат</a:t>
                      </a:r>
                      <a:r>
                        <a:rPr lang="ru-RU" sz="1800" u="none" strike="noStrike" dirty="0" smtClean="0">
                          <a:effectLst/>
                          <a:latin typeface="Times New Roman" panose="02020603050405020304" pitchFamily="18" charset="0"/>
                          <a:cs typeface="Times New Roman" panose="02020603050405020304" pitchFamily="18" charset="0"/>
                        </a:rPr>
                        <a:t> </a:t>
                      </a:r>
                      <a:r>
                        <a:rPr lang="ru-RU" sz="1800" u="none" strike="noStrike" dirty="0" err="1" smtClean="0">
                          <a:effectLst/>
                          <a:latin typeface="Times New Roman" panose="02020603050405020304" pitchFamily="18" charset="0"/>
                          <a:cs typeface="Times New Roman" panose="02020603050405020304" pitchFamily="18" charset="0"/>
                        </a:rPr>
                        <a:t>солиқ</a:t>
                      </a:r>
                      <a:r>
                        <a:rPr lang="ru-RU" sz="1800" u="none" strike="noStrike" dirty="0" smtClean="0">
                          <a:effectLst/>
                          <a:latin typeface="Times New Roman" panose="02020603050405020304" pitchFamily="18" charset="0"/>
                          <a:cs typeface="Times New Roman" panose="02020603050405020304" pitchFamily="18" charset="0"/>
                        </a:rPr>
                        <a:t> </a:t>
                      </a:r>
                      <a:r>
                        <a:rPr lang="ru-RU" sz="1800" u="none" strike="noStrike" dirty="0" err="1" smtClean="0">
                          <a:effectLst/>
                          <a:latin typeface="Times New Roman" panose="02020603050405020304" pitchFamily="18" charset="0"/>
                          <a:cs typeface="Times New Roman" panose="02020603050405020304" pitchFamily="18" charset="0"/>
                        </a:rPr>
                        <a:t>қўмитасининг</a:t>
                      </a:r>
                      <a:r>
                        <a:rPr lang="ru-RU" sz="1800" u="none" strike="noStrike" dirty="0" smtClean="0">
                          <a:effectLst/>
                          <a:latin typeface="Times New Roman" panose="02020603050405020304" pitchFamily="18" charset="0"/>
                          <a:cs typeface="Times New Roman" panose="02020603050405020304" pitchFamily="18" charset="0"/>
                        </a:rPr>
                        <a:t> </a:t>
                      </a:r>
                      <a:r>
                        <a:rPr lang="en-US" sz="1800" u="none" strike="noStrike" dirty="0" smtClean="0">
                          <a:effectLst/>
                          <a:latin typeface="Times New Roman" panose="02020603050405020304" pitchFamily="18" charset="0"/>
                          <a:cs typeface="Times New Roman" panose="02020603050405020304" pitchFamily="18" charset="0"/>
                        </a:rPr>
                        <a:t>soliq.uz </a:t>
                      </a:r>
                      <a:r>
                        <a:rPr lang="ru-RU" sz="1800" u="none" strike="noStrike" dirty="0" err="1" smtClean="0">
                          <a:effectLst/>
                          <a:latin typeface="Times New Roman" panose="02020603050405020304" pitchFamily="18" charset="0"/>
                          <a:cs typeface="Times New Roman" panose="02020603050405020304" pitchFamily="18" charset="0"/>
                        </a:rPr>
                        <a:t>сайтига</a:t>
                      </a:r>
                      <a:r>
                        <a:rPr lang="ru-RU" sz="1800" u="none" strike="noStrike" dirty="0" smtClean="0">
                          <a:effectLst/>
                          <a:latin typeface="Times New Roman" panose="02020603050405020304" pitchFamily="18" charset="0"/>
                          <a:cs typeface="Times New Roman" panose="02020603050405020304" pitchFamily="18" charset="0"/>
                        </a:rPr>
                        <a:t> </a:t>
                      </a:r>
                      <a:r>
                        <a:rPr lang="ru-RU" sz="1800" u="none" strike="noStrike" dirty="0" err="1" smtClean="0">
                          <a:effectLst/>
                          <a:latin typeface="Times New Roman" panose="02020603050405020304" pitchFamily="18" charset="0"/>
                          <a:cs typeface="Times New Roman" panose="02020603050405020304" pitchFamily="18" charset="0"/>
                        </a:rPr>
                        <a:t>жойлаштирилган</a:t>
                      </a:r>
                      <a:r>
                        <a:rPr lang="ru-RU" sz="1800" u="none" strike="noStrike" dirty="0" smtClean="0">
                          <a:effectLst/>
                          <a:latin typeface="Times New Roman" panose="02020603050405020304" pitchFamily="18" charset="0"/>
                          <a:cs typeface="Times New Roman" panose="02020603050405020304" pitchFamily="18" charset="0"/>
                        </a:rPr>
                        <a:t> </a:t>
                      </a:r>
                      <a:endParaRPr lang="ru-RU"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marL="0" indent="0" algn="ctr" fontAlgn="ctr"/>
                      <a:r>
                        <a:rPr lang="ru-RU" sz="1800" u="none" strike="noStrike" dirty="0" err="1" smtClean="0">
                          <a:effectLst/>
                          <a:latin typeface="Times New Roman" panose="02020603050405020304" pitchFamily="18" charset="0"/>
                          <a:cs typeface="Times New Roman" panose="02020603050405020304" pitchFamily="18" charset="0"/>
                        </a:rPr>
                        <a:t>материаллар</a:t>
                      </a:r>
                      <a:r>
                        <a:rPr lang="ru-RU" sz="1800" u="none" strike="noStrike" dirty="0" smtClean="0">
                          <a:effectLst/>
                          <a:latin typeface="Times New Roman" panose="02020603050405020304" pitchFamily="18" charset="0"/>
                          <a:cs typeface="Times New Roman" panose="02020603050405020304" pitchFamily="18" charset="0"/>
                        </a:rPr>
                        <a:t> сони</a:t>
                      </a:r>
                      <a:endParaRPr lang="ru-RU"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algn="ctr" fontAlgn="ctr"/>
                      <a:r>
                        <a:rPr lang="uz-Cyrl-UZ" sz="1800" b="0" i="0" u="none" strike="noStrike" dirty="0" smtClean="0">
                          <a:solidFill>
                            <a:srgbClr val="002060"/>
                          </a:solidFill>
                          <a:effectLst/>
                          <a:latin typeface="Times New Roman" panose="02020603050405020304" pitchFamily="18" charset="0"/>
                          <a:cs typeface="Times New Roman" panose="02020603050405020304" pitchFamily="18" charset="0"/>
                        </a:rPr>
                        <a:t>112</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4337" marR="4337" marT="5782" marB="0" anchor="ctr"/>
                </a:tc>
                <a:extLst>
                  <a:ext uri="{0D108BD9-81ED-4DB2-BD59-A6C34878D82A}">
                    <a16:rowId xmlns:a16="http://schemas.microsoft.com/office/drawing/2014/main" val="10008"/>
                  </a:ext>
                </a:extLst>
              </a:tr>
              <a:tr h="415514">
                <a:tc>
                  <a:txBody>
                    <a:bodyPr/>
                    <a:lstStyle/>
                    <a:p>
                      <a:pPr algn="ctr" fontAlgn="ctr"/>
                      <a:r>
                        <a:rPr lang="ru-RU" sz="1800" u="none" strike="noStrike" dirty="0" smtClean="0">
                          <a:effectLst/>
                          <a:latin typeface="Times New Roman" panose="02020603050405020304" pitchFamily="18" charset="0"/>
                          <a:cs typeface="Times New Roman" panose="02020603050405020304" pitchFamily="18" charset="0"/>
                        </a:rPr>
                        <a:t>7.</a:t>
                      </a:r>
                      <a:endParaRPr lang="ru-RU"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algn="l" fontAlgn="ctr"/>
                      <a:r>
                        <a:rPr lang="ru-RU" sz="1800" u="none" strike="noStrike" dirty="0" smtClean="0">
                          <a:effectLst/>
                          <a:latin typeface="Times New Roman" panose="02020603050405020304" pitchFamily="18" charset="0"/>
                          <a:cs typeface="Times New Roman" panose="02020603050405020304" pitchFamily="18" charset="0"/>
                        </a:rPr>
                        <a:t> </a:t>
                      </a:r>
                      <a:r>
                        <a:rPr lang="uz-Cyrl-UZ" sz="1800" u="none" strike="noStrike" dirty="0" smtClean="0">
                          <a:effectLst/>
                          <a:latin typeface="Times New Roman" panose="02020603050405020304" pitchFamily="18" charset="0"/>
                          <a:cs typeface="Times New Roman" panose="02020603050405020304" pitchFamily="18" charset="0"/>
                        </a:rPr>
                        <a:t>“</a:t>
                      </a:r>
                      <a:r>
                        <a:rPr lang="ru-RU" sz="1800" u="none" strike="noStrike" dirty="0" err="1" smtClean="0">
                          <a:effectLst/>
                          <a:latin typeface="Times New Roman" panose="02020603050405020304" pitchFamily="18" charset="0"/>
                          <a:cs typeface="Times New Roman" panose="02020603050405020304" pitchFamily="18" charset="0"/>
                        </a:rPr>
                        <a:t>Телеграм</a:t>
                      </a:r>
                      <a:r>
                        <a:rPr lang="uz-Cyrl-UZ" sz="1800" u="none" strike="noStrike" dirty="0" smtClean="0">
                          <a:effectLst/>
                          <a:latin typeface="Times New Roman" panose="02020603050405020304" pitchFamily="18" charset="0"/>
                          <a:cs typeface="Times New Roman" panose="02020603050405020304" pitchFamily="18" charset="0"/>
                        </a:rPr>
                        <a:t>”</a:t>
                      </a:r>
                      <a:r>
                        <a:rPr lang="ru-RU" sz="1800" u="none" strike="noStrike" dirty="0" smtClean="0">
                          <a:effectLst/>
                          <a:latin typeface="Times New Roman" panose="02020603050405020304" pitchFamily="18" charset="0"/>
                          <a:cs typeface="Times New Roman" panose="02020603050405020304" pitchFamily="18" charset="0"/>
                        </a:rPr>
                        <a:t> </a:t>
                      </a:r>
                      <a:r>
                        <a:rPr lang="ru-RU" sz="1800" u="none" strike="noStrike" dirty="0" err="1">
                          <a:effectLst/>
                          <a:latin typeface="Times New Roman" panose="02020603050405020304" pitchFamily="18" charset="0"/>
                          <a:cs typeface="Times New Roman" panose="02020603050405020304" pitchFamily="18" charset="0"/>
                        </a:rPr>
                        <a:t>ижтимоий</a:t>
                      </a:r>
                      <a:r>
                        <a:rPr lang="ru-RU" sz="1800" u="none" strike="noStrike" dirty="0">
                          <a:effectLst/>
                          <a:latin typeface="Times New Roman" panose="02020603050405020304" pitchFamily="18" charset="0"/>
                          <a:cs typeface="Times New Roman" panose="02020603050405020304" pitchFamily="18" charset="0"/>
                        </a:rPr>
                        <a:t> </a:t>
                      </a:r>
                      <a:r>
                        <a:rPr lang="ru-RU" sz="1800" u="none" strike="noStrike" dirty="0" err="1">
                          <a:effectLst/>
                          <a:latin typeface="Times New Roman" panose="02020603050405020304" pitchFamily="18" charset="0"/>
                          <a:cs typeface="Times New Roman" panose="02020603050405020304" pitchFamily="18" charset="0"/>
                        </a:rPr>
                        <a:t>тармоғига</a:t>
                      </a:r>
                      <a:r>
                        <a:rPr lang="ru-RU" sz="1800" u="none" strike="noStrike" dirty="0">
                          <a:effectLst/>
                          <a:latin typeface="Times New Roman" panose="02020603050405020304" pitchFamily="18" charset="0"/>
                          <a:cs typeface="Times New Roman" panose="02020603050405020304" pitchFamily="18" charset="0"/>
                        </a:rPr>
                        <a:t> </a:t>
                      </a:r>
                      <a:r>
                        <a:rPr lang="ru-RU" sz="1800" u="none" strike="noStrike" dirty="0" err="1">
                          <a:effectLst/>
                          <a:latin typeface="Times New Roman" panose="02020603050405020304" pitchFamily="18" charset="0"/>
                          <a:cs typeface="Times New Roman" panose="02020603050405020304" pitchFamily="18" charset="0"/>
                        </a:rPr>
                        <a:t>жойлаштирилган</a:t>
                      </a:r>
                      <a:endParaRPr lang="ru-RU"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algn="ctr" fontAlgn="ctr"/>
                      <a:r>
                        <a:rPr lang="ru-RU" sz="1800" u="none" strike="noStrike" dirty="0" err="1">
                          <a:effectLst/>
                          <a:latin typeface="Times New Roman" panose="02020603050405020304" pitchFamily="18" charset="0"/>
                          <a:cs typeface="Times New Roman" panose="02020603050405020304" pitchFamily="18" charset="0"/>
                        </a:rPr>
                        <a:t>материаллар</a:t>
                      </a:r>
                      <a:r>
                        <a:rPr lang="ru-RU" sz="1800" u="none" strike="noStrike" dirty="0">
                          <a:effectLst/>
                          <a:latin typeface="Times New Roman" panose="02020603050405020304" pitchFamily="18" charset="0"/>
                          <a:cs typeface="Times New Roman" panose="02020603050405020304" pitchFamily="18" charset="0"/>
                        </a:rPr>
                        <a:t> сони</a:t>
                      </a:r>
                      <a:endParaRPr lang="ru-RU" sz="18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algn="ctr" fontAlgn="ctr"/>
                      <a:r>
                        <a:rPr lang="uz-Cyrl-UZ" sz="1800" b="0" i="0" u="none" strike="noStrike" dirty="0" smtClean="0">
                          <a:solidFill>
                            <a:srgbClr val="002060"/>
                          </a:solidFill>
                          <a:effectLst/>
                          <a:latin typeface="Times New Roman" panose="02020603050405020304" pitchFamily="18" charset="0"/>
                          <a:cs typeface="Times New Roman" panose="02020603050405020304" pitchFamily="18" charset="0"/>
                        </a:rPr>
                        <a:t>87</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4337" marR="4337" marT="5782" marB="0" anchor="ctr"/>
                </a:tc>
                <a:extLst>
                  <a:ext uri="{0D108BD9-81ED-4DB2-BD59-A6C34878D82A}">
                    <a16:rowId xmlns:a16="http://schemas.microsoft.com/office/drawing/2014/main" val="10009"/>
                  </a:ext>
                </a:extLst>
              </a:tr>
              <a:tr h="415514">
                <a:tc>
                  <a:txBody>
                    <a:bodyPr/>
                    <a:lstStyle/>
                    <a:p>
                      <a:pPr algn="ctr" fontAlgn="ctr"/>
                      <a:r>
                        <a:rPr lang="ru-RU" sz="1800" u="none" strike="noStrike" dirty="0" smtClean="0">
                          <a:effectLst/>
                          <a:latin typeface="Times New Roman" panose="02020603050405020304" pitchFamily="18" charset="0"/>
                          <a:cs typeface="Times New Roman" panose="02020603050405020304" pitchFamily="18" charset="0"/>
                        </a:rPr>
                        <a:t>8.</a:t>
                      </a:r>
                      <a:endParaRPr lang="ru-RU" sz="18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algn="l" fontAlgn="ctr"/>
                      <a:r>
                        <a:rPr lang="uz-Cyrl-UZ" sz="1800" u="none" strike="noStrike" dirty="0" smtClean="0">
                          <a:effectLst/>
                          <a:latin typeface="Times New Roman" panose="02020603050405020304" pitchFamily="18" charset="0"/>
                          <a:cs typeface="Times New Roman" panose="02020603050405020304" pitchFamily="18" charset="0"/>
                        </a:rPr>
                        <a:t> “</a:t>
                      </a:r>
                      <a:r>
                        <a:rPr lang="en-US" sz="1800" u="none" strike="noStrike" dirty="0" smtClean="0">
                          <a:effectLst/>
                          <a:latin typeface="Times New Roman" panose="02020603050405020304" pitchFamily="18" charset="0"/>
                          <a:cs typeface="Times New Roman" panose="02020603050405020304" pitchFamily="18" charset="0"/>
                        </a:rPr>
                        <a:t>Facebook</a:t>
                      </a:r>
                      <a:r>
                        <a:rPr lang="uz-Cyrl-UZ" sz="1800" u="none" strike="noStrike" dirty="0" smtClean="0">
                          <a:effectLst/>
                          <a:latin typeface="Times New Roman" panose="02020603050405020304" pitchFamily="18" charset="0"/>
                          <a:cs typeface="Times New Roman" panose="02020603050405020304" pitchFamily="18" charset="0"/>
                        </a:rPr>
                        <a:t>”</a:t>
                      </a:r>
                      <a:r>
                        <a:rPr lang="en-US" sz="1800" u="none" strike="noStrike" dirty="0" smtClean="0">
                          <a:effectLst/>
                          <a:latin typeface="Times New Roman" panose="02020603050405020304" pitchFamily="18" charset="0"/>
                          <a:cs typeface="Times New Roman" panose="02020603050405020304" pitchFamily="18" charset="0"/>
                        </a:rPr>
                        <a:t> </a:t>
                      </a:r>
                      <a:r>
                        <a:rPr lang="ru-RU" sz="1800" u="none" strike="noStrike" dirty="0" err="1">
                          <a:effectLst/>
                          <a:latin typeface="Times New Roman" panose="02020603050405020304" pitchFamily="18" charset="0"/>
                          <a:cs typeface="Times New Roman" panose="02020603050405020304" pitchFamily="18" charset="0"/>
                        </a:rPr>
                        <a:t>ижтимоий</a:t>
                      </a:r>
                      <a:r>
                        <a:rPr lang="ru-RU" sz="1800" u="none" strike="noStrike" dirty="0">
                          <a:effectLst/>
                          <a:latin typeface="Times New Roman" panose="02020603050405020304" pitchFamily="18" charset="0"/>
                          <a:cs typeface="Times New Roman" panose="02020603050405020304" pitchFamily="18" charset="0"/>
                        </a:rPr>
                        <a:t> </a:t>
                      </a:r>
                      <a:r>
                        <a:rPr lang="ru-RU" sz="1800" u="none" strike="noStrike" dirty="0" err="1">
                          <a:effectLst/>
                          <a:latin typeface="Times New Roman" panose="02020603050405020304" pitchFamily="18" charset="0"/>
                          <a:cs typeface="Times New Roman" panose="02020603050405020304" pitchFamily="18" charset="0"/>
                        </a:rPr>
                        <a:t>тармоғига</a:t>
                      </a:r>
                      <a:r>
                        <a:rPr lang="ru-RU" sz="1800" u="none" strike="noStrike" dirty="0">
                          <a:effectLst/>
                          <a:latin typeface="Times New Roman" panose="02020603050405020304" pitchFamily="18" charset="0"/>
                          <a:cs typeface="Times New Roman" panose="02020603050405020304" pitchFamily="18" charset="0"/>
                        </a:rPr>
                        <a:t> </a:t>
                      </a:r>
                      <a:r>
                        <a:rPr lang="ru-RU" sz="1800" u="none" strike="noStrike" dirty="0" err="1">
                          <a:effectLst/>
                          <a:latin typeface="Times New Roman" panose="02020603050405020304" pitchFamily="18" charset="0"/>
                          <a:cs typeface="Times New Roman" panose="02020603050405020304" pitchFamily="18" charset="0"/>
                        </a:rPr>
                        <a:t>жойлаштирилган</a:t>
                      </a:r>
                      <a:endParaRPr lang="ru-RU"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algn="ctr" fontAlgn="ctr"/>
                      <a:r>
                        <a:rPr lang="ru-RU" sz="1800" u="none" strike="noStrike" dirty="0" err="1">
                          <a:effectLst/>
                          <a:latin typeface="Times New Roman" panose="02020603050405020304" pitchFamily="18" charset="0"/>
                          <a:cs typeface="Times New Roman" panose="02020603050405020304" pitchFamily="18" charset="0"/>
                        </a:rPr>
                        <a:t>материаллар</a:t>
                      </a:r>
                      <a:r>
                        <a:rPr lang="ru-RU" sz="1800" u="none" strike="noStrike" dirty="0">
                          <a:effectLst/>
                          <a:latin typeface="Times New Roman" panose="02020603050405020304" pitchFamily="18" charset="0"/>
                          <a:cs typeface="Times New Roman" panose="02020603050405020304" pitchFamily="18" charset="0"/>
                        </a:rPr>
                        <a:t> сони</a:t>
                      </a:r>
                      <a:endParaRPr lang="ru-RU" sz="18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4337" marR="4337" marT="5782" marB="0" anchor="ctr"/>
                </a:tc>
                <a:tc>
                  <a:txBody>
                    <a:bodyPr/>
                    <a:lstStyle/>
                    <a:p>
                      <a:pPr algn="ctr" fontAlgn="ctr"/>
                      <a:r>
                        <a:rPr lang="uz-Cyrl-UZ" sz="1800" b="0" i="0" u="none" strike="noStrike" dirty="0" smtClean="0">
                          <a:solidFill>
                            <a:srgbClr val="002060"/>
                          </a:solidFill>
                          <a:effectLst/>
                          <a:latin typeface="Times New Roman" panose="02020603050405020304" pitchFamily="18" charset="0"/>
                          <a:cs typeface="Times New Roman" panose="02020603050405020304" pitchFamily="18" charset="0"/>
                        </a:rPr>
                        <a:t>62</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4337" marR="4337" marT="5782" marB="0" anchor="ct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1313672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19099" y="292553"/>
            <a:ext cx="8360229" cy="1200329"/>
          </a:xfrm>
          <a:prstGeom prst="rect">
            <a:avLst/>
          </a:prstGeom>
          <a:ln w="38100">
            <a:solidFill>
              <a:schemeClr val="accent1"/>
            </a:solidFill>
          </a:ln>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uz-Cyrl-UZ" b="1" dirty="0" smtClean="0">
                <a:solidFill>
                  <a:srgbClr val="002060"/>
                </a:solidFill>
                <a:latin typeface="Arial" panose="020B0604020202020204" pitchFamily="34" charset="0"/>
              </a:rPr>
              <a:t>Янги </a:t>
            </a:r>
            <a:r>
              <a:rPr lang="uz-Cyrl-UZ" b="1" dirty="0">
                <a:solidFill>
                  <a:srgbClr val="002060"/>
                </a:solidFill>
                <a:latin typeface="Arial" panose="020B0604020202020204" pitchFamily="34" charset="0"/>
              </a:rPr>
              <a:t>таҳрирдаги Солиқ кодексининг мазмун моҳиятини тадбиркорлик субъектларига </a:t>
            </a:r>
            <a:r>
              <a:rPr lang="uz-Cyrl-UZ" b="1" dirty="0" smtClean="0">
                <a:solidFill>
                  <a:srgbClr val="002060"/>
                </a:solidFill>
                <a:latin typeface="Arial" panose="020B0604020202020204" pitchFamily="34" charset="0"/>
              </a:rPr>
              <a:t/>
            </a:r>
            <a:br>
              <a:rPr lang="uz-Cyrl-UZ" b="1" dirty="0" smtClean="0">
                <a:solidFill>
                  <a:srgbClr val="002060"/>
                </a:solidFill>
                <a:latin typeface="Arial" panose="020B0604020202020204" pitchFamily="34" charset="0"/>
              </a:rPr>
            </a:br>
            <a:r>
              <a:rPr lang="uz-Cyrl-UZ" b="1" dirty="0" smtClean="0">
                <a:solidFill>
                  <a:srgbClr val="002060"/>
                </a:solidFill>
                <a:latin typeface="Arial" panose="020B0604020202020204" pitchFamily="34" charset="0"/>
              </a:rPr>
              <a:t>етказиш бўйича </a:t>
            </a:r>
            <a:r>
              <a:rPr lang="uz-Cyrl-UZ" b="1" dirty="0" smtClean="0">
                <a:solidFill>
                  <a:srgbClr val="FF0000"/>
                </a:solidFill>
                <a:latin typeface="Arial" panose="020B0604020202020204" pitchFamily="34" charset="0"/>
              </a:rPr>
              <a:t>ўтказилган семинарлар тўғрисида </a:t>
            </a:r>
          </a:p>
          <a:p>
            <a:pPr algn="ctr"/>
            <a:r>
              <a:rPr lang="ru-RU" b="1" dirty="0" smtClean="0">
                <a:solidFill>
                  <a:srgbClr val="002060"/>
                </a:solidFill>
                <a:latin typeface="Arial" panose="020B0604020202020204" pitchFamily="34" charset="0"/>
              </a:rPr>
              <a:t>М А Ъ Л У М О Т</a:t>
            </a:r>
            <a:endParaRPr lang="ru-RU" dirty="0">
              <a:solidFill>
                <a:srgbClr val="002060"/>
              </a:solidFill>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197200815"/>
              </p:ext>
            </p:extLst>
          </p:nvPr>
        </p:nvGraphicFramePr>
        <p:xfrm>
          <a:off x="419099" y="1482729"/>
          <a:ext cx="8360229" cy="5392258"/>
        </p:xfrm>
        <a:graphic>
          <a:graphicData uri="http://schemas.openxmlformats.org/drawingml/2006/table">
            <a:tbl>
              <a:tblPr>
                <a:tableStyleId>{BDBED569-4797-4DF1-A0F4-6AAB3CD982D8}</a:tableStyleId>
              </a:tblPr>
              <a:tblGrid>
                <a:gridCol w="302094">
                  <a:extLst>
                    <a:ext uri="{9D8B030D-6E8A-4147-A177-3AD203B41FA5}">
                      <a16:colId xmlns:a16="http://schemas.microsoft.com/office/drawing/2014/main" val="20000"/>
                    </a:ext>
                  </a:extLst>
                </a:gridCol>
                <a:gridCol w="3707932">
                  <a:extLst>
                    <a:ext uri="{9D8B030D-6E8A-4147-A177-3AD203B41FA5}">
                      <a16:colId xmlns:a16="http://schemas.microsoft.com/office/drawing/2014/main" val="20001"/>
                    </a:ext>
                  </a:extLst>
                </a:gridCol>
                <a:gridCol w="1238250">
                  <a:extLst>
                    <a:ext uri="{9D8B030D-6E8A-4147-A177-3AD203B41FA5}">
                      <a16:colId xmlns:a16="http://schemas.microsoft.com/office/drawing/2014/main" val="20002"/>
                    </a:ext>
                  </a:extLst>
                </a:gridCol>
                <a:gridCol w="923925">
                  <a:extLst>
                    <a:ext uri="{9D8B030D-6E8A-4147-A177-3AD203B41FA5}">
                      <a16:colId xmlns:a16="http://schemas.microsoft.com/office/drawing/2014/main" val="20003"/>
                    </a:ext>
                  </a:extLst>
                </a:gridCol>
                <a:gridCol w="1000125">
                  <a:extLst>
                    <a:ext uri="{9D8B030D-6E8A-4147-A177-3AD203B41FA5}">
                      <a16:colId xmlns:a16="http://schemas.microsoft.com/office/drawing/2014/main" val="20004"/>
                    </a:ext>
                  </a:extLst>
                </a:gridCol>
                <a:gridCol w="1187903">
                  <a:extLst>
                    <a:ext uri="{9D8B030D-6E8A-4147-A177-3AD203B41FA5}">
                      <a16:colId xmlns:a16="http://schemas.microsoft.com/office/drawing/2014/main" val="20005"/>
                    </a:ext>
                  </a:extLst>
                </a:gridCol>
              </a:tblGrid>
              <a:tr h="790836">
                <a:tc>
                  <a:txBody>
                    <a:bodyPr/>
                    <a:lstStyle/>
                    <a:p>
                      <a:pPr algn="ctr" fontAlgn="ctr"/>
                      <a:r>
                        <a:rPr lang="ru-RU" sz="1400" b="1" u="none" strike="noStrike" dirty="0" err="1">
                          <a:effectLst/>
                          <a:latin typeface="Times New Roman" panose="02020603050405020304" pitchFamily="18" charset="0"/>
                          <a:cs typeface="Times New Roman" panose="02020603050405020304" pitchFamily="18" charset="0"/>
                        </a:rPr>
                        <a:t>Т.р</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b="1" u="none" strike="noStrike" dirty="0">
                          <a:effectLst/>
                          <a:latin typeface="Times New Roman" panose="02020603050405020304" pitchFamily="18" charset="0"/>
                          <a:cs typeface="Times New Roman" panose="02020603050405020304" pitchFamily="18" charset="0"/>
                        </a:rPr>
                        <a:t>Семинар </a:t>
                      </a:r>
                      <a:r>
                        <a:rPr lang="ru-RU" sz="1400" b="1" u="none" strike="noStrike" dirty="0" err="1">
                          <a:effectLst/>
                          <a:latin typeface="Times New Roman" panose="02020603050405020304" pitchFamily="18" charset="0"/>
                          <a:cs typeface="Times New Roman" panose="02020603050405020304" pitchFamily="18" charset="0"/>
                        </a:rPr>
                        <a:t>ташкил</a:t>
                      </a:r>
                      <a:r>
                        <a:rPr lang="ru-RU" sz="1400" b="1" u="none" strike="noStrike" dirty="0">
                          <a:effectLst/>
                          <a:latin typeface="Times New Roman" panose="02020603050405020304" pitchFamily="18" charset="0"/>
                          <a:cs typeface="Times New Roman" panose="02020603050405020304" pitchFamily="18" charset="0"/>
                        </a:rPr>
                        <a:t> </a:t>
                      </a:r>
                      <a:r>
                        <a:rPr lang="ru-RU" sz="1400" b="1" u="none" strike="noStrike" dirty="0" err="1">
                          <a:effectLst/>
                          <a:latin typeface="Times New Roman" panose="02020603050405020304" pitchFamily="18" charset="0"/>
                          <a:cs typeface="Times New Roman" panose="02020603050405020304" pitchFamily="18" charset="0"/>
                        </a:rPr>
                        <a:t>этилган</a:t>
                      </a:r>
                      <a:r>
                        <a:rPr lang="ru-RU" sz="1400" b="1" u="none" strike="noStrike" dirty="0">
                          <a:effectLst/>
                          <a:latin typeface="Times New Roman" panose="02020603050405020304" pitchFamily="18" charset="0"/>
                          <a:cs typeface="Times New Roman" panose="02020603050405020304" pitchFamily="18" charset="0"/>
                        </a:rPr>
                        <a:t> </a:t>
                      </a:r>
                      <a:br>
                        <a:rPr lang="ru-RU" sz="1400" b="1" u="none" strike="noStrike" dirty="0">
                          <a:effectLst/>
                          <a:latin typeface="Times New Roman" panose="02020603050405020304" pitchFamily="18" charset="0"/>
                          <a:cs typeface="Times New Roman" panose="02020603050405020304" pitchFamily="18" charset="0"/>
                        </a:rPr>
                      </a:br>
                      <a:r>
                        <a:rPr lang="ru-RU" sz="1400" b="1" u="none" strike="noStrike" dirty="0" err="1">
                          <a:effectLst/>
                          <a:latin typeface="Times New Roman" panose="02020603050405020304" pitchFamily="18" charset="0"/>
                          <a:cs typeface="Times New Roman" panose="02020603050405020304" pitchFamily="18" charset="0"/>
                        </a:rPr>
                        <a:t>жой</a:t>
                      </a:r>
                      <a:r>
                        <a:rPr lang="ru-RU" sz="1400" b="1" u="none" strike="noStrike" dirty="0">
                          <a:effectLst/>
                          <a:latin typeface="Times New Roman" panose="02020603050405020304" pitchFamily="18" charset="0"/>
                          <a:cs typeface="Times New Roman" panose="02020603050405020304" pitchFamily="18" charset="0"/>
                        </a:rPr>
                        <a:t> (</a:t>
                      </a:r>
                      <a:r>
                        <a:rPr lang="ru-RU" sz="1400" b="1" u="none" strike="noStrike" dirty="0" err="1">
                          <a:effectLst/>
                          <a:latin typeface="Times New Roman" panose="02020603050405020304" pitchFamily="18" charset="0"/>
                          <a:cs typeface="Times New Roman" panose="02020603050405020304" pitchFamily="18" charset="0"/>
                        </a:rPr>
                        <a:t>вазирлик</a:t>
                      </a:r>
                      <a:r>
                        <a:rPr lang="ru-RU" sz="1400" b="1" u="none" strike="noStrike" dirty="0">
                          <a:effectLst/>
                          <a:latin typeface="Times New Roman" panose="02020603050405020304" pitchFamily="18" charset="0"/>
                          <a:cs typeface="Times New Roman" panose="02020603050405020304" pitchFamily="18" charset="0"/>
                        </a:rPr>
                        <a:t> </a:t>
                      </a:r>
                      <a:r>
                        <a:rPr lang="ru-RU" sz="1400" b="1" u="none" strike="noStrike" dirty="0" err="1">
                          <a:effectLst/>
                          <a:latin typeface="Times New Roman" panose="02020603050405020304" pitchFamily="18" charset="0"/>
                          <a:cs typeface="Times New Roman" panose="02020603050405020304" pitchFamily="18" charset="0"/>
                        </a:rPr>
                        <a:t>ва</a:t>
                      </a:r>
                      <a:r>
                        <a:rPr lang="ru-RU" sz="1400" b="1" u="none" strike="noStrike" dirty="0">
                          <a:effectLst/>
                          <a:latin typeface="Times New Roman" panose="02020603050405020304" pitchFamily="18" charset="0"/>
                          <a:cs typeface="Times New Roman" panose="02020603050405020304" pitchFamily="18" charset="0"/>
                        </a:rPr>
                        <a:t> </a:t>
                      </a:r>
                      <a:r>
                        <a:rPr lang="ru-RU" sz="1400" b="1" u="none" strike="noStrike" dirty="0" err="1">
                          <a:effectLst/>
                          <a:latin typeface="Times New Roman" panose="02020603050405020304" pitchFamily="18" charset="0"/>
                          <a:cs typeface="Times New Roman" panose="02020603050405020304" pitchFamily="18" charset="0"/>
                        </a:rPr>
                        <a:t>идора</a:t>
                      </a:r>
                      <a:r>
                        <a:rPr lang="ru-RU" sz="1400" b="1" u="none" strike="noStrike" dirty="0">
                          <a:effectLst/>
                          <a:latin typeface="Times New Roman" panose="02020603050405020304" pitchFamily="18" charset="0"/>
                          <a:cs typeface="Times New Roman" panose="02020603050405020304" pitchFamily="18" charset="0"/>
                        </a:rPr>
                        <a:t>)</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b="1" u="none" strike="noStrike" dirty="0">
                          <a:effectLst/>
                          <a:latin typeface="Times New Roman" panose="02020603050405020304" pitchFamily="18" charset="0"/>
                          <a:cs typeface="Times New Roman" panose="02020603050405020304" pitchFamily="18" charset="0"/>
                        </a:rPr>
                        <a:t>Семинар </a:t>
                      </a:r>
                      <a:r>
                        <a:rPr lang="ru-RU" sz="1400" b="1" u="none" strike="noStrike" dirty="0" err="1">
                          <a:effectLst/>
                          <a:latin typeface="Times New Roman" panose="02020603050405020304" pitchFamily="18" charset="0"/>
                          <a:cs typeface="Times New Roman" panose="02020603050405020304" pitchFamily="18" charset="0"/>
                        </a:rPr>
                        <a:t>ташкил</a:t>
                      </a:r>
                      <a:r>
                        <a:rPr lang="ru-RU" sz="1400" b="1" u="none" strike="noStrike" dirty="0">
                          <a:effectLst/>
                          <a:latin typeface="Times New Roman" panose="02020603050405020304" pitchFamily="18" charset="0"/>
                          <a:cs typeface="Times New Roman" panose="02020603050405020304" pitchFamily="18" charset="0"/>
                        </a:rPr>
                        <a:t> </a:t>
                      </a:r>
                      <a:r>
                        <a:rPr lang="ru-RU" sz="1400" b="1" u="none" strike="noStrike" dirty="0" err="1">
                          <a:effectLst/>
                          <a:latin typeface="Times New Roman" panose="02020603050405020304" pitchFamily="18" charset="0"/>
                          <a:cs typeface="Times New Roman" panose="02020603050405020304" pitchFamily="18" charset="0"/>
                        </a:rPr>
                        <a:t>этилган</a:t>
                      </a:r>
                      <a:r>
                        <a:rPr lang="ru-RU" sz="1400" b="1" u="none" strike="noStrike" dirty="0">
                          <a:effectLst/>
                          <a:latin typeface="Times New Roman" panose="02020603050405020304" pitchFamily="18" charset="0"/>
                          <a:cs typeface="Times New Roman" panose="02020603050405020304" pitchFamily="18" charset="0"/>
                        </a:rPr>
                        <a:t> сана</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b="1" u="none" strike="noStrike" dirty="0" err="1">
                          <a:effectLst/>
                          <a:latin typeface="Times New Roman" panose="02020603050405020304" pitchFamily="18" charset="0"/>
                          <a:cs typeface="Times New Roman" panose="02020603050405020304" pitchFamily="18" charset="0"/>
                        </a:rPr>
                        <a:t>Ўтказилган</a:t>
                      </a:r>
                      <a:r>
                        <a:rPr lang="ru-RU" sz="1400" b="1" u="none" strike="noStrike" dirty="0">
                          <a:effectLst/>
                          <a:latin typeface="Times New Roman" panose="02020603050405020304" pitchFamily="18" charset="0"/>
                          <a:cs typeface="Times New Roman" panose="02020603050405020304" pitchFamily="18" charset="0"/>
                        </a:rPr>
                        <a:t> </a:t>
                      </a:r>
                      <a:r>
                        <a:rPr lang="ru-RU" sz="1400" b="1" u="none" strike="noStrike" dirty="0" err="1">
                          <a:effectLst/>
                          <a:latin typeface="Times New Roman" panose="02020603050405020304" pitchFamily="18" charset="0"/>
                          <a:cs typeface="Times New Roman" panose="02020603050405020304" pitchFamily="18" charset="0"/>
                        </a:rPr>
                        <a:t>семинарлар</a:t>
                      </a:r>
                      <a:r>
                        <a:rPr lang="ru-RU" sz="1400" b="1" u="none" strike="noStrike" dirty="0">
                          <a:effectLst/>
                          <a:latin typeface="Times New Roman" panose="02020603050405020304" pitchFamily="18" charset="0"/>
                          <a:cs typeface="Times New Roman" panose="02020603050405020304" pitchFamily="18" charset="0"/>
                        </a:rPr>
                        <a:t> сони</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b="1" u="none" strike="noStrike" dirty="0" err="1">
                          <a:effectLst/>
                          <a:latin typeface="Times New Roman" panose="02020603050405020304" pitchFamily="18" charset="0"/>
                          <a:cs typeface="Times New Roman" panose="02020603050405020304" pitchFamily="18" charset="0"/>
                        </a:rPr>
                        <a:t>Семинарда</a:t>
                      </a:r>
                      <a:r>
                        <a:rPr lang="ru-RU" sz="1400" b="1" u="none" strike="noStrike" dirty="0">
                          <a:effectLst/>
                          <a:latin typeface="Times New Roman" panose="02020603050405020304" pitchFamily="18" charset="0"/>
                          <a:cs typeface="Times New Roman" panose="02020603050405020304" pitchFamily="18" charset="0"/>
                        </a:rPr>
                        <a:t> </a:t>
                      </a:r>
                      <a:r>
                        <a:rPr lang="ru-RU" sz="1400" b="1" u="none" strike="noStrike" dirty="0" err="1">
                          <a:effectLst/>
                          <a:latin typeface="Times New Roman" panose="02020603050405020304" pitchFamily="18" charset="0"/>
                          <a:cs typeface="Times New Roman" panose="02020603050405020304" pitchFamily="18" charset="0"/>
                        </a:rPr>
                        <a:t>қатнашганлар</a:t>
                      </a:r>
                      <a:r>
                        <a:rPr lang="ru-RU" sz="1400" b="1" u="none" strike="noStrike" dirty="0">
                          <a:effectLst/>
                          <a:latin typeface="Times New Roman" panose="02020603050405020304" pitchFamily="18" charset="0"/>
                          <a:cs typeface="Times New Roman" panose="02020603050405020304" pitchFamily="18" charset="0"/>
                        </a:rPr>
                        <a:t> сони</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b="1" u="none" strike="noStrike" dirty="0" err="1">
                          <a:effectLst/>
                          <a:latin typeface="Times New Roman" panose="02020603050405020304" pitchFamily="18" charset="0"/>
                          <a:cs typeface="Times New Roman" panose="02020603050405020304" pitchFamily="18" charset="0"/>
                        </a:rPr>
                        <a:t>Тарқатилган</a:t>
                      </a:r>
                      <a:r>
                        <a:rPr lang="ru-RU" sz="1400" b="1" u="none" strike="noStrike" dirty="0">
                          <a:effectLst/>
                          <a:latin typeface="Times New Roman" panose="02020603050405020304" pitchFamily="18" charset="0"/>
                          <a:cs typeface="Times New Roman" panose="02020603050405020304" pitchFamily="18" charset="0"/>
                        </a:rPr>
                        <a:t> </a:t>
                      </a:r>
                      <a:r>
                        <a:rPr lang="ru-RU" sz="1400" b="1" u="none" strike="noStrike" dirty="0" err="1">
                          <a:effectLst/>
                          <a:latin typeface="Times New Roman" panose="02020603050405020304" pitchFamily="18" charset="0"/>
                          <a:cs typeface="Times New Roman" panose="02020603050405020304" pitchFamily="18" charset="0"/>
                        </a:rPr>
                        <a:t>тарқатма</a:t>
                      </a:r>
                      <a:r>
                        <a:rPr lang="ru-RU" sz="1400" b="1" u="none" strike="noStrike" dirty="0">
                          <a:effectLst/>
                          <a:latin typeface="Times New Roman" panose="02020603050405020304" pitchFamily="18" charset="0"/>
                          <a:cs typeface="Times New Roman" panose="02020603050405020304" pitchFamily="18" charset="0"/>
                        </a:rPr>
                        <a:t> </a:t>
                      </a:r>
                      <a:r>
                        <a:rPr lang="ru-RU" sz="1400" b="1" u="none" strike="noStrike" dirty="0" err="1">
                          <a:effectLst/>
                          <a:latin typeface="Times New Roman" panose="02020603050405020304" pitchFamily="18" charset="0"/>
                          <a:cs typeface="Times New Roman" panose="02020603050405020304" pitchFamily="18" charset="0"/>
                        </a:rPr>
                        <a:t>материаллар</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extLst>
                  <a:ext uri="{0D108BD9-81ED-4DB2-BD59-A6C34878D82A}">
                    <a16:rowId xmlns:a16="http://schemas.microsoft.com/office/drawing/2014/main" val="10000"/>
                  </a:ext>
                </a:extLst>
              </a:tr>
              <a:tr h="256226">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l" fontAlgn="ctr"/>
                      <a:r>
                        <a:rPr lang="ru-RU" sz="1400" u="none" strike="noStrike" dirty="0" err="1" smtClean="0">
                          <a:effectLst/>
                          <a:latin typeface="Times New Roman" panose="02020603050405020304" pitchFamily="18" charset="0"/>
                          <a:cs typeface="Times New Roman" panose="02020603050405020304" pitchFamily="18" charset="0"/>
                        </a:rPr>
                        <a:t>Ўзэкспомарказ</a:t>
                      </a:r>
                      <a:r>
                        <a:rPr lang="ru-RU" sz="1400" u="none" strike="noStrike" dirty="0" smtClean="0">
                          <a:effectLst/>
                          <a:latin typeface="Times New Roman" panose="02020603050405020304" pitchFamily="18" charset="0"/>
                          <a:cs typeface="Times New Roman" panose="02020603050405020304" pitchFamily="18" charset="0"/>
                        </a:rPr>
                        <a:t> (</a:t>
                      </a:r>
                      <a:r>
                        <a:rPr lang="ru-RU" sz="1400" u="none" strike="noStrike" dirty="0" err="1" smtClean="0">
                          <a:effectLst/>
                          <a:latin typeface="Times New Roman" panose="02020603050405020304" pitchFamily="18" charset="0"/>
                          <a:cs typeface="Times New Roman" panose="02020603050405020304" pitchFamily="18" charset="0"/>
                        </a:rPr>
                        <a:t>Тошкент</a:t>
                      </a:r>
                      <a:r>
                        <a:rPr lang="ru-RU" sz="1400" u="none" strike="noStrike" dirty="0" smtClean="0">
                          <a:effectLst/>
                          <a:latin typeface="Times New Roman" panose="02020603050405020304" pitchFamily="18" charset="0"/>
                          <a:cs typeface="Times New Roman" panose="02020603050405020304" pitchFamily="18" charset="0"/>
                        </a:rPr>
                        <a:t> ш. </a:t>
                      </a:r>
                      <a:r>
                        <a:rPr lang="ru-RU" sz="1400" u="none" strike="noStrike" dirty="0" err="1" smtClean="0">
                          <a:effectLst/>
                          <a:latin typeface="Times New Roman" panose="02020603050405020304" pitchFamily="18" charset="0"/>
                          <a:cs typeface="Times New Roman" panose="02020603050405020304" pitchFamily="18" charset="0"/>
                        </a:rPr>
                        <a:t>ва</a:t>
                      </a:r>
                      <a:r>
                        <a:rPr lang="ru-RU" sz="1400" u="none" strike="noStrike" dirty="0" smtClean="0">
                          <a:effectLst/>
                          <a:latin typeface="Times New Roman" panose="02020603050405020304" pitchFamily="18" charset="0"/>
                          <a:cs typeface="Times New Roman" panose="02020603050405020304" pitchFamily="18" charset="0"/>
                        </a:rPr>
                        <a:t> </a:t>
                      </a:r>
                      <a:r>
                        <a:rPr lang="ru-RU" sz="1400" u="none" strike="noStrike" dirty="0" err="1" smtClean="0">
                          <a:effectLst/>
                          <a:latin typeface="Times New Roman" panose="02020603050405020304" pitchFamily="18" charset="0"/>
                          <a:cs typeface="Times New Roman" panose="02020603050405020304" pitchFamily="18" charset="0"/>
                        </a:rPr>
                        <a:t>Тошкент</a:t>
                      </a:r>
                      <a:r>
                        <a:rPr lang="ru-RU" sz="1400" u="none" strike="noStrike" dirty="0" smtClean="0">
                          <a:effectLst/>
                          <a:latin typeface="Times New Roman" panose="02020603050405020304" pitchFamily="18" charset="0"/>
                          <a:cs typeface="Times New Roman" panose="02020603050405020304" pitchFamily="18" charset="0"/>
                        </a:rPr>
                        <a:t> в.)</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06-08.01.2020 й</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3</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3 000</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10 500</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extLst>
                  <a:ext uri="{0D108BD9-81ED-4DB2-BD59-A6C34878D82A}">
                    <a16:rowId xmlns:a16="http://schemas.microsoft.com/office/drawing/2014/main" val="10001"/>
                  </a:ext>
                </a:extLst>
              </a:tr>
              <a:tr h="256226">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2</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l" fontAlgn="ctr"/>
                      <a:r>
                        <a:rPr lang="ru-RU" sz="1400" u="none" strike="noStrike" dirty="0" err="1">
                          <a:effectLst/>
                          <a:latin typeface="Times New Roman" panose="02020603050405020304" pitchFamily="18" charset="0"/>
                          <a:cs typeface="Times New Roman" panose="02020603050405020304" pitchFamily="18" charset="0"/>
                        </a:rPr>
                        <a:t>Қорақалпоғистон</a:t>
                      </a:r>
                      <a:r>
                        <a:rPr lang="ru-RU" sz="1400" u="none" strike="noStrike" dirty="0">
                          <a:effectLst/>
                          <a:latin typeface="Times New Roman" panose="02020603050405020304" pitchFamily="18" charset="0"/>
                          <a:cs typeface="Times New Roman" panose="02020603050405020304" pitchFamily="18" charset="0"/>
                        </a:rPr>
                        <a:t> </a:t>
                      </a:r>
                      <a:r>
                        <a:rPr lang="ru-RU" sz="1400" u="none" strike="noStrike" dirty="0" err="1">
                          <a:effectLst/>
                          <a:latin typeface="Times New Roman" panose="02020603050405020304" pitchFamily="18" charset="0"/>
                          <a:cs typeface="Times New Roman" panose="02020603050405020304" pitchFamily="18" charset="0"/>
                        </a:rPr>
                        <a:t>Республикаси</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09-10.01.2020 й</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a:effectLst/>
                          <a:latin typeface="Times New Roman" panose="02020603050405020304" pitchFamily="18" charset="0"/>
                          <a:cs typeface="Times New Roman" panose="02020603050405020304" pitchFamily="18" charset="0"/>
                        </a:rPr>
                        <a:t>4</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845</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1 300</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extLst>
                  <a:ext uri="{0D108BD9-81ED-4DB2-BD59-A6C34878D82A}">
                    <a16:rowId xmlns:a16="http://schemas.microsoft.com/office/drawing/2014/main" val="10002"/>
                  </a:ext>
                </a:extLst>
              </a:tr>
              <a:tr h="256226">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3</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l" fontAlgn="ctr"/>
                      <a:r>
                        <a:rPr lang="ru-RU" sz="1400" u="none" strike="noStrike" dirty="0">
                          <a:effectLst/>
                          <a:latin typeface="Times New Roman" panose="02020603050405020304" pitchFamily="18" charset="0"/>
                          <a:cs typeface="Times New Roman" panose="02020603050405020304" pitchFamily="18" charset="0"/>
                        </a:rPr>
                        <a:t>Наманган </a:t>
                      </a:r>
                      <a:r>
                        <a:rPr lang="ru-RU" sz="1400" u="none" strike="noStrike" dirty="0" err="1">
                          <a:effectLst/>
                          <a:latin typeface="Times New Roman" panose="02020603050405020304" pitchFamily="18" charset="0"/>
                          <a:cs typeface="Times New Roman" panose="02020603050405020304" pitchFamily="18" charset="0"/>
                        </a:rPr>
                        <a:t>вилояти</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10.01.2020 й</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296</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309</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extLst>
                  <a:ext uri="{0D108BD9-81ED-4DB2-BD59-A6C34878D82A}">
                    <a16:rowId xmlns:a16="http://schemas.microsoft.com/office/drawing/2014/main" val="10003"/>
                  </a:ext>
                </a:extLst>
              </a:tr>
              <a:tr h="256226">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4</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l" fontAlgn="ctr"/>
                      <a:r>
                        <a:rPr lang="ru-RU" sz="1400" u="none" strike="noStrike" dirty="0" err="1">
                          <a:effectLst/>
                          <a:latin typeface="Times New Roman" panose="02020603050405020304" pitchFamily="18" charset="0"/>
                          <a:cs typeface="Times New Roman" panose="02020603050405020304" pitchFamily="18" charset="0"/>
                        </a:rPr>
                        <a:t>Фарғона</a:t>
                      </a:r>
                      <a:r>
                        <a:rPr lang="ru-RU" sz="1400" u="none" strike="noStrike" dirty="0">
                          <a:effectLst/>
                          <a:latin typeface="Times New Roman" panose="02020603050405020304" pitchFamily="18" charset="0"/>
                          <a:cs typeface="Times New Roman" panose="02020603050405020304" pitchFamily="18" charset="0"/>
                        </a:rPr>
                        <a:t> </a:t>
                      </a:r>
                      <a:r>
                        <a:rPr lang="ru-RU" sz="1400" u="none" strike="noStrike" dirty="0" err="1">
                          <a:effectLst/>
                          <a:latin typeface="Times New Roman" panose="02020603050405020304" pitchFamily="18" charset="0"/>
                          <a:cs typeface="Times New Roman" panose="02020603050405020304" pitchFamily="18" charset="0"/>
                        </a:rPr>
                        <a:t>вилояти</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a:effectLst/>
                          <a:latin typeface="Times New Roman" panose="02020603050405020304" pitchFamily="18" charset="0"/>
                          <a:cs typeface="Times New Roman" panose="02020603050405020304" pitchFamily="18" charset="0"/>
                        </a:rPr>
                        <a:t>10.01.2020 й</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400</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1 500</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extLst>
                  <a:ext uri="{0D108BD9-81ED-4DB2-BD59-A6C34878D82A}">
                    <a16:rowId xmlns:a16="http://schemas.microsoft.com/office/drawing/2014/main" val="10004"/>
                  </a:ext>
                </a:extLst>
              </a:tr>
              <a:tr h="256226">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5</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l" fontAlgn="ctr"/>
                      <a:r>
                        <a:rPr lang="ru-RU" sz="1400" u="none" strike="noStrike" dirty="0" err="1">
                          <a:effectLst/>
                          <a:latin typeface="Times New Roman" panose="02020603050405020304" pitchFamily="18" charset="0"/>
                          <a:cs typeface="Times New Roman" panose="02020603050405020304" pitchFamily="18" charset="0"/>
                        </a:rPr>
                        <a:t>Хоразм</a:t>
                      </a:r>
                      <a:r>
                        <a:rPr lang="ru-RU" sz="1400" u="none" strike="noStrike" dirty="0">
                          <a:effectLst/>
                          <a:latin typeface="Times New Roman" panose="02020603050405020304" pitchFamily="18" charset="0"/>
                          <a:cs typeface="Times New Roman" panose="02020603050405020304" pitchFamily="18" charset="0"/>
                        </a:rPr>
                        <a:t> </a:t>
                      </a:r>
                      <a:r>
                        <a:rPr lang="ru-RU" sz="1400" u="none" strike="noStrike" dirty="0" err="1">
                          <a:effectLst/>
                          <a:latin typeface="Times New Roman" panose="02020603050405020304" pitchFamily="18" charset="0"/>
                          <a:cs typeface="Times New Roman" panose="02020603050405020304" pitchFamily="18" charset="0"/>
                        </a:rPr>
                        <a:t>вилояти</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10.01.2020 й</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2</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650</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3 500</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extLst>
                  <a:ext uri="{0D108BD9-81ED-4DB2-BD59-A6C34878D82A}">
                    <a16:rowId xmlns:a16="http://schemas.microsoft.com/office/drawing/2014/main" val="10005"/>
                  </a:ext>
                </a:extLst>
              </a:tr>
              <a:tr h="256226">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6</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l" fontAlgn="ctr"/>
                      <a:r>
                        <a:rPr lang="ru-RU" sz="1400" u="none" strike="noStrike">
                          <a:effectLst/>
                          <a:latin typeface="Times New Roman" panose="02020603050405020304" pitchFamily="18" charset="0"/>
                          <a:cs typeface="Times New Roman" panose="02020603050405020304" pitchFamily="18" charset="0"/>
                        </a:rPr>
                        <a:t>Андижон вилояти</a:t>
                      </a:r>
                      <a:endParaRPr lang="ru-RU" sz="1400" b="1"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11.01.2020 й</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650</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1 300</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extLst>
                  <a:ext uri="{0D108BD9-81ED-4DB2-BD59-A6C34878D82A}">
                    <a16:rowId xmlns:a16="http://schemas.microsoft.com/office/drawing/2014/main" val="10006"/>
                  </a:ext>
                </a:extLst>
              </a:tr>
              <a:tr h="256226">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7</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l" fontAlgn="ctr"/>
                      <a:r>
                        <a:rPr lang="ru-RU" sz="1400" u="none" strike="noStrike">
                          <a:effectLst/>
                          <a:latin typeface="Times New Roman" panose="02020603050405020304" pitchFamily="18" charset="0"/>
                          <a:cs typeface="Times New Roman" panose="02020603050405020304" pitchFamily="18" charset="0"/>
                        </a:rPr>
                        <a:t>Сирдарё вилояти</a:t>
                      </a:r>
                      <a:endParaRPr lang="ru-RU" sz="1400" b="1"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a:effectLst/>
                          <a:latin typeface="Times New Roman" panose="02020603050405020304" pitchFamily="18" charset="0"/>
                          <a:cs typeface="Times New Roman" panose="02020603050405020304" pitchFamily="18" charset="0"/>
                        </a:rPr>
                        <a:t>11.01.2020 й</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254</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254</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extLst>
                  <a:ext uri="{0D108BD9-81ED-4DB2-BD59-A6C34878D82A}">
                    <a16:rowId xmlns:a16="http://schemas.microsoft.com/office/drawing/2014/main" val="10007"/>
                  </a:ext>
                </a:extLst>
              </a:tr>
              <a:tr h="256226">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8</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ru-RU" sz="1400" u="none" strike="noStrike" dirty="0" err="1" smtClean="0">
                          <a:effectLst/>
                          <a:latin typeface="Times New Roman" panose="02020603050405020304" pitchFamily="18" charset="0"/>
                          <a:cs typeface="Times New Roman" panose="02020603050405020304" pitchFamily="18" charset="0"/>
                        </a:rPr>
                        <a:t>Жиззах</a:t>
                      </a:r>
                      <a:r>
                        <a:rPr lang="ru-RU" sz="1400" u="none" strike="noStrike" dirty="0" smtClean="0">
                          <a:effectLst/>
                          <a:latin typeface="Times New Roman" panose="02020603050405020304" pitchFamily="18" charset="0"/>
                          <a:cs typeface="Times New Roman" panose="02020603050405020304" pitchFamily="18" charset="0"/>
                        </a:rPr>
                        <a:t> </a:t>
                      </a:r>
                      <a:r>
                        <a:rPr lang="ru-RU" sz="1400" u="none" strike="noStrike" dirty="0" err="1" smtClean="0">
                          <a:effectLst/>
                          <a:latin typeface="Times New Roman" panose="02020603050405020304" pitchFamily="18" charset="0"/>
                          <a:cs typeface="Times New Roman" panose="02020603050405020304" pitchFamily="18" charset="0"/>
                        </a:rPr>
                        <a:t>вилояти</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smtClean="0">
                          <a:effectLst/>
                          <a:latin typeface="Times New Roman" panose="02020603050405020304" pitchFamily="18" charset="0"/>
                          <a:cs typeface="Times New Roman" panose="02020603050405020304" pitchFamily="18" charset="0"/>
                        </a:rPr>
                        <a:t>16.01.2020 </a:t>
                      </a:r>
                      <a:r>
                        <a:rPr lang="ru-RU" sz="1400" u="none" strike="noStrike" dirty="0">
                          <a:effectLst/>
                          <a:latin typeface="Times New Roman" panose="02020603050405020304" pitchFamily="18" charset="0"/>
                          <a:cs typeface="Times New Roman" panose="02020603050405020304" pitchFamily="18" charset="0"/>
                        </a:rPr>
                        <a:t>й</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smtClean="0">
                          <a:effectLst/>
                          <a:latin typeface="Times New Roman" panose="02020603050405020304" pitchFamily="18" charset="0"/>
                          <a:cs typeface="Times New Roman" panose="02020603050405020304" pitchFamily="18" charset="0"/>
                        </a:rPr>
                        <a:t>3</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smtClean="0">
                          <a:effectLst/>
                          <a:latin typeface="Times New Roman" panose="02020603050405020304" pitchFamily="18" charset="0"/>
                          <a:cs typeface="Times New Roman" panose="02020603050405020304" pitchFamily="18" charset="0"/>
                        </a:rPr>
                        <a:t>800</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1400" u="none" strike="noStrike" dirty="0" smtClean="0">
                          <a:effectLst/>
                          <a:latin typeface="Times New Roman" panose="02020603050405020304" pitchFamily="18" charset="0"/>
                          <a:cs typeface="Times New Roman" panose="02020603050405020304" pitchFamily="18" charset="0"/>
                        </a:rPr>
                        <a:t>5 000</a:t>
                      </a:r>
                      <a:r>
                        <a:rPr lang="ru-RU" sz="1400" u="none" strike="noStrike" dirty="0">
                          <a:effectLst/>
                          <a:latin typeface="Times New Roman" panose="02020603050405020304" pitchFamily="18" charset="0"/>
                          <a:cs typeface="Times New Roman" panose="02020603050405020304" pitchFamily="18" charset="0"/>
                        </a:rPr>
                        <a:t> </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extLst>
                  <a:ext uri="{0D108BD9-81ED-4DB2-BD59-A6C34878D82A}">
                    <a16:rowId xmlns:a16="http://schemas.microsoft.com/office/drawing/2014/main" val="10008"/>
                  </a:ext>
                </a:extLst>
              </a:tr>
              <a:tr h="256226">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9</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l" fontAlgn="ctr"/>
                      <a:r>
                        <a:rPr lang="ru-RU" sz="1400" u="none" strike="noStrike">
                          <a:effectLst/>
                          <a:latin typeface="Times New Roman" panose="02020603050405020304" pitchFamily="18" charset="0"/>
                          <a:cs typeface="Times New Roman" panose="02020603050405020304" pitchFamily="18" charset="0"/>
                        </a:rPr>
                        <a:t>Бухоро вилояти</a:t>
                      </a:r>
                      <a:endParaRPr lang="ru-RU" sz="1400" b="1"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a:effectLst/>
                          <a:latin typeface="Times New Roman" panose="02020603050405020304" pitchFamily="18" charset="0"/>
                          <a:cs typeface="Times New Roman" panose="02020603050405020304" pitchFamily="18" charset="0"/>
                        </a:rPr>
                        <a:t>15.01.2020 й</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a:effectLst/>
                          <a:latin typeface="Times New Roman" panose="02020603050405020304" pitchFamily="18" charset="0"/>
                          <a:cs typeface="Times New Roman" panose="02020603050405020304" pitchFamily="18" charset="0"/>
                        </a:rPr>
                        <a:t>1</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a:effectLst/>
                          <a:latin typeface="Times New Roman" panose="02020603050405020304" pitchFamily="18" charset="0"/>
                          <a:cs typeface="Times New Roman" panose="02020603050405020304" pitchFamily="18" charset="0"/>
                        </a:rPr>
                        <a:t>735</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a:effectLst/>
                          <a:latin typeface="Times New Roman" panose="02020603050405020304" pitchFamily="18" charset="0"/>
                          <a:cs typeface="Times New Roman" panose="02020603050405020304" pitchFamily="18" charset="0"/>
                        </a:rPr>
                        <a:t>3 500</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extLst>
                  <a:ext uri="{0D108BD9-81ED-4DB2-BD59-A6C34878D82A}">
                    <a16:rowId xmlns:a16="http://schemas.microsoft.com/office/drawing/2014/main" val="10009"/>
                  </a:ext>
                </a:extLst>
              </a:tr>
              <a:tr h="256226">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10</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l" fontAlgn="ctr"/>
                      <a:r>
                        <a:rPr lang="ru-RU" sz="1400" u="none" strike="noStrike">
                          <a:effectLst/>
                          <a:latin typeface="Times New Roman" panose="02020603050405020304" pitchFamily="18" charset="0"/>
                          <a:cs typeface="Times New Roman" panose="02020603050405020304" pitchFamily="18" charset="0"/>
                        </a:rPr>
                        <a:t>Навоий вилояти</a:t>
                      </a:r>
                      <a:endParaRPr lang="ru-RU" sz="1400" b="1"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a:effectLst/>
                          <a:latin typeface="Times New Roman" panose="02020603050405020304" pitchFamily="18" charset="0"/>
                          <a:cs typeface="Times New Roman" panose="02020603050405020304" pitchFamily="18" charset="0"/>
                        </a:rPr>
                        <a:t>16.01.2020 й</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a:effectLst/>
                          <a:latin typeface="Times New Roman" panose="02020603050405020304" pitchFamily="18" charset="0"/>
                          <a:cs typeface="Times New Roman" panose="02020603050405020304" pitchFamily="18" charset="0"/>
                        </a:rPr>
                        <a:t>1</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a:effectLst/>
                          <a:latin typeface="Times New Roman" panose="02020603050405020304" pitchFamily="18" charset="0"/>
                          <a:cs typeface="Times New Roman" panose="02020603050405020304" pitchFamily="18" charset="0"/>
                        </a:rPr>
                        <a:t>487</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a:effectLst/>
                          <a:latin typeface="Times New Roman" panose="02020603050405020304" pitchFamily="18" charset="0"/>
                          <a:cs typeface="Times New Roman" panose="02020603050405020304" pitchFamily="18" charset="0"/>
                        </a:rPr>
                        <a:t>1 650</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extLst>
                  <a:ext uri="{0D108BD9-81ED-4DB2-BD59-A6C34878D82A}">
                    <a16:rowId xmlns:a16="http://schemas.microsoft.com/office/drawing/2014/main" val="10010"/>
                  </a:ext>
                </a:extLst>
              </a:tr>
              <a:tr h="256226">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11</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l" fontAlgn="ctr"/>
                      <a:r>
                        <a:rPr lang="ru-RU" sz="1400" u="none" strike="noStrike">
                          <a:effectLst/>
                          <a:latin typeface="Times New Roman" panose="02020603050405020304" pitchFamily="18" charset="0"/>
                          <a:cs typeface="Times New Roman" panose="02020603050405020304" pitchFamily="18" charset="0"/>
                        </a:rPr>
                        <a:t>Самарқанд вилояти</a:t>
                      </a:r>
                      <a:endParaRPr lang="ru-RU" sz="1400" b="1"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a:effectLst/>
                          <a:latin typeface="Times New Roman" panose="02020603050405020304" pitchFamily="18" charset="0"/>
                          <a:cs typeface="Times New Roman" panose="02020603050405020304" pitchFamily="18" charset="0"/>
                        </a:rPr>
                        <a:t>15.01.2020 й</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a:effectLst/>
                          <a:latin typeface="Times New Roman" panose="02020603050405020304" pitchFamily="18" charset="0"/>
                          <a:cs typeface="Times New Roman" panose="02020603050405020304" pitchFamily="18" charset="0"/>
                        </a:rPr>
                        <a:t>1</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a:effectLst/>
                          <a:latin typeface="Times New Roman" panose="02020603050405020304" pitchFamily="18" charset="0"/>
                          <a:cs typeface="Times New Roman" panose="02020603050405020304" pitchFamily="18" charset="0"/>
                        </a:rPr>
                        <a:t>510</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a:effectLst/>
                          <a:latin typeface="Times New Roman" panose="02020603050405020304" pitchFamily="18" charset="0"/>
                          <a:cs typeface="Times New Roman" panose="02020603050405020304" pitchFamily="18" charset="0"/>
                        </a:rPr>
                        <a:t>2 000</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extLst>
                  <a:ext uri="{0D108BD9-81ED-4DB2-BD59-A6C34878D82A}">
                    <a16:rowId xmlns:a16="http://schemas.microsoft.com/office/drawing/2014/main" val="10011"/>
                  </a:ext>
                </a:extLst>
              </a:tr>
              <a:tr h="256226">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12</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l" fontAlgn="ctr"/>
                      <a:r>
                        <a:rPr lang="ru-RU" sz="1400" u="none" strike="noStrike" dirty="0">
                          <a:effectLst/>
                          <a:latin typeface="Times New Roman" panose="02020603050405020304" pitchFamily="18" charset="0"/>
                          <a:cs typeface="Times New Roman" panose="02020603050405020304" pitchFamily="18" charset="0"/>
                        </a:rPr>
                        <a:t>Ассоциация </a:t>
                      </a:r>
                      <a:r>
                        <a:rPr lang="ru-RU" sz="1400" u="none" strike="noStrike" dirty="0" err="1" smtClean="0">
                          <a:effectLst/>
                          <a:latin typeface="Times New Roman" panose="02020603050405020304" pitchFamily="18" charset="0"/>
                          <a:cs typeface="Times New Roman" panose="02020603050405020304" pitchFamily="18" charset="0"/>
                        </a:rPr>
                        <a:t>Ўзчармсаноат</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a:effectLst/>
                          <a:latin typeface="Times New Roman" panose="02020603050405020304" pitchFamily="18" charset="0"/>
                          <a:cs typeface="Times New Roman" panose="02020603050405020304" pitchFamily="18" charset="0"/>
                        </a:rPr>
                        <a:t>15.01.2020 й</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a:effectLst/>
                          <a:latin typeface="Times New Roman" panose="02020603050405020304" pitchFamily="18" charset="0"/>
                          <a:cs typeface="Times New Roman" panose="02020603050405020304" pitchFamily="18" charset="0"/>
                        </a:rPr>
                        <a:t>1</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a:effectLst/>
                          <a:latin typeface="Times New Roman" panose="02020603050405020304" pitchFamily="18" charset="0"/>
                          <a:cs typeface="Times New Roman" panose="02020603050405020304" pitchFamily="18" charset="0"/>
                        </a:rPr>
                        <a:t>50</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a:effectLst/>
                          <a:latin typeface="Times New Roman" panose="02020603050405020304" pitchFamily="18" charset="0"/>
                          <a:cs typeface="Times New Roman" panose="02020603050405020304" pitchFamily="18" charset="0"/>
                        </a:rPr>
                        <a:t> </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extLst>
                  <a:ext uri="{0D108BD9-81ED-4DB2-BD59-A6C34878D82A}">
                    <a16:rowId xmlns:a16="http://schemas.microsoft.com/office/drawing/2014/main" val="10012"/>
                  </a:ext>
                </a:extLst>
              </a:tr>
              <a:tr h="256226">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13</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l" fontAlgn="ctr"/>
                      <a:r>
                        <a:rPr lang="ru-RU" sz="1400" u="none" strike="noStrike" dirty="0" err="1" smtClean="0">
                          <a:effectLst/>
                          <a:latin typeface="Times New Roman" panose="02020603050405020304" pitchFamily="18" charset="0"/>
                          <a:cs typeface="Times New Roman" panose="02020603050405020304" pitchFamily="18" charset="0"/>
                        </a:rPr>
                        <a:t>Давлат</a:t>
                      </a:r>
                      <a:r>
                        <a:rPr lang="ru-RU" sz="1400" u="none" strike="noStrike" dirty="0" smtClean="0">
                          <a:effectLst/>
                          <a:latin typeface="Times New Roman" panose="02020603050405020304" pitchFamily="18" charset="0"/>
                          <a:cs typeface="Times New Roman" panose="02020603050405020304" pitchFamily="18" charset="0"/>
                        </a:rPr>
                        <a:t> </a:t>
                      </a:r>
                      <a:r>
                        <a:rPr lang="ru-RU" sz="1400" u="none" strike="noStrike" dirty="0" err="1" smtClean="0">
                          <a:effectLst/>
                          <a:latin typeface="Times New Roman" panose="02020603050405020304" pitchFamily="18" charset="0"/>
                          <a:cs typeface="Times New Roman" panose="02020603050405020304" pitchFamily="18" charset="0"/>
                        </a:rPr>
                        <a:t>божхона</a:t>
                      </a:r>
                      <a:r>
                        <a:rPr lang="ru-RU" sz="1400" u="none" strike="noStrike" dirty="0" smtClean="0">
                          <a:effectLst/>
                          <a:latin typeface="Times New Roman" panose="02020603050405020304" pitchFamily="18" charset="0"/>
                          <a:cs typeface="Times New Roman" panose="02020603050405020304" pitchFamily="18" charset="0"/>
                        </a:rPr>
                        <a:t> </a:t>
                      </a:r>
                      <a:r>
                        <a:rPr lang="ru-RU" sz="1400" u="none" strike="noStrike" dirty="0" err="1" smtClean="0">
                          <a:effectLst/>
                          <a:latin typeface="Times New Roman" panose="02020603050405020304" pitchFamily="18" charset="0"/>
                          <a:cs typeface="Times New Roman" panose="02020603050405020304" pitchFamily="18" charset="0"/>
                        </a:rPr>
                        <a:t>қўмитаси</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smtClean="0">
                          <a:effectLst/>
                          <a:latin typeface="Times New Roman" panose="02020603050405020304" pitchFamily="18" charset="0"/>
                          <a:cs typeface="Times New Roman" panose="02020603050405020304" pitchFamily="18" charset="0"/>
                        </a:rPr>
                        <a:t>15.01.2020 </a:t>
                      </a:r>
                      <a:r>
                        <a:rPr lang="ru-RU" sz="1400" u="none" strike="noStrike" dirty="0">
                          <a:effectLst/>
                          <a:latin typeface="Times New Roman" panose="02020603050405020304" pitchFamily="18" charset="0"/>
                          <a:cs typeface="Times New Roman" panose="02020603050405020304" pitchFamily="18" charset="0"/>
                        </a:rPr>
                        <a:t>й</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smtClean="0">
                          <a:effectLst/>
                          <a:latin typeface="Times New Roman" panose="02020603050405020304" pitchFamily="18" charset="0"/>
                          <a:cs typeface="Times New Roman" panose="02020603050405020304" pitchFamily="18" charset="0"/>
                        </a:rPr>
                        <a:t>1</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smtClean="0">
                          <a:effectLst/>
                          <a:latin typeface="Times New Roman" panose="02020603050405020304" pitchFamily="18" charset="0"/>
                          <a:cs typeface="Times New Roman" panose="02020603050405020304" pitchFamily="18" charset="0"/>
                        </a:rPr>
                        <a:t>100</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extLst>
                  <a:ext uri="{0D108BD9-81ED-4DB2-BD59-A6C34878D82A}">
                    <a16:rowId xmlns:a16="http://schemas.microsoft.com/office/drawing/2014/main" val="10013"/>
                  </a:ext>
                </a:extLst>
              </a:tr>
              <a:tr h="256226">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14</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l" fontAlgn="ctr"/>
                      <a:r>
                        <a:rPr lang="ru-RU" sz="1400" u="none" strike="noStrike" dirty="0" err="1">
                          <a:effectLst/>
                          <a:latin typeface="Times New Roman" panose="02020603050405020304" pitchFamily="18" charset="0"/>
                          <a:cs typeface="Times New Roman" panose="02020603050405020304" pitchFamily="18" charset="0"/>
                        </a:rPr>
                        <a:t>Ўзбекистон</a:t>
                      </a:r>
                      <a:r>
                        <a:rPr lang="ru-RU" sz="1400" u="none" strike="noStrike" dirty="0">
                          <a:effectLst/>
                          <a:latin typeface="Times New Roman" panose="02020603050405020304" pitchFamily="18" charset="0"/>
                          <a:cs typeface="Times New Roman" panose="02020603050405020304" pitchFamily="18" charset="0"/>
                        </a:rPr>
                        <a:t> </a:t>
                      </a:r>
                      <a:r>
                        <a:rPr lang="ru-RU" sz="1400" u="none" strike="noStrike" dirty="0" err="1">
                          <a:effectLst/>
                          <a:latin typeface="Times New Roman" panose="02020603050405020304" pitchFamily="18" charset="0"/>
                          <a:cs typeface="Times New Roman" panose="02020603050405020304" pitchFamily="18" charset="0"/>
                        </a:rPr>
                        <a:t>Республикаси</a:t>
                      </a:r>
                      <a:r>
                        <a:rPr lang="ru-RU" sz="1400" u="none" strike="noStrike" dirty="0">
                          <a:effectLst/>
                          <a:latin typeface="Times New Roman" panose="02020603050405020304" pitchFamily="18" charset="0"/>
                          <a:cs typeface="Times New Roman" panose="02020603050405020304" pitchFamily="18" charset="0"/>
                        </a:rPr>
                        <a:t> Бош </a:t>
                      </a:r>
                      <a:r>
                        <a:rPr lang="ru-RU" sz="1400" u="none" strike="noStrike" dirty="0" err="1">
                          <a:effectLst/>
                          <a:latin typeface="Times New Roman" panose="02020603050405020304" pitchFamily="18" charset="0"/>
                          <a:cs typeface="Times New Roman" panose="02020603050405020304" pitchFamily="18" charset="0"/>
                        </a:rPr>
                        <a:t>прокуратураси</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17.01.2020 й</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a:effectLst/>
                          <a:latin typeface="Times New Roman" panose="02020603050405020304" pitchFamily="18" charset="0"/>
                          <a:cs typeface="Times New Roman" panose="02020603050405020304" pitchFamily="18" charset="0"/>
                        </a:rPr>
                        <a:t>60</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 </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extLst>
                  <a:ext uri="{0D108BD9-81ED-4DB2-BD59-A6C34878D82A}">
                    <a16:rowId xmlns:a16="http://schemas.microsoft.com/office/drawing/2014/main" val="10014"/>
                  </a:ext>
                </a:extLst>
              </a:tr>
              <a:tr h="256226">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15</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l" fontAlgn="ctr"/>
                      <a:r>
                        <a:rPr lang="ru-RU" sz="1400" u="none" strike="noStrike">
                          <a:effectLst/>
                          <a:latin typeface="Times New Roman" panose="02020603050405020304" pitchFamily="18" charset="0"/>
                          <a:cs typeface="Times New Roman" panose="02020603050405020304" pitchFamily="18" charset="0"/>
                        </a:rPr>
                        <a:t>Туризмни ривожлантириш давлат кўмитаси</a:t>
                      </a:r>
                      <a:endParaRPr lang="ru-RU" sz="1400" b="1"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17.01.2020 й</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a:effectLst/>
                          <a:latin typeface="Times New Roman" panose="02020603050405020304" pitchFamily="18" charset="0"/>
                          <a:cs typeface="Times New Roman" panose="02020603050405020304" pitchFamily="18" charset="0"/>
                        </a:rPr>
                        <a:t>60</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 </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extLst>
                  <a:ext uri="{0D108BD9-81ED-4DB2-BD59-A6C34878D82A}">
                    <a16:rowId xmlns:a16="http://schemas.microsoft.com/office/drawing/2014/main" val="10015"/>
                  </a:ext>
                </a:extLst>
              </a:tr>
              <a:tr h="256226">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16</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l" fontAlgn="ctr"/>
                      <a:r>
                        <a:rPr lang="ru-RU" sz="1400" u="none" strike="noStrike" dirty="0" err="1">
                          <a:effectLst/>
                          <a:latin typeface="Times New Roman" panose="02020603050405020304" pitchFamily="18" charset="0"/>
                          <a:cs typeface="Times New Roman" panose="02020603050405020304" pitchFamily="18" charset="0"/>
                        </a:rPr>
                        <a:t>Ўзбекистон</a:t>
                      </a:r>
                      <a:r>
                        <a:rPr lang="ru-RU" sz="1400" u="none" strike="noStrike" dirty="0">
                          <a:effectLst/>
                          <a:latin typeface="Times New Roman" panose="02020603050405020304" pitchFamily="18" charset="0"/>
                          <a:cs typeface="Times New Roman" panose="02020603050405020304" pitchFamily="18" charset="0"/>
                        </a:rPr>
                        <a:t> </a:t>
                      </a:r>
                      <a:r>
                        <a:rPr lang="ru-RU" sz="1400" u="none" strike="noStrike" dirty="0" err="1">
                          <a:effectLst/>
                          <a:latin typeface="Times New Roman" panose="02020603050405020304" pitchFamily="18" charset="0"/>
                          <a:cs typeface="Times New Roman" panose="02020603050405020304" pitchFamily="18" charset="0"/>
                        </a:rPr>
                        <a:t>темир</a:t>
                      </a:r>
                      <a:r>
                        <a:rPr lang="ru-RU" sz="1400" u="none" strike="noStrike" dirty="0">
                          <a:effectLst/>
                          <a:latin typeface="Times New Roman" panose="02020603050405020304" pitchFamily="18" charset="0"/>
                          <a:cs typeface="Times New Roman" panose="02020603050405020304" pitchFamily="18" charset="0"/>
                        </a:rPr>
                        <a:t> </a:t>
                      </a:r>
                      <a:r>
                        <a:rPr lang="ru-RU" sz="1400" u="none" strike="noStrike" dirty="0" err="1">
                          <a:effectLst/>
                          <a:latin typeface="Times New Roman" panose="02020603050405020304" pitchFamily="18" charset="0"/>
                          <a:cs typeface="Times New Roman" panose="02020603050405020304" pitchFamily="18" charset="0"/>
                        </a:rPr>
                        <a:t>йўллари</a:t>
                      </a:r>
                      <a:r>
                        <a:rPr lang="ru-RU" sz="1400" u="none" strike="noStrike" dirty="0">
                          <a:effectLst/>
                          <a:latin typeface="Times New Roman" panose="02020603050405020304" pitchFamily="18" charset="0"/>
                          <a:cs typeface="Times New Roman" panose="02020603050405020304" pitchFamily="18" charset="0"/>
                        </a:rPr>
                        <a:t> АЖ</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18.01.2020 й</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a:effectLst/>
                          <a:latin typeface="Times New Roman" panose="02020603050405020304" pitchFamily="18" charset="0"/>
                          <a:cs typeface="Times New Roman" panose="02020603050405020304" pitchFamily="18" charset="0"/>
                        </a:rPr>
                        <a:t>1</a:t>
                      </a:r>
                      <a:endParaRPr lang="ru-RU" sz="1400" b="0" i="0" u="none" strike="noStrike">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a:effectLst/>
                          <a:latin typeface="Times New Roman" panose="02020603050405020304" pitchFamily="18" charset="0"/>
                          <a:cs typeface="Times New Roman" panose="02020603050405020304" pitchFamily="18" charset="0"/>
                        </a:rPr>
                        <a:t>200</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u="none" strike="noStrike" dirty="0">
                          <a:effectLst/>
                          <a:latin typeface="Times New Roman" panose="02020603050405020304" pitchFamily="18" charset="0"/>
                          <a:cs typeface="Times New Roman" panose="02020603050405020304" pitchFamily="18" charset="0"/>
                        </a:rPr>
                        <a:t> </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extLst>
                  <a:ext uri="{0D108BD9-81ED-4DB2-BD59-A6C34878D82A}">
                    <a16:rowId xmlns:a16="http://schemas.microsoft.com/office/drawing/2014/main" val="10016"/>
                  </a:ext>
                </a:extLst>
              </a:tr>
              <a:tr h="256226">
                <a:tc>
                  <a:txBody>
                    <a:bodyPr/>
                    <a:lstStyle/>
                    <a:p>
                      <a:pPr algn="l" fontAlgn="b"/>
                      <a:endParaRPr lang="ru-RU" sz="1400" u="none" strike="noStrike" dirty="0" smtClean="0">
                        <a:effectLst/>
                        <a:latin typeface="Times New Roman" panose="02020603050405020304" pitchFamily="18" charset="0"/>
                        <a:cs typeface="Times New Roman" panose="02020603050405020304" pitchFamily="18" charset="0"/>
                      </a:endParaRPr>
                    </a:p>
                    <a:p>
                      <a:pPr algn="l" fontAlgn="b"/>
                      <a:r>
                        <a:rPr lang="ru-RU" sz="1400" u="none" strike="noStrike" dirty="0">
                          <a:effectLst/>
                          <a:latin typeface="Times New Roman" panose="02020603050405020304" pitchFamily="18" charset="0"/>
                          <a:cs typeface="Times New Roman" panose="02020603050405020304" pitchFamily="18" charset="0"/>
                        </a:rPr>
                        <a:t> </a:t>
                      </a:r>
                      <a:endParaRPr lang="ru-RU"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b"/>
                </a:tc>
                <a:tc>
                  <a:txBody>
                    <a:bodyPr/>
                    <a:lstStyle/>
                    <a:p>
                      <a:pPr algn="ctr" fontAlgn="b"/>
                      <a:r>
                        <a:rPr lang="ru-RU" sz="1400" b="1" u="none" strike="noStrike" dirty="0" err="1">
                          <a:effectLst/>
                          <a:latin typeface="Times New Roman" panose="02020603050405020304" pitchFamily="18" charset="0"/>
                          <a:cs typeface="Times New Roman" panose="02020603050405020304" pitchFamily="18" charset="0"/>
                        </a:rPr>
                        <a:t>Жами</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b"/>
                </a:tc>
                <a:tc>
                  <a:txBody>
                    <a:bodyPr/>
                    <a:lstStyle/>
                    <a:p>
                      <a:pPr algn="l" fontAlgn="b"/>
                      <a:r>
                        <a:rPr lang="ru-RU" sz="1400" b="1" u="none" strike="noStrike" dirty="0">
                          <a:effectLst/>
                          <a:latin typeface="Times New Roman" panose="02020603050405020304" pitchFamily="18" charset="0"/>
                          <a:cs typeface="Times New Roman" panose="02020603050405020304" pitchFamily="18" charset="0"/>
                        </a:rPr>
                        <a:t> </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b"/>
                </a:tc>
                <a:tc>
                  <a:txBody>
                    <a:bodyPr/>
                    <a:lstStyle/>
                    <a:p>
                      <a:pPr algn="ctr" fontAlgn="ctr"/>
                      <a:r>
                        <a:rPr lang="ru-RU" sz="1400" b="1" u="none" strike="noStrike" dirty="0">
                          <a:effectLst/>
                          <a:latin typeface="Times New Roman" panose="02020603050405020304" pitchFamily="18" charset="0"/>
                          <a:cs typeface="Times New Roman" panose="02020603050405020304" pitchFamily="18" charset="0"/>
                        </a:rPr>
                        <a:t>24</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b="1" u="none" strike="noStrike" dirty="0">
                          <a:effectLst/>
                          <a:latin typeface="Times New Roman" panose="02020603050405020304" pitchFamily="18" charset="0"/>
                          <a:cs typeface="Times New Roman" panose="02020603050405020304" pitchFamily="18" charset="0"/>
                        </a:rPr>
                        <a:t>9 097</a:t>
                      </a:r>
                      <a:endParaRPr lang="ru-RU"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681" marR="4681" marT="6241" marB="0" anchor="ctr"/>
                </a:tc>
                <a:tc>
                  <a:txBody>
                    <a:bodyPr/>
                    <a:lstStyle/>
                    <a:p>
                      <a:pPr algn="ctr" fontAlgn="ctr"/>
                      <a:r>
                        <a:rPr lang="ru-RU" sz="1400" b="1" u="none" strike="noStrike" dirty="0">
                          <a:effectLst/>
                          <a:latin typeface="Times New Roman" panose="02020603050405020304" pitchFamily="18" charset="0"/>
                          <a:cs typeface="Times New Roman" panose="02020603050405020304" pitchFamily="18" charset="0"/>
                        </a:rPr>
                        <a:t>30 </a:t>
                      </a:r>
                      <a:r>
                        <a:rPr lang="ru-RU" sz="1400" b="1" u="none" strike="noStrike" dirty="0" smtClean="0">
                          <a:effectLst/>
                          <a:latin typeface="Times New Roman" panose="02020603050405020304" pitchFamily="18" charset="0"/>
                          <a:cs typeface="Times New Roman" panose="02020603050405020304" pitchFamily="18" charset="0"/>
                        </a:rPr>
                        <a:t>813</a:t>
                      </a:r>
                    </a:p>
                  </a:txBody>
                  <a:tcPr marL="4681" marR="4681" marT="6241" marB="0" anchor="ct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207258448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25903" y="268968"/>
            <a:ext cx="8360229" cy="1200329"/>
          </a:xfrm>
          <a:prstGeom prst="rect">
            <a:avLst/>
          </a:prstGeom>
          <a:ln w="38100">
            <a:solidFill>
              <a:schemeClr val="accent1"/>
            </a:solidFill>
          </a:ln>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uz-Cyrl-UZ" b="1" dirty="0" smtClean="0">
                <a:solidFill>
                  <a:srgbClr val="002060"/>
                </a:solidFill>
                <a:latin typeface="Arial" panose="020B0604020202020204" pitchFamily="34" charset="0"/>
              </a:rPr>
              <a:t>Солиқ солиш бўйича маслаҳат бошқармасига 2020 йилнинг ўтган даврида </a:t>
            </a:r>
            <a:br>
              <a:rPr lang="uz-Cyrl-UZ" b="1" dirty="0" smtClean="0">
                <a:solidFill>
                  <a:srgbClr val="002060"/>
                </a:solidFill>
                <a:latin typeface="Arial" panose="020B0604020202020204" pitchFamily="34" charset="0"/>
              </a:rPr>
            </a:br>
            <a:r>
              <a:rPr lang="uz-Cyrl-UZ" b="1" dirty="0" smtClean="0">
                <a:solidFill>
                  <a:srgbClr val="FF0000"/>
                </a:solidFill>
                <a:latin typeface="Arial" panose="020B0604020202020204" pitchFamily="34" charset="0"/>
              </a:rPr>
              <a:t>ижро учун келиб тушган хужжатлар </a:t>
            </a:r>
            <a:r>
              <a:rPr lang="uz-Cyrl-UZ" b="1" dirty="0" smtClean="0">
                <a:solidFill>
                  <a:srgbClr val="002060"/>
                </a:solidFill>
                <a:latin typeface="Arial" panose="020B0604020202020204" pitchFamily="34" charset="0"/>
              </a:rPr>
              <a:t>тўғрисида </a:t>
            </a:r>
          </a:p>
          <a:p>
            <a:pPr algn="ctr"/>
            <a:r>
              <a:rPr lang="ru-RU" b="1" dirty="0" smtClean="0">
                <a:solidFill>
                  <a:srgbClr val="002060"/>
                </a:solidFill>
                <a:latin typeface="Arial" panose="020B0604020202020204" pitchFamily="34" charset="0"/>
              </a:rPr>
              <a:t>М А Ъ Л У М О Т</a:t>
            </a:r>
            <a:endParaRPr lang="ru-RU" dirty="0">
              <a:solidFill>
                <a:srgbClr val="002060"/>
              </a:solidFill>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163273693"/>
              </p:ext>
            </p:extLst>
          </p:nvPr>
        </p:nvGraphicFramePr>
        <p:xfrm>
          <a:off x="435429" y="1447799"/>
          <a:ext cx="8360230" cy="4767943"/>
        </p:xfrm>
        <a:graphic>
          <a:graphicData uri="http://schemas.openxmlformats.org/drawingml/2006/table">
            <a:tbl>
              <a:tblPr>
                <a:tableStyleId>{BDBED569-4797-4DF1-A0F4-6AAB3CD982D8}</a:tableStyleId>
              </a:tblPr>
              <a:tblGrid>
                <a:gridCol w="392885">
                  <a:extLst>
                    <a:ext uri="{9D8B030D-6E8A-4147-A177-3AD203B41FA5}">
                      <a16:colId xmlns:a16="http://schemas.microsoft.com/office/drawing/2014/main" val="20000"/>
                    </a:ext>
                  </a:extLst>
                </a:gridCol>
                <a:gridCol w="3703475">
                  <a:extLst>
                    <a:ext uri="{9D8B030D-6E8A-4147-A177-3AD203B41FA5}">
                      <a16:colId xmlns:a16="http://schemas.microsoft.com/office/drawing/2014/main" val="20001"/>
                    </a:ext>
                  </a:extLst>
                </a:gridCol>
                <a:gridCol w="1436305">
                  <a:extLst>
                    <a:ext uri="{9D8B030D-6E8A-4147-A177-3AD203B41FA5}">
                      <a16:colId xmlns:a16="http://schemas.microsoft.com/office/drawing/2014/main" val="20002"/>
                    </a:ext>
                  </a:extLst>
                </a:gridCol>
                <a:gridCol w="1341302">
                  <a:extLst>
                    <a:ext uri="{9D8B030D-6E8A-4147-A177-3AD203B41FA5}">
                      <a16:colId xmlns:a16="http://schemas.microsoft.com/office/drawing/2014/main" val="20003"/>
                    </a:ext>
                  </a:extLst>
                </a:gridCol>
                <a:gridCol w="1486263">
                  <a:extLst>
                    <a:ext uri="{9D8B030D-6E8A-4147-A177-3AD203B41FA5}">
                      <a16:colId xmlns:a16="http://schemas.microsoft.com/office/drawing/2014/main" val="20004"/>
                    </a:ext>
                  </a:extLst>
                </a:gridCol>
              </a:tblGrid>
              <a:tr h="1157602">
                <a:tc>
                  <a:txBody>
                    <a:bodyPr/>
                    <a:lstStyle/>
                    <a:p>
                      <a:pPr algn="ctr" fontAlgn="ctr"/>
                      <a:r>
                        <a:rPr lang="ru-RU" sz="1500" b="1" u="none" strike="noStrike" dirty="0" err="1">
                          <a:effectLst/>
                          <a:latin typeface="Arial" panose="020B0604020202020204" pitchFamily="34" charset="0"/>
                          <a:cs typeface="Arial" panose="020B0604020202020204" pitchFamily="34" charset="0"/>
                        </a:rPr>
                        <a:t>Т.р</a:t>
                      </a:r>
                      <a:endParaRPr lang="ru-RU" sz="1500" b="1"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500" b="1" u="none" strike="noStrike" dirty="0" err="1">
                          <a:effectLst/>
                          <a:latin typeface="Arial" panose="020B0604020202020204" pitchFamily="34" charset="0"/>
                          <a:cs typeface="Arial" panose="020B0604020202020204" pitchFamily="34" charset="0"/>
                        </a:rPr>
                        <a:t>Топшириқларнинг</a:t>
                      </a:r>
                      <a:r>
                        <a:rPr lang="ru-RU" sz="1500" b="1" u="none" strike="noStrike" dirty="0">
                          <a:effectLst/>
                          <a:latin typeface="Arial" panose="020B0604020202020204" pitchFamily="34" charset="0"/>
                          <a:cs typeface="Arial" panose="020B0604020202020204" pitchFamily="34" charset="0"/>
                        </a:rPr>
                        <a:t> </a:t>
                      </a:r>
                      <a:endParaRPr lang="ru-RU" sz="1500" b="1" u="none" strike="noStrike" dirty="0" smtClean="0">
                        <a:effectLst/>
                        <a:latin typeface="Arial" panose="020B0604020202020204" pitchFamily="34" charset="0"/>
                        <a:cs typeface="Arial" panose="020B0604020202020204" pitchFamily="34" charset="0"/>
                      </a:endParaRPr>
                    </a:p>
                    <a:p>
                      <a:pPr algn="ctr" fontAlgn="ctr"/>
                      <a:r>
                        <a:rPr lang="ru-RU" sz="1500" b="1" u="none" strike="noStrike" dirty="0" err="1" smtClean="0">
                          <a:effectLst/>
                          <a:latin typeface="Arial" panose="020B0604020202020204" pitchFamily="34" charset="0"/>
                          <a:cs typeface="Arial" panose="020B0604020202020204" pitchFamily="34" charset="0"/>
                        </a:rPr>
                        <a:t>гурухлари</a:t>
                      </a:r>
                      <a:endParaRPr lang="ru-RU" sz="1500" b="1"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500" b="1" u="none" strike="noStrike" dirty="0" err="1" smtClean="0">
                          <a:effectLst/>
                          <a:latin typeface="Arial" panose="020B0604020202020204" pitchFamily="34" charset="0"/>
                          <a:cs typeface="Arial" panose="020B0604020202020204" pitchFamily="34" charset="0"/>
                        </a:rPr>
                        <a:t>Ижро</a:t>
                      </a:r>
                      <a:r>
                        <a:rPr lang="ru-RU" sz="1500" b="1" u="none" strike="noStrike" dirty="0" smtClean="0">
                          <a:effectLst/>
                          <a:latin typeface="Arial" panose="020B0604020202020204" pitchFamily="34" charset="0"/>
                          <a:cs typeface="Arial" panose="020B0604020202020204" pitchFamily="34" charset="0"/>
                        </a:rPr>
                        <a:t> </a:t>
                      </a:r>
                      <a:r>
                        <a:rPr lang="ru-RU" sz="1500" b="1" u="none" strike="noStrike" dirty="0" err="1" smtClean="0">
                          <a:effectLst/>
                          <a:latin typeface="Arial" panose="020B0604020202020204" pitchFamily="34" charset="0"/>
                          <a:cs typeface="Arial" panose="020B0604020202020204" pitchFamily="34" charset="0"/>
                        </a:rPr>
                        <a:t>учун</a:t>
                      </a:r>
                      <a:r>
                        <a:rPr lang="ru-RU" sz="1500" b="1" u="none" strike="noStrike" dirty="0" smtClean="0">
                          <a:effectLst/>
                          <a:latin typeface="Arial" panose="020B0604020202020204" pitchFamily="34" charset="0"/>
                          <a:cs typeface="Arial" panose="020B0604020202020204" pitchFamily="34" charset="0"/>
                        </a:rPr>
                        <a:t> </a:t>
                      </a:r>
                    </a:p>
                    <a:p>
                      <a:pPr algn="ctr" fontAlgn="ctr"/>
                      <a:r>
                        <a:rPr lang="ru-RU" sz="1500" b="1" u="none" strike="noStrike" dirty="0" err="1" smtClean="0">
                          <a:effectLst/>
                          <a:latin typeface="Arial" panose="020B0604020202020204" pitchFamily="34" charset="0"/>
                          <a:cs typeface="Arial" panose="020B0604020202020204" pitchFamily="34" charset="0"/>
                        </a:rPr>
                        <a:t>келган</a:t>
                      </a:r>
                      <a:r>
                        <a:rPr lang="ru-RU" sz="1500" b="1" u="none" strike="noStrike" dirty="0" smtClean="0">
                          <a:effectLst/>
                          <a:latin typeface="Arial" panose="020B0604020202020204" pitchFamily="34" charset="0"/>
                          <a:cs typeface="Arial" panose="020B0604020202020204" pitchFamily="34" charset="0"/>
                        </a:rPr>
                        <a:t> </a:t>
                      </a:r>
                      <a:r>
                        <a:rPr lang="ru-RU" sz="1500" b="1" u="none" strike="noStrike" dirty="0" err="1" smtClean="0">
                          <a:effectLst/>
                          <a:latin typeface="Arial" panose="020B0604020202020204" pitchFamily="34" charset="0"/>
                          <a:cs typeface="Arial" panose="020B0604020202020204" pitchFamily="34" charset="0"/>
                        </a:rPr>
                        <a:t>топшириқлар</a:t>
                      </a:r>
                      <a:r>
                        <a:rPr lang="ru-RU" sz="1500" b="1" u="none" strike="noStrike" dirty="0" smtClean="0">
                          <a:effectLst/>
                          <a:latin typeface="Arial" panose="020B0604020202020204" pitchFamily="34" charset="0"/>
                          <a:cs typeface="Arial" panose="020B0604020202020204" pitchFamily="34" charset="0"/>
                        </a:rPr>
                        <a:t> </a:t>
                      </a:r>
                    </a:p>
                    <a:p>
                      <a:pPr algn="ctr" fontAlgn="ctr"/>
                      <a:r>
                        <a:rPr lang="ru-RU" sz="1500" b="1" u="none" strike="noStrike" dirty="0" smtClean="0">
                          <a:effectLst/>
                          <a:latin typeface="Arial" panose="020B0604020202020204" pitchFamily="34" charset="0"/>
                          <a:cs typeface="Arial" panose="020B0604020202020204" pitchFamily="34" charset="0"/>
                        </a:rPr>
                        <a:t>сони</a:t>
                      </a:r>
                      <a:endParaRPr lang="ru-RU" sz="1500" b="1"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500" b="1" u="none" strike="noStrike" dirty="0" err="1">
                          <a:effectLst/>
                          <a:latin typeface="Arial" panose="020B0604020202020204" pitchFamily="34" charset="0"/>
                          <a:cs typeface="Arial" panose="020B0604020202020204" pitchFamily="34" charset="0"/>
                        </a:rPr>
                        <a:t>Назоратдан</a:t>
                      </a:r>
                      <a:r>
                        <a:rPr lang="ru-RU" sz="1500" b="1" u="none" strike="noStrike" dirty="0">
                          <a:effectLst/>
                          <a:latin typeface="Arial" panose="020B0604020202020204" pitchFamily="34" charset="0"/>
                          <a:cs typeface="Arial" panose="020B0604020202020204" pitchFamily="34" charset="0"/>
                        </a:rPr>
                        <a:t> </a:t>
                      </a:r>
                      <a:r>
                        <a:rPr lang="ru-RU" sz="1500" b="1" u="none" strike="noStrike" dirty="0" err="1">
                          <a:effectLst/>
                          <a:latin typeface="Arial" panose="020B0604020202020204" pitchFamily="34" charset="0"/>
                          <a:cs typeface="Arial" panose="020B0604020202020204" pitchFamily="34" charset="0"/>
                        </a:rPr>
                        <a:t>олинган</a:t>
                      </a:r>
                      <a:r>
                        <a:rPr lang="ru-RU" sz="1500" b="1" u="none" strike="noStrike" dirty="0">
                          <a:effectLst/>
                          <a:latin typeface="Arial" panose="020B0604020202020204" pitchFamily="34" charset="0"/>
                          <a:cs typeface="Arial" panose="020B0604020202020204" pitchFamily="34" charset="0"/>
                        </a:rPr>
                        <a:t> </a:t>
                      </a:r>
                      <a:r>
                        <a:rPr lang="ru-RU" sz="1500" b="1" u="none" strike="noStrike" dirty="0" err="1">
                          <a:effectLst/>
                          <a:latin typeface="Arial" panose="020B0604020202020204" pitchFamily="34" charset="0"/>
                          <a:cs typeface="Arial" panose="020B0604020202020204" pitchFamily="34" charset="0"/>
                        </a:rPr>
                        <a:t>топшириқлар</a:t>
                      </a:r>
                      <a:r>
                        <a:rPr lang="ru-RU" sz="1500" b="1" u="none" strike="noStrike" dirty="0">
                          <a:effectLst/>
                          <a:latin typeface="Arial" panose="020B0604020202020204" pitchFamily="34" charset="0"/>
                          <a:cs typeface="Arial" panose="020B0604020202020204" pitchFamily="34" charset="0"/>
                        </a:rPr>
                        <a:t> </a:t>
                      </a:r>
                      <a:endParaRPr lang="ru-RU" sz="1500" b="1" u="none" strike="noStrike" dirty="0" smtClean="0">
                        <a:effectLst/>
                        <a:latin typeface="Arial" panose="020B0604020202020204" pitchFamily="34" charset="0"/>
                        <a:cs typeface="Arial" panose="020B0604020202020204" pitchFamily="34" charset="0"/>
                      </a:endParaRPr>
                    </a:p>
                    <a:p>
                      <a:pPr algn="ctr" fontAlgn="ctr"/>
                      <a:r>
                        <a:rPr lang="ru-RU" sz="1500" b="1" u="none" strike="noStrike" dirty="0" smtClean="0">
                          <a:effectLst/>
                          <a:latin typeface="Arial" panose="020B0604020202020204" pitchFamily="34" charset="0"/>
                          <a:cs typeface="Arial" panose="020B0604020202020204" pitchFamily="34" charset="0"/>
                        </a:rPr>
                        <a:t>сони</a:t>
                      </a:r>
                      <a:endParaRPr lang="ru-RU" sz="1500" b="1"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500" b="1" u="none" strike="noStrike" dirty="0" err="1">
                          <a:effectLst/>
                          <a:latin typeface="Arial" panose="020B0604020202020204" pitchFamily="34" charset="0"/>
                          <a:cs typeface="Arial" panose="020B0604020202020204" pitchFamily="34" charset="0"/>
                        </a:rPr>
                        <a:t>Назоратдаги</a:t>
                      </a:r>
                      <a:r>
                        <a:rPr lang="ru-RU" sz="1500" b="1" u="none" strike="noStrike" dirty="0">
                          <a:effectLst/>
                          <a:latin typeface="Arial" panose="020B0604020202020204" pitchFamily="34" charset="0"/>
                          <a:cs typeface="Arial" panose="020B0604020202020204" pitchFamily="34" charset="0"/>
                        </a:rPr>
                        <a:t> </a:t>
                      </a:r>
                      <a:r>
                        <a:rPr lang="ru-RU" sz="1500" b="1" u="none" strike="noStrike" dirty="0" err="1">
                          <a:effectLst/>
                          <a:latin typeface="Arial" panose="020B0604020202020204" pitchFamily="34" charset="0"/>
                          <a:cs typeface="Arial" panose="020B0604020202020204" pitchFamily="34" charset="0"/>
                        </a:rPr>
                        <a:t>топшириқлар</a:t>
                      </a:r>
                      <a:r>
                        <a:rPr lang="ru-RU" sz="1500" b="1" u="none" strike="noStrike" dirty="0">
                          <a:effectLst/>
                          <a:latin typeface="Arial" panose="020B0604020202020204" pitchFamily="34" charset="0"/>
                          <a:cs typeface="Arial" panose="020B0604020202020204" pitchFamily="34" charset="0"/>
                        </a:rPr>
                        <a:t> </a:t>
                      </a:r>
                      <a:endParaRPr lang="ru-RU" sz="1500" b="1" u="none" strike="noStrike" dirty="0" smtClean="0">
                        <a:effectLst/>
                        <a:latin typeface="Arial" panose="020B0604020202020204" pitchFamily="34" charset="0"/>
                        <a:cs typeface="Arial" panose="020B0604020202020204" pitchFamily="34" charset="0"/>
                      </a:endParaRPr>
                    </a:p>
                    <a:p>
                      <a:pPr algn="ctr" fontAlgn="ctr"/>
                      <a:r>
                        <a:rPr lang="ru-RU" sz="1500" b="1" u="none" strike="noStrike" dirty="0" smtClean="0">
                          <a:effectLst/>
                          <a:latin typeface="Arial" panose="020B0604020202020204" pitchFamily="34" charset="0"/>
                          <a:cs typeface="Arial" panose="020B0604020202020204" pitchFamily="34" charset="0"/>
                        </a:rPr>
                        <a:t>сони</a:t>
                      </a:r>
                      <a:endParaRPr lang="ru-RU" sz="1500" b="1"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00"/>
                  </a:ext>
                </a:extLst>
              </a:tr>
              <a:tr h="515763">
                <a:tc>
                  <a:txBody>
                    <a:bodyPr/>
                    <a:lstStyle/>
                    <a:p>
                      <a:pPr algn="ctr" fontAlgn="ctr"/>
                      <a:r>
                        <a:rPr lang="ru-RU" sz="1600" u="none" strike="noStrike">
                          <a:effectLst/>
                          <a:latin typeface="Arial" panose="020B0604020202020204" pitchFamily="34" charset="0"/>
                          <a:cs typeface="Arial" panose="020B0604020202020204" pitchFamily="34" charset="0"/>
                        </a:rPr>
                        <a:t>1</a:t>
                      </a:r>
                      <a:endParaRPr lang="ru-RU" sz="1600" b="0" i="0" u="none" strike="noStrike">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l" fontAlgn="ctr"/>
                      <a:r>
                        <a:rPr lang="ru-RU" sz="1600" b="1" u="none" strike="noStrike" dirty="0" err="1">
                          <a:effectLst/>
                          <a:latin typeface="Arial" panose="020B0604020202020204" pitchFamily="34" charset="0"/>
                          <a:cs typeface="Arial" panose="020B0604020202020204" pitchFamily="34" charset="0"/>
                        </a:rPr>
                        <a:t>Юридик</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шахслар</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мурожаати</a:t>
                      </a:r>
                      <a:endParaRPr lang="ru-RU" sz="1600" b="1"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600" u="none" strike="noStrike" dirty="0">
                          <a:effectLst/>
                          <a:latin typeface="Arial" panose="020B0604020202020204" pitchFamily="34" charset="0"/>
                          <a:cs typeface="Arial" panose="020B0604020202020204" pitchFamily="34" charset="0"/>
                        </a:rPr>
                        <a:t>571</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600" u="none" strike="noStrike" dirty="0">
                          <a:effectLst/>
                          <a:latin typeface="Arial" panose="020B0604020202020204" pitchFamily="34" charset="0"/>
                          <a:cs typeface="Arial" panose="020B0604020202020204" pitchFamily="34" charset="0"/>
                        </a:rPr>
                        <a:t>45</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600" u="none" strike="noStrike" dirty="0">
                          <a:effectLst/>
                          <a:latin typeface="Arial" panose="020B0604020202020204" pitchFamily="34" charset="0"/>
                          <a:cs typeface="Arial" panose="020B0604020202020204" pitchFamily="34" charset="0"/>
                        </a:rPr>
                        <a:t>526</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01"/>
                  </a:ext>
                </a:extLst>
              </a:tr>
              <a:tr h="515763">
                <a:tc>
                  <a:txBody>
                    <a:bodyPr/>
                    <a:lstStyle/>
                    <a:p>
                      <a:pPr algn="ctr" fontAlgn="ctr"/>
                      <a:r>
                        <a:rPr lang="ru-RU" sz="1600" u="none" strike="noStrike">
                          <a:effectLst/>
                          <a:latin typeface="Arial" panose="020B0604020202020204" pitchFamily="34" charset="0"/>
                          <a:cs typeface="Arial" panose="020B0604020202020204" pitchFamily="34" charset="0"/>
                        </a:rPr>
                        <a:t>2</a:t>
                      </a:r>
                      <a:endParaRPr lang="ru-RU" sz="1600" b="0" i="0" u="none" strike="noStrike">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l" fontAlgn="ctr"/>
                      <a:r>
                        <a:rPr lang="ru-RU" sz="1600" b="1" u="none" strike="noStrike" dirty="0" err="1">
                          <a:effectLst/>
                          <a:latin typeface="Arial" panose="020B0604020202020204" pitchFamily="34" charset="0"/>
                          <a:cs typeface="Arial" panose="020B0604020202020204" pitchFamily="34" charset="0"/>
                        </a:rPr>
                        <a:t>Жисмоний</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шахслар</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мурожаати</a:t>
                      </a:r>
                      <a:endParaRPr lang="ru-RU" sz="1600" b="1"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600" u="none" strike="noStrike" dirty="0">
                          <a:effectLst/>
                          <a:latin typeface="Arial" panose="020B0604020202020204" pitchFamily="34" charset="0"/>
                          <a:cs typeface="Arial" panose="020B0604020202020204" pitchFamily="34" charset="0"/>
                        </a:rPr>
                        <a:t>29</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600" u="none" strike="noStrike" dirty="0">
                          <a:effectLst/>
                          <a:latin typeface="Arial" panose="020B0604020202020204" pitchFamily="34" charset="0"/>
                          <a:cs typeface="Arial" panose="020B0604020202020204" pitchFamily="34" charset="0"/>
                        </a:rPr>
                        <a:t>27</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600" u="none" strike="noStrike">
                          <a:effectLst/>
                          <a:latin typeface="Arial" panose="020B0604020202020204" pitchFamily="34" charset="0"/>
                          <a:cs typeface="Arial" panose="020B0604020202020204" pitchFamily="34" charset="0"/>
                        </a:rPr>
                        <a:t>2</a:t>
                      </a:r>
                      <a:endParaRPr lang="ru-RU" sz="1600" b="0" i="0" u="none" strike="noStrike">
                        <a:solidFill>
                          <a:srgbClr val="00000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02"/>
                  </a:ext>
                </a:extLst>
              </a:tr>
              <a:tr h="515763">
                <a:tc>
                  <a:txBody>
                    <a:bodyPr/>
                    <a:lstStyle/>
                    <a:p>
                      <a:pPr algn="ctr" fontAlgn="ctr"/>
                      <a:r>
                        <a:rPr lang="ru-RU" sz="1600" u="none" strike="noStrike">
                          <a:effectLst/>
                          <a:latin typeface="Arial" panose="020B0604020202020204" pitchFamily="34" charset="0"/>
                          <a:cs typeface="Arial" panose="020B0604020202020204" pitchFamily="34" charset="0"/>
                        </a:rPr>
                        <a:t>3</a:t>
                      </a:r>
                      <a:endParaRPr lang="ru-RU" sz="1600" b="0" i="0" u="none" strike="noStrike">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l" fontAlgn="ctr"/>
                      <a:r>
                        <a:rPr lang="ru-RU" sz="1600" b="1" u="none" strike="noStrike" dirty="0" err="1">
                          <a:effectLst/>
                          <a:latin typeface="Arial" panose="020B0604020202020204" pitchFamily="34" charset="0"/>
                          <a:cs typeface="Arial" panose="020B0604020202020204" pitchFamily="34" charset="0"/>
                        </a:rPr>
                        <a:t>Қуйи</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солиқ</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идоралари</a:t>
                      </a:r>
                      <a:endParaRPr lang="ru-RU" sz="1600" b="1"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600" u="none" strike="noStrike" dirty="0">
                          <a:effectLst/>
                          <a:latin typeface="Arial" panose="020B0604020202020204" pitchFamily="34" charset="0"/>
                          <a:cs typeface="Arial" panose="020B0604020202020204" pitchFamily="34" charset="0"/>
                        </a:rPr>
                        <a:t>245</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600" u="none" strike="noStrike" dirty="0">
                          <a:effectLst/>
                          <a:latin typeface="Arial" panose="020B0604020202020204" pitchFamily="34" charset="0"/>
                          <a:cs typeface="Arial" panose="020B0604020202020204" pitchFamily="34" charset="0"/>
                        </a:rPr>
                        <a:t>178</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600" u="none" strike="noStrike">
                          <a:effectLst/>
                          <a:latin typeface="Arial" panose="020B0604020202020204" pitchFamily="34" charset="0"/>
                          <a:cs typeface="Arial" panose="020B0604020202020204" pitchFamily="34" charset="0"/>
                        </a:rPr>
                        <a:t>67</a:t>
                      </a:r>
                      <a:endParaRPr lang="ru-RU" sz="1600" b="0" i="0" u="none" strike="noStrike">
                        <a:solidFill>
                          <a:srgbClr val="00000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03"/>
                  </a:ext>
                </a:extLst>
              </a:tr>
              <a:tr h="515763">
                <a:tc>
                  <a:txBody>
                    <a:bodyPr/>
                    <a:lstStyle/>
                    <a:p>
                      <a:pPr algn="ctr" fontAlgn="ctr"/>
                      <a:r>
                        <a:rPr lang="ru-RU" sz="1600" u="none" strike="noStrike">
                          <a:effectLst/>
                          <a:latin typeface="Arial" panose="020B0604020202020204" pitchFamily="34" charset="0"/>
                          <a:cs typeface="Arial" panose="020B0604020202020204" pitchFamily="34" charset="0"/>
                        </a:rPr>
                        <a:t>4</a:t>
                      </a:r>
                      <a:endParaRPr lang="ru-RU" sz="1600" b="0" i="0" u="none" strike="noStrike">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l" fontAlgn="ctr"/>
                      <a:r>
                        <a:rPr lang="ru-RU" sz="1600" b="1" u="none" strike="noStrike" dirty="0" err="1">
                          <a:effectLst/>
                          <a:latin typeface="Arial" panose="020B0604020202020204" pitchFamily="34" charset="0"/>
                          <a:cs typeface="Arial" panose="020B0604020202020204" pitchFamily="34" charset="0"/>
                        </a:rPr>
                        <a:t>Вазирликлар</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ва</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идоралар</a:t>
                      </a:r>
                      <a:endParaRPr lang="ru-RU" sz="1600" b="1"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600" u="none" strike="noStrike">
                          <a:effectLst/>
                          <a:latin typeface="Arial" panose="020B0604020202020204" pitchFamily="34" charset="0"/>
                          <a:cs typeface="Arial" panose="020B0604020202020204" pitchFamily="34" charset="0"/>
                        </a:rPr>
                        <a:t>95</a:t>
                      </a:r>
                      <a:endParaRPr lang="ru-RU" sz="1600" b="0" i="0" u="none" strike="noStrike">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600" u="none" strike="noStrike" dirty="0">
                          <a:effectLst/>
                          <a:latin typeface="Arial" panose="020B0604020202020204" pitchFamily="34" charset="0"/>
                          <a:cs typeface="Arial" panose="020B0604020202020204" pitchFamily="34" charset="0"/>
                        </a:rPr>
                        <a:t>70</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600" u="none" strike="noStrike">
                          <a:effectLst/>
                          <a:latin typeface="Arial" panose="020B0604020202020204" pitchFamily="34" charset="0"/>
                          <a:cs typeface="Arial" panose="020B0604020202020204" pitchFamily="34" charset="0"/>
                        </a:rPr>
                        <a:t>25</a:t>
                      </a:r>
                      <a:endParaRPr lang="ru-RU" sz="1600" b="0" i="0" u="none" strike="noStrike">
                        <a:solidFill>
                          <a:srgbClr val="00000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04"/>
                  </a:ext>
                </a:extLst>
              </a:tr>
              <a:tr h="515763">
                <a:tc>
                  <a:txBody>
                    <a:bodyPr/>
                    <a:lstStyle/>
                    <a:p>
                      <a:pPr algn="ctr" fontAlgn="ctr"/>
                      <a:r>
                        <a:rPr lang="ru-RU" sz="1600" u="none" strike="noStrike">
                          <a:effectLst/>
                          <a:latin typeface="Arial" panose="020B0604020202020204" pitchFamily="34" charset="0"/>
                          <a:cs typeface="Arial" panose="020B0604020202020204" pitchFamily="34" charset="0"/>
                        </a:rPr>
                        <a:t>5</a:t>
                      </a:r>
                      <a:endParaRPr lang="ru-RU" sz="1600" b="0" i="0" u="none" strike="noStrike">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l" fontAlgn="ctr"/>
                      <a:r>
                        <a:rPr lang="ru-RU" sz="1600" b="1" u="none" strike="noStrike" dirty="0" err="1">
                          <a:effectLst/>
                          <a:latin typeface="Arial" panose="020B0604020202020204" pitchFamily="34" charset="0"/>
                          <a:cs typeface="Arial" panose="020B0604020202020204" pitchFamily="34" charset="0"/>
                        </a:rPr>
                        <a:t>Мейёрий-ҳуқуқий</a:t>
                      </a:r>
                      <a:r>
                        <a:rPr lang="ru-RU" sz="1600" b="1" u="none" strike="noStrike" dirty="0">
                          <a:effectLst/>
                          <a:latin typeface="Arial" panose="020B0604020202020204" pitchFamily="34" charset="0"/>
                          <a:cs typeface="Arial" panose="020B0604020202020204" pitchFamily="34" charset="0"/>
                        </a:rPr>
                        <a:t> </a:t>
                      </a:r>
                      <a:r>
                        <a:rPr lang="uz-Cyrl-UZ" sz="1600" b="1" u="none" strike="noStrike" dirty="0" smtClean="0">
                          <a:effectLst/>
                          <a:latin typeface="Arial" panose="020B0604020202020204" pitchFamily="34" charset="0"/>
                          <a:cs typeface="Arial" panose="020B0604020202020204" pitchFamily="34" charset="0"/>
                        </a:rPr>
                        <a:t>ҳ</a:t>
                      </a:r>
                      <a:r>
                        <a:rPr lang="ru-RU" sz="1600" b="1" u="none" strike="noStrike" dirty="0" err="1" smtClean="0">
                          <a:effectLst/>
                          <a:latin typeface="Arial" panose="020B0604020202020204" pitchFamily="34" charset="0"/>
                          <a:cs typeface="Arial" panose="020B0604020202020204" pitchFamily="34" charset="0"/>
                        </a:rPr>
                        <a:t>ужжатларнинг</a:t>
                      </a:r>
                      <a:r>
                        <a:rPr lang="ru-RU" sz="1600" b="1" u="none" strike="noStrike" dirty="0" smtClean="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лойиҳалари</a:t>
                      </a:r>
                      <a:endParaRPr lang="ru-RU" sz="1600" b="1"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600" u="none" strike="noStrike" dirty="0">
                          <a:effectLst/>
                          <a:latin typeface="Arial" panose="020B0604020202020204" pitchFamily="34" charset="0"/>
                          <a:cs typeface="Arial" panose="020B0604020202020204" pitchFamily="34" charset="0"/>
                        </a:rPr>
                        <a:t>16</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600" u="none" strike="noStrike" dirty="0">
                          <a:effectLst/>
                          <a:latin typeface="Arial" panose="020B0604020202020204" pitchFamily="34" charset="0"/>
                          <a:cs typeface="Arial" panose="020B0604020202020204" pitchFamily="34" charset="0"/>
                        </a:rPr>
                        <a:t>11</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600" u="none" strike="noStrike">
                          <a:effectLst/>
                          <a:latin typeface="Arial" panose="020B0604020202020204" pitchFamily="34" charset="0"/>
                          <a:cs typeface="Arial" panose="020B0604020202020204" pitchFamily="34" charset="0"/>
                        </a:rPr>
                        <a:t>5</a:t>
                      </a:r>
                      <a:endParaRPr lang="ru-RU" sz="1600" b="0" i="0" u="none" strike="noStrike">
                        <a:solidFill>
                          <a:srgbClr val="00000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05"/>
                  </a:ext>
                </a:extLst>
              </a:tr>
              <a:tr h="515763">
                <a:tc>
                  <a:txBody>
                    <a:bodyPr/>
                    <a:lstStyle/>
                    <a:p>
                      <a:pPr algn="ctr" fontAlgn="ctr"/>
                      <a:r>
                        <a:rPr lang="ru-RU" sz="1600" u="none" strike="noStrike">
                          <a:effectLst/>
                          <a:latin typeface="Arial" panose="020B0604020202020204" pitchFamily="34" charset="0"/>
                          <a:cs typeface="Arial" panose="020B0604020202020204" pitchFamily="34" charset="0"/>
                        </a:rPr>
                        <a:t>6</a:t>
                      </a:r>
                      <a:endParaRPr lang="ru-RU" sz="1600" b="0" i="0" u="none" strike="noStrike">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l" fontAlgn="ctr"/>
                      <a:r>
                        <a:rPr lang="ru-RU" sz="1600" b="1" u="none" strike="noStrike" dirty="0" err="1">
                          <a:effectLst/>
                          <a:latin typeface="Arial" panose="020B0604020202020204" pitchFamily="34" charset="0"/>
                          <a:cs typeface="Arial" panose="020B0604020202020204" pitchFamily="34" charset="0"/>
                        </a:rPr>
                        <a:t>Ички</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фаолиятга</a:t>
                      </a:r>
                      <a:r>
                        <a:rPr lang="ru-RU" sz="1600" b="1" u="none" strike="noStrike" dirty="0">
                          <a:effectLst/>
                          <a:latin typeface="Arial" panose="020B0604020202020204" pitchFamily="34" charset="0"/>
                          <a:cs typeface="Arial" panose="020B0604020202020204" pitchFamily="34" charset="0"/>
                        </a:rPr>
                        <a:t> </a:t>
                      </a:r>
                      <a:r>
                        <a:rPr lang="ru-RU" sz="1600" b="1" u="none" strike="noStrike" dirty="0" err="1">
                          <a:effectLst/>
                          <a:latin typeface="Arial" panose="020B0604020202020204" pitchFamily="34" charset="0"/>
                          <a:cs typeface="Arial" panose="020B0604020202020204" pitchFamily="34" charset="0"/>
                        </a:rPr>
                        <a:t>оид</a:t>
                      </a:r>
                      <a:endParaRPr lang="ru-RU" sz="1600" b="1"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600" u="none" strike="noStrike">
                          <a:effectLst/>
                          <a:latin typeface="Arial" panose="020B0604020202020204" pitchFamily="34" charset="0"/>
                          <a:cs typeface="Arial" panose="020B0604020202020204" pitchFamily="34" charset="0"/>
                        </a:rPr>
                        <a:t>36</a:t>
                      </a:r>
                      <a:endParaRPr lang="ru-RU" sz="1600" b="0" i="0" u="none" strike="noStrike">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600" u="none" strike="noStrike" dirty="0">
                          <a:effectLst/>
                          <a:latin typeface="Arial" panose="020B0604020202020204" pitchFamily="34" charset="0"/>
                          <a:cs typeface="Arial" panose="020B0604020202020204" pitchFamily="34" charset="0"/>
                        </a:rPr>
                        <a:t>36</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600" u="none" strike="noStrike" dirty="0">
                          <a:effectLst/>
                          <a:latin typeface="Arial" panose="020B0604020202020204" pitchFamily="34" charset="0"/>
                          <a:cs typeface="Arial" panose="020B0604020202020204" pitchFamily="34" charset="0"/>
                        </a:rPr>
                        <a:t>-</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06"/>
                  </a:ext>
                </a:extLst>
              </a:tr>
              <a:tr h="515763">
                <a:tc gridSpan="2">
                  <a:txBody>
                    <a:bodyPr/>
                    <a:lstStyle/>
                    <a:p>
                      <a:pPr algn="ctr" fontAlgn="ctr"/>
                      <a:r>
                        <a:rPr lang="ru-RU" sz="1600" b="1" u="none" strike="noStrike" dirty="0" err="1">
                          <a:effectLst/>
                          <a:latin typeface="Arial" panose="020B0604020202020204" pitchFamily="34" charset="0"/>
                          <a:cs typeface="Arial" panose="020B0604020202020204" pitchFamily="34" charset="0"/>
                        </a:rPr>
                        <a:t>Жами</a:t>
                      </a:r>
                      <a:endParaRPr lang="ru-RU" sz="1600" b="1"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tc hMerge="1">
                  <a:txBody>
                    <a:bodyPr/>
                    <a:lstStyle/>
                    <a:p>
                      <a:endParaRPr lang="ru-RU"/>
                    </a:p>
                  </a:txBody>
                  <a:tcPr/>
                </a:tc>
                <a:tc>
                  <a:txBody>
                    <a:bodyPr/>
                    <a:lstStyle/>
                    <a:p>
                      <a:pPr algn="ctr" fontAlgn="ctr"/>
                      <a:r>
                        <a:rPr lang="ru-RU" sz="1600" b="1" u="none" strike="noStrike" dirty="0">
                          <a:effectLst/>
                          <a:latin typeface="Arial" panose="020B0604020202020204" pitchFamily="34" charset="0"/>
                          <a:cs typeface="Arial" panose="020B0604020202020204" pitchFamily="34" charset="0"/>
                        </a:rPr>
                        <a:t>995</a:t>
                      </a:r>
                      <a:endParaRPr lang="ru-RU" sz="1600" b="1"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600" b="1" u="none" strike="noStrike" dirty="0" smtClean="0">
                          <a:effectLst/>
                          <a:latin typeface="Arial" panose="020B0604020202020204" pitchFamily="34" charset="0"/>
                          <a:cs typeface="Arial" panose="020B0604020202020204" pitchFamily="34" charset="0"/>
                        </a:rPr>
                        <a:t>367</a:t>
                      </a:r>
                      <a:endParaRPr lang="ru-RU" sz="1600" b="1"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tc>
                  <a:txBody>
                    <a:bodyPr/>
                    <a:lstStyle/>
                    <a:p>
                      <a:pPr algn="ctr" fontAlgn="ctr"/>
                      <a:r>
                        <a:rPr lang="ru-RU" sz="1600" b="1" u="none" strike="noStrike" dirty="0">
                          <a:effectLst/>
                          <a:latin typeface="Arial" panose="020B0604020202020204" pitchFamily="34" charset="0"/>
                          <a:cs typeface="Arial" panose="020B0604020202020204" pitchFamily="34" charset="0"/>
                        </a:rPr>
                        <a:t>628</a:t>
                      </a:r>
                      <a:endParaRPr lang="ru-RU" sz="1600" b="1" i="0" u="none" strike="noStrike" dirty="0">
                        <a:solidFill>
                          <a:srgbClr val="000000"/>
                        </a:solidFill>
                        <a:effectLst/>
                        <a:latin typeface="Arial" panose="020B0604020202020204" pitchFamily="34" charset="0"/>
                        <a:cs typeface="Arial" panose="020B0604020202020204" pitchFamily="34" charset="0"/>
                      </a:endParaRPr>
                    </a:p>
                  </a:txBody>
                  <a:tcPr marL="7144" marR="7144" marT="9525" marB="0"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88336621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25903" y="268968"/>
            <a:ext cx="8167006" cy="923330"/>
          </a:xfrm>
          <a:prstGeom prst="rect">
            <a:avLst/>
          </a:prstGeom>
          <a:ln w="38100">
            <a:solidFill>
              <a:schemeClr val="accent1"/>
            </a:solidFill>
          </a:ln>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uz-Cyrl-UZ" b="1" dirty="0" smtClean="0">
                <a:solidFill>
                  <a:srgbClr val="002060"/>
                </a:solidFill>
                <a:latin typeface="Arial" panose="020B0604020202020204" pitchFamily="34" charset="0"/>
              </a:rPr>
              <a:t>Солиқ қонунчилиги</a:t>
            </a:r>
            <a:r>
              <a:rPr lang="ru-RU" b="1" dirty="0" smtClean="0">
                <a:solidFill>
                  <a:srgbClr val="002060"/>
                </a:solidFill>
                <a:latin typeface="Arial" panose="020B0604020202020204" pitchFamily="34" charset="0"/>
              </a:rPr>
              <a:t>га</a:t>
            </a:r>
            <a:r>
              <a:rPr lang="uz-Cyrl-UZ" b="1" dirty="0" smtClean="0">
                <a:solidFill>
                  <a:srgbClr val="002060"/>
                </a:solidFill>
                <a:latin typeface="Arial" panose="020B0604020202020204" pitchFamily="34" charset="0"/>
              </a:rPr>
              <a:t> киритилган ўзгартиришлар бўйича </a:t>
            </a:r>
            <a:r>
              <a:rPr lang="uz-Cyrl-UZ" b="1" dirty="0" smtClean="0">
                <a:solidFill>
                  <a:srgbClr val="FF0000"/>
                </a:solidFill>
                <a:latin typeface="Arial" panose="020B0604020202020204" pitchFamily="34" charset="0"/>
              </a:rPr>
              <a:t>муаммоли масалалар ечими юзасидан </a:t>
            </a:r>
            <a:r>
              <a:rPr lang="uz-Cyrl-UZ" b="1" dirty="0" smtClean="0">
                <a:solidFill>
                  <a:srgbClr val="002060"/>
                </a:solidFill>
                <a:latin typeface="Arial" panose="020B0604020202020204" pitchFamily="34" charset="0"/>
              </a:rPr>
              <a:t>амалга оширилган ишлар тўғрисида </a:t>
            </a:r>
          </a:p>
          <a:p>
            <a:pPr algn="ctr"/>
            <a:r>
              <a:rPr lang="ru-RU" b="1" dirty="0" smtClean="0">
                <a:solidFill>
                  <a:srgbClr val="002060"/>
                </a:solidFill>
                <a:latin typeface="Arial" panose="020B0604020202020204" pitchFamily="34" charset="0"/>
              </a:rPr>
              <a:t>М А Ъ Л У М О Т</a:t>
            </a:r>
            <a:endParaRPr lang="ru-RU" dirty="0">
              <a:solidFill>
                <a:srgbClr val="002060"/>
              </a:solidFill>
            </a:endParaRPr>
          </a:p>
        </p:txBody>
      </p:sp>
      <p:sp>
        <p:nvSpPr>
          <p:cNvPr id="3" name="Прямоугольник 2"/>
          <p:cNvSpPr/>
          <p:nvPr/>
        </p:nvSpPr>
        <p:spPr>
          <a:xfrm>
            <a:off x="425904" y="1528786"/>
            <a:ext cx="8167007" cy="212365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450215" algn="just">
              <a:lnSpc>
                <a:spcPct val="110000"/>
              </a:lnSpc>
              <a:spcBef>
                <a:spcPts val="300"/>
              </a:spcBef>
              <a:spcAft>
                <a:spcPts val="0"/>
              </a:spcAft>
            </a:pPr>
            <a:r>
              <a:rPr lang="uz-Cyrl-UZ" sz="2000" dirty="0">
                <a:latin typeface="Arial" panose="020B0604020202020204" pitchFamily="34" charset="0"/>
                <a:ea typeface="Times New Roman" panose="02020603050405020304" pitchFamily="18" charset="0"/>
                <a:cs typeface="Arial" panose="020B0604020202020204" pitchFamily="34" charset="0"/>
              </a:rPr>
              <a:t>Молия вазирлиги билан биргаликда </a:t>
            </a:r>
            <a:r>
              <a:rPr lang="uz-Cyrl-UZ" sz="2000" dirty="0" smtClean="0">
                <a:latin typeface="Arial" panose="020B0604020202020204" pitchFamily="34" charset="0"/>
                <a:ea typeface="Times New Roman" panose="02020603050405020304" pitchFamily="18" charset="0"/>
                <a:cs typeface="Arial" panose="020B0604020202020204" pitchFamily="34" charset="0"/>
              </a:rPr>
              <a:t>қўшилган қиймат солиғи, акциз, мол-мулк </a:t>
            </a:r>
            <a:br>
              <a:rPr lang="uz-Cyrl-UZ" sz="2000" dirty="0" smtClean="0">
                <a:latin typeface="Arial" panose="020B0604020202020204" pitchFamily="34" charset="0"/>
                <a:ea typeface="Times New Roman" panose="02020603050405020304" pitchFamily="18" charset="0"/>
                <a:cs typeface="Arial" panose="020B0604020202020204" pitchFamily="34" charset="0"/>
              </a:rPr>
            </a:br>
            <a:r>
              <a:rPr lang="uz-Cyrl-UZ" sz="2000" dirty="0" smtClean="0">
                <a:latin typeface="Arial" panose="020B0604020202020204" pitchFamily="34" charset="0"/>
                <a:ea typeface="Times New Roman" panose="02020603050405020304" pitchFamily="18" charset="0"/>
                <a:cs typeface="Arial" panose="020B0604020202020204" pitchFamily="34" charset="0"/>
              </a:rPr>
              <a:t>ва ер солиғи, солиқ режимини ўзгартириш масалалари бўйича </a:t>
            </a:r>
            <a:r>
              <a:rPr lang="uz-Cyrl-UZ" sz="2000" b="1" dirty="0" smtClean="0">
                <a:latin typeface="Arial" panose="020B0604020202020204" pitchFamily="34" charset="0"/>
                <a:ea typeface="Times New Roman" panose="02020603050405020304" pitchFamily="18" charset="0"/>
                <a:cs typeface="Arial" panose="020B0604020202020204" pitchFamily="34" charset="0"/>
              </a:rPr>
              <a:t>2 та </a:t>
            </a:r>
            <a:r>
              <a:rPr lang="uz-Cyrl-UZ" sz="2000" dirty="0" smtClean="0">
                <a:latin typeface="Arial" panose="020B0604020202020204" pitchFamily="34" charset="0"/>
                <a:ea typeface="Times New Roman" panose="02020603050405020304" pitchFamily="18" charset="0"/>
                <a:cs typeface="Arial" panose="020B0604020202020204" pitchFamily="34" charset="0"/>
              </a:rPr>
              <a:t>қўшма хат тайрёланиб, имзоланди ҳамда </a:t>
            </a:r>
            <a:r>
              <a:rPr lang="uz-Cyrl-UZ" sz="2000" dirty="0" smtClean="0">
                <a:latin typeface="Arial" panose="020B0604020202020204" pitchFamily="34" charset="0"/>
                <a:cs typeface="Arial" panose="020B0604020202020204" pitchFamily="34" charset="0"/>
              </a:rPr>
              <a:t>молия </a:t>
            </a:r>
            <a:r>
              <a:rPr lang="uz-Cyrl-UZ" sz="2000" dirty="0">
                <a:latin typeface="Arial" panose="020B0604020202020204" pitchFamily="34" charset="0"/>
                <a:cs typeface="Arial" panose="020B0604020202020204" pitchFamily="34" charset="0"/>
              </a:rPr>
              <a:t>ва солиқ бошқармаларига </a:t>
            </a:r>
            <a:r>
              <a:rPr lang="uz-Cyrl-UZ" sz="2000" dirty="0" smtClean="0">
                <a:latin typeface="Arial" panose="020B0604020202020204" pitchFamily="34" charset="0"/>
                <a:cs typeface="Arial" panose="020B0604020202020204" pitchFamily="34" charset="0"/>
              </a:rPr>
              <a:t>шунигдек, солиқ </a:t>
            </a:r>
            <a:r>
              <a:rPr lang="uz-Cyrl-UZ" sz="2000" dirty="0">
                <a:latin typeface="Arial" panose="020B0604020202020204" pitchFamily="34" charset="0"/>
                <a:cs typeface="Arial" panose="020B0604020202020204" pitchFamily="34" charset="0"/>
              </a:rPr>
              <a:t>тўловчиларнинг шахсий кабинетига </a:t>
            </a:r>
            <a:r>
              <a:rPr lang="uz-Cyrl-UZ" sz="2000" dirty="0" smtClean="0">
                <a:latin typeface="Arial" panose="020B0604020202020204" pitchFamily="34" charset="0"/>
                <a:cs typeface="Arial" panose="020B0604020202020204" pitchFamily="34" charset="0"/>
              </a:rPr>
              <a:t>юборилди.</a:t>
            </a:r>
            <a:endParaRPr lang="uz-Cyrl-UZ" sz="2000" dirty="0" smtClean="0">
              <a:latin typeface="Arial" panose="020B0604020202020204" pitchFamily="34" charset="0"/>
              <a:ea typeface="Times New Roman" panose="02020603050405020304" pitchFamily="18" charset="0"/>
              <a:cs typeface="Arial" panose="020B0604020202020204" pitchFamily="34" charset="0"/>
            </a:endParaRPr>
          </a:p>
        </p:txBody>
      </p:sp>
      <p:sp>
        <p:nvSpPr>
          <p:cNvPr id="6" name="Прямоугольник 5"/>
          <p:cNvSpPr/>
          <p:nvPr/>
        </p:nvSpPr>
        <p:spPr>
          <a:xfrm>
            <a:off x="425902" y="3311824"/>
            <a:ext cx="8167007" cy="110799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450215" algn="just">
              <a:lnSpc>
                <a:spcPct val="110000"/>
              </a:lnSpc>
              <a:spcBef>
                <a:spcPts val="300"/>
              </a:spcBef>
              <a:spcAft>
                <a:spcPts val="0"/>
              </a:spcAft>
            </a:pPr>
            <a:r>
              <a:rPr lang="uz-Cyrl-UZ" sz="2000" dirty="0" smtClean="0">
                <a:latin typeface="Arial" panose="020B0604020202020204" pitchFamily="34" charset="0"/>
                <a:ea typeface="Times New Roman" panose="02020603050405020304" pitchFamily="18" charset="0"/>
                <a:cs typeface="Arial" panose="020B0604020202020204" pitchFamily="34" charset="0"/>
              </a:rPr>
              <a:t>Давлат солиқ қўмитаси ташаббуси билан, акциз ва қўшилган қиймат солиғининг солиқ базасини аниқлаш бўйича </a:t>
            </a:r>
            <a:r>
              <a:rPr lang="uz-Cyrl-UZ" sz="2000" b="1" dirty="0" smtClean="0">
                <a:latin typeface="Arial" panose="020B0604020202020204" pitchFamily="34" charset="0"/>
                <a:ea typeface="Times New Roman" panose="02020603050405020304" pitchFamily="18" charset="0"/>
                <a:cs typeface="Arial" panose="020B0604020202020204" pitchFamily="34" charset="0"/>
              </a:rPr>
              <a:t>1 та </a:t>
            </a:r>
            <a:r>
              <a:rPr lang="uz-Cyrl-UZ" sz="2000" dirty="0" smtClean="0">
                <a:latin typeface="Arial" panose="020B0604020202020204" pitchFamily="34" charset="0"/>
                <a:ea typeface="Times New Roman" panose="02020603050405020304" pitchFamily="18" charset="0"/>
                <a:cs typeface="Arial" panose="020B0604020202020204" pitchFamily="34" charset="0"/>
              </a:rPr>
              <a:t>қўшма хат лойиҳаси тайрёланиб, Молия вазирлигига имзо учун юборилди</a:t>
            </a:r>
            <a:r>
              <a:rPr lang="uz-Cyrl-UZ" sz="2000" dirty="0" smtClean="0">
                <a:latin typeface="Arial" panose="020B0604020202020204" pitchFamily="34" charset="0"/>
                <a:cs typeface="Arial" panose="020B0604020202020204" pitchFamily="34" charset="0"/>
              </a:rPr>
              <a:t>.</a:t>
            </a:r>
            <a:endParaRPr lang="uz-Cyrl-UZ" sz="2000" dirty="0" smtClean="0">
              <a:latin typeface="Arial" panose="020B0604020202020204" pitchFamily="34" charset="0"/>
              <a:ea typeface="Times New Roman" panose="02020603050405020304" pitchFamily="18" charset="0"/>
              <a:cs typeface="Arial" panose="020B0604020202020204" pitchFamily="34" charset="0"/>
            </a:endParaRPr>
          </a:p>
        </p:txBody>
      </p:sp>
      <p:sp>
        <p:nvSpPr>
          <p:cNvPr id="7" name="Прямоугольник 6"/>
          <p:cNvSpPr/>
          <p:nvPr/>
        </p:nvSpPr>
        <p:spPr>
          <a:xfrm>
            <a:off x="425901" y="4756308"/>
            <a:ext cx="8167007" cy="178510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450215" algn="just">
              <a:lnSpc>
                <a:spcPct val="110000"/>
              </a:lnSpc>
              <a:spcBef>
                <a:spcPts val="300"/>
              </a:spcBef>
            </a:pPr>
            <a:r>
              <a:rPr lang="uz-Cyrl-UZ" sz="2000" dirty="0">
                <a:latin typeface="Arial" panose="020B0604020202020204" pitchFamily="34" charset="0"/>
                <a:ea typeface="Times New Roman" panose="02020603050405020304" pitchFamily="18" charset="0"/>
                <a:cs typeface="Arial" panose="020B0604020202020204" pitchFamily="34" charset="0"/>
              </a:rPr>
              <a:t>Шунингдек, акциз (АЁҚШ), айланмадан солиқ ва жисмоний </a:t>
            </a:r>
            <a:r>
              <a:rPr lang="uz-Cyrl-UZ" sz="2000" dirty="0" smtClean="0">
                <a:latin typeface="Arial" panose="020B0604020202020204" pitchFamily="34" charset="0"/>
                <a:ea typeface="Times New Roman" panose="02020603050405020304" pitchFamily="18" charset="0"/>
                <a:cs typeface="Arial" panose="020B0604020202020204" pitchFamily="34" charset="0"/>
              </a:rPr>
              <a:t>шахслардан олинадиган </a:t>
            </a:r>
            <a:r>
              <a:rPr lang="uz-Cyrl-UZ" sz="2000" dirty="0">
                <a:latin typeface="Arial" panose="020B0604020202020204" pitchFamily="34" charset="0"/>
                <a:ea typeface="Times New Roman" panose="02020603050405020304" pitchFamily="18" charset="0"/>
                <a:cs typeface="Arial" panose="020B0604020202020204" pitchFamily="34" charset="0"/>
              </a:rPr>
              <a:t>даромад солиғи бўйича муаммоли масаллар ечими юзасидан </a:t>
            </a:r>
            <a:r>
              <a:rPr lang="uz-Cyrl-UZ" sz="2000" b="1" dirty="0">
                <a:latin typeface="Arial" panose="020B0604020202020204" pitchFamily="34" charset="0"/>
                <a:ea typeface="Times New Roman" panose="02020603050405020304" pitchFamily="18" charset="0"/>
                <a:cs typeface="Arial" panose="020B0604020202020204" pitchFamily="34" charset="0"/>
              </a:rPr>
              <a:t>2 та </a:t>
            </a:r>
            <a:r>
              <a:rPr lang="uz-Cyrl-UZ" sz="2000" dirty="0">
                <a:latin typeface="Arial" panose="020B0604020202020204" pitchFamily="34" charset="0"/>
                <a:ea typeface="Times New Roman" panose="02020603050405020304" pitchFamily="18" charset="0"/>
                <a:cs typeface="Arial" panose="020B0604020202020204" pitchFamily="34" charset="0"/>
              </a:rPr>
              <a:t>қўшма хат лойиҳаси тайрёланиб, қўмитанинг марказий </a:t>
            </a:r>
            <a:r>
              <a:rPr lang="uz-Cyrl-UZ" sz="2000" dirty="0" smtClean="0">
                <a:latin typeface="Arial" panose="020B0604020202020204" pitchFamily="34" charset="0"/>
                <a:ea typeface="Times New Roman" panose="02020603050405020304" pitchFamily="18" charset="0"/>
                <a:cs typeface="Arial" panose="020B0604020202020204" pitchFamily="34" charset="0"/>
              </a:rPr>
              <a:t>аппарат таркибий тузилмалари </a:t>
            </a:r>
            <a:r>
              <a:rPr lang="uz-Cyrl-UZ" sz="2000" dirty="0">
                <a:latin typeface="Arial" panose="020B0604020202020204" pitchFamily="34" charset="0"/>
                <a:ea typeface="Times New Roman" panose="02020603050405020304" pitchFamily="18" charset="0"/>
                <a:cs typeface="Arial" panose="020B0604020202020204" pitchFamily="34" charset="0"/>
              </a:rPr>
              <a:t>билан </a:t>
            </a:r>
            <a:r>
              <a:rPr lang="uz-Cyrl-UZ" sz="2000" dirty="0" smtClean="0">
                <a:latin typeface="Arial" panose="020B0604020202020204" pitchFamily="34" charset="0"/>
                <a:ea typeface="Times New Roman" panose="02020603050405020304" pitchFamily="18" charset="0"/>
                <a:cs typeface="Arial" panose="020B0604020202020204" pitchFamily="34" charset="0"/>
              </a:rPr>
              <a:t>келишилмоқда</a:t>
            </a:r>
            <a:r>
              <a:rPr lang="uz-Cyrl-UZ" sz="2000" dirty="0">
                <a:latin typeface="Arial" panose="020B0604020202020204" pitchFamily="34" charset="0"/>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314184112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25903" y="268968"/>
            <a:ext cx="8167006" cy="1200329"/>
          </a:xfrm>
          <a:prstGeom prst="rect">
            <a:avLst/>
          </a:prstGeom>
          <a:ln w="38100">
            <a:solidFill>
              <a:schemeClr val="accent1"/>
            </a:solidFill>
          </a:ln>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uz-Cyrl-UZ" b="1" dirty="0" smtClean="0">
                <a:solidFill>
                  <a:srgbClr val="002060"/>
                </a:solidFill>
                <a:latin typeface="Arial" panose="020B0604020202020204" pitchFamily="34" charset="0"/>
              </a:rPr>
              <a:t>Янги </a:t>
            </a:r>
            <a:r>
              <a:rPr lang="uz-Cyrl-UZ" b="1" dirty="0">
                <a:solidFill>
                  <a:srgbClr val="002060"/>
                </a:solidFill>
                <a:latin typeface="Arial" panose="020B0604020202020204" pitchFamily="34" charset="0"/>
              </a:rPr>
              <a:t>таҳрирдаги Солиқ кодексининг мазмун </a:t>
            </a:r>
            <a:r>
              <a:rPr lang="uz-Cyrl-UZ" b="1" dirty="0" smtClean="0">
                <a:solidFill>
                  <a:srgbClr val="002060"/>
                </a:solidFill>
                <a:latin typeface="Arial" panose="020B0604020202020204" pitchFamily="34" charset="0"/>
              </a:rPr>
              <a:t>ва </a:t>
            </a:r>
            <a:r>
              <a:rPr lang="uz-Cyrl-UZ" b="1" dirty="0">
                <a:solidFill>
                  <a:srgbClr val="002060"/>
                </a:solidFill>
                <a:latin typeface="Arial" panose="020B0604020202020204" pitchFamily="34" charset="0"/>
              </a:rPr>
              <a:t>моҳиятини тизим ходимларига </a:t>
            </a:r>
            <a:r>
              <a:rPr lang="uz-Cyrl-UZ" b="1" dirty="0" smtClean="0">
                <a:solidFill>
                  <a:srgbClr val="002060"/>
                </a:solidFill>
                <a:latin typeface="Arial" panose="020B0604020202020204" pitchFamily="34" charset="0"/>
              </a:rPr>
              <a:t>ўқитиш </a:t>
            </a:r>
            <a:br>
              <a:rPr lang="uz-Cyrl-UZ" b="1" dirty="0" smtClean="0">
                <a:solidFill>
                  <a:srgbClr val="002060"/>
                </a:solidFill>
                <a:latin typeface="Arial" panose="020B0604020202020204" pitchFamily="34" charset="0"/>
              </a:rPr>
            </a:br>
            <a:r>
              <a:rPr lang="uz-Cyrl-UZ" b="1" dirty="0" smtClean="0">
                <a:solidFill>
                  <a:srgbClr val="002060"/>
                </a:solidFill>
                <a:latin typeface="Arial" panose="020B0604020202020204" pitchFamily="34" charset="0"/>
              </a:rPr>
              <a:t>ҳамда </a:t>
            </a:r>
            <a:r>
              <a:rPr lang="uz-Cyrl-UZ" b="1" dirty="0">
                <a:solidFill>
                  <a:srgbClr val="002060"/>
                </a:solidFill>
                <a:latin typeface="Arial" panose="020B0604020202020204" pitchFamily="34" charset="0"/>
              </a:rPr>
              <a:t>тадбиркорлик субъектларига етказиш бўйича </a:t>
            </a:r>
            <a:endParaRPr lang="uz-Cyrl-UZ" b="1" dirty="0" smtClean="0">
              <a:solidFill>
                <a:srgbClr val="002060"/>
              </a:solidFill>
              <a:latin typeface="Arial" panose="020B0604020202020204" pitchFamily="34" charset="0"/>
            </a:endParaRPr>
          </a:p>
          <a:p>
            <a:pPr algn="ctr"/>
            <a:r>
              <a:rPr lang="ru-RU" b="1" dirty="0" smtClean="0">
                <a:solidFill>
                  <a:srgbClr val="002060"/>
                </a:solidFill>
                <a:latin typeface="Arial" panose="020B0604020202020204" pitchFamily="34" charset="0"/>
              </a:rPr>
              <a:t>М А Ъ Л У М О Т</a:t>
            </a:r>
            <a:endParaRPr lang="ru-RU" dirty="0">
              <a:solidFill>
                <a:srgbClr val="002060"/>
              </a:solidFill>
            </a:endParaRPr>
          </a:p>
        </p:txBody>
      </p:sp>
      <p:sp>
        <p:nvSpPr>
          <p:cNvPr id="2" name="Прямоугольник 1"/>
          <p:cNvSpPr/>
          <p:nvPr/>
        </p:nvSpPr>
        <p:spPr>
          <a:xfrm>
            <a:off x="425903" y="1301155"/>
            <a:ext cx="8167005" cy="113724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uz-Cyrl-UZ" b="1" dirty="0" smtClean="0">
                <a:solidFill>
                  <a:srgbClr val="002060"/>
                </a:solidFill>
                <a:latin typeface="Arial" panose="020B0604020202020204" pitchFamily="34" charset="0"/>
              </a:rPr>
              <a:t>Бу борада, амалга оширилаётган ишлар аҳволи ҳамда келгуси режалар бўйича </a:t>
            </a:r>
            <a:r>
              <a:rPr lang="uz-Cyrl-UZ" b="1" dirty="0" smtClean="0">
                <a:solidFill>
                  <a:srgbClr val="FF0000"/>
                </a:solidFill>
                <a:latin typeface="Arial" panose="020B0604020202020204" pitchFamily="34" charset="0"/>
              </a:rPr>
              <a:t>2020 йил </a:t>
            </a:r>
            <a:br>
              <a:rPr lang="uz-Cyrl-UZ" b="1" dirty="0" smtClean="0">
                <a:solidFill>
                  <a:srgbClr val="FF0000"/>
                </a:solidFill>
                <a:latin typeface="Arial" panose="020B0604020202020204" pitchFamily="34" charset="0"/>
              </a:rPr>
            </a:br>
            <a:r>
              <a:rPr lang="uz-Cyrl-UZ" b="1" dirty="0" smtClean="0">
                <a:solidFill>
                  <a:srgbClr val="FF0000"/>
                </a:solidFill>
                <a:latin typeface="Arial" panose="020B0604020202020204" pitchFamily="34" charset="0"/>
              </a:rPr>
              <a:t>22 январь</a:t>
            </a:r>
            <a:r>
              <a:rPr lang="uz-Cyrl-UZ" b="1" dirty="0" smtClean="0">
                <a:solidFill>
                  <a:srgbClr val="002060"/>
                </a:solidFill>
                <a:latin typeface="Arial" panose="020B0604020202020204" pitchFamily="34" charset="0"/>
              </a:rPr>
              <a:t> куни қўмита Раиси ўринбосари бошчилигида ҳудудий давлат солиқ хизмати органлари иштирокида селектор йиғилиши ўтказилди.</a:t>
            </a:r>
            <a:endParaRPr lang="ru-RU" dirty="0"/>
          </a:p>
        </p:txBody>
      </p:sp>
      <p:sp>
        <p:nvSpPr>
          <p:cNvPr id="6" name="Прямоугольник 5"/>
          <p:cNvSpPr/>
          <p:nvPr/>
        </p:nvSpPr>
        <p:spPr>
          <a:xfrm>
            <a:off x="425903" y="2547259"/>
            <a:ext cx="8167005" cy="3701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uz-Cyrl-UZ" sz="1600" b="1" i="1" dirty="0" smtClean="0">
                <a:solidFill>
                  <a:srgbClr val="002060"/>
                </a:solidFill>
                <a:latin typeface="Arial" panose="020B0604020202020204" pitchFamily="34" charset="0"/>
              </a:rPr>
              <a:t>Йиғилиш якуни билан қуйидаги топшириқлар белгилаб олинди.</a:t>
            </a:r>
            <a:endParaRPr lang="ru-RU" sz="1600" i="1" dirty="0"/>
          </a:p>
        </p:txBody>
      </p:sp>
      <p:sp>
        <p:nvSpPr>
          <p:cNvPr id="3" name="Прямоугольник 2"/>
          <p:cNvSpPr/>
          <p:nvPr/>
        </p:nvSpPr>
        <p:spPr>
          <a:xfrm>
            <a:off x="425903" y="3026231"/>
            <a:ext cx="8167005" cy="4311180"/>
          </a:xfrm>
          <a:prstGeom prst="rect">
            <a:avLst/>
          </a:prstGeom>
        </p:spPr>
        <p:txBody>
          <a:bodyPr wrap="square">
            <a:spAutoFit/>
          </a:bodyPr>
          <a:lstStyle/>
          <a:p>
            <a:pPr indent="540385" algn="just">
              <a:lnSpc>
                <a:spcPct val="115000"/>
              </a:lnSpc>
              <a:spcAft>
                <a:spcPts val="600"/>
              </a:spcAft>
              <a:tabLst>
                <a:tab pos="3200400" algn="l"/>
              </a:tabLst>
            </a:pPr>
            <a:r>
              <a:rPr lang="uz-Cyrl-UZ" sz="1700" dirty="0">
                <a:latin typeface="Times New Roman" panose="02020603050405020304" pitchFamily="18" charset="0"/>
                <a:ea typeface="Times New Roman" panose="02020603050405020304" pitchFamily="18" charset="0"/>
                <a:cs typeface="Times New Roman" panose="02020603050405020304" pitchFamily="18" charset="0"/>
              </a:rPr>
              <a:t>- ходимларни ўқитиш ва алоҳида солиқ тўловчиларга етказиш бўйича </a:t>
            </a:r>
            <a:r>
              <a:rPr lang="uz-Cyrl-UZ" sz="1700" b="1" dirty="0">
                <a:latin typeface="Times New Roman" panose="02020603050405020304" pitchFamily="18" charset="0"/>
                <a:ea typeface="Times New Roman" panose="02020603050405020304" pitchFamily="18" charset="0"/>
                <a:cs typeface="Times New Roman" panose="02020603050405020304" pitchFamily="18" charset="0"/>
              </a:rPr>
              <a:t>давра суҳбатлари ташкил </a:t>
            </a:r>
            <a:r>
              <a:rPr lang="uz-Cyrl-UZ" sz="1700" b="1" dirty="0" smtClean="0">
                <a:latin typeface="Times New Roman" panose="02020603050405020304" pitchFamily="18" charset="0"/>
                <a:ea typeface="Times New Roman" panose="02020603050405020304" pitchFamily="18" charset="0"/>
                <a:cs typeface="Times New Roman" panose="02020603050405020304" pitchFamily="18" charset="0"/>
              </a:rPr>
              <a:t>этиш</a:t>
            </a:r>
            <a:r>
              <a:rPr lang="uz-Cyrl-UZ" sz="1700"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ru-RU" sz="1700" dirty="0">
              <a:latin typeface="Times New Roman" panose="02020603050405020304" pitchFamily="18" charset="0"/>
              <a:ea typeface="Calibri" panose="020F0502020204030204" pitchFamily="34" charset="0"/>
              <a:cs typeface="Times New Roman" panose="02020603050405020304" pitchFamily="18" charset="0"/>
            </a:endParaRPr>
          </a:p>
          <a:p>
            <a:pPr indent="540385" algn="just">
              <a:lnSpc>
                <a:spcPct val="115000"/>
              </a:lnSpc>
              <a:spcAft>
                <a:spcPts val="600"/>
              </a:spcAft>
              <a:tabLst>
                <a:tab pos="3200400" algn="l"/>
              </a:tabLst>
            </a:pPr>
            <a:r>
              <a:rPr lang="uz-Cyrl-UZ" sz="1700" dirty="0">
                <a:latin typeface="Times New Roman" panose="02020603050405020304" pitchFamily="18" charset="0"/>
                <a:ea typeface="Times New Roman" panose="02020603050405020304" pitchFamily="18" charset="0"/>
                <a:cs typeface="Times New Roman" panose="02020603050405020304" pitchFamily="18" charset="0"/>
              </a:rPr>
              <a:t>- семинарларда солиқ қонунчилигидаги ўзгаришларни тизим ходимларига ўқитиш ва солиқ тўловчиларга етказиш бўйича </a:t>
            </a:r>
            <a:r>
              <a:rPr lang="uz-Cyrl-UZ" sz="1700" b="1" dirty="0">
                <a:latin typeface="Times New Roman" panose="02020603050405020304" pitchFamily="18" charset="0"/>
                <a:ea typeface="Times New Roman" panose="02020603050405020304" pitchFamily="18" charset="0"/>
                <a:cs typeface="Times New Roman" panose="02020603050405020304" pitchFamily="18" charset="0"/>
              </a:rPr>
              <a:t>умумий тушунчалар беришдан воз </a:t>
            </a:r>
            <a:r>
              <a:rPr lang="uz-Cyrl-UZ" sz="1700" b="1" dirty="0" smtClean="0">
                <a:latin typeface="Times New Roman" panose="02020603050405020304" pitchFamily="18" charset="0"/>
                <a:ea typeface="Times New Roman" panose="02020603050405020304" pitchFamily="18" charset="0"/>
                <a:cs typeface="Times New Roman" panose="02020603050405020304" pitchFamily="18" charset="0"/>
              </a:rPr>
              <a:t>кечиш</a:t>
            </a:r>
            <a:r>
              <a:rPr lang="uz-Cyrl-UZ" sz="1700" dirty="0" smtClean="0">
                <a:latin typeface="Times New Roman" panose="02020603050405020304" pitchFamily="18" charset="0"/>
                <a:ea typeface="Times New Roman" panose="02020603050405020304" pitchFamily="18" charset="0"/>
                <a:cs typeface="Times New Roman" panose="02020603050405020304" pitchFamily="18" charset="0"/>
              </a:rPr>
              <a:t>;</a:t>
            </a:r>
          </a:p>
          <a:p>
            <a:pPr indent="540385" algn="just">
              <a:lnSpc>
                <a:spcPct val="115000"/>
              </a:lnSpc>
              <a:spcAft>
                <a:spcPts val="600"/>
              </a:spcAft>
              <a:tabLst>
                <a:tab pos="3200400" algn="l"/>
              </a:tabLst>
            </a:pPr>
            <a:r>
              <a:rPr lang="uz-Cyrl-UZ" sz="1700" b="1" dirty="0" smtClean="0">
                <a:latin typeface="Times New Roman" panose="02020603050405020304" pitchFamily="18" charset="0"/>
                <a:cs typeface="Times New Roman" panose="02020603050405020304" pitchFamily="18" charset="0"/>
              </a:rPr>
              <a:t>-</a:t>
            </a:r>
            <a:r>
              <a:rPr lang="uz-Cyrl-UZ" sz="1700" dirty="0">
                <a:latin typeface="Times New Roman" panose="02020603050405020304" pitchFamily="18" charset="0"/>
                <a:ea typeface="Times New Roman" panose="02020603050405020304" pitchFamily="18" charset="0"/>
                <a:cs typeface="Times New Roman" panose="02020603050405020304" pitchFamily="18" charset="0"/>
              </a:rPr>
              <a:t> давра суҳбатларида ҳар бир солиқ турлари кесимида алоҳида (батафсил) аввалги </a:t>
            </a:r>
            <a:r>
              <a:rPr lang="uz-Cyrl-UZ" sz="1700" dirty="0" smtClean="0">
                <a:latin typeface="Times New Roman" panose="02020603050405020304" pitchFamily="18" charset="0"/>
                <a:ea typeface="Times New Roman" panose="02020603050405020304" pitchFamily="18" charset="0"/>
                <a:cs typeface="Times New Roman" panose="02020603050405020304" pitchFamily="18" charset="0"/>
              </a:rPr>
              <a:t>ва </a:t>
            </a:r>
            <a:r>
              <a:rPr lang="uz-Cyrl-UZ" sz="1700" dirty="0">
                <a:latin typeface="Times New Roman" panose="02020603050405020304" pitchFamily="18" charset="0"/>
                <a:ea typeface="Times New Roman" panose="02020603050405020304" pitchFamily="18" charset="0"/>
                <a:cs typeface="Times New Roman" panose="02020603050405020304" pitchFamily="18" charset="0"/>
              </a:rPr>
              <a:t>ўзгаришлар киритилгандан кейинги нормалар (объект, база, ставка, ҳисоблаб чиқариш, ҳисобот тақдим этиш ва тўлаш тартиби) ўзаро таққосланган ҳолда тўлиқ ёритиб бориш</a:t>
            </a:r>
            <a:r>
              <a:rPr lang="uz-Cyrl-UZ" sz="1700" dirty="0" smtClean="0">
                <a:latin typeface="Times New Roman" panose="02020603050405020304" pitchFamily="18" charset="0"/>
                <a:ea typeface="Times New Roman" panose="02020603050405020304" pitchFamily="18" charset="0"/>
                <a:cs typeface="Times New Roman" panose="02020603050405020304" pitchFamily="18" charset="0"/>
              </a:rPr>
              <a:t>;</a:t>
            </a:r>
          </a:p>
          <a:p>
            <a:pPr indent="540385" algn="just">
              <a:lnSpc>
                <a:spcPct val="115000"/>
              </a:lnSpc>
              <a:spcAft>
                <a:spcPts val="600"/>
              </a:spcAft>
              <a:tabLst>
                <a:tab pos="3200400" algn="l"/>
              </a:tabLst>
            </a:pPr>
            <a:r>
              <a:rPr lang="uz-Cyrl-UZ" sz="17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uz-Cyrl-UZ" sz="1700" b="1" dirty="0" smtClean="0">
                <a:latin typeface="Times New Roman" panose="02020603050405020304" pitchFamily="18" charset="0"/>
                <a:ea typeface="Times New Roman" panose="02020603050405020304" pitchFamily="18" charset="0"/>
                <a:cs typeface="Times New Roman" panose="02020603050405020304" pitchFamily="18" charset="0"/>
              </a:rPr>
              <a:t>Қўмитанинг режа-графигига асосан </a:t>
            </a:r>
            <a:r>
              <a:rPr lang="uz-Cyrl-UZ" sz="1700" dirty="0" smtClean="0">
                <a:latin typeface="Times New Roman" panose="02020603050405020304" pitchFamily="18" charset="0"/>
                <a:ea typeface="Times New Roman" panose="02020603050405020304" pitchFamily="18" charset="0"/>
                <a:cs typeface="Times New Roman" panose="02020603050405020304" pitchFamily="18" charset="0"/>
              </a:rPr>
              <a:t>ҳудудларда янги </a:t>
            </a:r>
            <a:r>
              <a:rPr lang="uz-Cyrl-UZ" sz="1700" dirty="0">
                <a:latin typeface="Times New Roman" panose="02020603050405020304" pitchFamily="18" charset="0"/>
                <a:ea typeface="Times New Roman" panose="02020603050405020304" pitchFamily="18" charset="0"/>
                <a:cs typeface="Times New Roman" panose="02020603050405020304" pitchFamily="18" charset="0"/>
              </a:rPr>
              <a:t>таҳрирдаги </a:t>
            </a:r>
            <a:r>
              <a:rPr lang="uz-Cyrl-UZ" sz="1700" dirty="0" smtClean="0">
                <a:latin typeface="Times New Roman" panose="02020603050405020304" pitchFamily="18" charset="0"/>
                <a:ea typeface="Times New Roman" panose="02020603050405020304" pitchFamily="18" charset="0"/>
                <a:cs typeface="Times New Roman" panose="02020603050405020304" pitchFamily="18" charset="0"/>
              </a:rPr>
              <a:t>Солиқ </a:t>
            </a:r>
            <a:r>
              <a:rPr lang="uz-Cyrl-UZ" sz="1700" dirty="0">
                <a:latin typeface="Times New Roman" panose="02020603050405020304" pitchFamily="18" charset="0"/>
                <a:ea typeface="Times New Roman" panose="02020603050405020304" pitchFamily="18" charset="0"/>
                <a:cs typeface="Times New Roman" panose="02020603050405020304" pitchFamily="18" charset="0"/>
              </a:rPr>
              <a:t>кодексининг мазмун моҳиятини </a:t>
            </a:r>
            <a:r>
              <a:rPr lang="uz-Cyrl-UZ" sz="1700" b="1" dirty="0">
                <a:latin typeface="Times New Roman" panose="02020603050405020304" pitchFamily="18" charset="0"/>
                <a:ea typeface="Times New Roman" panose="02020603050405020304" pitchFamily="18" charset="0"/>
                <a:cs typeface="Times New Roman" panose="02020603050405020304" pitchFamily="18" charset="0"/>
              </a:rPr>
              <a:t>соҳалар кесимида солиқ тўловчиларга </a:t>
            </a:r>
            <a:r>
              <a:rPr lang="uz-Cyrl-UZ" sz="1700" b="1" dirty="0" smtClean="0">
                <a:latin typeface="Times New Roman" panose="02020603050405020304" pitchFamily="18" charset="0"/>
                <a:ea typeface="Times New Roman" panose="02020603050405020304" pitchFamily="18" charset="0"/>
                <a:cs typeface="Times New Roman" panose="02020603050405020304" pitchFamily="18" charset="0"/>
              </a:rPr>
              <a:t>етказиш </a:t>
            </a:r>
            <a:r>
              <a:rPr lang="uz-Cyrl-UZ" sz="1700" dirty="0" smtClean="0">
                <a:latin typeface="Times New Roman" panose="02020603050405020304" pitchFamily="18" charset="0"/>
                <a:ea typeface="Times New Roman" panose="02020603050405020304" pitchFamily="18" charset="0"/>
                <a:cs typeface="Times New Roman" panose="02020603050405020304" pitchFamily="18" charset="0"/>
              </a:rPr>
              <a:t>белгиланди;</a:t>
            </a:r>
          </a:p>
          <a:p>
            <a:pPr indent="540385" algn="just">
              <a:lnSpc>
                <a:spcPct val="115000"/>
              </a:lnSpc>
              <a:spcAft>
                <a:spcPts val="600"/>
              </a:spcAft>
              <a:tabLst>
                <a:tab pos="3200400" algn="l"/>
              </a:tabLst>
            </a:pPr>
            <a:r>
              <a:rPr lang="uz-Cyrl-UZ" sz="1700" dirty="0" smtClean="0">
                <a:latin typeface="Times New Roman" panose="02020603050405020304" pitchFamily="18" charset="0"/>
                <a:ea typeface="Times New Roman" panose="02020603050405020304" pitchFamily="18" charset="0"/>
                <a:cs typeface="Times New Roman" panose="02020603050405020304" pitchFamily="18" charset="0"/>
              </a:rPr>
              <a:t>- жойларда </a:t>
            </a:r>
            <a:r>
              <a:rPr lang="uz-Cyrl-UZ" sz="1700" dirty="0">
                <a:latin typeface="Times New Roman" panose="02020603050405020304" pitchFamily="18" charset="0"/>
                <a:ea typeface="Times New Roman" panose="02020603050405020304" pitchFamily="18" charset="0"/>
                <a:cs typeface="Times New Roman" panose="02020603050405020304" pitchFamily="18" charset="0"/>
              </a:rPr>
              <a:t>ишни самарали юритиш учун </a:t>
            </a:r>
            <a:r>
              <a:rPr lang="uz-Cyrl-UZ" sz="1700" b="1" dirty="0">
                <a:latin typeface="Times New Roman" panose="02020603050405020304" pitchFamily="18" charset="0"/>
                <a:ea typeface="Times New Roman" panose="02020603050405020304" pitchFamily="18" charset="0"/>
                <a:cs typeface="Times New Roman" panose="02020603050405020304" pitchFamily="18" charset="0"/>
              </a:rPr>
              <a:t>энг кам талаблар </a:t>
            </a:r>
            <a:r>
              <a:rPr lang="uz-Cyrl-UZ" sz="1700" b="1" dirty="0" smtClean="0">
                <a:latin typeface="Times New Roman" panose="02020603050405020304" pitchFamily="18" charset="0"/>
                <a:ea typeface="Times New Roman" panose="02020603050405020304" pitchFamily="18" charset="0"/>
                <a:cs typeface="Times New Roman" panose="02020603050405020304" pitchFamily="18" charset="0"/>
              </a:rPr>
              <a:t>белгиланди</a:t>
            </a:r>
            <a:r>
              <a:rPr lang="uz-Cyrl-UZ" sz="1700"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ru-RU" sz="17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920774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25903" y="600984"/>
            <a:ext cx="8167006" cy="2554545"/>
          </a:xfrm>
          <a:prstGeom prst="rect">
            <a:avLst/>
          </a:prstGeom>
          <a:ln w="38100">
            <a:solidFill>
              <a:schemeClr val="accent1"/>
            </a:solidFill>
          </a:ln>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uz-Cyrl-UZ" sz="3200" b="1" dirty="0" smtClean="0">
                <a:solidFill>
                  <a:srgbClr val="002060"/>
                </a:solidFill>
                <a:latin typeface="Arial" panose="020B0604020202020204" pitchFamily="34" charset="0"/>
              </a:rPr>
              <a:t>Янги </a:t>
            </a:r>
            <a:r>
              <a:rPr lang="uz-Cyrl-UZ" sz="3200" b="1" dirty="0">
                <a:solidFill>
                  <a:srgbClr val="002060"/>
                </a:solidFill>
                <a:latin typeface="Arial" panose="020B0604020202020204" pitchFamily="34" charset="0"/>
              </a:rPr>
              <a:t>таҳрирдаги Солиқ кодексининг мазмун </a:t>
            </a:r>
            <a:r>
              <a:rPr lang="uz-Cyrl-UZ" sz="3200" b="1" dirty="0" smtClean="0">
                <a:solidFill>
                  <a:srgbClr val="002060"/>
                </a:solidFill>
                <a:latin typeface="Arial" panose="020B0604020202020204" pitchFamily="34" charset="0"/>
              </a:rPr>
              <a:t>ва </a:t>
            </a:r>
            <a:r>
              <a:rPr lang="uz-Cyrl-UZ" sz="3200" b="1" dirty="0">
                <a:solidFill>
                  <a:srgbClr val="002060"/>
                </a:solidFill>
                <a:latin typeface="Arial" panose="020B0604020202020204" pitchFamily="34" charset="0"/>
              </a:rPr>
              <a:t>моҳиятини </a:t>
            </a:r>
            <a:r>
              <a:rPr lang="uz-Cyrl-UZ" sz="3200" b="1" dirty="0" smtClean="0">
                <a:solidFill>
                  <a:srgbClr val="002060"/>
                </a:solidFill>
                <a:latin typeface="Arial" panose="020B0604020202020204" pitchFamily="34" charset="0"/>
              </a:rPr>
              <a:t>тадбиркорлик </a:t>
            </a:r>
            <a:r>
              <a:rPr lang="uz-Cyrl-UZ" sz="3200" b="1" dirty="0">
                <a:solidFill>
                  <a:srgbClr val="002060"/>
                </a:solidFill>
                <a:latin typeface="Arial" panose="020B0604020202020204" pitchFamily="34" charset="0"/>
              </a:rPr>
              <a:t>субъектларига етказиш </a:t>
            </a:r>
            <a:r>
              <a:rPr lang="uz-Cyrl-UZ" sz="3200" b="1" dirty="0" smtClean="0">
                <a:solidFill>
                  <a:srgbClr val="002060"/>
                </a:solidFill>
                <a:latin typeface="Arial" panose="020B0604020202020204" pitchFamily="34" charset="0"/>
              </a:rPr>
              <a:t>бўйича тарғибот ишлари тўғрисида</a:t>
            </a:r>
          </a:p>
          <a:p>
            <a:pPr algn="ctr"/>
            <a:r>
              <a:rPr lang="ru-RU" sz="3200" b="1" dirty="0" smtClean="0">
                <a:solidFill>
                  <a:srgbClr val="002060"/>
                </a:solidFill>
                <a:latin typeface="Arial" panose="020B0604020202020204" pitchFamily="34" charset="0"/>
              </a:rPr>
              <a:t>М А Ъ Л У М О Т</a:t>
            </a:r>
            <a:endParaRPr lang="ru-RU" sz="3200" dirty="0">
              <a:solidFill>
                <a:srgbClr val="002060"/>
              </a:solidFill>
            </a:endParaRPr>
          </a:p>
        </p:txBody>
      </p:sp>
      <p:sp>
        <p:nvSpPr>
          <p:cNvPr id="2" name="Прямоугольник 1"/>
          <p:cNvSpPr/>
          <p:nvPr/>
        </p:nvSpPr>
        <p:spPr>
          <a:xfrm>
            <a:off x="425902" y="3351297"/>
            <a:ext cx="4184198" cy="288440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indent="449263" algn="just"/>
            <a:r>
              <a:rPr lang="uz-Cyrl-UZ" sz="2400" b="1" dirty="0" smtClean="0">
                <a:solidFill>
                  <a:srgbClr val="002060"/>
                </a:solidFill>
                <a:latin typeface="Arial" panose="020B0604020202020204" pitchFamily="34" charset="0"/>
              </a:rPr>
              <a:t>Бошқарма томонидан, акциз, фойда солиғи, айланмадан олинадиган солиқ ва ижтимой солиқлар бўйича ВЕБИНАР кўринишида видеолавҳа учун сценарийлар тайёрланди. </a:t>
            </a:r>
            <a:endParaRPr lang="ru-RU" sz="2400"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9870" y="3351297"/>
            <a:ext cx="3863039" cy="2884402"/>
          </a:xfrm>
          <a:prstGeom prst="rect">
            <a:avLst/>
          </a:prstGeom>
        </p:spPr>
      </p:pic>
    </p:spTree>
    <p:extLst>
      <p:ext uri="{BB962C8B-B14F-4D97-AF65-F5344CB8AC3E}">
        <p14:creationId xmlns:p14="http://schemas.microsoft.com/office/powerpoint/2010/main" val="366275267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25903" y="268969"/>
            <a:ext cx="8167006" cy="923330"/>
          </a:xfrm>
          <a:prstGeom prst="rect">
            <a:avLst/>
          </a:prstGeom>
          <a:ln w="38100">
            <a:solidFill>
              <a:schemeClr val="accent1"/>
            </a:solidFill>
          </a:ln>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uz-Cyrl-UZ" b="1" dirty="0">
                <a:solidFill>
                  <a:srgbClr val="002060"/>
                </a:solidFill>
                <a:latin typeface="Arial" panose="020B0604020202020204" pitchFamily="34" charset="0"/>
              </a:rPr>
              <a:t>Давлат солиқ қўмитасининг 2020 йил 13 январдаги 2-сонли хизмат йиғилиши </a:t>
            </a:r>
            <a:r>
              <a:rPr lang="uz-Cyrl-UZ" b="1" dirty="0" smtClean="0">
                <a:solidFill>
                  <a:srgbClr val="002060"/>
                </a:solidFill>
                <a:latin typeface="Arial" panose="020B0604020202020204" pitchFamily="34" charset="0"/>
              </a:rPr>
              <a:t>баёнининг </a:t>
            </a:r>
          </a:p>
          <a:p>
            <a:pPr algn="ctr"/>
            <a:r>
              <a:rPr lang="uz-Cyrl-UZ" b="1" dirty="0" smtClean="0">
                <a:solidFill>
                  <a:srgbClr val="FF0000"/>
                </a:solidFill>
                <a:latin typeface="Arial" panose="020B0604020202020204" pitchFamily="34" charset="0"/>
              </a:rPr>
              <a:t>2 ва 3-бандлари</a:t>
            </a:r>
            <a:r>
              <a:rPr lang="uz-Cyrl-UZ" b="1" dirty="0" smtClean="0">
                <a:solidFill>
                  <a:srgbClr val="002060"/>
                </a:solidFill>
                <a:latin typeface="Arial" panose="020B0604020202020204" pitchFamily="34" charset="0"/>
              </a:rPr>
              <a:t> </a:t>
            </a:r>
            <a:r>
              <a:rPr lang="uz-Cyrl-UZ" b="1" dirty="0">
                <a:solidFill>
                  <a:srgbClr val="002060"/>
                </a:solidFill>
                <a:latin typeface="Arial" panose="020B0604020202020204" pitchFamily="34" charset="0"/>
              </a:rPr>
              <a:t>билан белгиланган вазифалар </a:t>
            </a:r>
            <a:r>
              <a:rPr lang="uz-Cyrl-UZ" b="1" dirty="0" smtClean="0">
                <a:solidFill>
                  <a:srgbClr val="002060"/>
                </a:solidFill>
                <a:latin typeface="Arial" panose="020B0604020202020204" pitchFamily="34" charset="0"/>
              </a:rPr>
              <a:t>ижроси бўйича</a:t>
            </a:r>
          </a:p>
        </p:txBody>
      </p:sp>
      <p:sp>
        <p:nvSpPr>
          <p:cNvPr id="3" name="Прямоугольник 2"/>
          <p:cNvSpPr/>
          <p:nvPr/>
        </p:nvSpPr>
        <p:spPr>
          <a:xfrm>
            <a:off x="425903" y="1621686"/>
            <a:ext cx="3884840" cy="65094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450215" algn="just">
              <a:lnSpc>
                <a:spcPct val="110000"/>
              </a:lnSpc>
              <a:spcBef>
                <a:spcPts val="300"/>
              </a:spcBef>
              <a:spcAft>
                <a:spcPts val="0"/>
              </a:spcAft>
            </a:pPr>
            <a:r>
              <a:rPr lang="uz-Cyrl-UZ" sz="1100" dirty="0" smtClean="0">
                <a:latin typeface="Arial" panose="020B0604020202020204" pitchFamily="34" charset="0"/>
                <a:ea typeface="Times New Roman" panose="02020603050405020304" pitchFamily="18" charset="0"/>
                <a:cs typeface="Arial" panose="020B0604020202020204" pitchFamily="34" charset="0"/>
              </a:rPr>
              <a:t>Давлат солиқ қўмитасининг 2020 йил 10 январдаги 12-сонли буйруғига асосан бошқармага </a:t>
            </a:r>
            <a:r>
              <a:rPr lang="uz-Cyrl-UZ" sz="1100" b="1" dirty="0" smtClean="0">
                <a:latin typeface="Arial" panose="020B0604020202020204" pitchFamily="34" charset="0"/>
                <a:ea typeface="Times New Roman" panose="02020603050405020304" pitchFamily="18" charset="0"/>
                <a:cs typeface="Arial" panose="020B0604020202020204" pitchFamily="34" charset="0"/>
              </a:rPr>
              <a:t>13 та </a:t>
            </a:r>
            <a:r>
              <a:rPr lang="uz-Cyrl-UZ" sz="1100" dirty="0" smtClean="0">
                <a:latin typeface="Arial" panose="020B0604020202020204" pitchFamily="34" charset="0"/>
                <a:ea typeface="Times New Roman" panose="02020603050405020304" pitchFamily="18" charset="0"/>
                <a:cs typeface="Arial" panose="020B0604020202020204" pitchFamily="34" charset="0"/>
              </a:rPr>
              <a:t>тегишли тартиб лойиҳаларини тайёрлаш топширилган.</a:t>
            </a:r>
          </a:p>
        </p:txBody>
      </p:sp>
      <p:graphicFrame>
        <p:nvGraphicFramePr>
          <p:cNvPr id="2" name="Таблица 1"/>
          <p:cNvGraphicFramePr>
            <a:graphicFrameLocks noGrp="1"/>
          </p:cNvGraphicFramePr>
          <p:nvPr>
            <p:extLst/>
          </p:nvPr>
        </p:nvGraphicFramePr>
        <p:xfrm>
          <a:off x="425903" y="2428202"/>
          <a:ext cx="8167006" cy="6082821"/>
        </p:xfrm>
        <a:graphic>
          <a:graphicData uri="http://schemas.openxmlformats.org/drawingml/2006/table">
            <a:tbl>
              <a:tblPr firstRow="1" firstCol="1" bandRow="1">
                <a:tableStyleId>{69CF1AB2-1976-4502-BF36-3FF5EA218861}</a:tableStyleId>
              </a:tblPr>
              <a:tblGrid>
                <a:gridCol w="382362">
                  <a:extLst>
                    <a:ext uri="{9D8B030D-6E8A-4147-A177-3AD203B41FA5}">
                      <a16:colId xmlns:a16="http://schemas.microsoft.com/office/drawing/2014/main" val="20000"/>
                    </a:ext>
                  </a:extLst>
                </a:gridCol>
                <a:gridCol w="4914900">
                  <a:extLst>
                    <a:ext uri="{9D8B030D-6E8A-4147-A177-3AD203B41FA5}">
                      <a16:colId xmlns:a16="http://schemas.microsoft.com/office/drawing/2014/main" val="20001"/>
                    </a:ext>
                  </a:extLst>
                </a:gridCol>
                <a:gridCol w="1554218">
                  <a:extLst>
                    <a:ext uri="{9D8B030D-6E8A-4147-A177-3AD203B41FA5}">
                      <a16:colId xmlns:a16="http://schemas.microsoft.com/office/drawing/2014/main" val="20002"/>
                    </a:ext>
                  </a:extLst>
                </a:gridCol>
                <a:gridCol w="1315526">
                  <a:extLst>
                    <a:ext uri="{9D8B030D-6E8A-4147-A177-3AD203B41FA5}">
                      <a16:colId xmlns:a16="http://schemas.microsoft.com/office/drawing/2014/main" val="20003"/>
                    </a:ext>
                  </a:extLst>
                </a:gridCol>
              </a:tblGrid>
              <a:tr h="453010">
                <a:tc>
                  <a:txBody>
                    <a:bodyPr/>
                    <a:lstStyle/>
                    <a:p>
                      <a:pPr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Т.р</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tc>
                  <a:txBody>
                    <a:bodyPr/>
                    <a:lstStyle/>
                    <a:p>
                      <a:pPr algn="ctr">
                        <a:lnSpc>
                          <a:spcPct val="107000"/>
                        </a:lnSpc>
                        <a:spcAft>
                          <a:spcPts val="0"/>
                        </a:spcAft>
                      </a:pPr>
                      <a:r>
                        <a:rPr lang="uz-Cyrl-UZ" sz="1200" dirty="0" smtClean="0">
                          <a:effectLst/>
                          <a:latin typeface="Times New Roman" panose="02020603050405020304" pitchFamily="18" charset="0"/>
                          <a:cs typeface="Times New Roman" panose="02020603050405020304" pitchFamily="18" charset="0"/>
                        </a:rPr>
                        <a:t>Норматив-ҳуқуқий ҳужжатлар номи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tc>
                  <a:txBody>
                    <a:bodyPr/>
                    <a:lstStyle/>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Ижро муддати</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tc>
                  <a:txBody>
                    <a:bodyPr/>
                    <a:lstStyle/>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Ижроси тўғрисида</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extLst>
                  <a:ext uri="{0D108BD9-81ED-4DB2-BD59-A6C34878D82A}">
                    <a16:rowId xmlns:a16="http://schemas.microsoft.com/office/drawing/2014/main" val="10000"/>
                  </a:ext>
                </a:extLst>
              </a:tr>
              <a:tr h="732417">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a:t>
                      </a:r>
                      <a:r>
                        <a:rPr lang="ru-RU" sz="1200">
                          <a:effectLst/>
                          <a:latin typeface="Times New Roman" panose="02020603050405020304" pitchFamily="18" charset="0"/>
                          <a:cs typeface="Times New Roman" panose="02020603050405020304" pitchFamily="18" charset="0"/>
                        </a:rPr>
                        <a:t>.</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tc>
                  <a:txBody>
                    <a:bodyPr/>
                    <a:lstStyle/>
                    <a:p>
                      <a:pPr indent="191135" algn="l">
                        <a:lnSpc>
                          <a:spcPct val="107000"/>
                        </a:lnSpc>
                        <a:spcAft>
                          <a:spcPts val="0"/>
                        </a:spcAft>
                        <a:tabLst>
                          <a:tab pos="1890395" algn="l"/>
                        </a:tabLst>
                      </a:pPr>
                      <a:r>
                        <a:rPr lang="uz-Cyrl-UZ" sz="1200" dirty="0">
                          <a:effectLst/>
                          <a:latin typeface="Times New Roman" panose="02020603050405020304" pitchFamily="18" charset="0"/>
                          <a:cs typeface="Times New Roman" panose="02020603050405020304" pitchFamily="18" charset="0"/>
                        </a:rPr>
                        <a:t>Тўланаётган даромадларга (уларнинг бир қисмига) тааллуқли солиқ тўғрисида тўлов манбаи жойлашган жойдаги солиқ органини хабардор қилиш тартиби.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tc>
                  <a:txBody>
                    <a:bodyPr/>
                    <a:lstStyle/>
                    <a:p>
                      <a:pPr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2020 йил</a:t>
                      </a:r>
                      <a:endParaRPr lang="ru-RU" sz="12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30 январь</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tc>
                  <a:txBody>
                    <a:bodyPr/>
                    <a:lstStyle/>
                    <a:p>
                      <a:pPr algn="ctr">
                        <a:lnSpc>
                          <a:spcPct val="107000"/>
                        </a:lnSpc>
                        <a:spcAft>
                          <a:spcPts val="0"/>
                        </a:spcAft>
                        <a:tabLst>
                          <a:tab pos="1890395" algn="l"/>
                        </a:tabLst>
                      </a:pPr>
                      <a:r>
                        <a:rPr lang="uz-Cyrl-UZ" sz="1200">
                          <a:effectLst/>
                          <a:latin typeface="Times New Roman" panose="02020603050405020304" pitchFamily="18" charset="0"/>
                          <a:cs typeface="Times New Roman" panose="02020603050405020304" pitchFamily="18" charset="0"/>
                        </a:rPr>
                        <a:t>Лойиҳа тайёрланиб, келишиш учун тегишли вазирлик ва идораларга юборилди.</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extLst>
                  <a:ext uri="{0D108BD9-81ED-4DB2-BD59-A6C34878D82A}">
                    <a16:rowId xmlns:a16="http://schemas.microsoft.com/office/drawing/2014/main" val="10001"/>
                  </a:ext>
                </a:extLst>
              </a:tr>
              <a:tr h="649713">
                <a:tc>
                  <a:txBody>
                    <a:bodyPr/>
                    <a:lstStyle/>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2.</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tc>
                  <a:txBody>
                    <a:bodyPr/>
                    <a:lstStyle/>
                    <a:p>
                      <a:pPr indent="191135" algn="l">
                        <a:lnSpc>
                          <a:spcPct val="107000"/>
                        </a:lnSpc>
                        <a:spcAft>
                          <a:spcPts val="0"/>
                        </a:spcAft>
                      </a:pPr>
                      <a:r>
                        <a:rPr lang="uz-Cyrl-UZ" sz="1200" dirty="0">
                          <a:effectLst/>
                          <a:latin typeface="Times New Roman" panose="02020603050405020304" pitchFamily="18" charset="0"/>
                          <a:cs typeface="Times New Roman" panose="02020603050405020304" pitchFamily="18" charset="0"/>
                        </a:rPr>
                        <a:t>Ҳисобварақ-фактуранинг шакли ва уни тўлдириш тартиби.</a:t>
                      </a:r>
                      <a:endParaRPr lang="ru-RU" sz="1200" dirty="0">
                        <a:effectLst/>
                        <a:latin typeface="Times New Roman" panose="02020603050405020304" pitchFamily="18" charset="0"/>
                        <a:cs typeface="Times New Roman" panose="02020603050405020304" pitchFamily="18" charset="0"/>
                      </a:endParaRPr>
                    </a:p>
                    <a:p>
                      <a:pPr indent="191135" algn="l">
                        <a:lnSpc>
                          <a:spcPct val="107000"/>
                        </a:lnSpc>
                        <a:spcAft>
                          <a:spcPts val="0"/>
                        </a:spcAft>
                      </a:pPr>
                      <a:r>
                        <a:rPr lang="uz-Cyrl-UZ" sz="1200" dirty="0">
                          <a:effectLst/>
                          <a:latin typeface="Times New Roman" panose="02020603050405020304" pitchFamily="18" charset="0"/>
                          <a:cs typeface="Times New Roman" panose="02020603050405020304" pitchFamily="18" charset="0"/>
                        </a:rPr>
                        <a:t>Харидлар ва сотувлар реестрларини юритиш шакллари ва тартиби, шунингдек келиб тушган ва тақдим этилган ҳисобварақ-фактуралар реестрини юритиш тартиби.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tc>
                  <a:txBody>
                    <a:bodyPr/>
                    <a:lstStyle/>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2020 йил</a:t>
                      </a:r>
                      <a:endParaRPr lang="ru-RU" sz="120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31 январь</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tc>
                  <a:txBody>
                    <a:bodyPr/>
                    <a:lstStyle/>
                    <a:p>
                      <a:pPr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Лойиҳа қўмитанинг тегишли тузилмалари билан келишилмоқда.</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extLst>
                  <a:ext uri="{0D108BD9-81ED-4DB2-BD59-A6C34878D82A}">
                    <a16:rowId xmlns:a16="http://schemas.microsoft.com/office/drawing/2014/main" val="10002"/>
                  </a:ext>
                </a:extLst>
              </a:tr>
              <a:tr h="549313">
                <a:tc rowSpan="2">
                  <a:txBody>
                    <a:bodyPr/>
                    <a:lstStyle/>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3.</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tc>
                  <a:txBody>
                    <a:bodyPr/>
                    <a:lstStyle/>
                    <a:p>
                      <a:pPr indent="191135" algn="l">
                        <a:lnSpc>
                          <a:spcPct val="107000"/>
                        </a:lnSpc>
                        <a:spcAft>
                          <a:spcPts val="0"/>
                        </a:spcAft>
                      </a:pPr>
                      <a:r>
                        <a:rPr lang="uz-Cyrl-UZ" sz="1200" dirty="0">
                          <a:effectLst/>
                          <a:latin typeface="Times New Roman" panose="02020603050405020304" pitchFamily="18" charset="0"/>
                          <a:cs typeface="Times New Roman" panose="02020603050405020304" pitchFamily="18" charset="0"/>
                        </a:rPr>
                        <a:t>Солиқ тўловчининг (солиқ агентининг) банкдаги ҳисобварақлари бўйича операцияларни тўхтатиб туриш ва тўхтатиб туришни бекор қилиш тўғрисидаги солиқ органининг қарорларини банкка электрон шаклда юбориш тартиби.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tc rowSpan="2">
                  <a:txBody>
                    <a:bodyPr/>
                    <a:lstStyle/>
                    <a:p>
                      <a:pPr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2020 йил</a:t>
                      </a:r>
                      <a:endParaRPr lang="ru-RU" sz="12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25 январь</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tc rowSpan="2">
                  <a:txBody>
                    <a:bodyPr/>
                    <a:lstStyle/>
                    <a:p>
                      <a:pPr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Лойиҳа қўмитанинг тегишли тузилмалари билан келишилмоқда.</a:t>
                      </a:r>
                      <a:endParaRPr lang="ru-RU" sz="12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 </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extLst>
                  <a:ext uri="{0D108BD9-81ED-4DB2-BD59-A6C34878D82A}">
                    <a16:rowId xmlns:a16="http://schemas.microsoft.com/office/drawing/2014/main" val="10003"/>
                  </a:ext>
                </a:extLst>
              </a:tr>
              <a:tr h="549313">
                <a:tc vMerge="1">
                  <a:txBody>
                    <a:bodyPr/>
                    <a:lstStyle/>
                    <a:p>
                      <a:endParaRPr lang="ru-RU"/>
                    </a:p>
                  </a:txBody>
                  <a:tcPr/>
                </a:tc>
                <a:tc>
                  <a:txBody>
                    <a:bodyPr/>
                    <a:lstStyle/>
                    <a:p>
                      <a:pPr indent="191135" algn="l">
                        <a:lnSpc>
                          <a:spcPct val="107000"/>
                        </a:lnSpc>
                        <a:spcAft>
                          <a:spcPts val="0"/>
                        </a:spcAft>
                      </a:pPr>
                      <a:r>
                        <a:rPr lang="uz-Cyrl-UZ" sz="1200" dirty="0">
                          <a:effectLst/>
                          <a:latin typeface="Times New Roman" panose="02020603050405020304" pitchFamily="18" charset="0"/>
                          <a:cs typeface="Times New Roman" panose="02020603050405020304" pitchFamily="18" charset="0"/>
                        </a:rPr>
                        <a:t>Солиқ тўловчининг (солиқ агентининг) ҳисобварақлари бўйича операцияларни тўхтатиб туриш тўғрисидаги қарор банкка электрон шаклда юборилганда, банк томонидан ушбу қарор олинган сана ва вақтни белгилаш тартиби.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04"/>
                  </a:ext>
                </a:extLst>
              </a:tr>
              <a:tr h="541429">
                <a:tc>
                  <a:txBody>
                    <a:bodyPr/>
                    <a:lstStyle/>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4.</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tc>
                  <a:txBody>
                    <a:bodyPr/>
                    <a:lstStyle/>
                    <a:p>
                      <a:pPr indent="191135" algn="l">
                        <a:lnSpc>
                          <a:spcPct val="107000"/>
                        </a:lnSpc>
                        <a:spcAft>
                          <a:spcPts val="0"/>
                        </a:spcAft>
                      </a:pPr>
                      <a:r>
                        <a:rPr lang="uz-Cyrl-UZ" sz="1200" dirty="0">
                          <a:effectLst/>
                          <a:latin typeface="Times New Roman" panose="02020603050405020304" pitchFamily="18" charset="0"/>
                          <a:cs typeface="Times New Roman" panose="02020603050405020304" pitchFamily="18" charset="0"/>
                        </a:rPr>
                        <a:t>Қўшилган қиймат солиғи суммасини қоплашга нисбатан камерал солиқ текширувини амалга ошириш тартиби.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tc>
                  <a:txBody>
                    <a:bodyPr/>
                    <a:lstStyle/>
                    <a:p>
                      <a:pPr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2020 йил</a:t>
                      </a:r>
                      <a:endParaRPr lang="ru-RU" sz="12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15 февраль</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tc>
                  <a:txBody>
                    <a:bodyPr/>
                    <a:lstStyle/>
                    <a:p>
                      <a:pPr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Лойиҳа келишилмоқда.</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extLst>
                  <a:ext uri="{0D108BD9-81ED-4DB2-BD59-A6C34878D82A}">
                    <a16:rowId xmlns:a16="http://schemas.microsoft.com/office/drawing/2014/main" val="10005"/>
                  </a:ext>
                </a:extLst>
              </a:tr>
              <a:tr h="549313">
                <a:tc>
                  <a:txBody>
                    <a:bodyPr/>
                    <a:lstStyle/>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5.</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tc>
                  <a:txBody>
                    <a:bodyPr/>
                    <a:lstStyle/>
                    <a:p>
                      <a:pPr indent="191135" algn="l">
                        <a:lnSpc>
                          <a:spcPct val="107000"/>
                        </a:lnSpc>
                        <a:spcAft>
                          <a:spcPts val="0"/>
                        </a:spcAft>
                      </a:pPr>
                      <a:r>
                        <a:rPr lang="uz-Cyrl-UZ" sz="1200" dirty="0">
                          <a:effectLst/>
                          <a:latin typeface="Times New Roman" panose="02020603050405020304" pitchFamily="18" charset="0"/>
                          <a:cs typeface="Times New Roman" panose="02020603050405020304" pitchFamily="18" charset="0"/>
                        </a:rPr>
                        <a:t>Оффшор юрисдикцияларнинг рўйхати.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tc>
                  <a:txBody>
                    <a:bodyPr/>
                    <a:lstStyle/>
                    <a:p>
                      <a:pPr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2020 йил</a:t>
                      </a:r>
                      <a:endParaRPr lang="ru-RU" sz="12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1 март</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tc>
                  <a:txBody>
                    <a:bodyPr/>
                    <a:lstStyle/>
                    <a:p>
                      <a:pPr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Лойиҳа қўмитанинг тегишли тузилмалари билан келишилмоқда.</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738" marR="35738" marT="0" marB="0" anchor="ctr"/>
                </a:tc>
                <a:extLst>
                  <a:ext uri="{0D108BD9-81ED-4DB2-BD59-A6C34878D82A}">
                    <a16:rowId xmlns:a16="http://schemas.microsoft.com/office/drawing/2014/main" val="10006"/>
                  </a:ext>
                </a:extLst>
              </a:tr>
            </a:tbl>
          </a:graphicData>
        </a:graphic>
      </p:graphicFrame>
      <p:sp>
        <p:nvSpPr>
          <p:cNvPr id="8" name="Прямоугольник 7"/>
          <p:cNvSpPr/>
          <p:nvPr/>
        </p:nvSpPr>
        <p:spPr>
          <a:xfrm>
            <a:off x="4710794" y="1599630"/>
            <a:ext cx="3808637" cy="105798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indent="174625" algn="just">
              <a:lnSpc>
                <a:spcPct val="110000"/>
              </a:lnSpc>
              <a:spcBef>
                <a:spcPts val="300"/>
              </a:spcBef>
              <a:spcAft>
                <a:spcPts val="0"/>
              </a:spcAft>
            </a:pPr>
            <a:r>
              <a:rPr lang="uz-Cyrl-UZ" sz="1050" b="1" dirty="0" smtClean="0">
                <a:latin typeface="Arial" panose="020B0604020202020204" pitchFamily="34" charset="0"/>
                <a:ea typeface="Times New Roman" panose="02020603050405020304" pitchFamily="18" charset="0"/>
                <a:cs typeface="Arial" panose="020B0604020202020204" pitchFamily="34" charset="0"/>
              </a:rPr>
              <a:t>4 таси</a:t>
            </a:r>
            <a:r>
              <a:rPr lang="uz-Cyrl-UZ" sz="1050" dirty="0" smtClean="0">
                <a:latin typeface="Arial" panose="020B0604020202020204" pitchFamily="34" charset="0"/>
                <a:ea typeface="Times New Roman" panose="02020603050405020304" pitchFamily="18" charset="0"/>
                <a:cs typeface="Arial" panose="020B0604020202020204" pitchFamily="34" charset="0"/>
              </a:rPr>
              <a:t> тегишли вазирлик ва идорларга келишиш учун юборилди;</a:t>
            </a:r>
          </a:p>
          <a:p>
            <a:pPr indent="174625" algn="just">
              <a:lnSpc>
                <a:spcPct val="110000"/>
              </a:lnSpc>
              <a:spcBef>
                <a:spcPts val="300"/>
              </a:spcBef>
              <a:spcAft>
                <a:spcPts val="0"/>
              </a:spcAft>
            </a:pPr>
            <a:r>
              <a:rPr lang="uz-Cyrl-UZ" sz="1050" b="1" dirty="0" smtClean="0">
                <a:latin typeface="Arial" panose="020B0604020202020204" pitchFamily="34" charset="0"/>
                <a:ea typeface="Times New Roman" panose="02020603050405020304" pitchFamily="18" charset="0"/>
                <a:cs typeface="Arial" panose="020B0604020202020204" pitchFamily="34" charset="0"/>
              </a:rPr>
              <a:t>4 таси </a:t>
            </a:r>
            <a:r>
              <a:rPr lang="uz-Cyrl-UZ" sz="1050" dirty="0" smtClean="0">
                <a:latin typeface="Arial" panose="020B0604020202020204" pitchFamily="34" charset="0"/>
                <a:ea typeface="Times New Roman" panose="02020603050405020304" pitchFamily="18" charset="0"/>
                <a:cs typeface="Arial" panose="020B0604020202020204" pitchFamily="34" charset="0"/>
              </a:rPr>
              <a:t>Қўмитанинг тегишли тузилмалари билан келишилмоқда;</a:t>
            </a:r>
          </a:p>
          <a:p>
            <a:pPr indent="174625" algn="just">
              <a:lnSpc>
                <a:spcPct val="110000"/>
              </a:lnSpc>
              <a:spcBef>
                <a:spcPts val="300"/>
              </a:spcBef>
              <a:spcAft>
                <a:spcPts val="0"/>
              </a:spcAft>
            </a:pPr>
            <a:r>
              <a:rPr lang="uz-Cyrl-UZ" sz="1050" b="1" dirty="0" smtClean="0">
                <a:latin typeface="Arial" panose="020B0604020202020204" pitchFamily="34" charset="0"/>
                <a:ea typeface="Times New Roman" panose="02020603050405020304" pitchFamily="18" charset="0"/>
                <a:cs typeface="Arial" panose="020B0604020202020204" pitchFamily="34" charset="0"/>
              </a:rPr>
              <a:t>5 таси </a:t>
            </a:r>
            <a:r>
              <a:rPr lang="uz-Cyrl-UZ" sz="1050" dirty="0" smtClean="0">
                <a:latin typeface="Arial" panose="020B0604020202020204" pitchFamily="34" charset="0"/>
                <a:ea typeface="Times New Roman" panose="02020603050405020304" pitchFamily="18" charset="0"/>
                <a:cs typeface="Arial" panose="020B0604020202020204" pitchFamily="34" charset="0"/>
              </a:rPr>
              <a:t>тайёрланмоқда.</a:t>
            </a:r>
          </a:p>
        </p:txBody>
      </p:sp>
      <p:graphicFrame>
        <p:nvGraphicFramePr>
          <p:cNvPr id="4" name="Таблица 3"/>
          <p:cNvGraphicFramePr>
            <a:graphicFrameLocks noGrp="1"/>
          </p:cNvGraphicFramePr>
          <p:nvPr>
            <p:extLst/>
          </p:nvPr>
        </p:nvGraphicFramePr>
        <p:xfrm>
          <a:off x="425904" y="998384"/>
          <a:ext cx="4189639" cy="944880"/>
        </p:xfrm>
        <a:graphic>
          <a:graphicData uri="http://schemas.openxmlformats.org/drawingml/2006/table">
            <a:tbl>
              <a:tblPr firstRow="1" bandRow="1">
                <a:tableStyleId>{2D5ABB26-0587-4C30-8999-92F81FD0307C}</a:tableStyleId>
              </a:tblPr>
              <a:tblGrid>
                <a:gridCol w="4189639">
                  <a:extLst>
                    <a:ext uri="{9D8B030D-6E8A-4147-A177-3AD203B41FA5}">
                      <a16:colId xmlns:a16="http://schemas.microsoft.com/office/drawing/2014/main" val="20000"/>
                    </a:ext>
                  </a:extLst>
                </a:gridCol>
              </a:tblGrid>
              <a:tr h="480905">
                <a:tc>
                  <a:txBody>
                    <a:bodyPr/>
                    <a:lstStyle/>
                    <a:p>
                      <a:pPr algn="l"/>
                      <a:r>
                        <a:rPr lang="ru-RU" sz="1400" b="1" dirty="0" smtClean="0"/>
                        <a:t>Янги </a:t>
                      </a:r>
                      <a:r>
                        <a:rPr lang="ru-RU" sz="1400" b="1" dirty="0" err="1" smtClean="0"/>
                        <a:t>таҳрирдаги</a:t>
                      </a:r>
                      <a:r>
                        <a:rPr lang="ru-RU" sz="1400" b="1" dirty="0" smtClean="0"/>
                        <a:t> </a:t>
                      </a:r>
                      <a:r>
                        <a:rPr lang="ru-RU" sz="1400" b="1" dirty="0" err="1" smtClean="0"/>
                        <a:t>Солиқ</a:t>
                      </a:r>
                      <a:r>
                        <a:rPr lang="ru-RU" sz="1400" b="1" dirty="0" smtClean="0"/>
                        <a:t> </a:t>
                      </a:r>
                      <a:r>
                        <a:rPr lang="ru-RU" sz="1400" b="1" dirty="0" err="1" smtClean="0"/>
                        <a:t>кодекси</a:t>
                      </a:r>
                      <a:r>
                        <a:rPr lang="ru-RU" sz="1400" b="1" dirty="0" smtClean="0"/>
                        <a:t> </a:t>
                      </a:r>
                      <a:r>
                        <a:rPr lang="ru-RU" sz="1400" b="1" dirty="0" err="1" smtClean="0"/>
                        <a:t>доирасида</a:t>
                      </a:r>
                      <a:r>
                        <a:rPr lang="ru-RU" sz="1400" b="1" dirty="0" smtClean="0"/>
                        <a:t> </a:t>
                      </a:r>
                      <a:r>
                        <a:rPr lang="ru-RU" sz="1400" b="1" dirty="0" err="1" smtClean="0"/>
                        <a:t>ишлаб</a:t>
                      </a:r>
                      <a:r>
                        <a:rPr lang="ru-RU" sz="1400" b="1" dirty="0" smtClean="0"/>
                        <a:t> </a:t>
                      </a:r>
                      <a:r>
                        <a:rPr lang="ru-RU" sz="1400" b="1" dirty="0" err="1" smtClean="0"/>
                        <a:t>чиқиладиган</a:t>
                      </a:r>
                      <a:r>
                        <a:rPr lang="ru-RU" sz="1400" b="1" dirty="0" smtClean="0"/>
                        <a:t> </a:t>
                      </a:r>
                    </a:p>
                    <a:p>
                      <a:pPr algn="l"/>
                      <a:r>
                        <a:rPr lang="ru-RU" sz="1400" b="1" dirty="0" smtClean="0"/>
                        <a:t>норматив-</a:t>
                      </a:r>
                      <a:r>
                        <a:rPr lang="ru-RU" sz="1400" b="1" dirty="0" err="1" smtClean="0"/>
                        <a:t>ҳуқуқий</a:t>
                      </a:r>
                      <a:r>
                        <a:rPr lang="ru-RU" sz="1400" b="1" dirty="0" smtClean="0"/>
                        <a:t> </a:t>
                      </a:r>
                      <a:r>
                        <a:rPr lang="ru-RU" sz="1400" b="1" dirty="0" err="1" smtClean="0"/>
                        <a:t>ва</a:t>
                      </a:r>
                      <a:r>
                        <a:rPr lang="ru-RU" sz="1400" b="1" dirty="0" smtClean="0"/>
                        <a:t> </a:t>
                      </a:r>
                      <a:r>
                        <a:rPr lang="ru-RU" sz="1400" b="1" dirty="0" err="1" smtClean="0"/>
                        <a:t>ички</a:t>
                      </a:r>
                      <a:r>
                        <a:rPr lang="ru-RU" sz="1400" b="1" dirty="0" smtClean="0"/>
                        <a:t> </a:t>
                      </a:r>
                      <a:r>
                        <a:rPr lang="ru-RU" sz="1400" b="1" dirty="0" err="1" smtClean="0"/>
                        <a:t>идоравий</a:t>
                      </a:r>
                      <a:r>
                        <a:rPr lang="ru-RU" sz="1400" b="1" dirty="0" smtClean="0"/>
                        <a:t> </a:t>
                      </a:r>
                      <a:r>
                        <a:rPr lang="ru-RU" sz="1400" b="1" dirty="0" err="1" smtClean="0"/>
                        <a:t>ҳужжатларни</a:t>
                      </a:r>
                      <a:r>
                        <a:rPr lang="ru-RU" sz="1400" b="1" dirty="0" smtClean="0"/>
                        <a:t> </a:t>
                      </a:r>
                      <a:r>
                        <a:rPr lang="ru-RU" sz="1400" b="1" dirty="0" err="1" smtClean="0"/>
                        <a:t>тайёрлаш</a:t>
                      </a:r>
                      <a:endParaRPr lang="ru-RU" dirty="0"/>
                    </a:p>
                  </a:txBody>
                  <a:tcPr marL="68580" marR="68580"/>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832777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778098"/>
          </a:xfrm>
          <a:solidFill>
            <a:schemeClr val="accent5">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a:normAutofit fontScale="90000"/>
          </a:bodyPr>
          <a:lstStyle/>
          <a:p>
            <a:r>
              <a:rPr lang="uz-Cyrl-UZ" b="1" dirty="0" smtClean="0"/>
              <a:t/>
            </a:r>
            <a:br>
              <a:rPr lang="uz-Cyrl-UZ" b="1" dirty="0" smtClean="0"/>
            </a:br>
            <a:r>
              <a:rPr lang="uz-Cyrl-UZ" b="1" dirty="0" smtClean="0"/>
              <a:t/>
            </a:r>
            <a:br>
              <a:rPr lang="uz-Cyrl-UZ" b="1" dirty="0" smtClean="0"/>
            </a:br>
            <a:r>
              <a:rPr lang="uz-Cyrl-UZ" b="1" dirty="0" smtClean="0"/>
              <a:t>Солиқ </a:t>
            </a:r>
            <a:r>
              <a:rPr lang="uz-Cyrl-UZ" b="1" dirty="0"/>
              <a:t>маслаҳати хизмати турлари</a:t>
            </a:r>
            <a:r>
              <a:rPr lang="ru-RU" dirty="0"/>
              <a:t/>
            </a:r>
            <a:br>
              <a:rPr lang="ru-RU" dirty="0"/>
            </a:br>
            <a:r>
              <a:rPr lang="ru-RU" dirty="0"/>
              <a:t/>
            </a:r>
            <a:br>
              <a:rPr lang="ru-RU" dirty="0"/>
            </a:br>
            <a:endParaRPr lang="ru-RU" dirty="0"/>
          </a:p>
        </p:txBody>
      </p:sp>
      <p:sp>
        <p:nvSpPr>
          <p:cNvPr id="5" name="Объект 4"/>
          <p:cNvSpPr>
            <a:spLocks noGrp="1" noChangeArrowheads="1"/>
          </p:cNvSpPr>
          <p:nvPr>
            <p:ph idx="1"/>
          </p:nvPr>
        </p:nvSpPr>
        <p:spPr bwMode="auto">
          <a:xfrm>
            <a:off x="457200" y="1268760"/>
            <a:ext cx="8229600" cy="5256584"/>
          </a:xfrm>
          <a:prstGeom prst="rect">
            <a:avLst/>
          </a:prstGeom>
          <a:solidFill>
            <a:schemeClr val="accent5"/>
          </a:solidFill>
          <a:ln/>
          <a:extLst/>
        </p:spPr>
        <p:style>
          <a:lnRef idx="1">
            <a:schemeClr val="accent4"/>
          </a:lnRef>
          <a:fillRef idx="2">
            <a:schemeClr val="accent4"/>
          </a:fillRef>
          <a:effectRef idx="1">
            <a:schemeClr val="accent4"/>
          </a:effectRef>
          <a:fontRef idx="minor">
            <a:schemeClr val="dk1"/>
          </a:fontRef>
        </p:style>
        <p:txBody>
          <a:bodyPr rot="0" vert="horz" wrap="square" lIns="91440" tIns="45720" rIns="91440" bIns="45720" anchor="t" anchorCtr="0" upright="1">
            <a:noAutofit/>
          </a:bodyPr>
          <a:lstStyle/>
          <a:p>
            <a:r>
              <a:rPr lang="ru-RU" sz="2200" dirty="0" err="1"/>
              <a:t>мижозга</a:t>
            </a:r>
            <a:r>
              <a:rPr lang="ru-RU" sz="2200" dirty="0"/>
              <a:t> (</a:t>
            </a:r>
            <a:r>
              <a:rPr lang="ru-RU" sz="2200" dirty="0" err="1"/>
              <a:t>ишонч</a:t>
            </a:r>
            <a:r>
              <a:rPr lang="ru-RU" sz="2200" dirty="0"/>
              <a:t> </a:t>
            </a:r>
            <a:r>
              <a:rPr lang="ru-RU" sz="2200" dirty="0" err="1"/>
              <a:t>билдирувчига</a:t>
            </a:r>
            <a:r>
              <a:rPr lang="ru-RU" sz="2200" dirty="0"/>
              <a:t>) </a:t>
            </a:r>
            <a:r>
              <a:rPr lang="ru-RU" sz="2200" dirty="0" err="1"/>
              <a:t>солиқлар</a:t>
            </a:r>
            <a:r>
              <a:rPr lang="ru-RU" sz="2200" dirty="0"/>
              <a:t> </a:t>
            </a:r>
            <a:r>
              <a:rPr lang="ru-RU" sz="2200" dirty="0" err="1"/>
              <a:t>ва</a:t>
            </a:r>
            <a:r>
              <a:rPr lang="ru-RU" sz="2200" dirty="0"/>
              <a:t> </a:t>
            </a:r>
            <a:r>
              <a:rPr lang="ru-RU" sz="2200" dirty="0" err="1"/>
              <a:t>бошқа</a:t>
            </a:r>
            <a:r>
              <a:rPr lang="ru-RU" sz="2200" dirty="0"/>
              <a:t> </a:t>
            </a:r>
            <a:r>
              <a:rPr lang="ru-RU" sz="2200" dirty="0" err="1"/>
              <a:t>мажбурий</a:t>
            </a:r>
            <a:r>
              <a:rPr lang="ru-RU" sz="2200" dirty="0"/>
              <a:t> </a:t>
            </a:r>
            <a:r>
              <a:rPr lang="ru-RU" sz="2200" dirty="0" err="1"/>
              <a:t>тўловларни</a:t>
            </a:r>
            <a:r>
              <a:rPr lang="ru-RU" sz="2200" dirty="0"/>
              <a:t> </a:t>
            </a:r>
            <a:r>
              <a:rPr lang="ru-RU" sz="2200" dirty="0" err="1"/>
              <a:t>ҳисоблаб</a:t>
            </a:r>
            <a:r>
              <a:rPr lang="ru-RU" sz="2200" dirty="0"/>
              <a:t> </a:t>
            </a:r>
            <a:r>
              <a:rPr lang="ru-RU" sz="2200" dirty="0" err="1"/>
              <a:t>чиқариш</a:t>
            </a:r>
            <a:r>
              <a:rPr lang="ru-RU" sz="2200" dirty="0"/>
              <a:t> </a:t>
            </a:r>
            <a:r>
              <a:rPr lang="ru-RU" sz="2200" dirty="0" err="1"/>
              <a:t>ҳамда</a:t>
            </a:r>
            <a:r>
              <a:rPr lang="ru-RU" sz="2200" dirty="0"/>
              <a:t> </a:t>
            </a:r>
            <a:r>
              <a:rPr lang="ru-RU" sz="2200" dirty="0" err="1"/>
              <a:t>тўлаш</a:t>
            </a:r>
            <a:r>
              <a:rPr lang="ru-RU" sz="2200" dirty="0"/>
              <a:t> </a:t>
            </a:r>
            <a:r>
              <a:rPr lang="ru-RU" sz="2200" dirty="0" err="1"/>
              <a:t>масалалари</a:t>
            </a:r>
            <a:r>
              <a:rPr lang="ru-RU" sz="2200" dirty="0"/>
              <a:t> </a:t>
            </a:r>
            <a:r>
              <a:rPr lang="ru-RU" sz="2200" dirty="0" err="1"/>
              <a:t>бўйича</a:t>
            </a:r>
            <a:r>
              <a:rPr lang="ru-RU" sz="2200" dirty="0"/>
              <a:t> </a:t>
            </a:r>
            <a:r>
              <a:rPr lang="ru-RU" sz="2200" dirty="0" err="1"/>
              <a:t>маслаҳат</a:t>
            </a:r>
            <a:r>
              <a:rPr lang="ru-RU" sz="2200" dirty="0"/>
              <a:t> </a:t>
            </a:r>
            <a:r>
              <a:rPr lang="ru-RU" sz="2200" dirty="0" err="1"/>
              <a:t>бериш</a:t>
            </a:r>
            <a:endParaRPr lang="ru-RU" sz="2200" dirty="0"/>
          </a:p>
          <a:p>
            <a:r>
              <a:rPr lang="ru-RU" sz="2200" dirty="0" err="1"/>
              <a:t>солиқ</a:t>
            </a:r>
            <a:r>
              <a:rPr lang="ru-RU" sz="2200" dirty="0"/>
              <a:t> </a:t>
            </a:r>
            <a:r>
              <a:rPr lang="ru-RU" sz="2200" dirty="0" err="1"/>
              <a:t>солиш</a:t>
            </a:r>
            <a:r>
              <a:rPr lang="ru-RU" sz="2200" dirty="0"/>
              <a:t> </a:t>
            </a:r>
            <a:r>
              <a:rPr lang="ru-RU" sz="2200" dirty="0" err="1"/>
              <a:t>масалалари</a:t>
            </a:r>
            <a:r>
              <a:rPr lang="ru-RU" sz="2200" dirty="0"/>
              <a:t> </a:t>
            </a:r>
            <a:r>
              <a:rPr lang="ru-RU" sz="2200" dirty="0" err="1"/>
              <a:t>бўйича</a:t>
            </a:r>
            <a:r>
              <a:rPr lang="ru-RU" sz="2200" dirty="0"/>
              <a:t> </a:t>
            </a:r>
            <a:r>
              <a:rPr lang="ru-RU" sz="2200" dirty="0" err="1"/>
              <a:t>ҳужжатлар</a:t>
            </a:r>
            <a:r>
              <a:rPr lang="ru-RU" sz="2200" dirty="0"/>
              <a:t> </a:t>
            </a:r>
            <a:r>
              <a:rPr lang="ru-RU" sz="2200" dirty="0" err="1"/>
              <a:t>тузишда</a:t>
            </a:r>
            <a:r>
              <a:rPr lang="ru-RU" sz="2200" dirty="0"/>
              <a:t> </a:t>
            </a:r>
            <a:r>
              <a:rPr lang="ru-RU" sz="2200" dirty="0" err="1" smtClean="0"/>
              <a:t>мижозга</a:t>
            </a:r>
            <a:r>
              <a:rPr lang="ru-RU" sz="2200" dirty="0" smtClean="0"/>
              <a:t> </a:t>
            </a:r>
            <a:r>
              <a:rPr lang="ru-RU" sz="2200" dirty="0"/>
              <a:t>(</a:t>
            </a:r>
            <a:r>
              <a:rPr lang="ru-RU" sz="2200" dirty="0" err="1"/>
              <a:t>ишонч</a:t>
            </a:r>
            <a:r>
              <a:rPr lang="ru-RU" sz="2200" dirty="0"/>
              <a:t> </a:t>
            </a:r>
            <a:r>
              <a:rPr lang="ru-RU" sz="2200" dirty="0" err="1"/>
              <a:t>билдирувчига</a:t>
            </a:r>
            <a:r>
              <a:rPr lang="ru-RU" sz="2200" dirty="0"/>
              <a:t>) </a:t>
            </a:r>
            <a:r>
              <a:rPr lang="ru-RU" sz="2200" dirty="0" err="1"/>
              <a:t>ёрдам</a:t>
            </a:r>
            <a:r>
              <a:rPr lang="ru-RU" sz="2200" dirty="0"/>
              <a:t> </a:t>
            </a:r>
            <a:r>
              <a:rPr lang="ru-RU" sz="2200" dirty="0" err="1" smtClean="0"/>
              <a:t>кўрсатиш</a:t>
            </a:r>
            <a:endParaRPr lang="ru-RU" sz="2200" dirty="0" smtClean="0"/>
          </a:p>
          <a:p>
            <a:r>
              <a:rPr lang="ru-RU" sz="2200" dirty="0"/>
              <a:t>бухгалтерия </a:t>
            </a:r>
            <a:r>
              <a:rPr lang="ru-RU" sz="2200" i="1" dirty="0" err="1"/>
              <a:t>ҳисобини</a:t>
            </a:r>
            <a:r>
              <a:rPr lang="ru-RU" sz="2200" i="1" dirty="0"/>
              <a:t> </a:t>
            </a:r>
            <a:r>
              <a:rPr lang="ru-RU" sz="2200" i="1" dirty="0" err="1"/>
              <a:t>йўлга</a:t>
            </a:r>
            <a:r>
              <a:rPr lang="ru-RU" sz="2200" dirty="0"/>
              <a:t> </a:t>
            </a:r>
            <a:r>
              <a:rPr lang="ru-RU" sz="2200" dirty="0" err="1"/>
              <a:t>қўйиш</a:t>
            </a:r>
            <a:r>
              <a:rPr lang="ru-RU" sz="2200" dirty="0"/>
              <a:t>, </a:t>
            </a:r>
            <a:r>
              <a:rPr lang="ru-RU" sz="2200" dirty="0" err="1"/>
              <a:t>тиклаш</a:t>
            </a:r>
            <a:r>
              <a:rPr lang="ru-RU" sz="2200" dirty="0"/>
              <a:t> </a:t>
            </a:r>
            <a:r>
              <a:rPr lang="ru-RU" sz="2200" dirty="0" err="1"/>
              <a:t>ва</a:t>
            </a:r>
            <a:r>
              <a:rPr lang="ru-RU" sz="2200" dirty="0"/>
              <a:t> </a:t>
            </a:r>
            <a:r>
              <a:rPr lang="ru-RU" sz="2200" dirty="0" err="1"/>
              <a:t>юритиш</a:t>
            </a:r>
            <a:endParaRPr lang="ru-RU" sz="2200" dirty="0"/>
          </a:p>
          <a:p>
            <a:r>
              <a:rPr lang="ru-RU" sz="2200" dirty="0"/>
              <a:t>бухгалтерия </a:t>
            </a:r>
            <a:r>
              <a:rPr lang="ru-RU" sz="2200" dirty="0" err="1"/>
              <a:t>ҳисоби</a:t>
            </a:r>
            <a:r>
              <a:rPr lang="ru-RU" sz="2200" dirty="0"/>
              <a:t>, </a:t>
            </a:r>
            <a:r>
              <a:rPr lang="ru-RU" sz="2200" dirty="0" err="1"/>
              <a:t>менежмент</a:t>
            </a:r>
            <a:r>
              <a:rPr lang="ru-RU" sz="2200" dirty="0"/>
              <a:t> </a:t>
            </a:r>
            <a:r>
              <a:rPr lang="ru-RU" sz="2200" dirty="0" err="1"/>
              <a:t>ва</a:t>
            </a:r>
            <a:r>
              <a:rPr lang="ru-RU" sz="2200" dirty="0"/>
              <a:t> </a:t>
            </a:r>
            <a:r>
              <a:rPr lang="ru-RU" sz="2200" dirty="0" err="1"/>
              <a:t>молия-хўжалик</a:t>
            </a:r>
            <a:r>
              <a:rPr lang="ru-RU" sz="2200" dirty="0"/>
              <a:t> </a:t>
            </a:r>
            <a:r>
              <a:rPr lang="ru-RU" sz="2200" dirty="0" err="1"/>
              <a:t>фаолиятининг</a:t>
            </a:r>
            <a:r>
              <a:rPr lang="ru-RU" sz="2200" dirty="0"/>
              <a:t> </a:t>
            </a:r>
            <a:r>
              <a:rPr lang="ru-RU" sz="2200" dirty="0" err="1"/>
              <a:t>бошқа</a:t>
            </a:r>
            <a:r>
              <a:rPr lang="ru-RU" sz="2200" dirty="0"/>
              <a:t> </a:t>
            </a:r>
            <a:r>
              <a:rPr lang="ru-RU" sz="2200" dirty="0" err="1"/>
              <a:t>масалалари</a:t>
            </a:r>
            <a:r>
              <a:rPr lang="ru-RU" sz="2200" dirty="0"/>
              <a:t> </a:t>
            </a:r>
            <a:r>
              <a:rPr lang="ru-RU" sz="2200" dirty="0" err="1"/>
              <a:t>бўйича</a:t>
            </a:r>
            <a:r>
              <a:rPr lang="ru-RU" sz="2200" dirty="0"/>
              <a:t> консалтинг </a:t>
            </a:r>
            <a:r>
              <a:rPr lang="ru-RU" sz="2200" dirty="0" err="1"/>
              <a:t>хизматлари</a:t>
            </a:r>
            <a:endParaRPr lang="ru-RU" sz="2200" dirty="0"/>
          </a:p>
          <a:p>
            <a:r>
              <a:rPr lang="ru-RU" sz="2200" dirty="0" err="1"/>
              <a:t>молиявий</a:t>
            </a:r>
            <a:r>
              <a:rPr lang="ru-RU" sz="2200" dirty="0"/>
              <a:t> </a:t>
            </a:r>
            <a:r>
              <a:rPr lang="ru-RU" sz="2200" dirty="0" err="1"/>
              <a:t>ҳисобот</a:t>
            </a:r>
            <a:r>
              <a:rPr lang="ru-RU" sz="2200" dirty="0"/>
              <a:t> </a:t>
            </a:r>
            <a:r>
              <a:rPr lang="ru-RU" sz="2200" dirty="0" err="1" smtClean="0"/>
              <a:t>тузиш</a:t>
            </a:r>
            <a:endParaRPr lang="ru-RU" sz="2200" dirty="0" smtClean="0"/>
          </a:p>
          <a:p>
            <a:r>
              <a:rPr lang="ru-RU" sz="2200" dirty="0" err="1" smtClean="0"/>
              <a:t>судда</a:t>
            </a:r>
            <a:r>
              <a:rPr lang="ru-RU" sz="2200" dirty="0"/>
              <a:t>, </a:t>
            </a:r>
            <a:r>
              <a:rPr lang="ru-RU" sz="2200" dirty="0" err="1"/>
              <a:t>ҳуқуқни</a:t>
            </a:r>
            <a:r>
              <a:rPr lang="ru-RU" sz="2200" dirty="0"/>
              <a:t> </a:t>
            </a:r>
            <a:r>
              <a:rPr lang="ru-RU" sz="2200" dirty="0" err="1"/>
              <a:t>муҳофаза</a:t>
            </a:r>
            <a:r>
              <a:rPr lang="ru-RU" sz="2200" dirty="0"/>
              <a:t> </a:t>
            </a:r>
            <a:r>
              <a:rPr lang="ru-RU" sz="2200" dirty="0" err="1"/>
              <a:t>қилувчи</a:t>
            </a:r>
            <a:r>
              <a:rPr lang="ru-RU" sz="2200" dirty="0"/>
              <a:t> </a:t>
            </a:r>
            <a:r>
              <a:rPr lang="ru-RU" sz="2200" dirty="0" err="1"/>
              <a:t>ва</a:t>
            </a:r>
            <a:r>
              <a:rPr lang="ru-RU" sz="2200" dirty="0"/>
              <a:t> </a:t>
            </a:r>
            <a:r>
              <a:rPr lang="ru-RU" sz="2200" dirty="0" err="1"/>
              <a:t>назорат</a:t>
            </a:r>
            <a:r>
              <a:rPr lang="ru-RU" sz="2200" dirty="0"/>
              <a:t> </a:t>
            </a:r>
            <a:r>
              <a:rPr lang="ru-RU" sz="2200" dirty="0" err="1"/>
              <a:t>қилув</a:t>
            </a:r>
            <a:r>
              <a:rPr lang="uz-Cyrl-UZ" sz="2200" dirty="0"/>
              <a:t>-</a:t>
            </a:r>
            <a:r>
              <a:rPr lang="ru-RU" sz="2200" dirty="0" err="1"/>
              <a:t>чи</a:t>
            </a:r>
            <a:r>
              <a:rPr lang="ru-RU" sz="2200" dirty="0"/>
              <a:t> </a:t>
            </a:r>
            <a:r>
              <a:rPr lang="ru-RU" sz="2200" dirty="0" err="1"/>
              <a:t>органларда</a:t>
            </a:r>
            <a:r>
              <a:rPr lang="ru-RU" sz="2200" dirty="0"/>
              <a:t> </a:t>
            </a:r>
            <a:r>
              <a:rPr lang="ru-RU" sz="2200" dirty="0" err="1"/>
              <a:t>солиқ</a:t>
            </a:r>
            <a:r>
              <a:rPr lang="ru-RU" sz="2200" dirty="0"/>
              <a:t> </a:t>
            </a:r>
            <a:r>
              <a:rPr lang="ru-RU" sz="2200" dirty="0" err="1"/>
              <a:t>солиш</a:t>
            </a:r>
            <a:r>
              <a:rPr lang="ru-RU" sz="2200" dirty="0"/>
              <a:t> </a:t>
            </a:r>
            <a:r>
              <a:rPr lang="ru-RU" sz="2200" dirty="0" err="1"/>
              <a:t>масалалари</a:t>
            </a:r>
            <a:r>
              <a:rPr lang="ru-RU" sz="2200" dirty="0"/>
              <a:t> </a:t>
            </a:r>
            <a:r>
              <a:rPr lang="ru-RU" sz="2200" dirty="0" err="1"/>
              <a:t>бўйича</a:t>
            </a:r>
            <a:r>
              <a:rPr lang="ru-RU" sz="2200" dirty="0"/>
              <a:t> </a:t>
            </a:r>
            <a:r>
              <a:rPr lang="ru-RU" sz="2200" dirty="0" err="1"/>
              <a:t>мижоз</a:t>
            </a:r>
            <a:r>
              <a:rPr lang="ru-RU" sz="2200" dirty="0"/>
              <a:t> (</a:t>
            </a:r>
            <a:r>
              <a:rPr lang="ru-RU" sz="2200" dirty="0" err="1"/>
              <a:t>ишонч</a:t>
            </a:r>
            <a:r>
              <a:rPr lang="ru-RU" sz="2200" dirty="0"/>
              <a:t> </a:t>
            </a:r>
            <a:r>
              <a:rPr lang="ru-RU" sz="2200" dirty="0" err="1"/>
              <a:t>билдирувчи</a:t>
            </a:r>
            <a:r>
              <a:rPr lang="ru-RU" sz="2200" dirty="0"/>
              <a:t>) </a:t>
            </a:r>
            <a:r>
              <a:rPr lang="ru-RU" sz="2200" dirty="0" err="1" smtClean="0"/>
              <a:t>номидан</a:t>
            </a:r>
            <a:r>
              <a:rPr lang="ru-RU" sz="2200" dirty="0" smtClean="0"/>
              <a:t> </a:t>
            </a:r>
            <a:r>
              <a:rPr lang="ru-RU" sz="2200" dirty="0" err="1"/>
              <a:t>ва</a:t>
            </a:r>
            <a:r>
              <a:rPr lang="ru-RU" sz="2200" dirty="0"/>
              <a:t> </a:t>
            </a:r>
            <a:r>
              <a:rPr lang="ru-RU" sz="2200" dirty="0" err="1"/>
              <a:t>унинг</a:t>
            </a:r>
            <a:r>
              <a:rPr lang="ru-RU" sz="2200" dirty="0"/>
              <a:t> </a:t>
            </a:r>
            <a:r>
              <a:rPr lang="ru-RU" sz="2200" dirty="0" err="1"/>
              <a:t>топшириғига</a:t>
            </a:r>
            <a:r>
              <a:rPr lang="ru-RU" sz="2200" dirty="0"/>
              <a:t> </a:t>
            </a:r>
            <a:r>
              <a:rPr lang="ru-RU" sz="2200" dirty="0" err="1"/>
              <a:t>биноан</a:t>
            </a:r>
            <a:r>
              <a:rPr lang="ru-RU" sz="2200" dirty="0"/>
              <a:t> </a:t>
            </a:r>
            <a:r>
              <a:rPr lang="ru-RU" sz="2200" dirty="0" err="1"/>
              <a:t>вакиллик</a:t>
            </a:r>
            <a:r>
              <a:rPr lang="ru-RU" sz="2200" dirty="0"/>
              <a:t> </a:t>
            </a:r>
            <a:r>
              <a:rPr lang="ru-RU" sz="2200" dirty="0" err="1" smtClean="0"/>
              <a:t>қилиш</a:t>
            </a:r>
            <a:r>
              <a:rPr lang="ru-RU" sz="2200" dirty="0" smtClean="0"/>
              <a:t> </a:t>
            </a:r>
            <a:r>
              <a:rPr lang="ru-RU" sz="2200" dirty="0" err="1" smtClean="0"/>
              <a:t>ёки</a:t>
            </a:r>
            <a:r>
              <a:rPr lang="ru-RU" sz="2200" dirty="0" smtClean="0"/>
              <a:t> н</a:t>
            </a:r>
            <a:r>
              <a:rPr lang="uz-Cyrl-UZ" sz="2200" dirty="0" smtClean="0"/>
              <a:t>изоларни </a:t>
            </a:r>
            <a:r>
              <a:rPr lang="uz-Cyrl-UZ" sz="2200" dirty="0"/>
              <a:t>судгача ҳал қилишда иштирок этиш</a:t>
            </a:r>
            <a:endParaRPr lang="ru-RU" sz="2200" dirty="0"/>
          </a:p>
          <a:p>
            <a:endParaRPr lang="ru-RU" sz="2000" dirty="0"/>
          </a:p>
        </p:txBody>
      </p:sp>
    </p:spTree>
    <p:extLst>
      <p:ext uri="{BB962C8B-B14F-4D97-AF65-F5344CB8AC3E}">
        <p14:creationId xmlns:p14="http://schemas.microsoft.com/office/powerpoint/2010/main" val="25051439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25903" y="268968"/>
            <a:ext cx="8167006" cy="923330"/>
          </a:xfrm>
          <a:prstGeom prst="rect">
            <a:avLst/>
          </a:prstGeom>
          <a:ln w="38100">
            <a:solidFill>
              <a:schemeClr val="accent1"/>
            </a:solidFill>
          </a:ln>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uz-Cyrl-UZ" b="1" dirty="0">
                <a:solidFill>
                  <a:srgbClr val="002060"/>
                </a:solidFill>
                <a:latin typeface="Arial" panose="020B0604020202020204" pitchFamily="34" charset="0"/>
              </a:rPr>
              <a:t>Янги таҳрирдаги </a:t>
            </a:r>
            <a:r>
              <a:rPr lang="uz-Cyrl-UZ" b="1" dirty="0" smtClean="0">
                <a:solidFill>
                  <a:srgbClr val="002060"/>
                </a:solidFill>
                <a:latin typeface="Arial" panose="020B0604020202020204" pitchFamily="34" charset="0"/>
              </a:rPr>
              <a:t>Солиқ </a:t>
            </a:r>
            <a:r>
              <a:rPr lang="uz-Cyrl-UZ" b="1" dirty="0">
                <a:solidFill>
                  <a:srgbClr val="002060"/>
                </a:solidFill>
                <a:latin typeface="Arial" panose="020B0604020202020204" pitchFamily="34" charset="0"/>
              </a:rPr>
              <a:t>кодекси доирасида ишлаб чиқиладиган </a:t>
            </a:r>
          </a:p>
          <a:p>
            <a:pPr algn="ctr"/>
            <a:r>
              <a:rPr lang="uz-Cyrl-UZ" b="1" dirty="0">
                <a:solidFill>
                  <a:srgbClr val="002060"/>
                </a:solidFill>
                <a:latin typeface="Arial" panose="020B0604020202020204" pitchFamily="34" charset="0"/>
              </a:rPr>
              <a:t>норматив-ҳуқуқий ва ички идоравий ҳужжатларни тайёрлаш бўйича </a:t>
            </a:r>
            <a:endParaRPr lang="uz-Cyrl-UZ" b="1" dirty="0" smtClean="0">
              <a:solidFill>
                <a:srgbClr val="002060"/>
              </a:solidFill>
              <a:latin typeface="Arial" panose="020B0604020202020204" pitchFamily="34" charset="0"/>
            </a:endParaRPr>
          </a:p>
          <a:p>
            <a:pPr algn="ctr"/>
            <a:r>
              <a:rPr lang="ru-RU" b="1" dirty="0" smtClean="0">
                <a:solidFill>
                  <a:srgbClr val="002060"/>
                </a:solidFill>
                <a:latin typeface="Arial" panose="020B0604020202020204" pitchFamily="34" charset="0"/>
              </a:rPr>
              <a:t>М А Ъ Л У М О Т</a:t>
            </a:r>
            <a:endParaRPr lang="ru-RU" dirty="0">
              <a:solidFill>
                <a:srgbClr val="002060"/>
              </a:solidFill>
            </a:endParaRPr>
          </a:p>
        </p:txBody>
      </p:sp>
      <p:graphicFrame>
        <p:nvGraphicFramePr>
          <p:cNvPr id="4" name="Таблица 3"/>
          <p:cNvGraphicFramePr>
            <a:graphicFrameLocks noGrp="1"/>
          </p:cNvGraphicFramePr>
          <p:nvPr>
            <p:extLst/>
          </p:nvPr>
        </p:nvGraphicFramePr>
        <p:xfrm>
          <a:off x="425904" y="1525361"/>
          <a:ext cx="8097612" cy="5292479"/>
        </p:xfrm>
        <a:graphic>
          <a:graphicData uri="http://schemas.openxmlformats.org/drawingml/2006/table">
            <a:tbl>
              <a:tblPr firstRow="1" firstCol="1" bandRow="1">
                <a:tableStyleId>{BDBED569-4797-4DF1-A0F4-6AAB3CD982D8}</a:tableStyleId>
              </a:tblPr>
              <a:tblGrid>
                <a:gridCol w="398689">
                  <a:extLst>
                    <a:ext uri="{9D8B030D-6E8A-4147-A177-3AD203B41FA5}">
                      <a16:colId xmlns:a16="http://schemas.microsoft.com/office/drawing/2014/main" val="20000"/>
                    </a:ext>
                  </a:extLst>
                </a:gridCol>
                <a:gridCol w="4980215">
                  <a:extLst>
                    <a:ext uri="{9D8B030D-6E8A-4147-A177-3AD203B41FA5}">
                      <a16:colId xmlns:a16="http://schemas.microsoft.com/office/drawing/2014/main" val="20001"/>
                    </a:ext>
                  </a:extLst>
                </a:gridCol>
                <a:gridCol w="1094015">
                  <a:extLst>
                    <a:ext uri="{9D8B030D-6E8A-4147-A177-3AD203B41FA5}">
                      <a16:colId xmlns:a16="http://schemas.microsoft.com/office/drawing/2014/main" val="20002"/>
                    </a:ext>
                  </a:extLst>
                </a:gridCol>
                <a:gridCol w="1624693">
                  <a:extLst>
                    <a:ext uri="{9D8B030D-6E8A-4147-A177-3AD203B41FA5}">
                      <a16:colId xmlns:a16="http://schemas.microsoft.com/office/drawing/2014/main" val="20003"/>
                    </a:ext>
                  </a:extLst>
                </a:gridCol>
              </a:tblGrid>
              <a:tr h="609039">
                <a:tc>
                  <a:txBody>
                    <a:bodyPr/>
                    <a:lstStyle/>
                    <a:p>
                      <a:pPr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Т.р</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a:txBody>
                    <a:bodyPr/>
                    <a:lstStyle/>
                    <a:p>
                      <a:pPr algn="ctr">
                        <a:lnSpc>
                          <a:spcPct val="107000"/>
                        </a:lnSpc>
                        <a:spcAft>
                          <a:spcPts val="0"/>
                        </a:spcAft>
                      </a:pPr>
                      <a:r>
                        <a:rPr lang="uz-Cyrl-UZ" sz="1200" dirty="0" smtClean="0">
                          <a:effectLst/>
                          <a:latin typeface="Times New Roman" panose="02020603050405020304" pitchFamily="18" charset="0"/>
                          <a:cs typeface="Times New Roman" panose="02020603050405020304" pitchFamily="18" charset="0"/>
                        </a:rPr>
                        <a:t>Норматив-ҳуқуқий ҳужжатлар номи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a:txBody>
                    <a:bodyPr/>
                    <a:lstStyle/>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Ижро муддати</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a:txBody>
                    <a:bodyPr/>
                    <a:lstStyle/>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Ижроси тўғрисида</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10000"/>
                  </a:ext>
                </a:extLst>
              </a:tr>
              <a:tr h="618674">
                <a:tc>
                  <a:txBody>
                    <a:bodyPr/>
                    <a:lstStyle/>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6.</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a:txBody>
                    <a:bodyPr/>
                    <a:lstStyle/>
                    <a:p>
                      <a:pPr indent="191135"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Назорат қилинадиган битимлар тўғрисидаги хабарноманинг шакли (электрон шакли), шунингдек уни тўлдириш тартиби.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a:txBody>
                    <a:bodyPr/>
                    <a:lstStyle/>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2020 йил</a:t>
                      </a:r>
                      <a:endParaRPr lang="ru-RU" sz="120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30 январь</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a:txBody>
                    <a:bodyPr/>
                    <a:lstStyle/>
                    <a:p>
                      <a:pPr algn="ctr">
                        <a:lnSpc>
                          <a:spcPct val="107000"/>
                        </a:lnSpc>
                        <a:spcAft>
                          <a:spcPts val="0"/>
                        </a:spcAft>
                        <a:tabLst>
                          <a:tab pos="1890395" algn="l"/>
                        </a:tabLst>
                      </a:pPr>
                      <a:r>
                        <a:rPr lang="uz-Cyrl-UZ" sz="1200" dirty="0">
                          <a:effectLst/>
                          <a:latin typeface="Times New Roman" panose="02020603050405020304" pitchFamily="18" charset="0"/>
                          <a:cs typeface="Times New Roman" panose="02020603050405020304" pitchFamily="18" charset="0"/>
                        </a:rPr>
                        <a:t>Лойиҳа тайёрланиб, келишиш учун тегишли вазирлик ва идораларга юборилди.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10001"/>
                  </a:ext>
                </a:extLst>
              </a:tr>
              <a:tr h="412450">
                <a:tc>
                  <a:txBody>
                    <a:bodyPr/>
                    <a:lstStyle/>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7.</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a:txBody>
                    <a:bodyPr/>
                    <a:lstStyle/>
                    <a:p>
                      <a:pPr indent="191135"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Трансферт нархни белгилашда назорат доирасидаги ўтказилаётган текширув ўтказиш муддатини узайтириш асослари ва тартиби.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rowSpan="3">
                  <a:txBody>
                    <a:bodyPr/>
                    <a:lstStyle/>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2020 йил</a:t>
                      </a:r>
                      <a:endParaRPr lang="ru-RU" sz="120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30 июль</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rowSpan="3">
                  <a:txBody>
                    <a:bodyPr/>
                    <a:lstStyle/>
                    <a:p>
                      <a:pPr algn="ctr">
                        <a:lnSpc>
                          <a:spcPct val="107000"/>
                        </a:lnSpc>
                        <a:spcAft>
                          <a:spcPts val="0"/>
                        </a:spcAft>
                        <a:tabLst>
                          <a:tab pos="1890395" algn="l"/>
                        </a:tabLst>
                      </a:pPr>
                      <a:r>
                        <a:rPr lang="uz-Cyrl-UZ" sz="1200" dirty="0">
                          <a:effectLst/>
                          <a:latin typeface="Times New Roman" panose="02020603050405020304" pitchFamily="18" charset="0"/>
                          <a:cs typeface="Times New Roman" panose="02020603050405020304" pitchFamily="18" charset="0"/>
                        </a:rPr>
                        <a:t>Лойиҳа тайёрланмоқда.</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10002"/>
                  </a:ext>
                </a:extLst>
              </a:tr>
              <a:tr h="368597">
                <a:tc>
                  <a:txBody>
                    <a:bodyPr/>
                    <a:lstStyle/>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8.</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a:txBody>
                    <a:bodyPr/>
                    <a:lstStyle/>
                    <a:p>
                      <a:pPr indent="191135"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Нархни белгилаш тўғрисидаги битимларни тузиш тартиби.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03"/>
                  </a:ext>
                </a:extLst>
              </a:tr>
              <a:tr h="554338">
                <a:tc>
                  <a:txBody>
                    <a:bodyPr/>
                    <a:lstStyle/>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9.</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a:txBody>
                    <a:bodyPr/>
                    <a:lstStyle/>
                    <a:p>
                      <a:pPr indent="191135" algn="ctr">
                        <a:lnSpc>
                          <a:spcPct val="97000"/>
                        </a:lnSpc>
                        <a:spcAft>
                          <a:spcPts val="0"/>
                        </a:spcAft>
                        <a:tabLst>
                          <a:tab pos="1890395" algn="l"/>
                        </a:tabLst>
                      </a:pPr>
                      <a:r>
                        <a:rPr lang="uz-Cyrl-UZ" sz="1200" dirty="0">
                          <a:effectLst/>
                          <a:latin typeface="Times New Roman" panose="02020603050405020304" pitchFamily="18" charset="0"/>
                          <a:cs typeface="Times New Roman" panose="02020603050405020304" pitchFamily="18" charset="0"/>
                        </a:rPr>
                        <a:t>Нархни белгилаш тўғрисидаги битимни тузиш тартиби жараёнида солиқ тўловчи томонидан тақдим этилган ҳужжатларни кўриб чиқиш муддатини узайтириш асослари ва тартиби.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04"/>
                  </a:ext>
                </a:extLst>
              </a:tr>
              <a:tr h="576289">
                <a:tc>
                  <a:txBody>
                    <a:bodyPr/>
                    <a:lstStyle/>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10.</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a:txBody>
                    <a:bodyPr/>
                    <a:lstStyle/>
                    <a:p>
                      <a:pPr indent="191135"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Чет давлат фуқаролари томонидан Ўзбекистон Республикаси ҳудудида олинган товарларни олиб чиқишда уларга солиқ суммасини қайтариш (ТАХ FREE) тартиби.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a:txBody>
                    <a:bodyPr/>
                    <a:lstStyle/>
                    <a:p>
                      <a:pPr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2020 йил</a:t>
                      </a:r>
                      <a:endParaRPr lang="ru-RU" sz="12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20 май</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a:txBody>
                    <a:bodyPr/>
                    <a:lstStyle/>
                    <a:p>
                      <a:pPr algn="ctr">
                        <a:lnSpc>
                          <a:spcPct val="107000"/>
                        </a:lnSpc>
                        <a:spcAft>
                          <a:spcPts val="0"/>
                        </a:spcAft>
                      </a:pPr>
                      <a:r>
                        <a:rPr lang="uz-Cyrl-UZ" sz="1200" dirty="0" smtClean="0">
                          <a:effectLst/>
                          <a:latin typeface="Times New Roman" panose="02020603050405020304" pitchFamily="18" charset="0"/>
                          <a:cs typeface="Times New Roman" panose="02020603050405020304" pitchFamily="18" charset="0"/>
                        </a:rPr>
                        <a:t>Лойиҳа тайёрланмоқда.</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10005"/>
                  </a:ext>
                </a:extLst>
              </a:tr>
              <a:tr h="412450">
                <a:tc>
                  <a:txBody>
                    <a:bodyPr/>
                    <a:lstStyle/>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11.</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a:txBody>
                    <a:bodyPr/>
                    <a:lstStyle/>
                    <a:p>
                      <a:pPr indent="191135"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Муддатли битимлар молиявий воситаларининг тегишли турлари ҳисоб-китоб қийматини аниқлаш тартиби.</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a:txBody>
                    <a:bodyPr/>
                    <a:lstStyle/>
                    <a:p>
                      <a:pPr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2020 йил</a:t>
                      </a:r>
                      <a:endParaRPr lang="ru-RU" sz="1200" dirty="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1 июль</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a:txBody>
                    <a:bodyPr/>
                    <a:lstStyle/>
                    <a:p>
                      <a:pPr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Лойиҳа тайёрланмоқда</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10006"/>
                  </a:ext>
                </a:extLst>
              </a:tr>
              <a:tr h="739790">
                <a:tc>
                  <a:txBody>
                    <a:bodyPr/>
                    <a:lstStyle/>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12.</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a:txBody>
                    <a:bodyPr/>
                    <a:lstStyle/>
                    <a:p>
                      <a:pPr indent="191135"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Норезидентнинг бошқарувга оид ва умуммаъмурий харажатларини Ўзбекистон Республикасидаги доимий муассасанинг чегирмаларига киритиш тартиби.</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a:txBody>
                    <a:bodyPr/>
                    <a:lstStyle/>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2020 йил</a:t>
                      </a:r>
                      <a:endParaRPr lang="ru-RU" sz="120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31 январь</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a:txBody>
                    <a:bodyPr/>
                    <a:lstStyle/>
                    <a:p>
                      <a:pPr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Лойиҳа тайёрланиб, келишиш учун тегишли вазирлик ва идораларга юборилди.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10007"/>
                  </a:ext>
                </a:extLst>
              </a:tr>
              <a:tr h="683147">
                <a:tc>
                  <a:txBody>
                    <a:bodyPr/>
                    <a:lstStyle/>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13.</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a:txBody>
                    <a:bodyPr/>
                    <a:lstStyle/>
                    <a:p>
                      <a:pPr indent="191135"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Норезидентларнинг даромадлари бўйича ортиқча тўланган солиқ суммасини қайтариш тартиби.</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a:txBody>
                    <a:bodyPr/>
                    <a:lstStyle/>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2020 йил</a:t>
                      </a:r>
                      <a:endParaRPr lang="ru-RU" sz="120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uz-Cyrl-UZ" sz="1200">
                          <a:effectLst/>
                          <a:latin typeface="Times New Roman" panose="02020603050405020304" pitchFamily="18" charset="0"/>
                          <a:cs typeface="Times New Roman" panose="02020603050405020304" pitchFamily="18" charset="0"/>
                        </a:rPr>
                        <a:t>25 январь</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tc>
                  <a:txBody>
                    <a:bodyPr/>
                    <a:lstStyle/>
                    <a:p>
                      <a:pPr algn="ctr">
                        <a:lnSpc>
                          <a:spcPct val="107000"/>
                        </a:lnSpc>
                        <a:spcAft>
                          <a:spcPts val="0"/>
                        </a:spcAft>
                      </a:pPr>
                      <a:r>
                        <a:rPr lang="uz-Cyrl-UZ" sz="1200" dirty="0">
                          <a:effectLst/>
                          <a:latin typeface="Times New Roman" panose="02020603050405020304" pitchFamily="18" charset="0"/>
                          <a:cs typeface="Times New Roman" panose="02020603050405020304" pitchFamily="18" charset="0"/>
                        </a:rPr>
                        <a:t>Лойиҳа тайёрланиб, келишиш учун тегишли вазирлик ва идораларга юборилди.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11992750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nvPr>
        </p:nvGraphicFramePr>
        <p:xfrm>
          <a:off x="470806" y="130629"/>
          <a:ext cx="8055429" cy="54755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Прямоугольник с одним скругленным углом 5"/>
          <p:cNvSpPr/>
          <p:nvPr/>
        </p:nvSpPr>
        <p:spPr>
          <a:xfrm>
            <a:off x="465365" y="1709057"/>
            <a:ext cx="3380013" cy="3951515"/>
          </a:xfrm>
          <a:prstGeom prst="round1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just"/>
            <a:r>
              <a:rPr lang="ru-RU" sz="2000" b="1" dirty="0" smtClean="0">
                <a:solidFill>
                  <a:srgbClr val="FF0000"/>
                </a:solidFill>
                <a:latin typeface="Arial" panose="020B0604020202020204" pitchFamily="34" charset="0"/>
                <a:cs typeface="Arial" panose="020B0604020202020204" pitchFamily="34" charset="0"/>
              </a:rPr>
              <a:t>6-банди</a:t>
            </a:r>
          </a:p>
          <a:p>
            <a:pPr algn="just"/>
            <a:endParaRPr lang="ru-RU" sz="2000" b="1" dirty="0">
              <a:latin typeface="Arial" panose="020B0604020202020204" pitchFamily="34" charset="0"/>
              <a:cs typeface="Arial" panose="020B0604020202020204" pitchFamily="34" charset="0"/>
            </a:endParaRPr>
          </a:p>
          <a:p>
            <a:pPr algn="just"/>
            <a:r>
              <a:rPr lang="ru-RU" b="1" dirty="0" err="1" smtClean="0">
                <a:latin typeface="Arial" panose="020B0604020202020204" pitchFamily="34" charset="0"/>
                <a:cs typeface="Arial" panose="020B0604020202020204" pitchFamily="34" charset="0"/>
              </a:rPr>
              <a:t>Солиқ</a:t>
            </a:r>
            <a:r>
              <a:rPr lang="ru-RU" b="1" dirty="0" smtClean="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тўловчиларнинг</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саволларига</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малакали</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жавоб</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берилишини</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таъминлаш</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ва</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ходимларни</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ўқитиш</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учун</a:t>
            </a:r>
            <a:r>
              <a:rPr lang="ru-RU" b="1" dirty="0">
                <a:latin typeface="Arial" panose="020B0604020202020204" pitchFamily="34" charset="0"/>
                <a:cs typeface="Arial" panose="020B0604020202020204" pitchFamily="34" charset="0"/>
              </a:rPr>
              <a:t> График </a:t>
            </a:r>
            <a:r>
              <a:rPr lang="ru-RU" b="1" dirty="0" err="1">
                <a:latin typeface="Arial" panose="020B0604020202020204" pitchFamily="34" charset="0"/>
                <a:cs typeface="Arial" panose="020B0604020202020204" pitchFamily="34" charset="0"/>
              </a:rPr>
              <a:t>асосида</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бир</a:t>
            </a:r>
            <a:r>
              <a:rPr lang="ru-RU" b="1" dirty="0">
                <a:latin typeface="Arial" panose="020B0604020202020204" pitchFamily="34" charset="0"/>
                <a:cs typeface="Arial" panose="020B0604020202020204" pitchFamily="34" charset="0"/>
              </a:rPr>
              <a:t> ой </a:t>
            </a:r>
            <a:r>
              <a:rPr lang="ru-RU" b="1" dirty="0" err="1">
                <a:latin typeface="Arial" panose="020B0604020202020204" pitchFamily="34" charset="0"/>
                <a:cs typeface="Arial" panose="020B0604020202020204" pitchFamily="34" charset="0"/>
              </a:rPr>
              <a:t>муддатга</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Солиқ</a:t>
            </a:r>
            <a:r>
              <a:rPr lang="ru-RU" b="1" dirty="0">
                <a:latin typeface="Arial" panose="020B0604020202020204" pitchFamily="34" charset="0"/>
                <a:cs typeface="Arial" panose="020B0604020202020204" pitchFamily="34" charset="0"/>
              </a:rPr>
              <a:t> сервис” </a:t>
            </a:r>
            <a:r>
              <a:rPr lang="ru-RU" b="1" dirty="0" err="1">
                <a:latin typeface="Arial" panose="020B0604020202020204" pitchFamily="34" charset="0"/>
                <a:cs typeface="Arial" panose="020B0604020202020204" pitchFamily="34" charset="0"/>
              </a:rPr>
              <a:t>ДУКга</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амалий</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ёрдам</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бериш</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учун</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бириктирилсин</a:t>
            </a:r>
            <a:r>
              <a:rPr lang="ru-RU" b="1" dirty="0">
                <a:latin typeface="Arial" panose="020B0604020202020204" pitchFamily="34" charset="0"/>
                <a:cs typeface="Arial" panose="020B0604020202020204" pitchFamily="34" charset="0"/>
              </a:rPr>
              <a:t>.</a:t>
            </a:r>
          </a:p>
        </p:txBody>
      </p:sp>
      <p:sp>
        <p:nvSpPr>
          <p:cNvPr id="8" name="Штриховая стрелка вправо 7"/>
          <p:cNvSpPr/>
          <p:nvPr/>
        </p:nvSpPr>
        <p:spPr>
          <a:xfrm>
            <a:off x="3984172" y="2286000"/>
            <a:ext cx="571500" cy="2667001"/>
          </a:xfrm>
          <a:prstGeom prst="striped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sp>
        <p:nvSpPr>
          <p:cNvPr id="9" name="Выноска со стрелкой вниз 8"/>
          <p:cNvSpPr/>
          <p:nvPr/>
        </p:nvSpPr>
        <p:spPr>
          <a:xfrm>
            <a:off x="4694466" y="1621972"/>
            <a:ext cx="3796392" cy="4887687"/>
          </a:xfrm>
          <a:prstGeom prst="downArrowCallout">
            <a:avLst/>
          </a:prstGeom>
          <a:ln w="28575"/>
        </p:spPr>
        <p:style>
          <a:lnRef idx="2">
            <a:schemeClr val="accent4"/>
          </a:lnRef>
          <a:fillRef idx="1">
            <a:schemeClr val="lt1"/>
          </a:fillRef>
          <a:effectRef idx="0">
            <a:schemeClr val="accent4"/>
          </a:effectRef>
          <a:fontRef idx="minor">
            <a:schemeClr val="dk1"/>
          </a:fontRef>
        </p:style>
        <p:txBody>
          <a:bodyPr rtlCol="0" anchor="ctr"/>
          <a:lstStyle/>
          <a:p>
            <a:pPr algn="just"/>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Давлат</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солиқ</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қўмитасининг</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2020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йил</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b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b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14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январдаги</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“Янги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таҳрирдаги</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Ўзбекистон</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Республикаси</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Солиқ</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кодексининг</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мазмун</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моҳиятини</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Солиқ</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сервис” ДУК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ходимларига</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етказиш</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ҳамда</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Call-</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марказ”га</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келиб</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тушаётган</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мурожаатларга</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тўлақонли</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жавоб</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беришга</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амалий</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ёрдам</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кўрсатиш</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бўйича</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Режа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графиги</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тасдиқланди</a:t>
            </a:r>
            <a:r>
              <a:rPr lang="ru-RU"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7538703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nvPr>
        </p:nvGraphicFramePr>
        <p:xfrm>
          <a:off x="470806" y="130629"/>
          <a:ext cx="8055429" cy="54755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Прямоугольник с одним скругленным углом 5"/>
          <p:cNvSpPr/>
          <p:nvPr/>
        </p:nvSpPr>
        <p:spPr>
          <a:xfrm>
            <a:off x="466726" y="1709057"/>
            <a:ext cx="3547382" cy="3951515"/>
          </a:xfrm>
          <a:prstGeom prst="round1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just"/>
            <a:r>
              <a:rPr lang="ru-RU" sz="2000" b="1" dirty="0" smtClean="0">
                <a:solidFill>
                  <a:srgbClr val="FF0000"/>
                </a:solidFill>
                <a:latin typeface="Arial" panose="020B0604020202020204" pitchFamily="34" charset="0"/>
                <a:cs typeface="Arial" panose="020B0604020202020204" pitchFamily="34" charset="0"/>
              </a:rPr>
              <a:t>8-банди</a:t>
            </a:r>
          </a:p>
          <a:p>
            <a:pPr algn="just"/>
            <a:endParaRPr lang="ru-RU" sz="2000" b="1" dirty="0">
              <a:latin typeface="Arial" panose="020B0604020202020204" pitchFamily="34" charset="0"/>
              <a:cs typeface="Arial" panose="020B0604020202020204" pitchFamily="34" charset="0"/>
            </a:endParaRPr>
          </a:p>
          <a:p>
            <a:pPr algn="just"/>
            <a:r>
              <a:rPr lang="ru-RU" sz="2000" b="1" dirty="0" err="1" smtClean="0">
                <a:latin typeface="Arial" panose="020B0604020202020204" pitchFamily="34" charset="0"/>
                <a:cs typeface="Arial" panose="020B0604020202020204" pitchFamily="34" charset="0"/>
              </a:rPr>
              <a:t>Солиқ</a:t>
            </a:r>
            <a:r>
              <a:rPr lang="ru-RU" sz="2000" b="1" dirty="0" smtClean="0">
                <a:latin typeface="Arial" panose="020B0604020202020204" pitchFamily="34" charset="0"/>
                <a:cs typeface="Arial" panose="020B0604020202020204" pitchFamily="34" charset="0"/>
              </a:rPr>
              <a:t> </a:t>
            </a:r>
            <a:r>
              <a:rPr lang="ru-RU" sz="2000" b="1" dirty="0" err="1" smtClean="0">
                <a:latin typeface="Arial" panose="020B0604020202020204" pitchFamily="34" charset="0"/>
                <a:cs typeface="Arial" panose="020B0604020202020204" pitchFamily="34" charset="0"/>
              </a:rPr>
              <a:t>тўловчилардан</a:t>
            </a:r>
            <a:r>
              <a:rPr lang="ru-RU" sz="2000" b="1" dirty="0" smtClean="0">
                <a:latin typeface="Arial" panose="020B0604020202020204" pitchFamily="34" charset="0"/>
                <a:cs typeface="Arial" panose="020B0604020202020204" pitchFamily="34" charset="0"/>
              </a:rPr>
              <a:t> </a:t>
            </a:r>
            <a:r>
              <a:rPr lang="ru-RU" sz="2000" b="1" dirty="0" err="1" smtClean="0">
                <a:latin typeface="Arial" panose="020B0604020202020204" pitchFamily="34" charset="0"/>
                <a:cs typeface="Arial" panose="020B0604020202020204" pitchFamily="34" charset="0"/>
              </a:rPr>
              <a:t>тушаётган</a:t>
            </a:r>
            <a:r>
              <a:rPr lang="ru-RU" sz="2000" b="1" dirty="0" smtClean="0">
                <a:latin typeface="Arial" panose="020B0604020202020204" pitchFamily="34" charset="0"/>
                <a:cs typeface="Arial" panose="020B0604020202020204" pitchFamily="34" charset="0"/>
              </a:rPr>
              <a:t> </a:t>
            </a:r>
            <a:r>
              <a:rPr lang="ru-RU" sz="2000" b="1" dirty="0" err="1" smtClean="0">
                <a:latin typeface="Arial" panose="020B0604020202020204" pitchFamily="34" charset="0"/>
                <a:cs typeface="Arial" panose="020B0604020202020204" pitchFamily="34" charset="0"/>
              </a:rPr>
              <a:t>мураккаб</a:t>
            </a:r>
            <a:r>
              <a:rPr lang="ru-RU" sz="2000" b="1" dirty="0" smtClean="0">
                <a:latin typeface="Arial" panose="020B0604020202020204" pitchFamily="34" charset="0"/>
                <a:cs typeface="Arial" panose="020B0604020202020204" pitchFamily="34" charset="0"/>
              </a:rPr>
              <a:t> </a:t>
            </a:r>
            <a:r>
              <a:rPr lang="ru-RU" sz="2000" b="1" dirty="0" err="1" smtClean="0">
                <a:latin typeface="Arial" panose="020B0604020202020204" pitchFamily="34" charset="0"/>
                <a:cs typeface="Arial" panose="020B0604020202020204" pitchFamily="34" charset="0"/>
              </a:rPr>
              <a:t>саволлар</a:t>
            </a:r>
            <a:r>
              <a:rPr lang="ru-RU" sz="2000" b="1" dirty="0" smtClean="0">
                <a:latin typeface="Arial" panose="020B0604020202020204" pitchFamily="34" charset="0"/>
                <a:cs typeface="Arial" panose="020B0604020202020204" pitchFamily="34" charset="0"/>
              </a:rPr>
              <a:t> </a:t>
            </a:r>
            <a:r>
              <a:rPr lang="ru-RU" sz="2000" b="1" dirty="0" err="1" smtClean="0">
                <a:latin typeface="Arial" panose="020B0604020202020204" pitchFamily="34" charset="0"/>
                <a:cs typeface="Arial" panose="020B0604020202020204" pitchFamily="34" charset="0"/>
              </a:rPr>
              <a:t>бўйича</a:t>
            </a:r>
            <a:r>
              <a:rPr lang="ru-RU" sz="2000" b="1" dirty="0" smtClean="0">
                <a:latin typeface="Arial" panose="020B0604020202020204" pitchFamily="34" charset="0"/>
                <a:cs typeface="Arial" panose="020B0604020202020204" pitchFamily="34" charset="0"/>
              </a:rPr>
              <a:t> </a:t>
            </a:r>
            <a:r>
              <a:rPr lang="ru-RU" sz="2000" b="1" dirty="0" err="1" smtClean="0">
                <a:latin typeface="Arial" panose="020B0604020202020204" pitchFamily="34" charset="0"/>
                <a:cs typeface="Arial" panose="020B0604020202020204" pitchFamily="34" charset="0"/>
              </a:rPr>
              <a:t>асослантирилган</a:t>
            </a:r>
            <a:r>
              <a:rPr lang="ru-RU" sz="2000" b="1" dirty="0" smtClean="0">
                <a:latin typeface="Arial" panose="020B0604020202020204" pitchFamily="34" charset="0"/>
                <a:cs typeface="Arial" panose="020B0604020202020204" pitchFamily="34" charset="0"/>
              </a:rPr>
              <a:t> </a:t>
            </a:r>
            <a:r>
              <a:rPr lang="ru-RU" sz="2000" b="1" dirty="0" err="1" smtClean="0">
                <a:latin typeface="Arial" panose="020B0604020202020204" pitchFamily="34" charset="0"/>
                <a:cs typeface="Arial" panose="020B0604020202020204" pitchFamily="34" charset="0"/>
              </a:rPr>
              <a:t>жавоблар</a:t>
            </a:r>
            <a:r>
              <a:rPr lang="ru-RU" sz="2000" b="1" dirty="0" smtClean="0">
                <a:latin typeface="Arial" panose="020B0604020202020204" pitchFamily="34" charset="0"/>
                <a:cs typeface="Arial" panose="020B0604020202020204" pitchFamily="34" charset="0"/>
              </a:rPr>
              <a:t> </a:t>
            </a:r>
            <a:r>
              <a:rPr lang="ru-RU" sz="2000" b="1" dirty="0" err="1" smtClean="0">
                <a:latin typeface="Arial" panose="020B0604020202020204" pitchFamily="34" charset="0"/>
                <a:cs typeface="Arial" panose="020B0604020202020204" pitchFamily="34" charset="0"/>
              </a:rPr>
              <a:t>тайёрланиб</a:t>
            </a:r>
            <a:r>
              <a:rPr lang="ru-RU" sz="2000" b="1" dirty="0" smtClean="0">
                <a:latin typeface="Arial" panose="020B0604020202020204" pitchFamily="34" charset="0"/>
                <a:cs typeface="Arial" panose="020B0604020202020204" pitchFamily="34" charset="0"/>
              </a:rPr>
              <a:t>, </a:t>
            </a:r>
            <a:r>
              <a:rPr lang="uz-Cyrl-UZ" sz="2000" b="1" dirty="0" smtClean="0">
                <a:latin typeface="Arial" panose="020B0604020202020204" pitchFamily="34" charset="0"/>
                <a:cs typeface="Arial" panose="020B0604020202020204" pitchFamily="34" charset="0"/>
              </a:rPr>
              <a:t>“Солиқ сервис” ДУКда ташкил этилган “Тезкор алоқа канали” орқали солиқ тўловчиларга етказилиши таъминлансин ва Қўмита сайтига ҳар куни жойлаштириб борилсин</a:t>
            </a:r>
            <a:r>
              <a:rPr lang="ru-RU" sz="2000" b="1" dirty="0" smtClean="0">
                <a:latin typeface="Arial" panose="020B0604020202020204" pitchFamily="34" charset="0"/>
                <a:cs typeface="Arial" panose="020B0604020202020204" pitchFamily="34" charset="0"/>
              </a:rPr>
              <a:t>.</a:t>
            </a:r>
            <a:endParaRPr lang="ru-RU" sz="2000" b="1" dirty="0">
              <a:latin typeface="Arial" panose="020B0604020202020204" pitchFamily="34" charset="0"/>
              <a:cs typeface="Arial" panose="020B0604020202020204" pitchFamily="34" charset="0"/>
            </a:endParaRPr>
          </a:p>
        </p:txBody>
      </p:sp>
      <p:sp>
        <p:nvSpPr>
          <p:cNvPr id="8" name="Штриховая стрелка вправо 7"/>
          <p:cNvSpPr/>
          <p:nvPr/>
        </p:nvSpPr>
        <p:spPr>
          <a:xfrm>
            <a:off x="4128408" y="2286000"/>
            <a:ext cx="500743" cy="2667001"/>
          </a:xfrm>
          <a:prstGeom prst="striped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sp>
        <p:nvSpPr>
          <p:cNvPr id="9" name="Выноска со стрелкой вниз 8"/>
          <p:cNvSpPr/>
          <p:nvPr/>
        </p:nvSpPr>
        <p:spPr>
          <a:xfrm>
            <a:off x="4743451" y="1621971"/>
            <a:ext cx="3739244" cy="5029200"/>
          </a:xfrm>
          <a:prstGeom prst="downArrowCallout">
            <a:avLst/>
          </a:prstGeom>
          <a:ln w="28575"/>
        </p:spPr>
        <p:style>
          <a:lnRef idx="2">
            <a:schemeClr val="accent4"/>
          </a:lnRef>
          <a:fillRef idx="1">
            <a:schemeClr val="lt1"/>
          </a:fillRef>
          <a:effectRef idx="0">
            <a:schemeClr val="accent4"/>
          </a:effectRef>
          <a:fontRef idx="minor">
            <a:schemeClr val="dk1"/>
          </a:fontRef>
        </p:style>
        <p:txBody>
          <a:bodyPr rtlCol="0" anchor="ctr"/>
          <a:lstStyle/>
          <a:p>
            <a:pPr algn="just"/>
            <a:r>
              <a:rPr lang="ru-RU" sz="2000"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Солиқ</a:t>
            </a:r>
            <a:r>
              <a:rPr lang="ru-RU" sz="2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sz="200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тўловчилардан</a:t>
            </a:r>
            <a:r>
              <a:rPr lang="ru-RU" sz="20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sz="2000" b="1"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1565 та </a:t>
            </a:r>
            <a:r>
              <a:rPr lang="ru-RU" sz="200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саволлар</a:t>
            </a:r>
            <a:r>
              <a:rPr lang="ru-RU" sz="20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sz="200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тушган</a:t>
            </a:r>
            <a:r>
              <a:rPr lang="ru-RU" sz="20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sz="200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бўлиб</a:t>
            </a:r>
            <a:r>
              <a:rPr lang="ru-RU" sz="20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sz="2000" b="1" dirty="0" err="1" smtClean="0">
                <a:latin typeface="Arial" panose="020B0604020202020204" pitchFamily="34" charset="0"/>
                <a:cs typeface="Arial" panose="020B0604020202020204" pitchFamily="34" charset="0"/>
              </a:rPr>
              <a:t>мураккаблари</a:t>
            </a:r>
            <a:r>
              <a:rPr lang="ru-RU" sz="2000" b="1" dirty="0" smtClean="0">
                <a:latin typeface="Arial" panose="020B0604020202020204" pitchFamily="34" charset="0"/>
                <a:cs typeface="Arial" panose="020B0604020202020204" pitchFamily="34" charset="0"/>
              </a:rPr>
              <a:t> </a:t>
            </a:r>
            <a:r>
              <a:rPr lang="ru-RU" sz="2000" b="1" dirty="0" err="1" smtClean="0">
                <a:latin typeface="Arial" panose="020B0604020202020204" pitchFamily="34" charset="0"/>
                <a:cs typeface="Arial" panose="020B0604020202020204" pitchFamily="34" charset="0"/>
              </a:rPr>
              <a:t>бўйича</a:t>
            </a:r>
            <a:r>
              <a:rPr lang="ru-RU" sz="2000" b="1" dirty="0" smtClean="0">
                <a:latin typeface="Arial" panose="020B0604020202020204" pitchFamily="34" charset="0"/>
                <a:cs typeface="Arial" panose="020B0604020202020204" pitchFamily="34" charset="0"/>
              </a:rPr>
              <a:t> </a:t>
            </a:r>
            <a:r>
              <a:rPr lang="ru-RU" sz="2000" b="1" dirty="0" err="1" smtClean="0">
                <a:latin typeface="Arial" panose="020B0604020202020204" pitchFamily="34" charset="0"/>
                <a:cs typeface="Arial" panose="020B0604020202020204" pitchFamily="34" charset="0"/>
              </a:rPr>
              <a:t>асослантирилган</a:t>
            </a:r>
            <a:r>
              <a:rPr lang="ru-RU" sz="2000" b="1" dirty="0" smtClean="0">
                <a:latin typeface="Arial" panose="020B0604020202020204" pitchFamily="34" charset="0"/>
                <a:cs typeface="Arial" panose="020B0604020202020204" pitchFamily="34" charset="0"/>
              </a:rPr>
              <a:t> </a:t>
            </a:r>
            <a:r>
              <a:rPr lang="ru-RU" sz="2000" b="1" dirty="0" err="1" smtClean="0">
                <a:latin typeface="Arial" panose="020B0604020202020204" pitchFamily="34" charset="0"/>
                <a:cs typeface="Arial" panose="020B0604020202020204" pitchFamily="34" charset="0"/>
              </a:rPr>
              <a:t>жавоблар</a:t>
            </a:r>
            <a:r>
              <a:rPr lang="ru-RU" sz="2000" b="1" dirty="0" smtClean="0">
                <a:latin typeface="Arial" panose="020B0604020202020204" pitchFamily="34" charset="0"/>
                <a:cs typeface="Arial" panose="020B0604020202020204" pitchFamily="34" charset="0"/>
              </a:rPr>
              <a:t> </a:t>
            </a:r>
            <a:r>
              <a:rPr lang="uz-Cyrl-UZ" sz="2000" b="1" dirty="0" smtClean="0">
                <a:latin typeface="Arial" panose="020B0604020202020204" pitchFamily="34" charset="0"/>
                <a:cs typeface="Arial" panose="020B0604020202020204" pitchFamily="34" charset="0"/>
              </a:rPr>
              <a:t>“</a:t>
            </a:r>
            <a:r>
              <a:rPr lang="uz-Cyrl-UZ" sz="2000" b="1" dirty="0">
                <a:latin typeface="Arial" panose="020B0604020202020204" pitchFamily="34" charset="0"/>
                <a:cs typeface="Arial" panose="020B0604020202020204" pitchFamily="34" charset="0"/>
              </a:rPr>
              <a:t>Тезкор алоқа канали” орқали солиқ тўловчиларга </a:t>
            </a:r>
            <a:r>
              <a:rPr lang="uz-Cyrl-UZ" sz="2000" b="1" dirty="0" smtClean="0">
                <a:latin typeface="Arial" panose="020B0604020202020204" pitchFamily="34" charset="0"/>
                <a:cs typeface="Arial" panose="020B0604020202020204" pitchFamily="34" charset="0"/>
              </a:rPr>
              <a:t>етказилди ҳамда </a:t>
            </a:r>
            <a:br>
              <a:rPr lang="uz-Cyrl-UZ" sz="2000" b="1" dirty="0" smtClean="0">
                <a:latin typeface="Arial" panose="020B0604020202020204" pitchFamily="34" charset="0"/>
                <a:cs typeface="Arial" panose="020B0604020202020204" pitchFamily="34" charset="0"/>
              </a:rPr>
            </a:br>
            <a:r>
              <a:rPr lang="ru-RU" sz="20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25 </a:t>
            </a:r>
            <a:r>
              <a:rPr lang="ru-RU" sz="20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та </a:t>
            </a:r>
            <a:r>
              <a:rPr lang="ru-RU" sz="200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мавзуга</a:t>
            </a:r>
            <a:r>
              <a:rPr lang="ru-RU" sz="20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sz="200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ажратилиб</a:t>
            </a:r>
            <a:r>
              <a:rPr lang="ru-RU" sz="20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sz="200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Давлат</a:t>
            </a:r>
            <a:r>
              <a:rPr lang="ru-RU" sz="20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sz="200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солиқ</a:t>
            </a:r>
            <a:r>
              <a:rPr lang="ru-RU" sz="20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sz="200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қўмитасининг</a:t>
            </a:r>
            <a:r>
              <a:rPr lang="ru-RU" sz="20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sz="200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расмий</a:t>
            </a:r>
            <a:r>
              <a:rPr lang="ru-RU" sz="20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sz="200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сайтига</a:t>
            </a:r>
            <a:r>
              <a:rPr lang="ru-RU" sz="20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ru-RU" sz="2000" dirty="0" err="1"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жойлаштирилди</a:t>
            </a:r>
            <a:r>
              <a:rPr lang="ru-RU" sz="2000"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808480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88640"/>
            <a:ext cx="8229600" cy="1143000"/>
          </a:xfrm>
        </p:spPr>
        <p:style>
          <a:lnRef idx="0">
            <a:schemeClr val="accent5"/>
          </a:lnRef>
          <a:fillRef idx="3">
            <a:schemeClr val="accent5"/>
          </a:fillRef>
          <a:effectRef idx="3">
            <a:schemeClr val="accent5"/>
          </a:effectRef>
          <a:fontRef idx="minor">
            <a:schemeClr val="lt1"/>
          </a:fontRef>
        </p:style>
        <p:txBody>
          <a:bodyPr>
            <a:normAutofit fontScale="90000"/>
          </a:bodyPr>
          <a:lstStyle/>
          <a:p>
            <a:r>
              <a:rPr lang="uz-Cyrl-UZ" dirty="0" smtClean="0"/>
              <a:t> </a:t>
            </a:r>
            <a:br>
              <a:rPr lang="uz-Cyrl-UZ" dirty="0" smtClean="0"/>
            </a:br>
            <a:r>
              <a:rPr lang="uz-Cyrl-UZ" b="1" dirty="0" smtClean="0"/>
              <a:t>Солиқ </a:t>
            </a:r>
            <a:r>
              <a:rPr lang="uz-Cyrl-UZ" b="1" dirty="0"/>
              <a:t>маслаҳатичилари </a:t>
            </a:r>
            <a:r>
              <a:rPr lang="uz-Cyrl-UZ" b="1" dirty="0" smtClean="0"/>
              <a:t>ташкилотлари мажбуриятлари</a:t>
            </a:r>
            <a:r>
              <a:rPr lang="ru-RU" b="1" dirty="0"/>
              <a:t/>
            </a:r>
            <a:br>
              <a:rPr lang="ru-RU" b="1" dirty="0"/>
            </a:br>
            <a:endParaRPr lang="ru-RU" b="1" dirty="0"/>
          </a:p>
        </p:txBody>
      </p:sp>
      <p:sp>
        <p:nvSpPr>
          <p:cNvPr id="3" name="Объект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fontScale="47500" lnSpcReduction="20000"/>
          </a:bodyPr>
          <a:lstStyle/>
          <a:p>
            <a:pPr>
              <a:buFont typeface="Wingdings" pitchFamily="2" charset="2"/>
              <a:buChar char="§"/>
            </a:pPr>
            <a:r>
              <a:rPr lang="uz-Cyrl-UZ" dirty="0" smtClean="0">
                <a:solidFill>
                  <a:schemeClr val="tx1"/>
                </a:solidFill>
              </a:rPr>
              <a:t>- </a:t>
            </a:r>
            <a:r>
              <a:rPr lang="uz-Cyrl-UZ" sz="4400" dirty="0">
                <a:solidFill>
                  <a:schemeClr val="tx1"/>
                </a:solidFill>
              </a:rPr>
              <a:t>мижознинг (ишонч билдирувчининг) ҳуқуқлари ва қонуний манфаатларини ҳимоя қилишнинг қонун ҳужжатларида назарда тутилган усуллари ҳамда воситаларидан </a:t>
            </a:r>
            <a:r>
              <a:rPr lang="uz-Cyrl-UZ" sz="4400" dirty="0" smtClean="0">
                <a:solidFill>
                  <a:schemeClr val="tx1"/>
                </a:solidFill>
              </a:rPr>
              <a:t>фойдаланиши</a:t>
            </a:r>
          </a:p>
          <a:p>
            <a:pPr>
              <a:buFont typeface="Wingdings" pitchFamily="2" charset="2"/>
              <a:buChar char="§"/>
            </a:pPr>
            <a:r>
              <a:rPr lang="uz-Cyrl-UZ" sz="4400" dirty="0" smtClean="0">
                <a:solidFill>
                  <a:schemeClr val="tx1"/>
                </a:solidFill>
              </a:rPr>
              <a:t>- </a:t>
            </a:r>
            <a:r>
              <a:rPr lang="uz-Cyrl-UZ" sz="4400" dirty="0">
                <a:solidFill>
                  <a:schemeClr val="tx1"/>
                </a:solidFill>
              </a:rPr>
              <a:t>солиқ маслаҳатини амалга ошираётганда олинган ахборотнинг маҳфийлигига риоя </a:t>
            </a:r>
            <a:r>
              <a:rPr lang="uz-Cyrl-UZ" sz="4400" dirty="0" smtClean="0">
                <a:solidFill>
                  <a:schemeClr val="tx1"/>
                </a:solidFill>
              </a:rPr>
              <a:t>этиши</a:t>
            </a:r>
          </a:p>
          <a:p>
            <a:pPr>
              <a:buFont typeface="Wingdings" pitchFamily="2" charset="2"/>
              <a:buChar char="§"/>
            </a:pPr>
            <a:r>
              <a:rPr lang="uz-Cyrl-UZ" sz="4400" dirty="0" smtClean="0">
                <a:solidFill>
                  <a:schemeClr val="tx1"/>
                </a:solidFill>
              </a:rPr>
              <a:t>- </a:t>
            </a:r>
            <a:r>
              <a:rPr lang="uz-Cyrl-UZ" sz="4400" dirty="0">
                <a:solidFill>
                  <a:schemeClr val="tx1"/>
                </a:solidFill>
              </a:rPr>
              <a:t>солиқ маслаҳати бўйича хизматлар кўрсатиш тўғрисида шартнома тузилаётганда мижознинг (ишонч билдирувчининг) талабига биноан малака сертификатини </a:t>
            </a:r>
            <a:r>
              <a:rPr lang="uz-Cyrl-UZ" sz="4400" dirty="0" smtClean="0">
                <a:solidFill>
                  <a:schemeClr val="tx1"/>
                </a:solidFill>
              </a:rPr>
              <a:t>кўрсатиши</a:t>
            </a:r>
          </a:p>
          <a:p>
            <a:pPr>
              <a:buFont typeface="Wingdings" pitchFamily="2" charset="2"/>
              <a:buChar char="§"/>
            </a:pPr>
            <a:r>
              <a:rPr lang="uz-Cyrl-UZ" sz="4400" dirty="0" smtClean="0">
                <a:solidFill>
                  <a:schemeClr val="tx1"/>
                </a:solidFill>
              </a:rPr>
              <a:t>мижозга </a:t>
            </a:r>
            <a:r>
              <a:rPr lang="uz-Cyrl-UZ" sz="4400" dirty="0">
                <a:solidFill>
                  <a:schemeClr val="tx1"/>
                </a:solidFill>
              </a:rPr>
              <a:t>(ишонч билдирувчига) унинг мансабдор шахслари ва бошқа ходимлари томонидан зарар етказилганлиги ҳақида далолат берувчи фактлар, шунингдек қонун ҳужжатларининг бузилганлиги аниқланган тақдирда, бу ҳақда мижозга (ишонч билдирувчига) маълум қилиши </a:t>
            </a:r>
            <a:r>
              <a:rPr lang="ru-RU" sz="4400" dirty="0">
                <a:solidFill>
                  <a:schemeClr val="tx1"/>
                </a:solidFill>
              </a:rPr>
              <a:t/>
            </a:r>
            <a:br>
              <a:rPr lang="ru-RU" sz="4400" dirty="0">
                <a:solidFill>
                  <a:schemeClr val="tx1"/>
                </a:solidFill>
              </a:rPr>
            </a:br>
            <a:endParaRPr lang="ru-RU" sz="4400" dirty="0">
              <a:solidFill>
                <a:schemeClr val="tx1"/>
              </a:solidFill>
            </a:endParaRPr>
          </a:p>
        </p:txBody>
      </p:sp>
    </p:spTree>
    <p:extLst>
      <p:ext uri="{BB962C8B-B14F-4D97-AF65-F5344CB8AC3E}">
        <p14:creationId xmlns:p14="http://schemas.microsoft.com/office/powerpoint/2010/main" val="2061874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002234"/>
          </a:xfrm>
        </p:spPr>
        <p:style>
          <a:lnRef idx="0">
            <a:schemeClr val="accent5"/>
          </a:lnRef>
          <a:fillRef idx="3">
            <a:schemeClr val="accent5"/>
          </a:fillRef>
          <a:effectRef idx="3">
            <a:schemeClr val="accent5"/>
          </a:effectRef>
          <a:fontRef idx="minor">
            <a:schemeClr val="lt1"/>
          </a:fontRef>
        </p:style>
        <p:txBody>
          <a:bodyPr>
            <a:noAutofit/>
          </a:bodyPr>
          <a:lstStyle/>
          <a:p>
            <a:r>
              <a:rPr lang="uz-Cyrl-UZ" sz="2400" dirty="0"/>
              <a:t>Солиқ маслаҳати кўрсатиш хизмати якунланганда корхона фаолиятини ўрганиш натижаси ҳисобланган солиқ маслаҳати бўйича ҳисобот тузилади ва солиқ маслаҳатчилари ташкилоти томонидан мижозга (ишонч билдирувчига) мазкур солиқ маслаҳати бўйича ҳисобот тақдим этилади.</a:t>
            </a:r>
            <a:r>
              <a:rPr lang="ru-RU" sz="2400" dirty="0"/>
              <a:t/>
            </a:r>
            <a:br>
              <a:rPr lang="ru-RU" sz="2400" dirty="0"/>
            </a:br>
            <a:endParaRPr lang="ru-RU" sz="2400" dirty="0"/>
          </a:p>
        </p:txBody>
      </p:sp>
      <p:sp>
        <p:nvSpPr>
          <p:cNvPr id="3" name="Объект 2"/>
          <p:cNvSpPr>
            <a:spLocks noGrp="1"/>
          </p:cNvSpPr>
          <p:nvPr>
            <p:ph idx="1"/>
          </p:nvPr>
        </p:nvSpPr>
        <p:spPr>
          <a:xfrm>
            <a:off x="457200" y="2636912"/>
            <a:ext cx="8229600" cy="3489251"/>
          </a:xfrm>
        </p:spPr>
        <p:style>
          <a:lnRef idx="1">
            <a:schemeClr val="accent5"/>
          </a:lnRef>
          <a:fillRef idx="2">
            <a:schemeClr val="accent5"/>
          </a:fillRef>
          <a:effectRef idx="1">
            <a:schemeClr val="accent5"/>
          </a:effectRef>
          <a:fontRef idx="minor">
            <a:schemeClr val="dk1"/>
          </a:fontRef>
        </p:style>
        <p:txBody>
          <a:bodyPr>
            <a:normAutofit fontScale="70000" lnSpcReduction="20000"/>
          </a:bodyPr>
          <a:lstStyle/>
          <a:p>
            <a:r>
              <a:rPr lang="uz-Cyrl-UZ" dirty="0"/>
              <a:t>Солиқ маслаҳати бўйича ҳисоботдаги ахборот маҳфийдир ва ошкор қилиниши мумкин эмас.</a:t>
            </a:r>
            <a:endParaRPr lang="ru-RU" dirty="0"/>
          </a:p>
          <a:p>
            <a:r>
              <a:rPr lang="uz-Cyrl-UZ" dirty="0"/>
              <a:t>солиқ маслаҳати бўйича ҳисобот тақдим этилгандан сўнг солиқ органлари томонидан текширув ўтказилганда ва камчилик аниқланган тақдирда юзага келадиган молиявий жавобгарлик бўйича солиқ маслаҳати ташкилотининг жавобгарлиги солиқ маслаҳати тўғрисидаги қонунчилик ҳужжатларида аниқ белгиланса мақсадга мувофиқ </a:t>
            </a:r>
            <a:r>
              <a:rPr lang="uz-Cyrl-UZ" dirty="0" smtClean="0"/>
              <a:t>бўлади</a:t>
            </a:r>
            <a:r>
              <a:rPr lang="uz-Cyrl-UZ" dirty="0"/>
              <a:t>. Шунда мазкур соҳанинг ривожланиши ва бозор инфратузилмасининг муҳим бўғинига айланиши янада жадаллашарди.  </a:t>
            </a:r>
            <a:endParaRPr lang="ru-RU" dirty="0"/>
          </a:p>
          <a:p>
            <a:endParaRPr lang="ru-RU" dirty="0"/>
          </a:p>
        </p:txBody>
      </p:sp>
    </p:spTree>
    <p:extLst>
      <p:ext uri="{BB962C8B-B14F-4D97-AF65-F5344CB8AC3E}">
        <p14:creationId xmlns:p14="http://schemas.microsoft.com/office/powerpoint/2010/main" val="1937562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936104"/>
          </a:xfrm>
          <a:solidFill>
            <a:schemeClr val="accent5"/>
          </a:solidFill>
        </p:spPr>
        <p:txBody>
          <a:bodyPr>
            <a:normAutofit fontScale="90000"/>
          </a:bodyPr>
          <a:lstStyle/>
          <a:p>
            <a:r>
              <a:rPr lang="uz-Cyrl-UZ" sz="2800" dirty="0" smtClean="0"/>
              <a:t/>
            </a:r>
            <a:br>
              <a:rPr lang="uz-Cyrl-UZ" sz="2800" dirty="0" smtClean="0"/>
            </a:br>
            <a:r>
              <a:rPr lang="uz-Cyrl-UZ" sz="2800" dirty="0" smtClean="0"/>
              <a:t>Корхоналарга </a:t>
            </a:r>
            <a:r>
              <a:rPr lang="uz-Cyrl-UZ" sz="2800" dirty="0"/>
              <a:t>солиқ маслаҳати хизмати </a:t>
            </a:r>
            <a:r>
              <a:rPr lang="uz-Cyrl-UZ" sz="2800" dirty="0" smtClean="0"/>
              <a:t>кўрсатишда қуйидагилар </a:t>
            </a:r>
            <a:r>
              <a:rPr lang="uz-Cyrl-UZ" sz="2800" dirty="0"/>
              <a:t>давлат томонидан кафолатланади:</a:t>
            </a:r>
            <a:r>
              <a:rPr lang="ru-RU" sz="2800" dirty="0"/>
              <a:t/>
            </a:r>
            <a:br>
              <a:rPr lang="ru-RU" sz="2800" dirty="0"/>
            </a:br>
            <a:endParaRPr lang="ru-RU" sz="2800" dirty="0"/>
          </a:p>
        </p:txBody>
      </p:sp>
      <p:sp>
        <p:nvSpPr>
          <p:cNvPr id="3" name="Объект 2"/>
          <p:cNvSpPr>
            <a:spLocks noGrp="1"/>
          </p:cNvSpPr>
          <p:nvPr>
            <p:ph idx="1"/>
          </p:nvPr>
        </p:nvSpPr>
        <p:spPr>
          <a:xfrm>
            <a:off x="179512" y="1124744"/>
            <a:ext cx="8856984" cy="5400600"/>
          </a:xfrm>
          <a:solidFill>
            <a:schemeClr val="accent5">
              <a:lumMod val="40000"/>
              <a:lumOff val="60000"/>
            </a:schemeClr>
          </a:solidFill>
        </p:spPr>
        <p:txBody>
          <a:bodyPr>
            <a:noAutofit/>
          </a:bodyPr>
          <a:lstStyle/>
          <a:p>
            <a:r>
              <a:rPr lang="uz-Cyrl-UZ" sz="1600" dirty="0" smtClean="0"/>
              <a:t>- </a:t>
            </a:r>
            <a:r>
              <a:rPr lang="uz-Cyrl-UZ" sz="1600" dirty="0"/>
              <a:t>учинчи шахсларнинг солиқ маслаҳатчилари ташкилотларининг фаолиятига аралашиши, улардан </a:t>
            </a:r>
            <a:r>
              <a:rPr lang="uz-Cyrl-UZ" sz="1600" dirty="0" smtClean="0"/>
              <a:t>бирон-бир </a:t>
            </a:r>
            <a:r>
              <a:rPr lang="uz-Cyrl-UZ" sz="1600" dirty="0"/>
              <a:t>маълумотни талаб қилиши, </a:t>
            </a:r>
            <a:r>
              <a:rPr lang="uz-Cyrl-UZ" sz="1600" dirty="0" smtClean="0"/>
              <a:t>маълумотларни </a:t>
            </a:r>
            <a:r>
              <a:rPr lang="uz-Cyrl-UZ" sz="1600" dirty="0"/>
              <a:t>солиқ маслаҳатчиларидан, </a:t>
            </a:r>
            <a:r>
              <a:rPr lang="uz-Cyrl-UZ" sz="1600" dirty="0" smtClean="0"/>
              <a:t> </a:t>
            </a:r>
            <a:r>
              <a:rPr lang="uz-Cyrl-UZ" sz="1600" dirty="0"/>
              <a:t>ёрдамчиларидан ва солиқ </a:t>
            </a:r>
            <a:r>
              <a:rPr lang="uz-Cyrl-UZ" sz="1600" dirty="0" smtClean="0"/>
              <a:t>маслаҳатида </a:t>
            </a:r>
            <a:r>
              <a:rPr lang="uz-Cyrl-UZ" sz="1600" dirty="0"/>
              <a:t>иштирок этаётган бошқа шахслардан талаб қилиши тақиқланади;</a:t>
            </a:r>
            <a:endParaRPr lang="ru-RU" sz="1600" dirty="0"/>
          </a:p>
          <a:p>
            <a:r>
              <a:rPr lang="uz-Cyrl-UZ" sz="1600" dirty="0"/>
              <a:t>- солиқ маслаҳатини амалга ошираётган шахслардан улар солиқ маслаҳати бўйича вазифаларини бажаришлари билан боғлиқ ҳолда тайёрлаган ҳужжатларнинг олиб қўйилиши ёки кўздан кечирилиши мумкин эмас;</a:t>
            </a:r>
            <a:endParaRPr lang="ru-RU" sz="1600" dirty="0"/>
          </a:p>
          <a:p>
            <a:r>
              <a:rPr lang="uz-Cyrl-UZ" sz="1600" dirty="0"/>
              <a:t>- солиқ маслаҳатчиси ва унинг ёрдамчиси профессионал вазифаларини бажаришлари муносабати билан ўзларига маълум бўлган ҳолатлар тўғрисида гувоҳ сифатида сўроқ қилиниши мумкин эмас;</a:t>
            </a:r>
            <a:endParaRPr lang="ru-RU" sz="1600" dirty="0"/>
          </a:p>
          <a:p>
            <a:r>
              <a:rPr lang="uz-Cyrl-UZ" sz="1600" dirty="0"/>
              <a:t>- </a:t>
            </a:r>
            <a:r>
              <a:rPr lang="uz-Cyrl-UZ" sz="1600" dirty="0" smtClean="0"/>
              <a:t> </a:t>
            </a:r>
            <a:r>
              <a:rPr lang="uz-Cyrl-UZ" sz="1600" dirty="0"/>
              <a:t>суд, ҳуқуқни муҳофаза қилувчи ва назорат қилувчи органлар томонидан экспертлар ҳамда мутахассислар сифатида, шунингдек текширувларни амалга оширишга жалб этилиши мумкин эмас;</a:t>
            </a:r>
            <a:endParaRPr lang="ru-RU" sz="1600" dirty="0"/>
          </a:p>
          <a:p>
            <a:r>
              <a:rPr lang="uz-Cyrl-UZ" sz="1600" dirty="0"/>
              <a:t>- давлат ҳокимияти ва бошқарув органларида хизмат қилувчи шахслар солиқ маслаҳатига жалб этилиши мумкин эмас;</a:t>
            </a:r>
            <a:endParaRPr lang="ru-RU" sz="1600" dirty="0"/>
          </a:p>
          <a:p>
            <a:r>
              <a:rPr lang="uz-Cyrl-UZ" sz="1600" dirty="0"/>
              <a:t>- солиқ маслаҳатчилари ташкилоти давлат ҳокимияти ва бошқарув органлари, шунингдек хўжалик бошқаруви органлари томонидан ташкил этилиши мумкин эмас;</a:t>
            </a:r>
            <a:endParaRPr lang="ru-RU" sz="1600" dirty="0"/>
          </a:p>
          <a:p>
            <a:r>
              <a:rPr lang="uz-Cyrl-UZ" sz="1600" dirty="0"/>
              <a:t>- давлат ҳокимияти ва бошқарув органларининг мансабдор шахслари, шунингдек қонун ҳужжатларига мувофиқ тадбиркорлик фаолияти билан шуғулланиши тақиқланган бошқа шахслар солиқ маслаҳатчилари ташкилотининг муассислари бўлиши мумкин эмас.</a:t>
            </a:r>
            <a:endParaRPr lang="ru-RU" sz="1600" dirty="0"/>
          </a:p>
          <a:p>
            <a:endParaRPr lang="ru-RU" sz="1600" dirty="0"/>
          </a:p>
        </p:txBody>
      </p:sp>
    </p:spTree>
    <p:extLst>
      <p:ext uri="{BB962C8B-B14F-4D97-AF65-F5344CB8AC3E}">
        <p14:creationId xmlns:p14="http://schemas.microsoft.com/office/powerpoint/2010/main" val="1703934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accent5"/>
          </a:solidFill>
        </p:spPr>
        <p:txBody>
          <a:bodyPr>
            <a:normAutofit fontScale="90000"/>
          </a:bodyPr>
          <a:lstStyle/>
          <a:p>
            <a:r>
              <a:rPr lang="ru-RU" dirty="0"/>
              <a:t>З</a:t>
            </a:r>
            <a:r>
              <a:rPr lang="uz-Cyrl-UZ" dirty="0" smtClean="0"/>
              <a:t>арар </a:t>
            </a:r>
            <a:r>
              <a:rPr lang="uz-Cyrl-UZ" dirty="0"/>
              <a:t>етказилган ҳолатлар учун </a:t>
            </a:r>
            <a:r>
              <a:rPr lang="uz-Cyrl-UZ" dirty="0" smtClean="0"/>
              <a:t>жавобгарлик</a:t>
            </a:r>
            <a:endParaRPr lang="ru-RU" dirty="0"/>
          </a:p>
        </p:txBody>
      </p:sp>
      <p:sp>
        <p:nvSpPr>
          <p:cNvPr id="3" name="Объект 2"/>
          <p:cNvSpPr>
            <a:spLocks noGrp="1"/>
          </p:cNvSpPr>
          <p:nvPr>
            <p:ph idx="1"/>
          </p:nvPr>
        </p:nvSpPr>
        <p:spPr>
          <a:xfrm>
            <a:off x="251520" y="1600200"/>
            <a:ext cx="8712968" cy="4997152"/>
          </a:xfrm>
        </p:spPr>
        <p:style>
          <a:lnRef idx="1">
            <a:schemeClr val="accent5"/>
          </a:lnRef>
          <a:fillRef idx="2">
            <a:schemeClr val="accent5"/>
          </a:fillRef>
          <a:effectRef idx="1">
            <a:schemeClr val="accent5"/>
          </a:effectRef>
          <a:fontRef idx="minor">
            <a:schemeClr val="dk1"/>
          </a:fontRef>
        </p:style>
        <p:txBody>
          <a:bodyPr>
            <a:noAutofit/>
          </a:bodyPr>
          <a:lstStyle/>
          <a:p>
            <a:r>
              <a:rPr lang="uz-Cyrl-UZ" sz="2400" dirty="0" smtClean="0"/>
              <a:t>Солиқ </a:t>
            </a:r>
            <a:r>
              <a:rPr lang="uz-Cyrl-UZ" sz="2400" dirty="0"/>
              <a:t>тўловчиларга солиқ маслаҳатчилари ташкилоти томонидан солиқ маслаҳати бўйича хизматлар кўрсатиш тўғрисидаги шартнома бажарилмаган ёки талаб даражасида бажарилмаганлиги натижасида мижозга </a:t>
            </a:r>
            <a:r>
              <a:rPr lang="uz-Cyrl-UZ" sz="2400" dirty="0" smtClean="0"/>
              <a:t> </a:t>
            </a:r>
            <a:r>
              <a:rPr lang="uz-Cyrl-UZ" sz="2400" dirty="0"/>
              <a:t>зарар етказилган ҳолатлар учун жавобгар бўлади. Бунда </a:t>
            </a:r>
            <a:r>
              <a:rPr lang="uz-Cyrl-UZ" sz="2400" dirty="0" smtClean="0"/>
              <a:t>етказилган </a:t>
            </a:r>
            <a:r>
              <a:rPr lang="uz-Cyrl-UZ" sz="2400" dirty="0"/>
              <a:t>зарарларнинг, </a:t>
            </a:r>
            <a:r>
              <a:rPr lang="uz-Cyrl-UZ" sz="2400" dirty="0" smtClean="0"/>
              <a:t> </a:t>
            </a:r>
            <a:r>
              <a:rPr lang="uz-Cyrl-UZ" sz="2400" dirty="0"/>
              <a:t>бой берилган фойданинг ўрни қонун ҳужжатларида белгиланган тартибда қопланиши солиқ маслаҳатчилиги </a:t>
            </a:r>
            <a:r>
              <a:rPr lang="uz-Cyrl-UZ" sz="2400" dirty="0" smtClean="0"/>
              <a:t>қонунчилигида </a:t>
            </a:r>
            <a:r>
              <a:rPr lang="uz-Cyrl-UZ" sz="2400" dirty="0"/>
              <a:t>белгилаб қўйилган. </a:t>
            </a:r>
            <a:endParaRPr lang="ru-RU" sz="2400" dirty="0"/>
          </a:p>
          <a:p>
            <a:r>
              <a:rPr lang="uz-Cyrl-UZ" sz="2400" dirty="0"/>
              <a:t>Солиқ маслаҳатчиси ишни сифатсиз бажарганлиги, тижорат сирини ошкор этганлиги натижасида етказилган зиён ва солиқ маслаҳатчилари ташкилоти зарар кўришига олиб келган бошқа хатти-ҳаракатлар учун қонун ҳужжатларига мувофиқ солиқ маслаҳатчилари ташкилоти олдида жавобгар бўлади.</a:t>
            </a:r>
            <a:endParaRPr lang="ru-RU" sz="2400" dirty="0"/>
          </a:p>
          <a:p>
            <a:endParaRPr lang="ru-RU" sz="2400" dirty="0"/>
          </a:p>
        </p:txBody>
      </p:sp>
    </p:spTree>
    <p:extLst>
      <p:ext uri="{BB962C8B-B14F-4D97-AF65-F5344CB8AC3E}">
        <p14:creationId xmlns:p14="http://schemas.microsoft.com/office/powerpoint/2010/main" val="261205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89;p12"/>
          <p:cNvSpPr txBox="1">
            <a:spLocks/>
          </p:cNvSpPr>
          <p:nvPr/>
        </p:nvSpPr>
        <p:spPr>
          <a:xfrm>
            <a:off x="609389" y="260648"/>
            <a:ext cx="8125079" cy="1246034"/>
          </a:xfrm>
          <a:prstGeom prst="rect">
            <a:avLst/>
          </a:prstGeom>
          <a:ln w="28575">
            <a:solidFill>
              <a:srgbClr val="0070C0"/>
            </a:solidFill>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2400" b="1" dirty="0" smtClean="0">
              <a:solidFill>
                <a:srgbClr val="002060"/>
              </a:solidFill>
              <a:latin typeface="Arial" panose="020B0604020202020204" pitchFamily="34" charset="0"/>
              <a:cs typeface="Arial" panose="020B0604020202020204" pitchFamily="34" charset="0"/>
            </a:endParaRPr>
          </a:p>
          <a:p>
            <a:pPr algn="ctr"/>
            <a:r>
              <a:rPr lang="uz-Cyrl-UZ" sz="2400" b="1" dirty="0" smtClean="0">
                <a:solidFill>
                  <a:srgbClr val="002060"/>
                </a:solidFill>
                <a:latin typeface="Arial" panose="020B0604020202020204" pitchFamily="34" charset="0"/>
                <a:cs typeface="Arial" panose="020B0604020202020204" pitchFamily="34" charset="0"/>
              </a:rPr>
              <a:t>Давлат </a:t>
            </a:r>
            <a:r>
              <a:rPr lang="uz-Cyrl-UZ" sz="2400" b="1" dirty="0">
                <a:solidFill>
                  <a:srgbClr val="002060"/>
                </a:solidFill>
                <a:latin typeface="Arial" panose="020B0604020202020204" pitchFamily="34" charset="0"/>
                <a:cs typeface="Arial" panose="020B0604020202020204" pitchFamily="34" charset="0"/>
              </a:rPr>
              <a:t>солиқ </a:t>
            </a:r>
            <a:r>
              <a:rPr lang="uz-Cyrl-UZ" sz="2400" b="1" dirty="0" smtClean="0">
                <a:solidFill>
                  <a:srgbClr val="002060"/>
                </a:solidFill>
                <a:latin typeface="Arial" panose="020B0604020202020204" pitchFamily="34" charset="0"/>
                <a:cs typeface="Arial" panose="020B0604020202020204" pitchFamily="34" charset="0"/>
              </a:rPr>
              <a:t>тизимида Солиқ </a:t>
            </a:r>
            <a:r>
              <a:rPr lang="uz-Cyrl-UZ" sz="2400" b="1" dirty="0">
                <a:solidFill>
                  <a:srgbClr val="002060"/>
                </a:solidFill>
                <a:latin typeface="Arial" panose="020B0604020202020204" pitchFamily="34" charset="0"/>
                <a:cs typeface="Arial" panose="020B0604020202020204" pitchFamily="34" charset="0"/>
              </a:rPr>
              <a:t>солиш бўйича </a:t>
            </a:r>
            <a:r>
              <a:rPr lang="uz-Cyrl-UZ" sz="2400" b="1" dirty="0" smtClean="0">
                <a:solidFill>
                  <a:srgbClr val="002060"/>
                </a:solidFill>
                <a:latin typeface="Arial" panose="020B0604020202020204" pitchFamily="34" charset="0"/>
                <a:cs typeface="Arial" panose="020B0604020202020204" pitchFamily="34" charset="0"/>
              </a:rPr>
              <a:t>маслаҳат  бошқармаси фаолиятини ташкил этилишининг ҳуқуқий асослари</a:t>
            </a:r>
            <a:endParaRPr lang="ru-RU" sz="2400" dirty="0">
              <a:solidFill>
                <a:srgbClr val="002060"/>
              </a:solidFill>
              <a:latin typeface="Arial" panose="020B0604020202020204" pitchFamily="34" charset="0"/>
              <a:cs typeface="Arial" panose="020B0604020202020204" pitchFamily="34" charset="0"/>
            </a:endParaRPr>
          </a:p>
          <a:p>
            <a:pPr algn="ctr"/>
            <a:endParaRPr lang="ru-RU" sz="2500" b="1" dirty="0">
              <a:solidFill>
                <a:srgbClr val="002060"/>
              </a:solidFill>
              <a:latin typeface="Arial" panose="020B0604020202020204" pitchFamily="34" charset="0"/>
              <a:cs typeface="Arial" panose="020B0604020202020204" pitchFamily="34" charset="0"/>
            </a:endParaRPr>
          </a:p>
        </p:txBody>
      </p:sp>
      <p:sp>
        <p:nvSpPr>
          <p:cNvPr id="3" name="Заголовок 2"/>
          <p:cNvSpPr>
            <a:spLocks noGrp="1"/>
          </p:cNvSpPr>
          <p:nvPr>
            <p:ph type="title"/>
          </p:nvPr>
        </p:nvSpPr>
        <p:spPr>
          <a:xfrm>
            <a:off x="609388" y="1844824"/>
            <a:ext cx="8125079" cy="1947858"/>
          </a:xfrm>
          <a:ln w="28575">
            <a:solidFill>
              <a:srgbClr val="0070C0"/>
            </a:solidFill>
          </a:ln>
        </p:spPr>
        <p:style>
          <a:lnRef idx="2">
            <a:schemeClr val="accent3"/>
          </a:lnRef>
          <a:fillRef idx="1">
            <a:schemeClr val="lt1"/>
          </a:fillRef>
          <a:effectRef idx="0">
            <a:schemeClr val="accent3"/>
          </a:effectRef>
          <a:fontRef idx="minor">
            <a:schemeClr val="dk1"/>
          </a:fontRef>
        </p:style>
        <p:txBody>
          <a:bodyPr>
            <a:noAutofit/>
          </a:bodyPr>
          <a:lstStyle/>
          <a:p>
            <a:pPr algn="just"/>
            <a:r>
              <a:rPr lang="uz-Cyrl-UZ" sz="2400" b="1" dirty="0" smtClean="0">
                <a:solidFill>
                  <a:srgbClr val="274F94"/>
                </a:solidFill>
                <a:latin typeface="Arial" panose="020B0604020202020204" pitchFamily="34" charset="0"/>
                <a:cs typeface="Arial" panose="020B0604020202020204" pitchFamily="34" charset="0"/>
              </a:rPr>
              <a:t>       1. Ўзбекистон </a:t>
            </a:r>
            <a:r>
              <a:rPr lang="uz-Cyrl-UZ" sz="2400" b="1" dirty="0">
                <a:solidFill>
                  <a:srgbClr val="274F94"/>
                </a:solidFill>
                <a:latin typeface="Arial" panose="020B0604020202020204" pitchFamily="34" charset="0"/>
                <a:cs typeface="Arial" panose="020B0604020202020204" pitchFamily="34" charset="0"/>
              </a:rPr>
              <a:t>Республикаси Президентининг 2018 йил 26 июндаги “Давлат солиқ хизмати органлари фаолиятини тубдан такомиллаштириш чора-тадбирлари тўғрисида”ги </a:t>
            </a:r>
            <a:r>
              <a:rPr lang="uz-Cyrl-UZ" sz="2400" b="1" dirty="0" smtClean="0">
                <a:solidFill>
                  <a:srgbClr val="FF0000"/>
                </a:solidFill>
                <a:latin typeface="Arial" panose="020B0604020202020204" pitchFamily="34" charset="0"/>
                <a:cs typeface="Arial" panose="020B0604020202020204" pitchFamily="34" charset="0"/>
              </a:rPr>
              <a:t>ПҚ-3802</a:t>
            </a:r>
            <a:r>
              <a:rPr lang="uz-Cyrl-UZ" sz="2400" b="1" dirty="0" smtClean="0">
                <a:solidFill>
                  <a:srgbClr val="274F94"/>
                </a:solidFill>
                <a:latin typeface="Arial" panose="020B0604020202020204" pitchFamily="34" charset="0"/>
                <a:cs typeface="Arial" panose="020B0604020202020204" pitchFamily="34" charset="0"/>
              </a:rPr>
              <a:t>-сонли қарори</a:t>
            </a:r>
            <a:endParaRPr lang="ru-RU" sz="2400" dirty="0">
              <a:solidFill>
                <a:srgbClr val="274F94"/>
              </a:solidFill>
              <a:latin typeface="Arial" panose="020B0604020202020204" pitchFamily="34" charset="0"/>
              <a:cs typeface="Arial" panose="020B0604020202020204" pitchFamily="34" charset="0"/>
            </a:endParaRPr>
          </a:p>
        </p:txBody>
      </p:sp>
      <p:sp>
        <p:nvSpPr>
          <p:cNvPr id="21" name="Прямоугольник 20"/>
          <p:cNvSpPr/>
          <p:nvPr/>
        </p:nvSpPr>
        <p:spPr>
          <a:xfrm>
            <a:off x="609388" y="4173205"/>
            <a:ext cx="8125079" cy="2419124"/>
          </a:xfrm>
          <a:prstGeom prst="rect">
            <a:avLst/>
          </a:prstGeom>
          <a:ln w="28575">
            <a:solidFill>
              <a:srgbClr val="0070C0"/>
            </a:solidFill>
          </a:ln>
        </p:spPr>
        <p:style>
          <a:lnRef idx="2">
            <a:schemeClr val="accent3"/>
          </a:lnRef>
          <a:fillRef idx="1">
            <a:schemeClr val="lt1"/>
          </a:fillRef>
          <a:effectRef idx="0">
            <a:schemeClr val="accent3"/>
          </a:effectRef>
          <a:fontRef idx="minor">
            <a:schemeClr val="dk1"/>
          </a:fontRef>
        </p:style>
        <p:txBody>
          <a:bodyPr wrap="square">
            <a:spAutoFit/>
          </a:bodyPr>
          <a:lstStyle/>
          <a:p>
            <a:pPr algn="just">
              <a:lnSpc>
                <a:spcPct val="90000"/>
              </a:lnSpc>
              <a:spcBef>
                <a:spcPct val="0"/>
              </a:spcBef>
            </a:pPr>
            <a:r>
              <a:rPr lang="ru-RU" sz="2400" b="1" dirty="0" smtClean="0">
                <a:solidFill>
                  <a:srgbClr val="274F94"/>
                </a:solidFill>
                <a:latin typeface="Arial" panose="020B0604020202020204" pitchFamily="34" charset="0"/>
                <a:ea typeface="+mj-ea"/>
                <a:cs typeface="Arial" panose="020B0604020202020204" pitchFamily="34" charset="0"/>
              </a:rPr>
              <a:t>       2</a:t>
            </a:r>
            <a:r>
              <a:rPr lang="ru-RU" sz="2400" b="1" dirty="0">
                <a:solidFill>
                  <a:srgbClr val="274F94"/>
                </a:solidFill>
                <a:latin typeface="Arial" panose="020B0604020202020204" pitchFamily="34" charset="0"/>
                <a:ea typeface="+mj-ea"/>
                <a:cs typeface="Arial" panose="020B0604020202020204" pitchFamily="34" charset="0"/>
              </a:rPr>
              <a:t>. </a:t>
            </a:r>
            <a:r>
              <a:rPr lang="ru-RU" sz="2400" b="1" dirty="0" err="1">
                <a:solidFill>
                  <a:srgbClr val="274F94"/>
                </a:solidFill>
                <a:latin typeface="Arial" panose="020B0604020202020204" pitchFamily="34" charset="0"/>
                <a:ea typeface="+mj-ea"/>
                <a:cs typeface="Arial" panose="020B0604020202020204" pitchFamily="34" charset="0"/>
              </a:rPr>
              <a:t>Ўзбекистон</a:t>
            </a:r>
            <a:r>
              <a:rPr lang="ru-RU" sz="2400" b="1" dirty="0">
                <a:solidFill>
                  <a:srgbClr val="274F94"/>
                </a:solidFill>
                <a:latin typeface="Arial" panose="020B0604020202020204" pitchFamily="34" charset="0"/>
                <a:ea typeface="+mj-ea"/>
                <a:cs typeface="Arial" panose="020B0604020202020204" pitchFamily="34" charset="0"/>
              </a:rPr>
              <a:t> </a:t>
            </a:r>
            <a:r>
              <a:rPr lang="ru-RU" sz="2400" b="1" dirty="0" err="1">
                <a:solidFill>
                  <a:srgbClr val="274F94"/>
                </a:solidFill>
                <a:latin typeface="Arial" panose="020B0604020202020204" pitchFamily="34" charset="0"/>
                <a:ea typeface="+mj-ea"/>
                <a:cs typeface="Arial" panose="020B0604020202020204" pitchFamily="34" charset="0"/>
              </a:rPr>
              <a:t>Республикаси</a:t>
            </a:r>
            <a:r>
              <a:rPr lang="ru-RU" sz="2400" b="1" dirty="0">
                <a:solidFill>
                  <a:srgbClr val="274F94"/>
                </a:solidFill>
                <a:latin typeface="Arial" panose="020B0604020202020204" pitchFamily="34" charset="0"/>
                <a:ea typeface="+mj-ea"/>
                <a:cs typeface="Arial" panose="020B0604020202020204" pitchFamily="34" charset="0"/>
              </a:rPr>
              <a:t> </a:t>
            </a:r>
            <a:r>
              <a:rPr lang="ru-RU" sz="2400" b="1" dirty="0" err="1">
                <a:solidFill>
                  <a:srgbClr val="274F94"/>
                </a:solidFill>
                <a:latin typeface="Arial" panose="020B0604020202020204" pitchFamily="34" charset="0"/>
                <a:ea typeface="+mj-ea"/>
                <a:cs typeface="Arial" panose="020B0604020202020204" pitchFamily="34" charset="0"/>
              </a:rPr>
              <a:t>Президентининг</a:t>
            </a:r>
            <a:r>
              <a:rPr lang="ru-RU" sz="2400" b="1" dirty="0">
                <a:solidFill>
                  <a:srgbClr val="274F94"/>
                </a:solidFill>
                <a:latin typeface="Arial" panose="020B0604020202020204" pitchFamily="34" charset="0"/>
                <a:ea typeface="+mj-ea"/>
                <a:cs typeface="Arial" panose="020B0604020202020204" pitchFamily="34" charset="0"/>
              </a:rPr>
              <a:t> 2019 </a:t>
            </a:r>
            <a:r>
              <a:rPr lang="ru-RU" sz="2400" b="1" dirty="0" err="1">
                <a:solidFill>
                  <a:srgbClr val="274F94"/>
                </a:solidFill>
                <a:latin typeface="Arial" panose="020B0604020202020204" pitchFamily="34" charset="0"/>
                <a:ea typeface="+mj-ea"/>
                <a:cs typeface="Arial" panose="020B0604020202020204" pitchFamily="34" charset="0"/>
              </a:rPr>
              <a:t>йил</a:t>
            </a:r>
            <a:r>
              <a:rPr lang="ru-RU" sz="2400" b="1" dirty="0">
                <a:solidFill>
                  <a:srgbClr val="274F94"/>
                </a:solidFill>
                <a:latin typeface="Arial" panose="020B0604020202020204" pitchFamily="34" charset="0"/>
                <a:ea typeface="+mj-ea"/>
                <a:cs typeface="Arial" panose="020B0604020202020204" pitchFamily="34" charset="0"/>
              </a:rPr>
              <a:t> </a:t>
            </a:r>
            <a:r>
              <a:rPr lang="ru-RU" sz="2400" b="1" dirty="0" smtClean="0">
                <a:solidFill>
                  <a:srgbClr val="274F94"/>
                </a:solidFill>
                <a:latin typeface="Arial" panose="020B0604020202020204" pitchFamily="34" charset="0"/>
                <a:ea typeface="+mj-ea"/>
                <a:cs typeface="Arial" panose="020B0604020202020204" pitchFamily="34" charset="0"/>
              </a:rPr>
              <a:t/>
            </a:r>
            <a:br>
              <a:rPr lang="ru-RU" sz="2400" b="1" dirty="0" smtClean="0">
                <a:solidFill>
                  <a:srgbClr val="274F94"/>
                </a:solidFill>
                <a:latin typeface="Arial" panose="020B0604020202020204" pitchFamily="34" charset="0"/>
                <a:ea typeface="+mj-ea"/>
                <a:cs typeface="Arial" panose="020B0604020202020204" pitchFamily="34" charset="0"/>
              </a:rPr>
            </a:br>
            <a:r>
              <a:rPr lang="ru-RU" sz="2400" b="1" dirty="0" smtClean="0">
                <a:solidFill>
                  <a:srgbClr val="274F94"/>
                </a:solidFill>
                <a:latin typeface="Arial" panose="020B0604020202020204" pitchFamily="34" charset="0"/>
                <a:ea typeface="+mj-ea"/>
                <a:cs typeface="Arial" panose="020B0604020202020204" pitchFamily="34" charset="0"/>
              </a:rPr>
              <a:t>15 </a:t>
            </a:r>
            <a:r>
              <a:rPr lang="ru-RU" sz="2400" b="1" dirty="0" err="1">
                <a:solidFill>
                  <a:srgbClr val="274F94"/>
                </a:solidFill>
                <a:latin typeface="Arial" panose="020B0604020202020204" pitchFamily="34" charset="0"/>
                <a:ea typeface="+mj-ea"/>
                <a:cs typeface="Arial" panose="020B0604020202020204" pitchFamily="34" charset="0"/>
              </a:rPr>
              <a:t>мартдаги</a:t>
            </a:r>
            <a:r>
              <a:rPr lang="ru-RU" sz="2400" b="1" dirty="0">
                <a:solidFill>
                  <a:srgbClr val="274F94"/>
                </a:solidFill>
                <a:latin typeface="Arial" panose="020B0604020202020204" pitchFamily="34" charset="0"/>
                <a:ea typeface="+mj-ea"/>
                <a:cs typeface="Arial" panose="020B0604020202020204" pitchFamily="34" charset="0"/>
              </a:rPr>
              <a:t> </a:t>
            </a:r>
            <a:r>
              <a:rPr lang="uz-Cyrl-UZ" sz="2400" b="1" dirty="0" smtClean="0">
                <a:solidFill>
                  <a:srgbClr val="274F94"/>
                </a:solidFill>
                <a:latin typeface="Arial" panose="020B0604020202020204" pitchFamily="34" charset="0"/>
                <a:ea typeface="+mj-ea"/>
                <a:cs typeface="Arial" panose="020B0604020202020204" pitchFamily="34" charset="0"/>
              </a:rPr>
              <a:t>“</a:t>
            </a:r>
            <a:r>
              <a:rPr lang="ru-RU" sz="2400" b="1" dirty="0" err="1" smtClean="0">
                <a:solidFill>
                  <a:srgbClr val="274F94"/>
                </a:solidFill>
                <a:latin typeface="Arial" panose="020B0604020202020204" pitchFamily="34" charset="0"/>
                <a:ea typeface="+mj-ea"/>
                <a:cs typeface="Arial" panose="020B0604020202020204" pitchFamily="34" charset="0"/>
              </a:rPr>
              <a:t>Тадбиркорлик</a:t>
            </a:r>
            <a:r>
              <a:rPr lang="ru-RU" sz="2400" b="1" dirty="0" smtClean="0">
                <a:solidFill>
                  <a:srgbClr val="274F94"/>
                </a:solidFill>
                <a:latin typeface="Arial" panose="020B0604020202020204" pitchFamily="34" charset="0"/>
                <a:ea typeface="+mj-ea"/>
                <a:cs typeface="Arial" panose="020B0604020202020204" pitchFamily="34" charset="0"/>
              </a:rPr>
              <a:t> </a:t>
            </a:r>
            <a:r>
              <a:rPr lang="ru-RU" sz="2400" b="1" dirty="0" err="1">
                <a:solidFill>
                  <a:srgbClr val="274F94"/>
                </a:solidFill>
                <a:latin typeface="Arial" panose="020B0604020202020204" pitchFamily="34" charset="0"/>
                <a:ea typeface="+mj-ea"/>
                <a:cs typeface="Arial" panose="020B0604020202020204" pitchFamily="34" charset="0"/>
              </a:rPr>
              <a:t>фаолиятини</a:t>
            </a:r>
            <a:r>
              <a:rPr lang="ru-RU" sz="2400" b="1" dirty="0">
                <a:solidFill>
                  <a:srgbClr val="274F94"/>
                </a:solidFill>
                <a:latin typeface="Arial" panose="020B0604020202020204" pitchFamily="34" charset="0"/>
                <a:ea typeface="+mj-ea"/>
                <a:cs typeface="Arial" panose="020B0604020202020204" pitchFamily="34" charset="0"/>
              </a:rPr>
              <a:t> </a:t>
            </a:r>
            <a:r>
              <a:rPr lang="ru-RU" sz="2400" b="1" dirty="0" err="1">
                <a:solidFill>
                  <a:srgbClr val="274F94"/>
                </a:solidFill>
                <a:latin typeface="Arial" panose="020B0604020202020204" pitchFamily="34" charset="0"/>
                <a:ea typeface="+mj-ea"/>
                <a:cs typeface="Arial" panose="020B0604020202020204" pitchFamily="34" charset="0"/>
              </a:rPr>
              <a:t>ҳимоя</a:t>
            </a:r>
            <a:r>
              <a:rPr lang="ru-RU" sz="2400" b="1" dirty="0">
                <a:solidFill>
                  <a:srgbClr val="274F94"/>
                </a:solidFill>
                <a:latin typeface="Arial" panose="020B0604020202020204" pitchFamily="34" charset="0"/>
                <a:ea typeface="+mj-ea"/>
                <a:cs typeface="Arial" panose="020B0604020202020204" pitchFamily="34" charset="0"/>
              </a:rPr>
              <a:t> </a:t>
            </a:r>
            <a:r>
              <a:rPr lang="ru-RU" sz="2400" b="1" dirty="0" err="1">
                <a:solidFill>
                  <a:srgbClr val="274F94"/>
                </a:solidFill>
                <a:latin typeface="Arial" panose="020B0604020202020204" pitchFamily="34" charset="0"/>
                <a:ea typeface="+mj-ea"/>
                <a:cs typeface="Arial" panose="020B0604020202020204" pitchFamily="34" charset="0"/>
              </a:rPr>
              <a:t>қилиш</a:t>
            </a:r>
            <a:r>
              <a:rPr lang="ru-RU" sz="2400" b="1" dirty="0">
                <a:solidFill>
                  <a:srgbClr val="274F94"/>
                </a:solidFill>
                <a:latin typeface="Arial" panose="020B0604020202020204" pitchFamily="34" charset="0"/>
                <a:ea typeface="+mj-ea"/>
                <a:cs typeface="Arial" panose="020B0604020202020204" pitchFamily="34" charset="0"/>
              </a:rPr>
              <a:t> </a:t>
            </a:r>
            <a:r>
              <a:rPr lang="ru-RU" sz="2400" b="1" dirty="0" err="1">
                <a:solidFill>
                  <a:srgbClr val="274F94"/>
                </a:solidFill>
                <a:latin typeface="Arial" panose="020B0604020202020204" pitchFamily="34" charset="0"/>
                <a:ea typeface="+mj-ea"/>
                <a:cs typeface="Arial" panose="020B0604020202020204" pitchFamily="34" charset="0"/>
              </a:rPr>
              <a:t>тизимини</a:t>
            </a:r>
            <a:r>
              <a:rPr lang="ru-RU" sz="2400" b="1" dirty="0">
                <a:solidFill>
                  <a:srgbClr val="274F94"/>
                </a:solidFill>
                <a:latin typeface="Arial" panose="020B0604020202020204" pitchFamily="34" charset="0"/>
                <a:ea typeface="+mj-ea"/>
                <a:cs typeface="Arial" panose="020B0604020202020204" pitchFamily="34" charset="0"/>
              </a:rPr>
              <a:t> </a:t>
            </a:r>
            <a:r>
              <a:rPr lang="ru-RU" sz="2400" b="1" dirty="0" err="1">
                <a:solidFill>
                  <a:srgbClr val="274F94"/>
                </a:solidFill>
                <a:latin typeface="Arial" panose="020B0604020202020204" pitchFamily="34" charset="0"/>
                <a:ea typeface="+mj-ea"/>
                <a:cs typeface="Arial" panose="020B0604020202020204" pitchFamily="34" charset="0"/>
              </a:rPr>
              <a:t>тубдан</a:t>
            </a:r>
            <a:r>
              <a:rPr lang="ru-RU" sz="2400" b="1" dirty="0">
                <a:solidFill>
                  <a:srgbClr val="274F94"/>
                </a:solidFill>
                <a:latin typeface="Arial" panose="020B0604020202020204" pitchFamily="34" charset="0"/>
                <a:ea typeface="+mj-ea"/>
                <a:cs typeface="Arial" panose="020B0604020202020204" pitchFamily="34" charset="0"/>
              </a:rPr>
              <a:t> </a:t>
            </a:r>
            <a:r>
              <a:rPr lang="ru-RU" sz="2400" b="1" dirty="0" err="1">
                <a:solidFill>
                  <a:srgbClr val="274F94"/>
                </a:solidFill>
                <a:latin typeface="Arial" panose="020B0604020202020204" pitchFamily="34" charset="0"/>
                <a:ea typeface="+mj-ea"/>
                <a:cs typeface="Arial" panose="020B0604020202020204" pitchFamily="34" charset="0"/>
              </a:rPr>
              <a:t>такомиллаштириш</a:t>
            </a:r>
            <a:r>
              <a:rPr lang="ru-RU" sz="2400" b="1" dirty="0">
                <a:solidFill>
                  <a:srgbClr val="274F94"/>
                </a:solidFill>
                <a:latin typeface="Arial" panose="020B0604020202020204" pitchFamily="34" charset="0"/>
                <a:ea typeface="+mj-ea"/>
                <a:cs typeface="Arial" panose="020B0604020202020204" pitchFamily="34" charset="0"/>
              </a:rPr>
              <a:t> </a:t>
            </a:r>
            <a:r>
              <a:rPr lang="ru-RU" sz="2400" b="1" dirty="0" err="1">
                <a:solidFill>
                  <a:srgbClr val="274F94"/>
                </a:solidFill>
                <a:latin typeface="Arial" panose="020B0604020202020204" pitchFamily="34" charset="0"/>
                <a:ea typeface="+mj-ea"/>
                <a:cs typeface="Arial" panose="020B0604020202020204" pitchFamily="34" charset="0"/>
              </a:rPr>
              <a:t>ва</a:t>
            </a:r>
            <a:r>
              <a:rPr lang="ru-RU" sz="2400" b="1" dirty="0">
                <a:solidFill>
                  <a:srgbClr val="274F94"/>
                </a:solidFill>
                <a:latin typeface="Arial" panose="020B0604020202020204" pitchFamily="34" charset="0"/>
                <a:ea typeface="+mj-ea"/>
                <a:cs typeface="Arial" panose="020B0604020202020204" pitchFamily="34" charset="0"/>
              </a:rPr>
              <a:t> прокуратура </a:t>
            </a:r>
            <a:r>
              <a:rPr lang="ru-RU" sz="2400" b="1" dirty="0" err="1">
                <a:solidFill>
                  <a:srgbClr val="274F94"/>
                </a:solidFill>
                <a:latin typeface="Arial" panose="020B0604020202020204" pitchFamily="34" charset="0"/>
                <a:ea typeface="+mj-ea"/>
                <a:cs typeface="Arial" panose="020B0604020202020204" pitchFamily="34" charset="0"/>
              </a:rPr>
              <a:t>органлари</a:t>
            </a:r>
            <a:r>
              <a:rPr lang="ru-RU" sz="2400" b="1" dirty="0">
                <a:solidFill>
                  <a:srgbClr val="274F94"/>
                </a:solidFill>
                <a:latin typeface="Arial" panose="020B0604020202020204" pitchFamily="34" charset="0"/>
                <a:ea typeface="+mj-ea"/>
                <a:cs typeface="Arial" panose="020B0604020202020204" pitchFamily="34" charset="0"/>
              </a:rPr>
              <a:t> </a:t>
            </a:r>
            <a:r>
              <a:rPr lang="ru-RU" sz="2400" b="1" dirty="0" err="1">
                <a:solidFill>
                  <a:srgbClr val="274F94"/>
                </a:solidFill>
                <a:latin typeface="Arial" panose="020B0604020202020204" pitchFamily="34" charset="0"/>
                <a:ea typeface="+mj-ea"/>
                <a:cs typeface="Arial" panose="020B0604020202020204" pitchFamily="34" charset="0"/>
              </a:rPr>
              <a:t>фаолиятини</a:t>
            </a:r>
            <a:r>
              <a:rPr lang="ru-RU" sz="2400" b="1" dirty="0">
                <a:solidFill>
                  <a:srgbClr val="274F94"/>
                </a:solidFill>
                <a:latin typeface="Arial" panose="020B0604020202020204" pitchFamily="34" charset="0"/>
                <a:ea typeface="+mj-ea"/>
                <a:cs typeface="Arial" panose="020B0604020202020204" pitchFamily="34" charset="0"/>
              </a:rPr>
              <a:t> </a:t>
            </a:r>
            <a:r>
              <a:rPr lang="ru-RU" sz="2400" b="1" dirty="0" err="1">
                <a:solidFill>
                  <a:srgbClr val="274F94"/>
                </a:solidFill>
                <a:latin typeface="Arial" panose="020B0604020202020204" pitchFamily="34" charset="0"/>
                <a:ea typeface="+mj-ea"/>
                <a:cs typeface="Arial" panose="020B0604020202020204" pitchFamily="34" charset="0"/>
              </a:rPr>
              <a:t>оптималлаштириш</a:t>
            </a:r>
            <a:r>
              <a:rPr lang="ru-RU" sz="2400" b="1" dirty="0">
                <a:solidFill>
                  <a:srgbClr val="274F94"/>
                </a:solidFill>
                <a:latin typeface="Arial" panose="020B0604020202020204" pitchFamily="34" charset="0"/>
                <a:ea typeface="+mj-ea"/>
                <a:cs typeface="Arial" panose="020B0604020202020204" pitchFamily="34" charset="0"/>
              </a:rPr>
              <a:t> </a:t>
            </a:r>
            <a:r>
              <a:rPr lang="ru-RU" sz="2400" b="1" dirty="0" err="1">
                <a:solidFill>
                  <a:srgbClr val="274F94"/>
                </a:solidFill>
                <a:latin typeface="Arial" panose="020B0604020202020204" pitchFamily="34" charset="0"/>
                <a:ea typeface="+mj-ea"/>
                <a:cs typeface="Arial" panose="020B0604020202020204" pitchFamily="34" charset="0"/>
              </a:rPr>
              <a:t>чора-тадбирлари</a:t>
            </a:r>
            <a:r>
              <a:rPr lang="ru-RU" sz="2400" b="1" dirty="0">
                <a:solidFill>
                  <a:srgbClr val="274F94"/>
                </a:solidFill>
                <a:latin typeface="Arial" panose="020B0604020202020204" pitchFamily="34" charset="0"/>
                <a:ea typeface="+mj-ea"/>
                <a:cs typeface="Arial" panose="020B0604020202020204" pitchFamily="34" charset="0"/>
              </a:rPr>
              <a:t> </a:t>
            </a:r>
            <a:r>
              <a:rPr lang="ru-RU" sz="2400" b="1" dirty="0" err="1" smtClean="0">
                <a:solidFill>
                  <a:srgbClr val="274F94"/>
                </a:solidFill>
                <a:latin typeface="Arial" panose="020B0604020202020204" pitchFamily="34" charset="0"/>
                <a:ea typeface="+mj-ea"/>
                <a:cs typeface="Arial" panose="020B0604020202020204" pitchFamily="34" charset="0"/>
              </a:rPr>
              <a:t>тўғрисида</a:t>
            </a:r>
            <a:r>
              <a:rPr lang="uz-Cyrl-UZ" sz="2400" b="1" dirty="0" smtClean="0">
                <a:solidFill>
                  <a:srgbClr val="274F94"/>
                </a:solidFill>
                <a:latin typeface="Arial" panose="020B0604020202020204" pitchFamily="34" charset="0"/>
                <a:ea typeface="+mj-ea"/>
                <a:cs typeface="Arial" panose="020B0604020202020204" pitchFamily="34" charset="0"/>
              </a:rPr>
              <a:t>”ги </a:t>
            </a:r>
            <a:r>
              <a:rPr lang="ru-RU" sz="2400" b="1" dirty="0" smtClean="0">
                <a:solidFill>
                  <a:srgbClr val="FF0000"/>
                </a:solidFill>
                <a:latin typeface="Arial" panose="020B0604020202020204" pitchFamily="34" charset="0"/>
                <a:ea typeface="+mj-ea"/>
                <a:cs typeface="Arial" panose="020B0604020202020204" pitchFamily="34" charset="0"/>
              </a:rPr>
              <a:t>ПФ-5690</a:t>
            </a:r>
            <a:r>
              <a:rPr lang="ru-RU" sz="2400" b="1" dirty="0" smtClean="0">
                <a:solidFill>
                  <a:srgbClr val="274F94"/>
                </a:solidFill>
                <a:latin typeface="Arial" panose="020B0604020202020204" pitchFamily="34" charset="0"/>
                <a:ea typeface="+mj-ea"/>
                <a:cs typeface="Arial" panose="020B0604020202020204" pitchFamily="34" charset="0"/>
              </a:rPr>
              <a:t>-сонли </a:t>
            </a:r>
            <a:r>
              <a:rPr lang="ru-RU" sz="2400" b="1" dirty="0" err="1" smtClean="0">
                <a:solidFill>
                  <a:srgbClr val="274F94"/>
                </a:solidFill>
                <a:latin typeface="Arial" panose="020B0604020202020204" pitchFamily="34" charset="0"/>
                <a:ea typeface="+mj-ea"/>
                <a:cs typeface="Arial" panose="020B0604020202020204" pitchFamily="34" charset="0"/>
              </a:rPr>
              <a:t>Фармони</a:t>
            </a:r>
            <a:endParaRPr lang="ru-RU" sz="2400" b="1" dirty="0">
              <a:solidFill>
                <a:srgbClr val="274F94"/>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176171389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TotalTime>
  <Words>3454</Words>
  <Application>Microsoft Office PowerPoint</Application>
  <PresentationFormat>Экран (4:3)</PresentationFormat>
  <Paragraphs>783</Paragraphs>
  <Slides>42</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42</vt:i4>
      </vt:variant>
    </vt:vector>
  </HeadingPairs>
  <TitlesOfParts>
    <vt:vector size="49" baseType="lpstr">
      <vt:lpstr>MS Gothic</vt:lpstr>
      <vt:lpstr>Arial</vt:lpstr>
      <vt:lpstr>Arial for UzDasIbora</vt:lpstr>
      <vt:lpstr>Calibri</vt:lpstr>
      <vt:lpstr>Times New Roman</vt:lpstr>
      <vt:lpstr>Wingdings</vt:lpstr>
      <vt:lpstr>Тема Office</vt:lpstr>
      <vt:lpstr>Мавзу: Солиқларни режалаштиришда солиқ маслаҳатчилининг ўрни</vt:lpstr>
      <vt:lpstr>Мамлакатимизда солиқ маслаҳати профессинал хизматини ташкил этишнинг ҳуқуқий асоси</vt:lpstr>
      <vt:lpstr>Солиқ маслаҳати - солиқ маслаҳатчилари ташкилотининг юридик ва жисмоний шахсларга (ишонч билдирувчига) шартнома асосида солиқ маслаҳати бўйича хизматлар кўрсатиш борасидаги фаолиятидир</vt:lpstr>
      <vt:lpstr>  Солиқ маслаҳати хизмати турлари  </vt:lpstr>
      <vt:lpstr>  Солиқ маслаҳатичилари ташкилотлари мажбуриятлари </vt:lpstr>
      <vt:lpstr>Солиқ маслаҳати кўрсатиш хизмати якунланганда корхона фаолиятини ўрганиш натижаси ҳисобланган солиқ маслаҳати бўйича ҳисобот тузилади ва солиқ маслаҳатчилари ташкилоти томонидан мижозга (ишонч билдирувчига) мазкур солиқ маслаҳати бўйича ҳисобот тақдим этилади. </vt:lpstr>
      <vt:lpstr> Корхоналарга солиқ маслаҳати хизмати кўрсатишда қуйидагилар давлат томонидан кафолатланади: </vt:lpstr>
      <vt:lpstr>Зарар етказилган ҳолатлар учун жавобгарлик</vt:lpstr>
      <vt:lpstr>       1. Ўзбекистон Республикаси Президентининг 2018 йил 26 июндаги “Давлат солиқ хизмати органлари фаолиятини тубдан такомиллаштириш чора-тадбирлари тўғрисида”ги ПҚ-3802-сонли қарори</vt:lpstr>
      <vt:lpstr>Презентация PowerPoint</vt:lpstr>
      <vt:lpstr>Презентация PowerPoint</vt:lpstr>
      <vt:lpstr>Презентация PowerPoint</vt:lpstr>
      <vt:lpstr>Келиб тушган мурожаатларни кўриб чиқиш жараёнида солиқларни тўлашдан бўйин товлаш ҳолатларининг мавжудлигига алоҳида эътибор қаратилади</vt:lpstr>
      <vt:lpstr>Муаммо ва таклифлар</vt:lpstr>
      <vt:lpstr>Презентация PowerPoint</vt:lpstr>
      <vt:lpstr>Солиқ солиш бўйича маслаҳат бошқармаси ва унинг қуйи тузилмаларидаги  МУАММОЛАР </vt:lpstr>
      <vt:lpstr>Солиқ солиш бўйича маслаҳат бошқармаси ва унинг қуйи тузилмаларидаги мавжуд муаммоларни ечими бўйича  ТАКЛИФЛАР </vt:lpstr>
      <vt:lpstr>Бошқарма ва унинг қуйи тузилмаларининг фаолиятларини янада такомиллаштириш бўйича талаблар</vt:lpstr>
      <vt:lpstr>1. Солиқ тўловчиларни шахсан қабул қилиш жараёнидаги асосий муомала кўникмалари</vt:lpstr>
      <vt:lpstr> ШАРТ:               - инспектор мулойим, эътиборли, қатъий бўлиши;           - солиқ тўловчига исми шарифини айтган ҳолда “Сиз” деб мурожаат қилиши;            - тушунтиришлар тушунарли шаклда, икки хил ёки нотўғри талқиннинг олдини олган              ҳолда берилиши. Агар такрорлашга зарурият бўлса, ходим ўз сўзлари маъносини              бамайлихотир, жаҳл қилмасдан қайтариши ва маъносини тушунтириши.</vt:lpstr>
      <vt:lpstr>Презентация PowerPoint</vt:lpstr>
      <vt:lpstr>Презентация PowerPoint</vt:lpstr>
      <vt:lpstr>4. Солиқ тўловчиларни қабул қиладиган мансабдор шахсларнинг ташқи кўринишига қўйиладиган асосий талаблар</vt:lpstr>
      <vt:lpstr>5.Солиқ тўловчиларни қабул қилиш хоналарига қўйиладиган асосий талаблар</vt:lpstr>
      <vt:lpstr> Мазкур тизим орқали ДСҚ томонидан жавоб хатларни доимо мониторинг қилиб бориш ҳамда бошқарма ходимлари ишининг самарадорлиги даражаси таҳлил қилиш имкони яратилади.</vt:lpstr>
      <vt:lpstr>“Резидентлик тўғрисида”ги электрон гувоҳнома олиш дастурий маҳсулини яратиш</vt:lpstr>
      <vt:lpstr>Презентация PowerPoint</vt:lpstr>
      <vt:lpstr>Презентация PowerPoint</vt:lpstr>
      <vt:lpstr>Презентация PowerPoint</vt:lpstr>
      <vt:lpstr>“Резидентлик тўғрисида”ги электрон гувоҳнома олиш дастурий маҳсулини яратиш</vt:lpstr>
      <vt:lpstr>Презентация PowerPoint</vt:lpstr>
      <vt:lpstr>Бошқарма томонидан 2020 йилнинг ўтган даврида амалга оширилган ишлар тўғрисида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Home</dc:creator>
  <cp:lastModifiedBy>Student</cp:lastModifiedBy>
  <cp:revision>12</cp:revision>
  <dcterms:created xsi:type="dcterms:W3CDTF">2020-04-06T17:37:49Z</dcterms:created>
  <dcterms:modified xsi:type="dcterms:W3CDTF">2021-03-09T08:35:37Z</dcterms:modified>
</cp:coreProperties>
</file>