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34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5574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Logistika xizmatlari bozori: O'zbekiston imkoniyatlari va istiqbollari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622244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Ushbu taqdimotda O'zbekiston logistika xizmatlari bozorining hozirgi holati, asosiy rivojlanish drayverlari, mavjud muammolari va kelajakdagi tendentsiyalari ko'rib chiqiladi. Bizning maqsadimiz – ushbu sohada barqaror o'sish uchun strategik takliflarni ishlab chiqish.</a:t>
            </a:r>
            <a:endParaRPr lang="en-US" sz="1750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E2ECFEC-C38D-6EA2-69F4-F5347AA9B5B7}"/>
              </a:ext>
            </a:extLst>
          </p:cNvPr>
          <p:cNvSpPr/>
          <p:nvPr/>
        </p:nvSpPr>
        <p:spPr>
          <a:xfrm>
            <a:off x="12801600" y="7683190"/>
            <a:ext cx="173959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01" y="33001"/>
            <a:ext cx="6692741" cy="66927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27800" y="6853435"/>
            <a:ext cx="6692741" cy="1131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Logistika xizmatlari bu tovarlarni ishlab chiqarish joyidan iste'mol nuqtasigacha samarali, xarajat jihatidan maqbul va o'z vaqtida yetkazib berishni ta'minlovchi jarayonlar, resurslar va infratuzilma majmuidir.</a:t>
            </a:r>
            <a:endParaRPr lang="en-US" sz="2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497" y="0"/>
            <a:ext cx="6692741" cy="66927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09498" y="6813395"/>
            <a:ext cx="6692741" cy="1495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Ular xalqaro savdoni, savdo zanjirining samaradorligini qo'llab-quvvatlaydi, xarajatlarni kamaytiradi va korxonalarning raqobatbardoshligini oshiradi. Logistika har qanday rivojlanayotgan iqtisodiyotning tayanchidir.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754499" y="8648819"/>
            <a:ext cx="13347740" cy="241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Logistika: Harakatdagi iqtisodiyot. Tovar va xizmatlarning global bozorlarga uzluksiz yetib borishini ta'minlovchi kalit.</a:t>
            </a:r>
            <a:endParaRPr lang="en-US" sz="1150" dirty="0"/>
          </a:p>
        </p:txBody>
      </p:sp>
      <p:sp>
        <p:nvSpPr>
          <p:cNvPr id="9" name="Shape 5"/>
          <p:cNvSpPr/>
          <p:nvPr/>
        </p:nvSpPr>
        <p:spPr>
          <a:xfrm>
            <a:off x="528161" y="8479036"/>
            <a:ext cx="15240" cy="581025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A278B40-D6B2-380F-F528-3E1ECD4DF700}"/>
              </a:ext>
            </a:extLst>
          </p:cNvPr>
          <p:cNvSpPr/>
          <p:nvPr/>
        </p:nvSpPr>
        <p:spPr>
          <a:xfrm>
            <a:off x="12801600" y="7683190"/>
            <a:ext cx="173959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7357" y="906304"/>
            <a:ext cx="12716708" cy="676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O'zbekistonda logistika bozorining hozirgi holati</a:t>
            </a:r>
            <a:endParaRPr lang="en-US" sz="4250" dirty="0"/>
          </a:p>
        </p:txBody>
      </p:sp>
      <p:sp>
        <p:nvSpPr>
          <p:cNvPr id="3" name="Text 1"/>
          <p:cNvSpPr/>
          <p:nvPr/>
        </p:nvSpPr>
        <p:spPr>
          <a:xfrm>
            <a:off x="757357" y="2123480"/>
            <a:ext cx="2752011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Geografik cheklovlar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57357" y="2677954"/>
            <a:ext cx="7658219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O'zbekistonning dengizga chiqish imkoniyati yo'qligi va Markaziy Osiyodagi asosiy tranzit koridori sifatidagi pozitsiyasi logistika xizmatlarining o'sishini talab qilmoqda. Bozor hali to'liq rivojlanmagan, ammo kuchli o'sish salohiyatiga ega.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7357" y="4279225"/>
            <a:ext cx="2705100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Asosiy Ishtirokchilar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57357" y="4979789"/>
            <a:ext cx="108109" cy="108109"/>
          </a:xfrm>
          <a:prstGeom prst="roundRect">
            <a:avLst>
              <a:gd name="adj" fmla="val 422907"/>
            </a:avLst>
          </a:prstGeom>
          <a:solidFill>
            <a:srgbClr val="4950BC"/>
          </a:solidFill>
          <a:ln/>
        </p:spPr>
      </p:sp>
      <p:sp>
        <p:nvSpPr>
          <p:cNvPr id="7" name="Text 5"/>
          <p:cNvSpPr/>
          <p:nvPr/>
        </p:nvSpPr>
        <p:spPr>
          <a:xfrm>
            <a:off x="1081802" y="4860727"/>
            <a:ext cx="3369350" cy="10387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Mahalliy transport kompaniyalari ("O'zbekiston Temir Yo'llari", "Uzbekistan Airways Cargo")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721662" y="4979789"/>
            <a:ext cx="108109" cy="108109"/>
          </a:xfrm>
          <a:prstGeom prst="roundRect">
            <a:avLst>
              <a:gd name="adj" fmla="val 422907"/>
            </a:avLst>
          </a:prstGeom>
          <a:solidFill>
            <a:srgbClr val="4950BC"/>
          </a:solidFill>
          <a:ln/>
        </p:spPr>
      </p:sp>
      <p:sp>
        <p:nvSpPr>
          <p:cNvPr id="9" name="Text 7"/>
          <p:cNvSpPr/>
          <p:nvPr/>
        </p:nvSpPr>
        <p:spPr>
          <a:xfrm>
            <a:off x="5046107" y="4860727"/>
            <a:ext cx="3369469" cy="69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Xalqaro logistika operatorlarining mahalliy filiallari (DHL, Maersk)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57357" y="6451283"/>
            <a:ext cx="108109" cy="108109"/>
          </a:xfrm>
          <a:prstGeom prst="roundRect">
            <a:avLst>
              <a:gd name="adj" fmla="val 422907"/>
            </a:avLst>
          </a:prstGeom>
          <a:solidFill>
            <a:srgbClr val="4950BC"/>
          </a:solidFill>
          <a:ln/>
        </p:spPr>
      </p:sp>
      <p:sp>
        <p:nvSpPr>
          <p:cNvPr id="11" name="Text 9"/>
          <p:cNvSpPr/>
          <p:nvPr/>
        </p:nvSpPr>
        <p:spPr>
          <a:xfrm>
            <a:off x="1081802" y="6332220"/>
            <a:ext cx="7333774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Kichik va o'rta hajmdagi ekspeditorlik firmalari</a:t>
            </a:r>
            <a:endParaRPr lang="en-US" sz="17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119" y="2150507"/>
            <a:ext cx="4929426" cy="4929426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0CE4367-4292-1413-7A4F-EE2C96C26282}"/>
              </a:ext>
            </a:extLst>
          </p:cNvPr>
          <p:cNvSpPr/>
          <p:nvPr/>
        </p:nvSpPr>
        <p:spPr>
          <a:xfrm>
            <a:off x="12801600" y="7683190"/>
            <a:ext cx="173959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08234"/>
            <a:ext cx="79194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Bozorning asosiy drayverlari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70641"/>
            <a:ext cx="680442" cy="68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234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Geografik joylashuv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72498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Yevropa, Yaqin Sharq va Janubi-Sharqiy Osiyo o'rtasidagi "darvoza" vazifasi, tranzit imkoniyatlarini oshirishga asosiy turtki bo'lmoqda.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270641"/>
            <a:ext cx="680442" cy="680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3234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Investitsiyalar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3724989"/>
            <a:ext cx="41586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Hukumatning transport infratuzilmasiga (yo'llar, aeroportlar, logistika markazlari) faol investitsiyalari bozor o'sishini rag'batlantirmoqda.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270641"/>
            <a:ext cx="680442" cy="6804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3234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Infratuzilma rivoji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372498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Zamonaviy omborxonalar, quruq portlar va multimodal terminal markazlarining qurilishi yuqori talabni keltirib chiqarmoqda.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794653"/>
            <a:ext cx="13042821" cy="1326713"/>
          </a:xfrm>
          <a:prstGeom prst="roundRect">
            <a:avLst>
              <a:gd name="adj" fmla="val 7181"/>
            </a:avLst>
          </a:prstGeom>
          <a:solidFill>
            <a:srgbClr val="C7C9EA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04" y="6138743"/>
            <a:ext cx="283488" cy="2268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6078141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Logistika sohasiga yo'naltirilgan davlat siyosati va soliq imtiyozlari xususiy sarmoyalarni jalb qilishda muhim ahamiyat kasb etadi.</a:t>
            </a:r>
            <a:endParaRPr lang="en-US" sz="175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031E4A6F-8D1C-E586-3CE0-76E78520E1D3}"/>
              </a:ext>
            </a:extLst>
          </p:cNvPr>
          <p:cNvSpPr/>
          <p:nvPr/>
        </p:nvSpPr>
        <p:spPr>
          <a:xfrm>
            <a:off x="12801600" y="7683190"/>
            <a:ext cx="173959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76035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Pandemiya</a:t>
            </a:r>
            <a:endParaRPr lang="en-US" sz="445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888AB06-9AB8-14C9-C89B-FDE691356096}"/>
              </a:ext>
            </a:extLst>
          </p:cNvPr>
          <p:cNvSpPr/>
          <p:nvPr/>
        </p:nvSpPr>
        <p:spPr>
          <a:xfrm>
            <a:off x="12801600" y="7683190"/>
            <a:ext cx="1739590" cy="457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259</Words>
  <Application>Microsoft Office PowerPoint</Application>
  <PresentationFormat>Произвольный</PresentationFormat>
  <Paragraphs>26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Inter</vt:lpstr>
      <vt:lpstr>Inter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GOLD SERVISE</cp:lastModifiedBy>
  <cp:revision>2</cp:revision>
  <dcterms:created xsi:type="dcterms:W3CDTF">2025-10-13T09:58:12Z</dcterms:created>
  <dcterms:modified xsi:type="dcterms:W3CDTF">2026-01-03T08:23:52Z</dcterms:modified>
</cp:coreProperties>
</file>