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embedTrueTypeFonts="1" saveSubsetFonts="1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y="10287000" cx="18288000"/>
  <p:notesSz cx="6858000" cy="9144000"/>
  <p:embeddedFontLst>
    <p:embeddedFont>
      <p:font typeface="Montserrat Light" panose="00000400000000000000" charset="1"/>
      <p:regular r:id="rId12"/>
    </p:embeddedFont>
    <p:embeddedFont>
      <p:font typeface="Montserrat Classic Bold" panose="00000800000000000000" charset="1"/>
      <p:regular r:id="rId13"/>
    </p:embeddedFont>
    <p:embeddedFont>
      <p:font typeface="Oswald Bold" panose="00000800000000000000" charset="1"/>
      <p:regular r:id="rId14"/>
    </p:embeddedFont>
    <p:embeddedFont>
      <p:font typeface="DM Sans" panose="00000000000000000000" charset="1"/>
      <p:regular r:id="rId15"/>
    </p:embeddedFont>
    <p:embeddedFont>
      <p:font typeface="DM Sans Italics" panose="00000000000000000000" charset="1"/>
      <p:regular r:id="rId16"/>
    </p:embeddedFont>
    <p:embeddedFont>
      <p:font typeface="DM Sans Bold" panose="00000000000000000000" charset="1"/>
      <p:regular r:id="rId17"/>
    </p:embeddedFont>
    <p:embeddedFont>
      <p:font typeface="Arturo Bold" panose="02000503020000020004" charset="1"/>
      <p:regular r:id="rId18"/>
    </p:embeddedFont>
    <p:embeddedFont>
      <p:font typeface="Beatrix Antiqua" panose="02000503080000020003" charset="1"/>
      <p:regular r:id="rId19"/>
    </p:embeddedFont>
    <p:embeddedFont>
      <p:font typeface="Roboto Mono" panose="00000000000000000000" charset="1"/>
      <p:regular r:id="rId20"/>
    </p:embeddedFont>
    <p:embeddedFont>
      <p:font typeface="Anton" panose="00000500000000000000" charset="1"/>
      <p:regular r:id="rId21"/>
    </p:embeddedFont>
    <p:embeddedFont>
      <p:font typeface="Open Sauce" panose="00000500000000000000" charset="1"/>
      <p:regular r:id="rId22"/>
    </p:embeddedFont>
    <p:embeddedFont>
      <p:font typeface="Beatrix Antiqua Bold" panose="02000503080000020003" charset="1"/>
      <p:regular r:id="rId23"/>
    </p:embeddedFont>
  </p:embeddedFontLst>
  <p:defaultTextStyle>
    <a:defPPr>
      <a:defRPr lang="en-US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font" Target="fonts/font1.fntdata"/><Relationship Id="rId13" Type="http://schemas.openxmlformats.org/officeDocument/2006/relationships/font" Target="fonts/font2.fntdata"/><Relationship Id="rId14" Type="http://schemas.openxmlformats.org/officeDocument/2006/relationships/font" Target="fonts/font3.fntdata"/><Relationship Id="rId15" Type="http://schemas.openxmlformats.org/officeDocument/2006/relationships/font" Target="fonts/font4.fntdata"/><Relationship Id="rId16" Type="http://schemas.openxmlformats.org/officeDocument/2006/relationships/font" Target="fonts/font5.fntdata"/><Relationship Id="rId17" Type="http://schemas.openxmlformats.org/officeDocument/2006/relationships/font" Target="fonts/font6.fntdata"/><Relationship Id="rId18" Type="http://schemas.openxmlformats.org/officeDocument/2006/relationships/font" Target="fonts/font7.fntdata"/><Relationship Id="rId19" Type="http://schemas.openxmlformats.org/officeDocument/2006/relationships/font" Target="fonts/font8.fntdata"/><Relationship Id="rId20" Type="http://schemas.openxmlformats.org/officeDocument/2006/relationships/font" Target="fonts/font9.fntdata"/><Relationship Id="rId21" Type="http://schemas.openxmlformats.org/officeDocument/2006/relationships/font" Target="fonts/font10.fntdata"/><Relationship Id="rId22" Type="http://schemas.openxmlformats.org/officeDocument/2006/relationships/font" Target="fonts/font11.fntdata"/><Relationship Id="rId23" Type="http://schemas.openxmlformats.org/officeDocument/2006/relationships/font" Target="fonts/font12.fntdata"/><Relationship Id="rId24" Type="http://schemas.openxmlformats.org/officeDocument/2006/relationships/tableStyles" Target="tableStyles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5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56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57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58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59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6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0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01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algn="ctr" indent="0" mar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4870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104870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0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26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2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104872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2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9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1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10487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15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10487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1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0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b="1" cap="all"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31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indent="0" mar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3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10487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3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36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37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3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104873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4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42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 fontScale="95833" lnSpcReduction="20000"/>
          </a:bodyPr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43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44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 fontScale="95833" lnSpcReduction="20000"/>
          </a:bodyPr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45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4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1048747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48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0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104870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0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104858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58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9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b="1" sz="2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50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751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5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104875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9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b="1" sz="2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720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4872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72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D8BD707-D9CF-40AE-B4C6-C98DA3205C09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104872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72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8/1/2011</a:t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eaLnBrk="1" hangingPunct="1" latinLnBrk="0" rtl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342900" latinLnBrk="0" marL="342900" rtl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85750" latinLnBrk="0" marL="742950" rtl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4.png"/><Relationship Id="rId3" Type="http://schemas.openxmlformats.org/officeDocument/2006/relationships/image" Target="../media/image5.jpe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2.png"/><Relationship Id="rId7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8.png"/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slideLayout" Target="../slideLayouts/slideLayout7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2.png"/><Relationship Id="rId7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7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15.png"/><Relationship Id="rId3" Type="http://schemas.openxmlformats.org/officeDocument/2006/relationships/image" Target="../media/image10.jpeg"/><Relationship Id="rId4" Type="http://schemas.openxmlformats.org/officeDocument/2006/relationships/image" Target="../media/image4.png"/><Relationship Id="rId5" Type="http://schemas.openxmlformats.org/officeDocument/2006/relationships/image" Target="../media/image16.png"/><Relationship Id="rId6" Type="http://schemas.openxmlformats.org/officeDocument/2006/relationships/slideLayout" Target="../slideLayouts/slideLayout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slideLayout" Target="../slideLayouts/slideLayout7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21.png"/><Relationship Id="rId5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Freeform 2"/>
          <p:cNvSpPr/>
          <p:nvPr/>
        </p:nvSpPr>
        <p:spPr>
          <a:xfrm rot="0" flipH="1" flipV="1">
            <a:off x="0" y="0"/>
            <a:ext cx="18288000" cy="10287000"/>
          </a:xfrm>
          <a:custGeom>
            <a:avLst/>
            <a:ah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 l="0" t="-37085" r="0" b="-40692"/>
            </a:stretch>
          </a:blipFill>
        </p:spPr>
        <p:txBody>
          <a:bodyPr/>
          <a:p>
            <a:r>
              <a:rPr altLang="en-US" lang="zh-CN"/>
              <a:t>
</a:t>
            </a:r>
            <a:endParaRPr altLang="en-US" lang="zh-CN"/>
          </a:p>
        </p:txBody>
      </p:sp>
      <p:sp>
        <p:nvSpPr>
          <p:cNvPr id="1048585" name="Freeform 3"/>
          <p:cNvSpPr/>
          <p:nvPr/>
        </p:nvSpPr>
        <p:spPr>
          <a:xfrm rot="7659121" flipH="0" flipV="0">
            <a:off x="15091031" y="5585714"/>
            <a:ext cx="7629294" cy="7828566"/>
          </a:xfrm>
          <a:custGeom>
            <a:avLst/>
            <a:ahLst/>
            <a:rect l="l" t="t" r="r" b="b"/>
            <a:pathLst>
              <a:path w="7629294" h="7828566">
                <a:moveTo>
                  <a:pt x="0" y="0"/>
                </a:moveTo>
                <a:lnTo>
                  <a:pt x="7629294" y="0"/>
                </a:lnTo>
                <a:lnTo>
                  <a:pt x="7629294" y="7828566"/>
                </a:lnTo>
                <a:lnTo>
                  <a:pt x="0" y="7828566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 l="0" t="0" r="0" b="0"/>
            </a:stretch>
          </a:blipFill>
        </p:spPr>
      </p:sp>
      <p:sp>
        <p:nvSpPr>
          <p:cNvPr id="1048586" name="Freeform 4"/>
          <p:cNvSpPr/>
          <p:nvPr/>
        </p:nvSpPr>
        <p:spPr>
          <a:xfrm rot="0" flipH="0" flipV="0">
            <a:off x="-3482617" y="-4629150"/>
            <a:ext cx="9022634" cy="9258300"/>
          </a:xfrm>
          <a:custGeom>
            <a:avLst/>
            <a:ahLst/>
            <a:rect l="l" t="t" r="r" b="b"/>
            <a:pathLst>
              <a:path w="9022634" h="9258300">
                <a:moveTo>
                  <a:pt x="0" y="0"/>
                </a:moveTo>
                <a:lnTo>
                  <a:pt x="9022634" y="0"/>
                </a:lnTo>
                <a:lnTo>
                  <a:pt x="9022634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 l="0" t="0" r="0" b="0"/>
            </a:stretch>
          </a:blipFill>
        </p:spPr>
      </p:sp>
      <p:grpSp>
        <p:nvGrpSpPr>
          <p:cNvPr id="25" name="Group 5"/>
          <p:cNvGrpSpPr/>
          <p:nvPr/>
        </p:nvGrpSpPr>
        <p:grpSpPr>
          <a:xfrm rot="0">
            <a:off x="4236347" y="1407401"/>
            <a:ext cx="11170646" cy="5326181"/>
            <a:chOff x="0" y="0"/>
            <a:chExt cx="2157233" cy="1028572"/>
          </a:xfrm>
        </p:grpSpPr>
        <p:sp>
          <p:nvSpPr>
            <p:cNvPr id="1048587" name="Freeform 6"/>
            <p:cNvSpPr/>
            <p:nvPr/>
          </p:nvSpPr>
          <p:spPr>
            <a:xfrm rot="0" flipH="0" flipV="0">
              <a:off x="0" y="0"/>
              <a:ext cx="2157233" cy="1028572"/>
            </a:xfrm>
            <a:custGeom>
              <a:avLst/>
              <a:ahLst/>
              <a:rect l="l" t="t" r="r" b="b"/>
              <a:pathLst>
                <a:path w="2157233" h="1028572">
                  <a:moveTo>
                    <a:pt x="0" y="0"/>
                  </a:moveTo>
                  <a:lnTo>
                    <a:pt x="2157233" y="0"/>
                  </a:lnTo>
                  <a:lnTo>
                    <a:pt x="2157233" y="1028572"/>
                  </a:lnTo>
                  <a:lnTo>
                    <a:pt x="0" y="102857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048588" name="TextBox 7"/>
            <p:cNvSpPr txBox="1"/>
            <p:nvPr/>
          </p:nvSpPr>
          <p:spPr>
            <a:xfrm>
              <a:off x="0" y="-66675"/>
              <a:ext cx="2157233" cy="1095247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9489"/>
                </a:lnSpc>
              </a:pPr>
              <a:r>
                <a:rPr sz="7299" lang="en-US">
                  <a:solidFill>
                    <a:srgbClr val="13121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Uzaq mu’</a:t>
              </a:r>
              <a:r>
                <a:rPr sz="7299" lang="en-US" u="sng">
                  <a:solidFill>
                    <a:srgbClr val="13121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ddetli ha’m ag’imdag'i aktivler</a:t>
              </a:r>
            </a:p>
          </p:txBody>
        </p:sp>
      </p:grpSp>
      <p:sp>
        <p:nvSpPr>
          <p:cNvPr id="1048589" name="Freeform 8"/>
          <p:cNvSpPr/>
          <p:nvPr/>
        </p:nvSpPr>
        <p:spPr>
          <a:xfrm rot="0" flipH="0" flipV="0">
            <a:off x="16028014" y="793833"/>
            <a:ext cx="596933" cy="613568"/>
          </a:xfrm>
          <a:custGeom>
            <a:avLst/>
            <a:ahLst/>
            <a:rect l="l" t="t" r="r" b="b"/>
            <a:pathLst>
              <a:path w="596933" h="613568">
                <a:moveTo>
                  <a:pt x="0" y="0"/>
                </a:moveTo>
                <a:lnTo>
                  <a:pt x="596933" y="0"/>
                </a:lnTo>
                <a:lnTo>
                  <a:pt x="596933" y="613568"/>
                </a:lnTo>
                <a:lnTo>
                  <a:pt x="0" y="613568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Freeform 2"/>
          <p:cNvSpPr/>
          <p:nvPr/>
        </p:nvSpPr>
        <p:spPr>
          <a:xfrm rot="0" flipH="1" flipV="1">
            <a:off x="0" y="0"/>
            <a:ext cx="18288000" cy="10287000"/>
          </a:xfrm>
          <a:custGeom>
            <a:avLst/>
            <a:ah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 l="0" t="-38888" r="0" b="-38888"/>
            </a:stretch>
          </a:blipFill>
        </p:spPr>
      </p:sp>
      <p:grpSp>
        <p:nvGrpSpPr>
          <p:cNvPr id="27" name="Group 3"/>
          <p:cNvGrpSpPr/>
          <p:nvPr/>
        </p:nvGrpSpPr>
        <p:grpSpPr>
          <a:xfrm rot="0">
            <a:off x="13662994" y="337474"/>
            <a:ext cx="4296549" cy="9570246"/>
            <a:chOff x="0" y="0"/>
            <a:chExt cx="1131601" cy="2520559"/>
          </a:xfrm>
        </p:grpSpPr>
        <p:sp>
          <p:nvSpPr>
            <p:cNvPr id="1048592" name="Freeform 4"/>
            <p:cNvSpPr/>
            <p:nvPr/>
          </p:nvSpPr>
          <p:spPr>
            <a:xfrm rot="0" flipH="0" flipV="0">
              <a:off x="0" y="0"/>
              <a:ext cx="1131601" cy="2520559"/>
            </a:xfrm>
            <a:custGeom>
              <a:avLst/>
              <a:ahLst/>
              <a:rect l="l" t="t" r="r" b="b"/>
              <a:pathLst>
                <a:path w="1131601" h="2520559">
                  <a:moveTo>
                    <a:pt x="0" y="0"/>
                  </a:moveTo>
                  <a:lnTo>
                    <a:pt x="1131601" y="0"/>
                  </a:lnTo>
                  <a:lnTo>
                    <a:pt x="1131601" y="2520559"/>
                  </a:lnTo>
                  <a:lnTo>
                    <a:pt x="0" y="2520559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1048593" name="TextBox 5"/>
            <p:cNvSpPr txBox="1"/>
            <p:nvPr/>
          </p:nvSpPr>
          <p:spPr>
            <a:xfrm>
              <a:off x="0" y="-19050"/>
              <a:ext cx="1131601" cy="2539609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859"/>
                </a:lnSpc>
              </a:pPr>
            </a:p>
          </p:txBody>
        </p:sp>
      </p:grpSp>
      <p:sp>
        <p:nvSpPr>
          <p:cNvPr id="1048594" name="Freeform 6"/>
          <p:cNvSpPr/>
          <p:nvPr/>
        </p:nvSpPr>
        <p:spPr>
          <a:xfrm rot="0" flipH="0" flipV="0">
            <a:off x="2142191" y="4828880"/>
            <a:ext cx="9752965" cy="1032847"/>
          </a:xfrm>
          <a:custGeom>
            <a:avLst/>
            <a:ahLst/>
            <a:rect l="l" t="t" r="r" b="b"/>
            <a:pathLst>
              <a:path w="9752965" h="1032847">
                <a:moveTo>
                  <a:pt x="0" y="0"/>
                </a:moveTo>
                <a:lnTo>
                  <a:pt x="9752965" y="0"/>
                </a:lnTo>
                <a:lnTo>
                  <a:pt x="9752965" y="1032847"/>
                </a:lnTo>
                <a:lnTo>
                  <a:pt x="0" y="103284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 l="0" t="-86495" r="0" b="0"/>
            </a:stretch>
          </a:blipFill>
        </p:spPr>
      </p:sp>
      <p:sp>
        <p:nvSpPr>
          <p:cNvPr id="1048595" name="Freeform 7"/>
          <p:cNvSpPr/>
          <p:nvPr/>
        </p:nvSpPr>
        <p:spPr>
          <a:xfrm rot="0" flipH="0" flipV="0">
            <a:off x="10758785" y="1049603"/>
            <a:ext cx="6176060" cy="8208697"/>
          </a:xfrm>
          <a:custGeom>
            <a:avLst/>
            <a:ahLst/>
            <a:rect l="l" t="t" r="r" b="b"/>
            <a:pathLst>
              <a:path w="6176060" h="8208697">
                <a:moveTo>
                  <a:pt x="0" y="0"/>
                </a:moveTo>
                <a:lnTo>
                  <a:pt x="6176060" y="0"/>
                </a:lnTo>
                <a:lnTo>
                  <a:pt x="6176060" y="8208697"/>
                </a:lnTo>
                <a:lnTo>
                  <a:pt x="0" y="820869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 l="-49746" t="0" r="-49746" b="0"/>
            </a:stretch>
          </a:blipFill>
        </p:spPr>
      </p:sp>
      <p:grpSp>
        <p:nvGrpSpPr>
          <p:cNvPr id="28" name="Group 8"/>
          <p:cNvGrpSpPr/>
          <p:nvPr/>
        </p:nvGrpSpPr>
        <p:grpSpPr>
          <a:xfrm rot="0">
            <a:off x="2142191" y="3396305"/>
            <a:ext cx="9610044" cy="1948998"/>
            <a:chOff x="0" y="0"/>
            <a:chExt cx="3682024" cy="746746"/>
          </a:xfrm>
        </p:grpSpPr>
        <p:sp>
          <p:nvSpPr>
            <p:cNvPr id="1048596" name="Freeform 9"/>
            <p:cNvSpPr/>
            <p:nvPr/>
          </p:nvSpPr>
          <p:spPr>
            <a:xfrm rot="0" flipH="0" flipV="0">
              <a:off x="0" y="0"/>
              <a:ext cx="3682024" cy="746746"/>
            </a:xfrm>
            <a:custGeom>
              <a:avLst/>
              <a:ahLst/>
              <a:rect l="l" t="t" r="r" b="b"/>
              <a:pathLst>
                <a:path w="3682024" h="746746">
                  <a:moveTo>
                    <a:pt x="0" y="0"/>
                  </a:moveTo>
                  <a:lnTo>
                    <a:pt x="3682024" y="0"/>
                  </a:lnTo>
                  <a:lnTo>
                    <a:pt x="3682024" y="746746"/>
                  </a:lnTo>
                  <a:lnTo>
                    <a:pt x="0" y="746746"/>
                  </a:lnTo>
                  <a:close/>
                </a:path>
              </a:pathLst>
            </a:custGeom>
            <a:solidFill>
              <a:srgbClr val="EFEFEF"/>
            </a:solidFill>
          </p:spPr>
        </p:sp>
        <p:sp>
          <p:nvSpPr>
            <p:cNvPr id="1048597" name="TextBox 10"/>
            <p:cNvSpPr txBox="1"/>
            <p:nvPr/>
          </p:nvSpPr>
          <p:spPr>
            <a:xfrm>
              <a:off x="0" y="-19050"/>
              <a:ext cx="3682024" cy="765796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859"/>
                </a:lnSpc>
              </a:pPr>
            </a:p>
          </p:txBody>
        </p:sp>
      </p:grpSp>
      <p:sp>
        <p:nvSpPr>
          <p:cNvPr id="1048598" name="Freeform 11"/>
          <p:cNvSpPr/>
          <p:nvPr/>
        </p:nvSpPr>
        <p:spPr>
          <a:xfrm rot="0" flipH="0" flipV="0">
            <a:off x="2474235" y="3673321"/>
            <a:ext cx="1156649" cy="1173721"/>
          </a:xfrm>
          <a:custGeom>
            <a:avLst/>
            <a:ahLst/>
            <a:rect l="l" t="t" r="r" b="b"/>
            <a:pathLst>
              <a:path w="1156649" h="1173721">
                <a:moveTo>
                  <a:pt x="0" y="0"/>
                </a:moveTo>
                <a:lnTo>
                  <a:pt x="1156649" y="0"/>
                </a:lnTo>
                <a:lnTo>
                  <a:pt x="1156649" y="1173721"/>
                </a:lnTo>
                <a:lnTo>
                  <a:pt x="0" y="1173721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4"/>
            <a:stretch>
              <a:fillRect l="0" t="0" r="0" b="0"/>
            </a:stretch>
          </a:blipFill>
        </p:spPr>
      </p:sp>
      <p:sp>
        <p:nvSpPr>
          <p:cNvPr id="1048599" name="Freeform 12"/>
          <p:cNvSpPr/>
          <p:nvPr/>
        </p:nvSpPr>
        <p:spPr>
          <a:xfrm rot="0" flipH="0" flipV="0">
            <a:off x="2142191" y="7210022"/>
            <a:ext cx="9752965" cy="1032847"/>
          </a:xfrm>
          <a:custGeom>
            <a:avLst/>
            <a:ahLst/>
            <a:rect l="l" t="t" r="r" b="b"/>
            <a:pathLst>
              <a:path w="9752965" h="1032847">
                <a:moveTo>
                  <a:pt x="0" y="0"/>
                </a:moveTo>
                <a:lnTo>
                  <a:pt x="9752965" y="0"/>
                </a:lnTo>
                <a:lnTo>
                  <a:pt x="9752965" y="1032847"/>
                </a:lnTo>
                <a:lnTo>
                  <a:pt x="0" y="103284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 l="0" t="-86495" r="0" b="0"/>
            </a:stretch>
          </a:blipFill>
        </p:spPr>
      </p:sp>
      <p:grpSp>
        <p:nvGrpSpPr>
          <p:cNvPr id="29" name="Group 13"/>
          <p:cNvGrpSpPr/>
          <p:nvPr/>
        </p:nvGrpSpPr>
        <p:grpSpPr>
          <a:xfrm rot="0">
            <a:off x="2142191" y="5777447"/>
            <a:ext cx="9610044" cy="1948998"/>
            <a:chOff x="0" y="0"/>
            <a:chExt cx="3682024" cy="746746"/>
          </a:xfrm>
        </p:grpSpPr>
        <p:sp>
          <p:nvSpPr>
            <p:cNvPr id="1048600" name="Freeform 14"/>
            <p:cNvSpPr/>
            <p:nvPr/>
          </p:nvSpPr>
          <p:spPr>
            <a:xfrm rot="0" flipH="0" flipV="0">
              <a:off x="0" y="0"/>
              <a:ext cx="3682024" cy="746746"/>
            </a:xfrm>
            <a:custGeom>
              <a:avLst/>
              <a:ahLst/>
              <a:rect l="l" t="t" r="r" b="b"/>
              <a:pathLst>
                <a:path w="3682024" h="746746">
                  <a:moveTo>
                    <a:pt x="0" y="0"/>
                  </a:moveTo>
                  <a:lnTo>
                    <a:pt x="3682024" y="0"/>
                  </a:lnTo>
                  <a:lnTo>
                    <a:pt x="3682024" y="746746"/>
                  </a:lnTo>
                  <a:lnTo>
                    <a:pt x="0" y="746746"/>
                  </a:lnTo>
                  <a:close/>
                </a:path>
              </a:pathLst>
            </a:custGeom>
            <a:solidFill>
              <a:srgbClr val="EFEFEF"/>
            </a:solidFill>
          </p:spPr>
        </p:sp>
        <p:sp>
          <p:nvSpPr>
            <p:cNvPr id="1048601" name="TextBox 15"/>
            <p:cNvSpPr txBox="1"/>
            <p:nvPr/>
          </p:nvSpPr>
          <p:spPr>
            <a:xfrm>
              <a:off x="0" y="-19050"/>
              <a:ext cx="3682024" cy="765796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859"/>
                </a:lnSpc>
              </a:pPr>
            </a:p>
          </p:txBody>
        </p:sp>
      </p:grpSp>
      <p:sp>
        <p:nvSpPr>
          <p:cNvPr id="1048602" name="Freeform 16"/>
          <p:cNvSpPr/>
          <p:nvPr/>
        </p:nvSpPr>
        <p:spPr>
          <a:xfrm rot="0" flipH="0" flipV="0">
            <a:off x="2371799" y="6162574"/>
            <a:ext cx="1159455" cy="1178744"/>
          </a:xfrm>
          <a:custGeom>
            <a:avLst/>
            <a:ahLst/>
            <a:rect l="l" t="t" r="r" b="b"/>
            <a:pathLst>
              <a:path w="1159455" h="1178744">
                <a:moveTo>
                  <a:pt x="0" y="0"/>
                </a:moveTo>
                <a:lnTo>
                  <a:pt x="1159455" y="0"/>
                </a:lnTo>
                <a:lnTo>
                  <a:pt x="1159455" y="1178744"/>
                </a:lnTo>
                <a:lnTo>
                  <a:pt x="0" y="1178744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5"/>
            <a:stretch>
              <a:fillRect l="0" t="0" r="0" b="0"/>
            </a:stretch>
          </a:blipFill>
        </p:spPr>
      </p:sp>
      <p:sp>
        <p:nvSpPr>
          <p:cNvPr id="1048603" name="TextBox 17"/>
          <p:cNvSpPr txBox="1"/>
          <p:nvPr/>
        </p:nvSpPr>
        <p:spPr>
          <a:xfrm rot="0">
            <a:off x="2142191" y="888605"/>
            <a:ext cx="7416941" cy="1749298"/>
          </a:xfrm>
          <a:prstGeom prst="rect"/>
        </p:spPr>
        <p:txBody>
          <a:bodyPr anchor="t" bIns="0" lIns="0" rIns="0" rtlCol="0" tIns="0">
            <a:spAutoFit/>
          </a:bodyPr>
          <a:p>
            <a:pPr algn="l">
              <a:lnSpc>
                <a:spcPts val="13774"/>
              </a:lnSpc>
            </a:pPr>
            <a:r>
              <a:rPr b="1" sz="9981" lang="en-US" spc="978">
                <a:solidFill>
                  <a:srgbClr val="5E17EB"/>
                </a:solidFill>
                <a:latin typeface="Oswald Bold"/>
                <a:ea typeface="Oswald Bold"/>
                <a:cs typeface="Oswald Bold"/>
                <a:sym typeface="Oswald Bold"/>
              </a:rPr>
              <a:t>REJESI:</a:t>
            </a:r>
          </a:p>
        </p:txBody>
      </p:sp>
      <p:sp>
        <p:nvSpPr>
          <p:cNvPr id="1048604" name="TextBox 18"/>
          <p:cNvSpPr txBox="1"/>
          <p:nvPr/>
        </p:nvSpPr>
        <p:spPr>
          <a:xfrm rot="0">
            <a:off x="3908899" y="3982742"/>
            <a:ext cx="7132181" cy="555260"/>
          </a:xfrm>
          <a:prstGeom prst="rect"/>
        </p:spPr>
        <p:txBody>
          <a:bodyPr anchor="t" bIns="0" lIns="0" rIns="0" rtlCol="0" tIns="0">
            <a:spAutoFit/>
          </a:bodyPr>
          <a:p>
            <a:pPr algn="l" indent="0" lvl="0" marL="0">
              <a:lnSpc>
                <a:spcPts val="4430"/>
              </a:lnSpc>
              <a:spcBef>
                <a:spcPct val="0"/>
              </a:spcBef>
            </a:pPr>
            <a:r>
              <a:rPr sz="3210" lang="en-US" spc="314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Aktivlerdiń ulıwma túsinigi.</a:t>
            </a:r>
          </a:p>
        </p:txBody>
      </p:sp>
      <p:sp>
        <p:nvSpPr>
          <p:cNvPr id="1048605" name="TextBox 19"/>
          <p:cNvSpPr txBox="1"/>
          <p:nvPr/>
        </p:nvSpPr>
        <p:spPr>
          <a:xfrm rot="0">
            <a:off x="3908899" y="6250669"/>
            <a:ext cx="7132181" cy="985011"/>
          </a:xfrm>
          <a:prstGeom prst="rect"/>
        </p:spPr>
        <p:txBody>
          <a:bodyPr anchor="t" bIns="0" lIns="0" rIns="0" rtlCol="0" tIns="0">
            <a:spAutoFit/>
          </a:bodyPr>
          <a:p>
            <a:pPr algn="l" indent="0" lvl="0" marL="0">
              <a:lnSpc>
                <a:spcPts val="3878"/>
              </a:lnSpc>
              <a:spcBef>
                <a:spcPct val="0"/>
              </a:spcBef>
            </a:pPr>
            <a:r>
              <a:rPr sz="2810" lang="en-US" spc="275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Aktivlerdiń eki tiykarǵı túri: uzaq múddetli hám aǵımdaǵı aktivler.</a:t>
            </a:r>
          </a:p>
        </p:txBody>
      </p:sp>
      <p:sp>
        <p:nvSpPr>
          <p:cNvPr id="1048606" name="Freeform 20"/>
          <p:cNvSpPr/>
          <p:nvPr/>
        </p:nvSpPr>
        <p:spPr>
          <a:xfrm rot="0" flipH="0" flipV="0">
            <a:off x="-2779578" y="7341318"/>
            <a:ext cx="7616557" cy="7815497"/>
          </a:xfrm>
          <a:custGeom>
            <a:avLst/>
            <a:ahLst/>
            <a:rect l="l" t="t" r="r" b="b"/>
            <a:pathLst>
              <a:path w="7616557" h="7815497">
                <a:moveTo>
                  <a:pt x="0" y="0"/>
                </a:moveTo>
                <a:lnTo>
                  <a:pt x="7616556" y="0"/>
                </a:lnTo>
                <a:lnTo>
                  <a:pt x="7616556" y="7815497"/>
                </a:lnTo>
                <a:lnTo>
                  <a:pt x="0" y="781549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Freeform 2"/>
          <p:cNvSpPr/>
          <p:nvPr/>
        </p:nvSpPr>
        <p:spPr>
          <a:xfrm rot="0" flipH="1" flipV="1">
            <a:off x="0" y="0"/>
            <a:ext cx="18288000" cy="10287000"/>
          </a:xfrm>
          <a:custGeom>
            <a:avLst/>
            <a:ah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 l="0" t="-38888" r="0" b="-38888"/>
            </a:stretch>
          </a:blipFill>
        </p:spPr>
      </p:sp>
      <p:grpSp>
        <p:nvGrpSpPr>
          <p:cNvPr id="31" name="Group 3"/>
          <p:cNvGrpSpPr/>
          <p:nvPr/>
        </p:nvGrpSpPr>
        <p:grpSpPr>
          <a:xfrm rot="0">
            <a:off x="0" y="0"/>
            <a:ext cx="18288000" cy="3086100"/>
            <a:chOff x="0" y="0"/>
            <a:chExt cx="4816593" cy="812800"/>
          </a:xfrm>
        </p:grpSpPr>
        <p:sp>
          <p:nvSpPr>
            <p:cNvPr id="1048608" name="Freeform 4"/>
            <p:cNvSpPr/>
            <p:nvPr/>
          </p:nvSpPr>
          <p:spPr>
            <a:xfrm rot="0" flipH="0" flipV="0">
              <a:off x="0" y="0"/>
              <a:ext cx="4816592" cy="812800"/>
            </a:xfrm>
            <a:custGeom>
              <a:avLst/>
              <a:ahLst/>
              <a:rect l="l" t="t" r="r" b="b"/>
              <a:pathLst>
                <a:path w="4816592" h="812800">
                  <a:moveTo>
                    <a:pt x="0" y="0"/>
                  </a:moveTo>
                  <a:lnTo>
                    <a:pt x="4816592" y="0"/>
                  </a:lnTo>
                  <a:lnTo>
                    <a:pt x="481659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A1A1A"/>
            </a:solidFill>
          </p:spPr>
        </p:sp>
        <p:sp>
          <p:nvSpPr>
            <p:cNvPr id="1048609" name="TextBox 5"/>
            <p:cNvSpPr txBox="1"/>
            <p:nvPr/>
          </p:nvSpPr>
          <p:spPr>
            <a:xfrm>
              <a:off x="0" y="-19050"/>
              <a:ext cx="4816593" cy="831850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859"/>
                </a:lnSpc>
              </a:pPr>
            </a:p>
          </p:txBody>
        </p:sp>
      </p:grpSp>
      <p:sp>
        <p:nvSpPr>
          <p:cNvPr id="1048610" name="Freeform 6"/>
          <p:cNvSpPr/>
          <p:nvPr/>
        </p:nvSpPr>
        <p:spPr>
          <a:xfrm rot="0" flipH="0" flipV="0">
            <a:off x="13451022" y="-4729397"/>
            <a:ext cx="7616557" cy="7815497"/>
          </a:xfrm>
          <a:custGeom>
            <a:avLst/>
            <a:ahLst/>
            <a:rect l="l" t="t" r="r" b="b"/>
            <a:pathLst>
              <a:path w="7616557" h="7815497">
                <a:moveTo>
                  <a:pt x="0" y="0"/>
                </a:moveTo>
                <a:lnTo>
                  <a:pt x="7616556" y="0"/>
                </a:lnTo>
                <a:lnTo>
                  <a:pt x="7616556" y="7815497"/>
                </a:lnTo>
                <a:lnTo>
                  <a:pt x="0" y="781549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 l="0" t="0" r="0" b="0"/>
            </a:stretch>
          </a:blipFill>
        </p:spPr>
      </p:sp>
      <p:sp>
        <p:nvSpPr>
          <p:cNvPr id="1048611" name="Freeform 7"/>
          <p:cNvSpPr/>
          <p:nvPr/>
        </p:nvSpPr>
        <p:spPr>
          <a:xfrm rot="0" flipH="0" flipV="0">
            <a:off x="-2851369" y="-3442596"/>
            <a:ext cx="6709932" cy="6885191"/>
          </a:xfrm>
          <a:custGeom>
            <a:avLst/>
            <a:ahLst/>
            <a:rect l="l" t="t" r="r" b="b"/>
            <a:pathLst>
              <a:path w="6709932" h="6885191">
                <a:moveTo>
                  <a:pt x="0" y="0"/>
                </a:moveTo>
                <a:lnTo>
                  <a:pt x="6709932" y="0"/>
                </a:lnTo>
                <a:lnTo>
                  <a:pt x="6709932" y="6885192"/>
                </a:lnTo>
                <a:lnTo>
                  <a:pt x="0" y="6885192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 l="0" t="0" r="0" b="0"/>
            </a:stretch>
          </a:blipFill>
        </p:spPr>
      </p:sp>
      <p:sp>
        <p:nvSpPr>
          <p:cNvPr id="1048612" name="Freeform 8"/>
          <p:cNvSpPr/>
          <p:nvPr/>
        </p:nvSpPr>
        <p:spPr>
          <a:xfrm rot="0" flipH="0" flipV="0">
            <a:off x="2163000" y="3875422"/>
            <a:ext cx="4473739" cy="2443073"/>
          </a:xfrm>
          <a:custGeom>
            <a:avLst/>
            <a:ahLst/>
            <a:rect l="l" t="t" r="r" b="b"/>
            <a:pathLst>
              <a:path w="4473739" h="2443073">
                <a:moveTo>
                  <a:pt x="0" y="0"/>
                </a:moveTo>
                <a:lnTo>
                  <a:pt x="4473739" y="0"/>
                </a:lnTo>
                <a:lnTo>
                  <a:pt x="4473739" y="2443073"/>
                </a:lnTo>
                <a:lnTo>
                  <a:pt x="0" y="2443073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 l="0" t="-3528" r="0" b="-18474"/>
            </a:stretch>
          </a:blipFill>
        </p:spPr>
      </p:sp>
      <p:grpSp>
        <p:nvGrpSpPr>
          <p:cNvPr id="32" name="Group 9"/>
          <p:cNvGrpSpPr/>
          <p:nvPr/>
        </p:nvGrpSpPr>
        <p:grpSpPr>
          <a:xfrm rot="0">
            <a:off x="2163000" y="3442596"/>
            <a:ext cx="4473739" cy="636748"/>
            <a:chOff x="0" y="0"/>
            <a:chExt cx="1178269" cy="167703"/>
          </a:xfrm>
        </p:grpSpPr>
        <p:sp>
          <p:nvSpPr>
            <p:cNvPr id="1048613" name="Freeform 10"/>
            <p:cNvSpPr/>
            <p:nvPr/>
          </p:nvSpPr>
          <p:spPr>
            <a:xfrm rot="0" flipH="0" flipV="0">
              <a:off x="0" y="0"/>
              <a:ext cx="1178269" cy="167703"/>
            </a:xfrm>
            <a:custGeom>
              <a:avLst/>
              <a:ahLst/>
              <a:rect l="l" t="t" r="r" b="b"/>
              <a:pathLst>
                <a:path w="1178269" h="167703">
                  <a:moveTo>
                    <a:pt x="0" y="0"/>
                  </a:moveTo>
                  <a:lnTo>
                    <a:pt x="1178269" y="0"/>
                  </a:lnTo>
                  <a:lnTo>
                    <a:pt x="1178269" y="167703"/>
                  </a:lnTo>
                  <a:lnTo>
                    <a:pt x="0" y="167703"/>
                  </a:lnTo>
                  <a:close/>
                </a:path>
              </a:pathLst>
            </a:custGeom>
            <a:solidFill>
              <a:srgbClr val="1A1A1A"/>
            </a:solidFill>
          </p:spPr>
        </p:sp>
        <p:sp>
          <p:nvSpPr>
            <p:cNvPr id="1048614" name="TextBox 11"/>
            <p:cNvSpPr txBox="1"/>
            <p:nvPr/>
          </p:nvSpPr>
          <p:spPr>
            <a:xfrm>
              <a:off x="0" y="-57150"/>
              <a:ext cx="1178269" cy="224853"/>
            </a:xfrm>
            <a:prstGeom prst="rect"/>
          </p:spPr>
          <p:txBody>
            <a:bodyPr anchor="ctr" bIns="50800" lIns="50800" rIns="50800" rtlCol="0" tIns="50800"/>
            <a:p>
              <a:pPr algn="ctr" indent="0" lvl="0" marL="0">
                <a:lnSpc>
                  <a:spcPts val="4114"/>
                </a:lnSpc>
                <a:spcBef>
                  <a:spcPct val="0"/>
                </a:spcBef>
              </a:pPr>
              <a:r>
                <a:rPr sz="2981" i="1" lang="en-US" spc="29">
                  <a:solidFill>
                    <a:srgbClr val="FFFFFF"/>
                  </a:solidFill>
                  <a:latin typeface="DM Sans Italics"/>
                  <a:ea typeface="DM Sans Italics"/>
                  <a:cs typeface="DM Sans Italics"/>
                  <a:sym typeface="DM Sans Italics"/>
                </a:rPr>
                <a:t>Mission</a:t>
              </a:r>
            </a:p>
          </p:txBody>
        </p:sp>
      </p:grpSp>
      <p:sp>
        <p:nvSpPr>
          <p:cNvPr id="1048615" name="TextBox 12"/>
          <p:cNvSpPr txBox="1"/>
          <p:nvPr/>
        </p:nvSpPr>
        <p:spPr>
          <a:xfrm rot="0">
            <a:off x="3690980" y="1232286"/>
            <a:ext cx="10906040" cy="1407414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11082"/>
              </a:lnSpc>
            </a:pPr>
            <a:r>
              <a:rPr b="1" sz="8030" lang="en-US" spc="786">
                <a:solidFill>
                  <a:srgbClr val="FFFFFF"/>
                </a:solidFill>
                <a:latin typeface="Oswald Bold"/>
                <a:ea typeface="Oswald Bold"/>
                <a:cs typeface="Oswald Bold"/>
                <a:sym typeface="Oswald Bold"/>
              </a:rPr>
              <a:t>AKTIVLER</a:t>
            </a:r>
          </a:p>
        </p:txBody>
      </p:sp>
      <p:grpSp>
        <p:nvGrpSpPr>
          <p:cNvPr id="33" name="Group 13"/>
          <p:cNvGrpSpPr/>
          <p:nvPr/>
        </p:nvGrpSpPr>
        <p:grpSpPr>
          <a:xfrm rot="0">
            <a:off x="6893475" y="3510391"/>
            <a:ext cx="9034431" cy="2808103"/>
            <a:chOff x="0" y="0"/>
            <a:chExt cx="1744696" cy="542290"/>
          </a:xfrm>
        </p:grpSpPr>
        <p:sp>
          <p:nvSpPr>
            <p:cNvPr id="1048616" name="Freeform 14"/>
            <p:cNvSpPr/>
            <p:nvPr/>
          </p:nvSpPr>
          <p:spPr>
            <a:xfrm rot="0" flipH="0" flipV="0">
              <a:off x="0" y="0"/>
              <a:ext cx="1744696" cy="542290"/>
            </a:xfrm>
            <a:custGeom>
              <a:avLst/>
              <a:ahLst/>
              <a:rect l="l" t="t" r="r" b="b"/>
              <a:pathLst>
                <a:path w="1744696" h="542290">
                  <a:moveTo>
                    <a:pt x="0" y="0"/>
                  </a:moveTo>
                  <a:lnTo>
                    <a:pt x="1744696" y="0"/>
                  </a:lnTo>
                  <a:lnTo>
                    <a:pt x="1744696" y="542290"/>
                  </a:lnTo>
                  <a:lnTo>
                    <a:pt x="0" y="54229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048617" name="TextBox 15"/>
            <p:cNvSpPr txBox="1"/>
            <p:nvPr/>
          </p:nvSpPr>
          <p:spPr>
            <a:xfrm>
              <a:off x="0" y="-19050"/>
              <a:ext cx="1744696" cy="561340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859"/>
                </a:lnSpc>
              </a:pPr>
            </a:p>
          </p:txBody>
        </p:sp>
      </p:grpSp>
      <p:sp>
        <p:nvSpPr>
          <p:cNvPr id="1048618" name="TextBox 16"/>
          <p:cNvSpPr txBox="1"/>
          <p:nvPr/>
        </p:nvSpPr>
        <p:spPr>
          <a:xfrm rot="0">
            <a:off x="6960524" y="3756314"/>
            <a:ext cx="8900334" cy="2174240"/>
          </a:xfrm>
          <a:prstGeom prst="rect"/>
        </p:spPr>
        <p:txBody>
          <a:bodyPr anchor="t" bIns="0" lIns="0" rIns="0" rtlCol="0" tIns="0">
            <a:spAutoFit/>
          </a:bodyPr>
          <a:p>
            <a:pPr algn="l" indent="-267858" lvl="1" marL="535716">
              <a:lnSpc>
                <a:spcPts val="3424"/>
              </a:lnSpc>
              <a:buFont typeface="Arial"/>
              <a:buChar char="•"/>
            </a:pPr>
            <a:r>
              <a:rPr sz="2481" lang="en-US" spc="243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Aktivler kárxananıń ekonomikalıq payda keltiretuǵın resursları esaplanadı.</a:t>
            </a:r>
          </a:p>
          <a:p>
            <a:pPr algn="l">
              <a:lnSpc>
                <a:spcPts val="3424"/>
              </a:lnSpc>
            </a:pPr>
          </a:p>
          <a:p>
            <a:pPr algn="l" indent="-267858" lvl="1" marL="535716">
              <a:lnSpc>
                <a:spcPts val="3424"/>
              </a:lnSpc>
              <a:buFont typeface="Arial"/>
              <a:buChar char="•"/>
            </a:pPr>
            <a:r>
              <a:rPr sz="2481" lang="en-US" spc="243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Olardı klassifikaciyalaw hám basqarıw kárxana finanslıq jaǵdayına tásir etedi.</a:t>
            </a:r>
          </a:p>
        </p:txBody>
      </p:sp>
      <p:sp>
        <p:nvSpPr>
          <p:cNvPr id="1048619" name="Freeform 17"/>
          <p:cNvSpPr/>
          <p:nvPr/>
        </p:nvSpPr>
        <p:spPr>
          <a:xfrm rot="0" flipH="0" flipV="0">
            <a:off x="11410691" y="6937093"/>
            <a:ext cx="4473739" cy="2443073"/>
          </a:xfrm>
          <a:custGeom>
            <a:avLst/>
            <a:ahLst/>
            <a:rect l="l" t="t" r="r" b="b"/>
            <a:pathLst>
              <a:path w="4473739" h="2443073">
                <a:moveTo>
                  <a:pt x="0" y="0"/>
                </a:moveTo>
                <a:lnTo>
                  <a:pt x="4473739" y="0"/>
                </a:lnTo>
                <a:lnTo>
                  <a:pt x="4473739" y="2443073"/>
                </a:lnTo>
                <a:lnTo>
                  <a:pt x="0" y="2443073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4"/>
            <a:stretch>
              <a:fillRect l="0" t="-11039" r="0" b="-11039"/>
            </a:stretch>
          </a:blipFill>
        </p:spPr>
      </p:sp>
      <p:grpSp>
        <p:nvGrpSpPr>
          <p:cNvPr id="34" name="Group 18"/>
          <p:cNvGrpSpPr/>
          <p:nvPr/>
        </p:nvGrpSpPr>
        <p:grpSpPr>
          <a:xfrm rot="0">
            <a:off x="11410691" y="6504266"/>
            <a:ext cx="4473739" cy="636748"/>
            <a:chOff x="0" y="0"/>
            <a:chExt cx="1178269" cy="167703"/>
          </a:xfrm>
        </p:grpSpPr>
        <p:sp>
          <p:nvSpPr>
            <p:cNvPr id="1048620" name="Freeform 19"/>
            <p:cNvSpPr/>
            <p:nvPr/>
          </p:nvSpPr>
          <p:spPr>
            <a:xfrm rot="0" flipH="0" flipV="0">
              <a:off x="0" y="0"/>
              <a:ext cx="1178269" cy="167703"/>
            </a:xfrm>
            <a:custGeom>
              <a:avLst/>
              <a:ahLst/>
              <a:rect l="l" t="t" r="r" b="b"/>
              <a:pathLst>
                <a:path w="1178269" h="167703">
                  <a:moveTo>
                    <a:pt x="0" y="0"/>
                  </a:moveTo>
                  <a:lnTo>
                    <a:pt x="1178269" y="0"/>
                  </a:lnTo>
                  <a:lnTo>
                    <a:pt x="1178269" y="167703"/>
                  </a:lnTo>
                  <a:lnTo>
                    <a:pt x="0" y="167703"/>
                  </a:lnTo>
                  <a:close/>
                </a:path>
              </a:pathLst>
            </a:custGeom>
            <a:solidFill>
              <a:srgbClr val="1A1A1A"/>
            </a:solidFill>
          </p:spPr>
        </p:sp>
        <p:sp>
          <p:nvSpPr>
            <p:cNvPr id="1048621" name="TextBox 20"/>
            <p:cNvSpPr txBox="1"/>
            <p:nvPr/>
          </p:nvSpPr>
          <p:spPr>
            <a:xfrm>
              <a:off x="0" y="-57150"/>
              <a:ext cx="1178269" cy="224853"/>
            </a:xfrm>
            <a:prstGeom prst="rect"/>
          </p:spPr>
          <p:txBody>
            <a:bodyPr anchor="ctr" bIns="50800" lIns="50800" rIns="50800" rtlCol="0" tIns="50800"/>
            <a:p>
              <a:pPr algn="ctr" indent="0" lvl="0" marL="0">
                <a:lnSpc>
                  <a:spcPts val="4114"/>
                </a:lnSpc>
                <a:spcBef>
                  <a:spcPct val="0"/>
                </a:spcBef>
              </a:pPr>
              <a:r>
                <a:rPr sz="2981" i="1" lang="en-US" spc="29">
                  <a:solidFill>
                    <a:srgbClr val="FFFFFF"/>
                  </a:solidFill>
                  <a:latin typeface="DM Sans Italics"/>
                  <a:ea typeface="DM Sans Italics"/>
                  <a:cs typeface="DM Sans Italics"/>
                  <a:sym typeface="DM Sans Italics"/>
                </a:rPr>
                <a:t>Vision</a:t>
              </a:r>
            </a:p>
          </p:txBody>
        </p:sp>
      </p:grpSp>
      <p:grpSp>
        <p:nvGrpSpPr>
          <p:cNvPr id="35" name="Group 21"/>
          <p:cNvGrpSpPr/>
          <p:nvPr/>
        </p:nvGrpSpPr>
        <p:grpSpPr>
          <a:xfrm rot="0">
            <a:off x="2119523" y="6670920"/>
            <a:ext cx="9034431" cy="2808103"/>
            <a:chOff x="0" y="0"/>
            <a:chExt cx="1744696" cy="542290"/>
          </a:xfrm>
        </p:grpSpPr>
        <p:sp>
          <p:nvSpPr>
            <p:cNvPr id="1048622" name="Freeform 22"/>
            <p:cNvSpPr/>
            <p:nvPr/>
          </p:nvSpPr>
          <p:spPr>
            <a:xfrm rot="0" flipH="0" flipV="0">
              <a:off x="0" y="0"/>
              <a:ext cx="1744696" cy="542290"/>
            </a:xfrm>
            <a:custGeom>
              <a:avLst/>
              <a:ahLst/>
              <a:rect l="l" t="t" r="r" b="b"/>
              <a:pathLst>
                <a:path w="1744696" h="542290">
                  <a:moveTo>
                    <a:pt x="0" y="0"/>
                  </a:moveTo>
                  <a:lnTo>
                    <a:pt x="1744696" y="0"/>
                  </a:lnTo>
                  <a:lnTo>
                    <a:pt x="1744696" y="542290"/>
                  </a:lnTo>
                  <a:lnTo>
                    <a:pt x="0" y="54229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048623" name="TextBox 23"/>
            <p:cNvSpPr txBox="1"/>
            <p:nvPr/>
          </p:nvSpPr>
          <p:spPr>
            <a:xfrm>
              <a:off x="0" y="-19050"/>
              <a:ext cx="1744696" cy="561340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859"/>
                </a:lnSpc>
              </a:pPr>
            </a:p>
          </p:txBody>
        </p:sp>
      </p:grpSp>
      <p:sp>
        <p:nvSpPr>
          <p:cNvPr id="1048624" name="TextBox 24"/>
          <p:cNvSpPr txBox="1"/>
          <p:nvPr/>
        </p:nvSpPr>
        <p:spPr>
          <a:xfrm rot="0">
            <a:off x="2163000" y="6828977"/>
            <a:ext cx="8859789" cy="2398776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3148"/>
              </a:lnSpc>
            </a:pPr>
            <a:r>
              <a:rPr sz="2281" lang="en-US" spc="223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 Aktivler eki tiykarǵı gruppaǵa bólinedi:</a:t>
            </a:r>
          </a:p>
          <a:p>
            <a:pPr algn="l">
              <a:lnSpc>
                <a:spcPts val="3148"/>
              </a:lnSpc>
            </a:pPr>
          </a:p>
          <a:p>
            <a:pPr algn="l" indent="-246268" lvl="1" marL="492537">
              <a:lnSpc>
                <a:spcPts val="3148"/>
              </a:lnSpc>
              <a:buFont typeface="Arial"/>
              <a:buChar char="•"/>
            </a:pPr>
            <a:r>
              <a:rPr sz="2281" lang="en-US" spc="223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Aǵımdaǵı aktivler - qısqa múddette payda keltiredi.</a:t>
            </a:r>
          </a:p>
          <a:p>
            <a:pPr algn="l">
              <a:lnSpc>
                <a:spcPts val="3148"/>
              </a:lnSpc>
            </a:pPr>
          </a:p>
          <a:p>
            <a:pPr algn="l" indent="-246268" lvl="1" marL="492537">
              <a:lnSpc>
                <a:spcPts val="3148"/>
              </a:lnSpc>
              <a:buFont typeface="Arial"/>
              <a:buChar char="•"/>
            </a:pPr>
            <a:r>
              <a:rPr sz="2281" lang="en-US" spc="223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Uzaq múddetli aktivler - uzaq múddet dawamında paydalanıladı.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F5"/>
        </a:solidFill>
      </p:bgPr>
    </p:bg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2"/>
          <p:cNvGrpSpPr/>
          <p:nvPr/>
        </p:nvGrpSpPr>
        <p:grpSpPr>
          <a:xfrm rot="0">
            <a:off x="1028700" y="2154682"/>
            <a:ext cx="8787146" cy="3694796"/>
            <a:chOff x="0" y="0"/>
            <a:chExt cx="3008129" cy="1264850"/>
          </a:xfrm>
        </p:grpSpPr>
        <p:sp>
          <p:nvSpPr>
            <p:cNvPr id="1048625" name="Freeform 3"/>
            <p:cNvSpPr/>
            <p:nvPr/>
          </p:nvSpPr>
          <p:spPr>
            <a:xfrm rot="0" flipH="0" flipV="0">
              <a:off x="0" y="0"/>
              <a:ext cx="3008129" cy="1264850"/>
            </a:xfrm>
            <a:custGeom>
              <a:avLst/>
              <a:ahLst/>
              <a:rect l="l" t="t" r="r" b="b"/>
              <a:pathLst>
                <a:path w="3008129" h="1264850">
                  <a:moveTo>
                    <a:pt x="3008129" y="0"/>
                  </a:moveTo>
                  <a:lnTo>
                    <a:pt x="0" y="0"/>
                  </a:lnTo>
                  <a:lnTo>
                    <a:pt x="0" y="1076890"/>
                  </a:lnTo>
                  <a:lnTo>
                    <a:pt x="157480" y="1076890"/>
                  </a:lnTo>
                  <a:lnTo>
                    <a:pt x="157480" y="1264850"/>
                  </a:lnTo>
                  <a:lnTo>
                    <a:pt x="463550" y="1076890"/>
                  </a:lnTo>
                  <a:lnTo>
                    <a:pt x="3008129" y="1076890"/>
                  </a:lnTo>
                  <a:lnTo>
                    <a:pt x="3008129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1048626" name="TextBox 4"/>
            <p:cNvSpPr txBox="1"/>
            <p:nvPr/>
          </p:nvSpPr>
          <p:spPr>
            <a:xfrm>
              <a:off x="0" y="-19050"/>
              <a:ext cx="3008129" cy="1093400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859"/>
                </a:lnSpc>
              </a:pPr>
            </a:p>
          </p:txBody>
        </p:sp>
      </p:grpSp>
      <p:sp>
        <p:nvSpPr>
          <p:cNvPr id="1048627" name="TextBox 5"/>
          <p:cNvSpPr txBox="1"/>
          <p:nvPr/>
        </p:nvSpPr>
        <p:spPr>
          <a:xfrm rot="0">
            <a:off x="1732167" y="2904695"/>
            <a:ext cx="7579317" cy="1487424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3904"/>
              </a:lnSpc>
            </a:pPr>
            <a:r>
              <a:rPr sz="2788" lang="en-US">
                <a:solidFill>
                  <a:srgbClr val="100F0D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Bul kárxananıń bir jıldan artıq waqıt dawamında paydalanatuǵın yamasa satıp jiberiw joybarlastırılmaǵan resurslarin ańlatadı.</a:t>
            </a:r>
          </a:p>
        </p:txBody>
      </p:sp>
      <p:grpSp>
        <p:nvGrpSpPr>
          <p:cNvPr id="38" name="Group 6"/>
          <p:cNvGrpSpPr/>
          <p:nvPr/>
        </p:nvGrpSpPr>
        <p:grpSpPr>
          <a:xfrm rot="0">
            <a:off x="7191545" y="5735177"/>
            <a:ext cx="8401685" cy="3523123"/>
            <a:chOff x="0" y="0"/>
            <a:chExt cx="2876173" cy="1206081"/>
          </a:xfrm>
        </p:grpSpPr>
        <p:sp>
          <p:nvSpPr>
            <p:cNvPr id="1048628" name="Freeform 7"/>
            <p:cNvSpPr/>
            <p:nvPr/>
          </p:nvSpPr>
          <p:spPr>
            <a:xfrm rot="0" flipH="0" flipV="0">
              <a:off x="0" y="0"/>
              <a:ext cx="2876173" cy="1206081"/>
            </a:xfrm>
            <a:custGeom>
              <a:avLst/>
              <a:ahLst/>
              <a:rect l="l" t="t" r="r" b="b"/>
              <a:pathLst>
                <a:path w="2876173" h="1206081">
                  <a:moveTo>
                    <a:pt x="2876173" y="0"/>
                  </a:moveTo>
                  <a:lnTo>
                    <a:pt x="0" y="0"/>
                  </a:lnTo>
                  <a:lnTo>
                    <a:pt x="0" y="1018121"/>
                  </a:lnTo>
                  <a:lnTo>
                    <a:pt x="157480" y="1018121"/>
                  </a:lnTo>
                  <a:lnTo>
                    <a:pt x="157480" y="1206081"/>
                  </a:lnTo>
                  <a:lnTo>
                    <a:pt x="463550" y="1018121"/>
                  </a:lnTo>
                  <a:lnTo>
                    <a:pt x="2876173" y="1018121"/>
                  </a:lnTo>
                  <a:lnTo>
                    <a:pt x="2876173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1048629" name="TextBox 8"/>
            <p:cNvSpPr txBox="1"/>
            <p:nvPr/>
          </p:nvSpPr>
          <p:spPr>
            <a:xfrm>
              <a:off x="0" y="-19050"/>
              <a:ext cx="2876173" cy="1034631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859"/>
                </a:lnSpc>
              </a:pPr>
            </a:p>
          </p:txBody>
        </p:sp>
      </p:grpSp>
      <p:sp>
        <p:nvSpPr>
          <p:cNvPr id="1048630" name="TextBox 9"/>
          <p:cNvSpPr txBox="1"/>
          <p:nvPr/>
        </p:nvSpPr>
        <p:spPr>
          <a:xfrm rot="0">
            <a:off x="7718157" y="6600435"/>
            <a:ext cx="6920230" cy="1405129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3688"/>
              </a:lnSpc>
            </a:pPr>
            <a:r>
              <a:rPr sz="2634" lang="en-US">
                <a:solidFill>
                  <a:srgbClr val="100F0D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Bul kárxananıń qısqa múddette (ádetde bir jıl ishinde) dáramat alıw yamasa isletiw maqsetinde arnalǵan resurslarin ańlatadı. </a:t>
            </a:r>
          </a:p>
        </p:txBody>
      </p:sp>
      <p:sp>
        <p:nvSpPr>
          <p:cNvPr id="1048631" name="Freeform 10"/>
          <p:cNvSpPr/>
          <p:nvPr/>
        </p:nvSpPr>
        <p:spPr>
          <a:xfrm rot="887923" flipH="0" flipV="0">
            <a:off x="-2683214" y="7543802"/>
            <a:ext cx="13977230" cy="14342307"/>
          </a:xfrm>
          <a:custGeom>
            <a:avLst/>
            <a:ahLst/>
            <a:rect l="l" t="t" r="r" b="b"/>
            <a:pathLst>
              <a:path w="13977230" h="14342307">
                <a:moveTo>
                  <a:pt x="0" y="0"/>
                </a:moveTo>
                <a:lnTo>
                  <a:pt x="13977230" y="0"/>
                </a:lnTo>
                <a:lnTo>
                  <a:pt x="13977230" y="14342307"/>
                </a:lnTo>
                <a:lnTo>
                  <a:pt x="0" y="1434230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 l="0" t="0" r="0" b="0"/>
            </a:stretch>
          </a:blipFill>
        </p:spPr>
      </p:sp>
      <p:sp>
        <p:nvSpPr>
          <p:cNvPr id="1048632" name="Freeform 11"/>
          <p:cNvSpPr/>
          <p:nvPr/>
        </p:nvSpPr>
        <p:spPr>
          <a:xfrm rot="887923" flipH="0" flipV="0">
            <a:off x="12076940" y="-3354783"/>
            <a:ext cx="7032580" cy="7216267"/>
          </a:xfrm>
          <a:custGeom>
            <a:avLst/>
            <a:ahLst/>
            <a:rect l="l" t="t" r="r" b="b"/>
            <a:pathLst>
              <a:path w="7032580" h="7216267">
                <a:moveTo>
                  <a:pt x="0" y="0"/>
                </a:moveTo>
                <a:lnTo>
                  <a:pt x="7032580" y="0"/>
                </a:lnTo>
                <a:lnTo>
                  <a:pt x="7032580" y="7216267"/>
                </a:lnTo>
                <a:lnTo>
                  <a:pt x="0" y="721626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 l="0" t="0" r="0" b="0"/>
            </a:stretch>
          </a:blipFill>
        </p:spPr>
      </p:sp>
      <p:grpSp>
        <p:nvGrpSpPr>
          <p:cNvPr id="39" name="Group 12"/>
          <p:cNvGrpSpPr/>
          <p:nvPr/>
        </p:nvGrpSpPr>
        <p:grpSpPr>
          <a:xfrm rot="0">
            <a:off x="16333169" y="8069439"/>
            <a:ext cx="2094695" cy="2377721"/>
            <a:chOff x="0" y="0"/>
            <a:chExt cx="551689" cy="626231"/>
          </a:xfrm>
        </p:grpSpPr>
        <p:sp>
          <p:nvSpPr>
            <p:cNvPr id="1048633" name="Freeform 13"/>
            <p:cNvSpPr/>
            <p:nvPr/>
          </p:nvSpPr>
          <p:spPr>
            <a:xfrm rot="0" flipH="0" flipV="0">
              <a:off x="0" y="0"/>
              <a:ext cx="551689" cy="626231"/>
            </a:xfrm>
            <a:custGeom>
              <a:avLst/>
              <a:ahLst/>
              <a:rect l="l" t="t" r="r" b="b"/>
              <a:pathLst>
                <a:path w="551689" h="626231">
                  <a:moveTo>
                    <a:pt x="0" y="0"/>
                  </a:moveTo>
                  <a:lnTo>
                    <a:pt x="551689" y="0"/>
                  </a:lnTo>
                  <a:lnTo>
                    <a:pt x="551689" y="626231"/>
                  </a:lnTo>
                  <a:lnTo>
                    <a:pt x="0" y="626231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1048634" name="TextBox 14"/>
            <p:cNvSpPr txBox="1"/>
            <p:nvPr/>
          </p:nvSpPr>
          <p:spPr>
            <a:xfrm>
              <a:off x="0" y="-19050"/>
              <a:ext cx="551689" cy="645281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859"/>
                </a:lnSpc>
              </a:pPr>
            </a:p>
          </p:txBody>
        </p:sp>
      </p:grpSp>
      <p:grpSp>
        <p:nvGrpSpPr>
          <p:cNvPr id="40" name="Group 15"/>
          <p:cNvGrpSpPr/>
          <p:nvPr/>
        </p:nvGrpSpPr>
        <p:grpSpPr>
          <a:xfrm rot="0">
            <a:off x="-224419" y="-1349021"/>
            <a:ext cx="2094695" cy="2377721"/>
            <a:chOff x="0" y="0"/>
            <a:chExt cx="551689" cy="626231"/>
          </a:xfrm>
        </p:grpSpPr>
        <p:sp>
          <p:nvSpPr>
            <p:cNvPr id="1048635" name="Freeform 16"/>
            <p:cNvSpPr/>
            <p:nvPr/>
          </p:nvSpPr>
          <p:spPr>
            <a:xfrm rot="0" flipH="0" flipV="0">
              <a:off x="0" y="0"/>
              <a:ext cx="551689" cy="626231"/>
            </a:xfrm>
            <a:custGeom>
              <a:avLst/>
              <a:ahLst/>
              <a:rect l="l" t="t" r="r" b="b"/>
              <a:pathLst>
                <a:path w="551689" h="626231">
                  <a:moveTo>
                    <a:pt x="0" y="0"/>
                  </a:moveTo>
                  <a:lnTo>
                    <a:pt x="551689" y="0"/>
                  </a:lnTo>
                  <a:lnTo>
                    <a:pt x="551689" y="626231"/>
                  </a:lnTo>
                  <a:lnTo>
                    <a:pt x="0" y="626231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1048636" name="TextBox 17"/>
            <p:cNvSpPr txBox="1"/>
            <p:nvPr/>
          </p:nvSpPr>
          <p:spPr>
            <a:xfrm>
              <a:off x="0" y="-19050"/>
              <a:ext cx="551689" cy="645281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859"/>
                </a:lnSpc>
              </a:pPr>
            </a:p>
          </p:txBody>
        </p:sp>
      </p:grpSp>
      <p:sp>
        <p:nvSpPr>
          <p:cNvPr id="1048637" name="TextBox 18"/>
          <p:cNvSpPr txBox="1"/>
          <p:nvPr/>
        </p:nvSpPr>
        <p:spPr>
          <a:xfrm rot="0">
            <a:off x="2911165" y="2263934"/>
            <a:ext cx="5022216" cy="422845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3468"/>
              </a:lnSpc>
            </a:pPr>
            <a:r>
              <a:rPr b="1" sz="2477" lang="en-US">
                <a:solidFill>
                  <a:srgbClr val="FF3131"/>
                </a:solidFill>
                <a:latin typeface="DM Sans Bold"/>
                <a:ea typeface="DM Sans Bold"/>
                <a:cs typeface="DM Sans Bold"/>
                <a:sym typeface="DM Sans Bold"/>
              </a:rPr>
              <a:t> Uzaq múddetli aktivler</a:t>
            </a:r>
          </a:p>
        </p:txBody>
      </p:sp>
      <p:sp>
        <p:nvSpPr>
          <p:cNvPr id="1048638" name="TextBox 19"/>
          <p:cNvSpPr txBox="1"/>
          <p:nvPr/>
        </p:nvSpPr>
        <p:spPr>
          <a:xfrm rot="0">
            <a:off x="7933381" y="5939465"/>
            <a:ext cx="6705007" cy="1058672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4168"/>
              </a:lnSpc>
            </a:pPr>
            <a:r>
              <a:rPr b="1" sz="2977" lang="en-US">
                <a:solidFill>
                  <a:srgbClr val="FF3131"/>
                </a:solidFill>
                <a:latin typeface="DM Sans Bold"/>
                <a:ea typeface="DM Sans Bold"/>
                <a:cs typeface="DM Sans Bold"/>
                <a:sym typeface="DM Sans Bold"/>
              </a:rPr>
              <a:t>Aǵımdaǵı aktivler</a:t>
            </a:r>
          </a:p>
          <a:p>
            <a:pPr algn="ctr">
              <a:lnSpc>
                <a:spcPts val="4168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Freeform 2"/>
          <p:cNvSpPr/>
          <p:nvPr/>
        </p:nvSpPr>
        <p:spPr>
          <a:xfrm rot="0" flipH="1" flipV="1">
            <a:off x="0" y="0"/>
            <a:ext cx="18288000" cy="10287000"/>
          </a:xfrm>
          <a:custGeom>
            <a:avLst/>
            <a:ah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 l="0" t="-38888" r="0" b="-38888"/>
            </a:stretch>
          </a:blipFill>
        </p:spPr>
      </p:sp>
      <p:sp>
        <p:nvSpPr>
          <p:cNvPr id="1048640" name="Freeform 3"/>
          <p:cNvSpPr/>
          <p:nvPr/>
        </p:nvSpPr>
        <p:spPr>
          <a:xfrm rot="0" flipH="0" flipV="0">
            <a:off x="1273060" y="554344"/>
            <a:ext cx="2238367" cy="2238367"/>
          </a:xfrm>
          <a:custGeom>
            <a:avLst/>
            <a:ahLst/>
            <a:rect l="l" t="t" r="r" b="b"/>
            <a:pathLst>
              <a:path w="2238367" h="2238367">
                <a:moveTo>
                  <a:pt x="0" y="0"/>
                </a:moveTo>
                <a:lnTo>
                  <a:pt x="2238367" y="0"/>
                </a:lnTo>
                <a:lnTo>
                  <a:pt x="2238367" y="2238368"/>
                </a:lnTo>
                <a:lnTo>
                  <a:pt x="0" y="2238368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 l="0" t="0" r="0" b="0"/>
            </a:stretch>
          </a:blipFill>
        </p:spPr>
      </p:sp>
      <p:sp>
        <p:nvSpPr>
          <p:cNvPr id="1048641" name="Freeform 4"/>
          <p:cNvSpPr/>
          <p:nvPr/>
        </p:nvSpPr>
        <p:spPr>
          <a:xfrm rot="0" flipH="0" flipV="0">
            <a:off x="1888388" y="1147258"/>
            <a:ext cx="960682" cy="1052540"/>
          </a:xfrm>
          <a:custGeom>
            <a:avLst/>
            <a:ahLst/>
            <a:rect l="l" t="t" r="r" b="b"/>
            <a:pathLst>
              <a:path w="960682" h="1052540">
                <a:moveTo>
                  <a:pt x="0" y="0"/>
                </a:moveTo>
                <a:lnTo>
                  <a:pt x="960682" y="0"/>
                </a:lnTo>
                <a:lnTo>
                  <a:pt x="960682" y="1052540"/>
                </a:lnTo>
                <a:lnTo>
                  <a:pt x="0" y="1052540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 l="0" t="0" r="0" b="0"/>
            </a:stretch>
          </a:blipFill>
        </p:spPr>
      </p:sp>
      <p:sp>
        <p:nvSpPr>
          <p:cNvPr id="1048642" name="Freeform 5"/>
          <p:cNvSpPr/>
          <p:nvPr/>
        </p:nvSpPr>
        <p:spPr>
          <a:xfrm rot="0" flipH="0" flipV="0">
            <a:off x="8265304" y="3268303"/>
            <a:ext cx="2238367" cy="2238367"/>
          </a:xfrm>
          <a:custGeom>
            <a:avLst/>
            <a:ahLst/>
            <a:rect l="l" t="t" r="r" b="b"/>
            <a:pathLst>
              <a:path w="2238367" h="2238367">
                <a:moveTo>
                  <a:pt x="0" y="0"/>
                </a:moveTo>
                <a:lnTo>
                  <a:pt x="2238368" y="0"/>
                </a:lnTo>
                <a:lnTo>
                  <a:pt x="2238368" y="2238368"/>
                </a:lnTo>
                <a:lnTo>
                  <a:pt x="0" y="2238368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 l="0" t="0" r="0" b="0"/>
            </a:stretch>
          </a:blipFill>
        </p:spPr>
      </p:sp>
      <p:sp>
        <p:nvSpPr>
          <p:cNvPr id="1048643" name="Freeform 6"/>
          <p:cNvSpPr/>
          <p:nvPr/>
        </p:nvSpPr>
        <p:spPr>
          <a:xfrm rot="0" flipH="0" flipV="0">
            <a:off x="8265304" y="7019933"/>
            <a:ext cx="2238367" cy="2238367"/>
          </a:xfrm>
          <a:custGeom>
            <a:avLst/>
            <a:ahLst/>
            <a:rect l="l" t="t" r="r" b="b"/>
            <a:pathLst>
              <a:path w="2238367" h="2238367">
                <a:moveTo>
                  <a:pt x="0" y="0"/>
                </a:moveTo>
                <a:lnTo>
                  <a:pt x="2238368" y="0"/>
                </a:lnTo>
                <a:lnTo>
                  <a:pt x="2238368" y="2238367"/>
                </a:lnTo>
                <a:lnTo>
                  <a:pt x="0" y="223836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 l="0" t="0" r="0" b="0"/>
            </a:stretch>
          </a:blipFill>
        </p:spPr>
      </p:sp>
      <p:sp>
        <p:nvSpPr>
          <p:cNvPr id="1048644" name="Freeform 7"/>
          <p:cNvSpPr/>
          <p:nvPr/>
        </p:nvSpPr>
        <p:spPr>
          <a:xfrm rot="0" flipH="0" flipV="0">
            <a:off x="8750142" y="7533604"/>
            <a:ext cx="1268693" cy="1211025"/>
          </a:xfrm>
          <a:custGeom>
            <a:avLst/>
            <a:ahLst/>
            <a:rect l="l" t="t" r="r" b="b"/>
            <a:pathLst>
              <a:path w="1268693" h="1211025">
                <a:moveTo>
                  <a:pt x="0" y="0"/>
                </a:moveTo>
                <a:lnTo>
                  <a:pt x="1268693" y="0"/>
                </a:lnTo>
                <a:lnTo>
                  <a:pt x="1268693" y="1211025"/>
                </a:lnTo>
                <a:lnTo>
                  <a:pt x="0" y="1211025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4"/>
            <a:stretch>
              <a:fillRect l="0" t="0" r="0" b="0"/>
            </a:stretch>
          </a:blipFill>
        </p:spPr>
      </p:sp>
      <p:sp>
        <p:nvSpPr>
          <p:cNvPr id="1048645" name="Freeform 8"/>
          <p:cNvSpPr/>
          <p:nvPr/>
        </p:nvSpPr>
        <p:spPr>
          <a:xfrm rot="0" flipH="0" flipV="0">
            <a:off x="8832086" y="3826931"/>
            <a:ext cx="1104804" cy="1121111"/>
          </a:xfrm>
          <a:custGeom>
            <a:avLst/>
            <a:ahLst/>
            <a:rect l="l" t="t" r="r" b="b"/>
            <a:pathLst>
              <a:path w="1104804" h="1121111">
                <a:moveTo>
                  <a:pt x="0" y="0"/>
                </a:moveTo>
                <a:lnTo>
                  <a:pt x="1104804" y="0"/>
                </a:lnTo>
                <a:lnTo>
                  <a:pt x="1104804" y="1121112"/>
                </a:lnTo>
                <a:lnTo>
                  <a:pt x="0" y="1121112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5"/>
            <a:stretch>
              <a:fillRect l="0" t="0" r="0" b="0"/>
            </a:stretch>
          </a:blipFill>
        </p:spPr>
      </p:sp>
      <p:grpSp>
        <p:nvGrpSpPr>
          <p:cNvPr id="42" name="Group 9"/>
          <p:cNvGrpSpPr/>
          <p:nvPr/>
        </p:nvGrpSpPr>
        <p:grpSpPr>
          <a:xfrm rot="0">
            <a:off x="2527852" y="3278360"/>
            <a:ext cx="4930190" cy="1151098"/>
            <a:chOff x="0" y="0"/>
            <a:chExt cx="1298486" cy="303170"/>
          </a:xfrm>
        </p:grpSpPr>
        <p:sp>
          <p:nvSpPr>
            <p:cNvPr id="1048646" name="Freeform 10"/>
            <p:cNvSpPr/>
            <p:nvPr/>
          </p:nvSpPr>
          <p:spPr>
            <a:xfrm rot="0" flipH="0" flipV="0">
              <a:off x="0" y="0"/>
              <a:ext cx="1298486" cy="303170"/>
            </a:xfrm>
            <a:custGeom>
              <a:avLst/>
              <a:ahLst/>
              <a:rect l="l" t="t" r="r" b="b"/>
              <a:pathLst>
                <a:path w="1298486" h="303170">
                  <a:moveTo>
                    <a:pt x="0" y="0"/>
                  </a:moveTo>
                  <a:lnTo>
                    <a:pt x="1298486" y="0"/>
                  </a:lnTo>
                  <a:lnTo>
                    <a:pt x="1298486" y="303170"/>
                  </a:lnTo>
                  <a:lnTo>
                    <a:pt x="0" y="303170"/>
                  </a:lnTo>
                  <a:close/>
                </a:path>
              </a:pathLst>
            </a:custGeom>
            <a:solidFill>
              <a:srgbClr val="1A1A1A"/>
            </a:solidFill>
          </p:spPr>
        </p:sp>
        <p:sp>
          <p:nvSpPr>
            <p:cNvPr id="1048647" name="TextBox 11"/>
            <p:cNvSpPr txBox="1"/>
            <p:nvPr/>
          </p:nvSpPr>
          <p:spPr>
            <a:xfrm>
              <a:off x="0" y="-57150"/>
              <a:ext cx="1298486" cy="360320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4114"/>
                </a:lnSpc>
              </a:pPr>
              <a:r>
                <a:rPr b="1" sz="2981" lang="en-US" spc="29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Aǵımdaǵı aktivler </a:t>
              </a:r>
            </a:p>
            <a:p>
              <a:pPr algn="ctr" indent="0" lvl="0" marL="0">
                <a:lnSpc>
                  <a:spcPts val="4114"/>
                </a:lnSpc>
                <a:spcBef>
                  <a:spcPct val="0"/>
                </a:spcBef>
              </a:pPr>
              <a:r>
                <a:rPr b="1" sz="2981" lang="en-US" spc="29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quram</a:t>
              </a:r>
              <a:r>
                <a:rPr altLang="en-US" b="1" sz="2981" lang="en-US" spc="29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ı</a:t>
              </a:r>
              <a:endParaRPr altLang="en-US" lang="zh-CN"/>
            </a:p>
          </p:txBody>
        </p:sp>
      </p:grpSp>
      <p:sp>
        <p:nvSpPr>
          <p:cNvPr id="1048648" name="TextBox 12"/>
          <p:cNvSpPr txBox="1"/>
          <p:nvPr/>
        </p:nvSpPr>
        <p:spPr>
          <a:xfrm rot="0">
            <a:off x="2887170" y="803865"/>
            <a:ext cx="14372130" cy="1644076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6551"/>
              </a:lnSpc>
            </a:pPr>
            <a:r>
              <a:rPr b="1" sz="4747" lang="en-US" spc="251">
                <a:solidFill>
                  <a:srgbClr val="5E17EB"/>
                </a:solidFill>
                <a:latin typeface="Arturo Bold"/>
                <a:ea typeface="Arturo Bold"/>
                <a:cs typeface="Arturo Bold"/>
                <a:sym typeface="Arturo Bold"/>
              </a:rPr>
              <a:t>UZAQ MU’DDETLI HA’M AG’IMDAG’I AKTIVLERDIN’ QURAMI</a:t>
            </a:r>
          </a:p>
        </p:txBody>
      </p:sp>
      <p:sp>
        <p:nvSpPr>
          <p:cNvPr id="1048649" name="TextBox 13"/>
          <p:cNvSpPr txBox="1"/>
          <p:nvPr/>
        </p:nvSpPr>
        <p:spPr>
          <a:xfrm rot="0">
            <a:off x="2527852" y="4715208"/>
            <a:ext cx="4930190" cy="3799840"/>
          </a:xfrm>
          <a:prstGeom prst="rect"/>
        </p:spPr>
        <p:txBody>
          <a:bodyPr anchor="t" bIns="0" lIns="0" rIns="0" rtlCol="0" tIns="0">
            <a:spAutoFit/>
          </a:bodyPr>
          <a:p>
            <a:pPr algn="ctr" indent="-292588" lvl="1" marL="585176">
              <a:lnSpc>
                <a:spcPts val="3740"/>
              </a:lnSpc>
              <a:buFont typeface="Arial"/>
              <a:buChar char="•"/>
            </a:pPr>
            <a:r>
              <a:rPr sz="2710" lang="en-US" spc="265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 Naq pulǵa teńlestirilgen </a:t>
            </a:r>
            <a:r>
              <a:rPr sz="2710" lang="en-US" spc="265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q</a:t>
            </a:r>
            <a:r>
              <a:rPr sz="2710" lang="en-US" spc="265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a</a:t>
            </a:r>
            <a:r>
              <a:rPr sz="2710" lang="en-US" spc="265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r</a:t>
            </a:r>
            <a:r>
              <a:rPr sz="2710" lang="en-US" spc="265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j</a:t>
            </a:r>
            <a:r>
              <a:rPr altLang="en-US" sz="2710" lang="en-US" spc="265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ı</a:t>
            </a:r>
            <a:r>
              <a:rPr sz="2710" lang="en-US" spc="265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lar</a:t>
            </a:r>
            <a:endParaRPr altLang="en-US" lang="zh-CN"/>
          </a:p>
          <a:p>
            <a:pPr algn="ctr" indent="-292588" lvl="1" marL="585176">
              <a:lnSpc>
                <a:spcPts val="3740"/>
              </a:lnSpc>
              <a:buFont typeface="Arial"/>
              <a:buChar char="•"/>
            </a:pPr>
            <a:r>
              <a:rPr sz="2710" lang="en-US" spc="265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 De</a:t>
            </a:r>
            <a:r>
              <a:rPr sz="2710" lang="en-US" spc="265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b</a:t>
            </a:r>
            <a:r>
              <a:rPr sz="2710" lang="en-US" spc="265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sz="2710" lang="en-US" spc="265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torlik qarızları.</a:t>
            </a:r>
            <a:endParaRPr altLang="en-US" lang="zh-CN"/>
          </a:p>
          <a:p>
            <a:pPr algn="ctr" indent="-292588" lvl="1" marL="585176">
              <a:lnSpc>
                <a:spcPts val="3740"/>
              </a:lnSpc>
              <a:buFont typeface="Arial"/>
              <a:buChar char="•"/>
            </a:pPr>
            <a:r>
              <a:rPr sz="2710" lang="en-US" spc="265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 Tovar -materiallıq rezervler.</a:t>
            </a:r>
          </a:p>
          <a:p>
            <a:pPr algn="ctr" indent="-292588" lvl="1" marL="585176">
              <a:lnSpc>
                <a:spcPts val="3740"/>
              </a:lnSpc>
              <a:buFont typeface="Arial"/>
              <a:buChar char="•"/>
            </a:pPr>
            <a:r>
              <a:rPr sz="2710" lang="en-US" spc="265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 Qısqa múddetli investitsiyalar.</a:t>
            </a:r>
          </a:p>
          <a:p>
            <a:pPr algn="ctr" indent="-292588" lvl="1" marL="585176">
              <a:lnSpc>
                <a:spcPts val="3740"/>
              </a:lnSpc>
              <a:buFont typeface="Arial"/>
              <a:buChar char="•"/>
            </a:pPr>
          </a:p>
        </p:txBody>
      </p:sp>
      <p:grpSp>
        <p:nvGrpSpPr>
          <p:cNvPr id="43" name="Group 14"/>
          <p:cNvGrpSpPr/>
          <p:nvPr/>
        </p:nvGrpSpPr>
        <p:grpSpPr>
          <a:xfrm rot="0">
            <a:off x="11310934" y="3310274"/>
            <a:ext cx="5227973" cy="1151098"/>
            <a:chOff x="0" y="0"/>
            <a:chExt cx="1376915" cy="303170"/>
          </a:xfrm>
        </p:grpSpPr>
        <p:sp>
          <p:nvSpPr>
            <p:cNvPr id="1048650" name="Freeform 15"/>
            <p:cNvSpPr/>
            <p:nvPr/>
          </p:nvSpPr>
          <p:spPr>
            <a:xfrm rot="0" flipH="0" flipV="0">
              <a:off x="0" y="0"/>
              <a:ext cx="1376915" cy="303170"/>
            </a:xfrm>
            <a:custGeom>
              <a:avLst/>
              <a:ahLst/>
              <a:rect l="l" t="t" r="r" b="b"/>
              <a:pathLst>
                <a:path w="1376915" h="303170">
                  <a:moveTo>
                    <a:pt x="0" y="0"/>
                  </a:moveTo>
                  <a:lnTo>
                    <a:pt x="1376915" y="0"/>
                  </a:lnTo>
                  <a:lnTo>
                    <a:pt x="1376915" y="303170"/>
                  </a:lnTo>
                  <a:lnTo>
                    <a:pt x="0" y="303170"/>
                  </a:lnTo>
                  <a:close/>
                </a:path>
              </a:pathLst>
            </a:custGeom>
            <a:solidFill>
              <a:srgbClr val="1A1A1A"/>
            </a:solidFill>
          </p:spPr>
        </p:sp>
        <p:sp>
          <p:nvSpPr>
            <p:cNvPr id="1048651" name="TextBox 16"/>
            <p:cNvSpPr txBox="1"/>
            <p:nvPr/>
          </p:nvSpPr>
          <p:spPr>
            <a:xfrm>
              <a:off x="0" y="-57150"/>
              <a:ext cx="1376915" cy="360320"/>
            </a:xfrm>
            <a:prstGeom prst="rect"/>
          </p:spPr>
          <p:txBody>
            <a:bodyPr anchor="ctr" bIns="50800" lIns="50800" rIns="50800" rtlCol="0" tIns="50800"/>
            <a:p>
              <a:pPr algn="ctr" indent="0" lvl="0" marL="0">
                <a:lnSpc>
                  <a:spcPts val="4114"/>
                </a:lnSpc>
                <a:spcBef>
                  <a:spcPct val="0"/>
                </a:spcBef>
              </a:pPr>
              <a:r>
                <a:rPr b="1" sz="2981" lang="en-US" spc="29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Uzaq múddetli aktivler </a:t>
              </a:r>
              <a:r>
                <a:rPr b="1" sz="2981" lang="en-US" spc="29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quram</a:t>
              </a:r>
              <a:r>
                <a:rPr altLang="en-US" b="1" sz="2981" lang="en-US" spc="29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ı</a:t>
              </a:r>
              <a:endParaRPr altLang="en-US" lang="zh-CN"/>
            </a:p>
          </p:txBody>
        </p:sp>
      </p:grpSp>
      <p:sp>
        <p:nvSpPr>
          <p:cNvPr id="1048652" name="TextBox 17"/>
          <p:cNvSpPr txBox="1"/>
          <p:nvPr/>
        </p:nvSpPr>
        <p:spPr>
          <a:xfrm rot="0">
            <a:off x="11310934" y="4624775"/>
            <a:ext cx="5078138" cy="3940048"/>
          </a:xfrm>
          <a:prstGeom prst="rect"/>
        </p:spPr>
        <p:txBody>
          <a:bodyPr anchor="t" bIns="0" lIns="0" rIns="0" rtlCol="0" tIns="0">
            <a:spAutoFit/>
          </a:bodyPr>
          <a:p>
            <a:pPr algn="ctr" indent="-303383" lvl="1" marL="606765">
              <a:lnSpc>
                <a:spcPts val="3878"/>
              </a:lnSpc>
              <a:buFont typeface="Arial"/>
              <a:buChar char="•"/>
            </a:pPr>
            <a:r>
              <a:rPr sz="2810" lang="en-US" spc="275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Tiykarǵı qurallar (ımaratlar, úskene, jer).</a:t>
            </a:r>
          </a:p>
          <a:p>
            <a:pPr algn="ctr" indent="-303383" lvl="1" marL="606765">
              <a:lnSpc>
                <a:spcPts val="3878"/>
              </a:lnSpc>
              <a:buFont typeface="Arial"/>
              <a:buChar char="•"/>
            </a:pPr>
            <a:r>
              <a:rPr sz="2810" lang="en-US" spc="275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Materialliq emes</a:t>
            </a:r>
            <a:r>
              <a:rPr sz="2810" lang="en-US" spc="275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 aktivler (patentler, litsenziyalar ).</a:t>
            </a:r>
          </a:p>
          <a:p>
            <a:pPr algn="ctr" indent="-303383" lvl="1" marL="606765">
              <a:lnSpc>
                <a:spcPts val="3878"/>
              </a:lnSpc>
              <a:buFont typeface="Arial"/>
              <a:buChar char="•"/>
            </a:pPr>
            <a:r>
              <a:rPr sz="2810" lang="en-US" spc="275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 Uzaq múddetli investitsiyalar.</a:t>
            </a:r>
          </a:p>
          <a:p>
            <a:pPr algn="ctr" indent="-303383" lvl="1" marL="606765">
              <a:lnSpc>
                <a:spcPts val="3878"/>
              </a:lnSpc>
              <a:buFont typeface="Arial"/>
              <a:buChar char="•"/>
            </a:pPr>
            <a:r>
              <a:rPr sz="2810" lang="en-US" spc="275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 Biologiyalıq aktivler.</a:t>
            </a:r>
          </a:p>
        </p:txBody>
      </p:sp>
      <p:sp>
        <p:nvSpPr>
          <p:cNvPr id="1048653" name="Freeform 18"/>
          <p:cNvSpPr/>
          <p:nvPr/>
        </p:nvSpPr>
        <p:spPr>
          <a:xfrm rot="0" flipH="0" flipV="0">
            <a:off x="14479722" y="-4833750"/>
            <a:ext cx="7616557" cy="7815497"/>
          </a:xfrm>
          <a:custGeom>
            <a:avLst/>
            <a:ahLst/>
            <a:rect l="l" t="t" r="r" b="b"/>
            <a:pathLst>
              <a:path w="7616557" h="7815497">
                <a:moveTo>
                  <a:pt x="0" y="0"/>
                </a:moveTo>
                <a:lnTo>
                  <a:pt x="7616556" y="0"/>
                </a:lnTo>
                <a:lnTo>
                  <a:pt x="7616556" y="7815497"/>
                </a:lnTo>
                <a:lnTo>
                  <a:pt x="0" y="7815497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6"/>
            <a:stretch>
              <a:fillRect l="0" t="0" r="0" b="0"/>
            </a:stretch>
          </a:blipFill>
        </p:spPr>
      </p:sp>
      <p:sp>
        <p:nvSpPr>
          <p:cNvPr id="1048654" name="Freeform 19"/>
          <p:cNvSpPr/>
          <p:nvPr/>
        </p:nvSpPr>
        <p:spPr>
          <a:xfrm rot="-4176364" flipH="0" flipV="0">
            <a:off x="-4105129" y="6530238"/>
            <a:ext cx="7616557" cy="7815497"/>
          </a:xfrm>
          <a:custGeom>
            <a:avLst/>
            <a:ahLst/>
            <a:rect l="l" t="t" r="r" b="b"/>
            <a:pathLst>
              <a:path w="7616557" h="7815497">
                <a:moveTo>
                  <a:pt x="0" y="0"/>
                </a:moveTo>
                <a:lnTo>
                  <a:pt x="7616556" y="0"/>
                </a:lnTo>
                <a:lnTo>
                  <a:pt x="7616556" y="7815496"/>
                </a:lnTo>
                <a:lnTo>
                  <a:pt x="0" y="7815496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1A"/>
        </a:solidFill>
      </p:bgPr>
    </p:bg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Freeform 2"/>
          <p:cNvSpPr/>
          <p:nvPr/>
        </p:nvSpPr>
        <p:spPr>
          <a:xfrm rot="0" flipH="0" flipV="0">
            <a:off x="-8169367" y="-10264537"/>
            <a:ext cx="15841853" cy="16255633"/>
          </a:xfrm>
          <a:custGeom>
            <a:avLst/>
            <a:ahLst/>
            <a:rect l="l" t="t" r="r" b="b"/>
            <a:pathLst>
              <a:path w="15841853" h="16255633">
                <a:moveTo>
                  <a:pt x="0" y="0"/>
                </a:moveTo>
                <a:lnTo>
                  <a:pt x="15841853" y="0"/>
                </a:lnTo>
                <a:lnTo>
                  <a:pt x="15841853" y="16255632"/>
                </a:lnTo>
                <a:lnTo>
                  <a:pt x="0" y="16255632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 l="0" t="0" r="0" b="0"/>
            </a:stretch>
          </a:blipFill>
        </p:spPr>
      </p:sp>
      <p:sp>
        <p:nvSpPr>
          <p:cNvPr id="1048656" name="TextBox 3"/>
          <p:cNvSpPr txBox="1"/>
          <p:nvPr/>
        </p:nvSpPr>
        <p:spPr>
          <a:xfrm rot="0">
            <a:off x="2720102" y="2260058"/>
            <a:ext cx="12057353" cy="3577843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14086"/>
              </a:lnSpc>
            </a:pPr>
            <a:r>
              <a:rPr b="1" sz="10207" lang="en-US" spc="1000">
                <a:solidFill>
                  <a:srgbClr val="FFFFFF"/>
                </a:solidFill>
                <a:latin typeface="Oswald Bold"/>
                <a:ea typeface="Oswald Bold"/>
                <a:cs typeface="Oswald Bold"/>
                <a:sym typeface="Oswald Bold"/>
              </a:rPr>
              <a:t>O’ZGESHELIKLERI</a:t>
            </a:r>
          </a:p>
        </p:txBody>
      </p:sp>
      <p:sp>
        <p:nvSpPr>
          <p:cNvPr id="1048657" name="Freeform 4"/>
          <p:cNvSpPr/>
          <p:nvPr/>
        </p:nvSpPr>
        <p:spPr>
          <a:xfrm rot="0" flipH="0" flipV="0">
            <a:off x="13447294" y="-3843198"/>
            <a:ext cx="15841853" cy="16255633"/>
          </a:xfrm>
          <a:custGeom>
            <a:avLst/>
            <a:ahLst/>
            <a:rect l="l" t="t" r="r" b="b"/>
            <a:pathLst>
              <a:path w="15841853" h="16255633">
                <a:moveTo>
                  <a:pt x="0" y="0"/>
                </a:moveTo>
                <a:lnTo>
                  <a:pt x="15841853" y="0"/>
                </a:lnTo>
                <a:lnTo>
                  <a:pt x="15841853" y="16255632"/>
                </a:lnTo>
                <a:lnTo>
                  <a:pt x="0" y="16255632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 l="0" t="0" r="0" b="0"/>
            </a:stretch>
          </a:blipFill>
        </p:spPr>
      </p:sp>
      <p:grpSp>
        <p:nvGrpSpPr>
          <p:cNvPr id="45" name="Group 5"/>
          <p:cNvGrpSpPr/>
          <p:nvPr/>
        </p:nvGrpSpPr>
        <p:grpSpPr>
          <a:xfrm rot="0">
            <a:off x="2879018" y="7651256"/>
            <a:ext cx="11079656" cy="2262676"/>
            <a:chOff x="0" y="0"/>
            <a:chExt cx="2918099" cy="595931"/>
          </a:xfrm>
        </p:grpSpPr>
        <p:sp>
          <p:nvSpPr>
            <p:cNvPr id="1048658" name="Freeform 6"/>
            <p:cNvSpPr/>
            <p:nvPr/>
          </p:nvSpPr>
          <p:spPr>
            <a:xfrm rot="0" flipH="0" flipV="0">
              <a:off x="0" y="0"/>
              <a:ext cx="2918099" cy="595931"/>
            </a:xfrm>
            <a:custGeom>
              <a:avLst/>
              <a:ahLst/>
              <a:rect l="l" t="t" r="r" b="b"/>
              <a:pathLst>
                <a:path w="2918099" h="595931">
                  <a:moveTo>
                    <a:pt x="2714899" y="0"/>
                  </a:moveTo>
                  <a:lnTo>
                    <a:pt x="203200" y="0"/>
                  </a:lnTo>
                  <a:lnTo>
                    <a:pt x="0" y="297966"/>
                  </a:lnTo>
                  <a:lnTo>
                    <a:pt x="203200" y="595931"/>
                  </a:lnTo>
                  <a:lnTo>
                    <a:pt x="2714899" y="595931"/>
                  </a:lnTo>
                  <a:lnTo>
                    <a:pt x="2918099" y="297966"/>
                  </a:lnTo>
                  <a:lnTo>
                    <a:pt x="2714899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1048659" name="TextBox 7"/>
            <p:cNvSpPr txBox="1"/>
            <p:nvPr/>
          </p:nvSpPr>
          <p:spPr>
            <a:xfrm>
              <a:off x="152400" y="-19050"/>
              <a:ext cx="2613299" cy="614981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859"/>
                </a:lnSpc>
              </a:pPr>
            </a:p>
          </p:txBody>
        </p:sp>
      </p:grpSp>
      <p:sp>
        <p:nvSpPr>
          <p:cNvPr id="1048660" name="TextBox 8"/>
          <p:cNvSpPr txBox="1"/>
          <p:nvPr/>
        </p:nvSpPr>
        <p:spPr>
          <a:xfrm rot="0">
            <a:off x="3645649" y="7783536"/>
            <a:ext cx="9782491" cy="1794128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4709"/>
              </a:lnSpc>
              <a:spcBef>
                <a:spcPct val="0"/>
              </a:spcBef>
            </a:pPr>
            <a:r>
              <a:rPr sz="3412" lang="en-US" spc="34">
                <a:solidFill>
                  <a:srgbClr val="00BF63"/>
                </a:solidFill>
                <a:latin typeface="Beatrix Antiqua"/>
                <a:ea typeface="Beatrix Antiqua"/>
                <a:cs typeface="Beatrix Antiqua"/>
                <a:sym typeface="Beatrix Antiqua"/>
              </a:rPr>
              <a:t>Aǵımdaǵı aktivler, bunday aktivler bolsa kárxananıń likvidligini támiyinleydi, yaǵnıy tez naq aqshaǵa aylantırılıwı múmkin. </a:t>
            </a:r>
          </a:p>
        </p:txBody>
      </p:sp>
      <p:grpSp>
        <p:nvGrpSpPr>
          <p:cNvPr id="46" name="Group 9"/>
          <p:cNvGrpSpPr/>
          <p:nvPr/>
        </p:nvGrpSpPr>
        <p:grpSpPr>
          <a:xfrm rot="0">
            <a:off x="1200363" y="4284618"/>
            <a:ext cx="10185862" cy="2937238"/>
            <a:chOff x="0" y="0"/>
            <a:chExt cx="2682696" cy="773594"/>
          </a:xfrm>
        </p:grpSpPr>
        <p:sp>
          <p:nvSpPr>
            <p:cNvPr id="1048661" name="Freeform 10"/>
            <p:cNvSpPr/>
            <p:nvPr/>
          </p:nvSpPr>
          <p:spPr>
            <a:xfrm rot="0" flipH="0" flipV="0">
              <a:off x="0" y="0"/>
              <a:ext cx="2682696" cy="773594"/>
            </a:xfrm>
            <a:custGeom>
              <a:avLst/>
              <a:ahLst/>
              <a:rect l="l" t="t" r="r" b="b"/>
              <a:pathLst>
                <a:path w="2682696" h="773594">
                  <a:moveTo>
                    <a:pt x="2479496" y="0"/>
                  </a:moveTo>
                  <a:lnTo>
                    <a:pt x="203200" y="0"/>
                  </a:lnTo>
                  <a:lnTo>
                    <a:pt x="0" y="386797"/>
                  </a:lnTo>
                  <a:lnTo>
                    <a:pt x="203200" y="773594"/>
                  </a:lnTo>
                  <a:lnTo>
                    <a:pt x="2479496" y="773594"/>
                  </a:lnTo>
                  <a:lnTo>
                    <a:pt x="2682696" y="386797"/>
                  </a:lnTo>
                  <a:lnTo>
                    <a:pt x="2479496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id="1048662" name="TextBox 11"/>
            <p:cNvSpPr txBox="1"/>
            <p:nvPr/>
          </p:nvSpPr>
          <p:spPr>
            <a:xfrm>
              <a:off x="152400" y="-19050"/>
              <a:ext cx="2377896" cy="792644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859"/>
                </a:lnSpc>
              </a:pPr>
            </a:p>
          </p:txBody>
        </p:sp>
      </p:grpSp>
      <p:sp>
        <p:nvSpPr>
          <p:cNvPr id="1048663" name="TextBox 12"/>
          <p:cNvSpPr txBox="1"/>
          <p:nvPr/>
        </p:nvSpPr>
        <p:spPr>
          <a:xfrm rot="0">
            <a:off x="1761609" y="4488368"/>
            <a:ext cx="9063369" cy="2574798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3379"/>
              </a:lnSpc>
            </a:pPr>
            <a:r>
              <a:rPr sz="2599" lang="en-US">
                <a:solidFill>
                  <a:srgbClr val="00BF63"/>
                </a:solidFill>
                <a:latin typeface="Beatrix Antiqua"/>
                <a:ea typeface="Beatrix Antiqua"/>
                <a:cs typeface="Beatrix Antiqua"/>
                <a:sym typeface="Beatrix Antiqua"/>
              </a:rPr>
              <a:t>Uzaq múddetli aktivler,</a:t>
            </a:r>
            <a:r>
              <a:rPr sz="2599" lang="en-US">
                <a:solidFill>
                  <a:srgbClr val="00BF63"/>
                </a:solidFill>
                <a:latin typeface="Beatrix Antiqua"/>
                <a:ea typeface="Beatrix Antiqua"/>
                <a:cs typeface="Beatrix Antiqua"/>
                <a:sym typeface="Beatrix Antiqua"/>
              </a:rPr>
              <a:t> bunday aktivler uzaq múddet paydalanıwdan dáramat keltiredi hám az-azdan amortizatsiya yamasa tozıw esabınan ma`nisi azayadı. Kárxana iskerligi tabıslı bolıwı ushın uzaq múddetli hám aǵımdaǵı aktivlerdiń balanslı basqarıwı zárúrli bolıp tabıladı.</a:t>
            </a:r>
          </a:p>
          <a:p>
            <a:pPr algn="ctr">
              <a:lnSpc>
                <a:spcPts val="337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4" name="Freeform 2"/>
          <p:cNvSpPr/>
          <p:nvPr/>
        </p:nvSpPr>
        <p:spPr>
          <a:xfrm rot="0" flipH="1" flipV="1">
            <a:off x="0" y="0"/>
            <a:ext cx="18288000" cy="10287000"/>
          </a:xfrm>
          <a:custGeom>
            <a:avLst/>
            <a:ah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 l="0" t="-38888" r="0" b="-38888"/>
            </a:stretch>
          </a:blipFill>
        </p:spPr>
      </p:sp>
      <p:sp>
        <p:nvSpPr>
          <p:cNvPr id="1048665" name="Freeform 3"/>
          <p:cNvSpPr/>
          <p:nvPr/>
        </p:nvSpPr>
        <p:spPr>
          <a:xfrm rot="3407869" flipH="0" flipV="0">
            <a:off x="12052165" y="1118883"/>
            <a:ext cx="12471670" cy="5351480"/>
          </a:xfrm>
          <a:custGeom>
            <a:avLst/>
            <a:ah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 l="0" t="0" r="0" b="0"/>
            </a:stretch>
          </a:blipFill>
        </p:spPr>
      </p:sp>
      <p:sp>
        <p:nvSpPr>
          <p:cNvPr id="1048666" name="Freeform 4"/>
          <p:cNvSpPr/>
          <p:nvPr/>
        </p:nvSpPr>
        <p:spPr>
          <a:xfrm rot="0" flipH="0" flipV="0">
            <a:off x="11489411" y="664311"/>
            <a:ext cx="6021895" cy="8876442"/>
          </a:xfrm>
          <a:custGeom>
            <a:avLst/>
            <a:ahLst/>
            <a:rect l="l" t="t" r="r" b="b"/>
            <a:pathLst>
              <a:path w="6021895" h="8876442">
                <a:moveTo>
                  <a:pt x="0" y="0"/>
                </a:moveTo>
                <a:lnTo>
                  <a:pt x="6021895" y="0"/>
                </a:lnTo>
                <a:lnTo>
                  <a:pt x="6021895" y="8876442"/>
                </a:lnTo>
                <a:lnTo>
                  <a:pt x="0" y="8876442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 l="-42054" t="0" r="-79050" b="0"/>
            </a:stretch>
          </a:blipFill>
        </p:spPr>
      </p:sp>
      <p:sp>
        <p:nvSpPr>
          <p:cNvPr id="1048667" name="Freeform 5"/>
          <p:cNvSpPr/>
          <p:nvPr/>
        </p:nvSpPr>
        <p:spPr>
          <a:xfrm rot="0" flipH="0" flipV="0">
            <a:off x="8203215" y="7962246"/>
            <a:ext cx="4876482" cy="516424"/>
          </a:xfrm>
          <a:custGeom>
            <a:avLst/>
            <a:ahLst/>
            <a:rect l="l" t="t" r="r" b="b"/>
            <a:pathLst>
              <a:path w="4876482" h="516424">
                <a:moveTo>
                  <a:pt x="0" y="0"/>
                </a:moveTo>
                <a:lnTo>
                  <a:pt x="4876483" y="0"/>
                </a:lnTo>
                <a:lnTo>
                  <a:pt x="4876483" y="516423"/>
                </a:lnTo>
                <a:lnTo>
                  <a:pt x="0" y="516423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4"/>
            <a:stretch>
              <a:fillRect l="0" t="-86495" r="0" b="0"/>
            </a:stretch>
          </a:blipFill>
        </p:spPr>
      </p:sp>
      <p:grpSp>
        <p:nvGrpSpPr>
          <p:cNvPr id="48" name="Group 6"/>
          <p:cNvGrpSpPr/>
          <p:nvPr/>
        </p:nvGrpSpPr>
        <p:grpSpPr>
          <a:xfrm rot="0">
            <a:off x="8537793" y="2746093"/>
            <a:ext cx="4858949" cy="4794814"/>
            <a:chOff x="0" y="0"/>
            <a:chExt cx="1279723" cy="1262832"/>
          </a:xfrm>
        </p:grpSpPr>
        <p:sp>
          <p:nvSpPr>
            <p:cNvPr id="1048668" name="Freeform 7"/>
            <p:cNvSpPr/>
            <p:nvPr/>
          </p:nvSpPr>
          <p:spPr>
            <a:xfrm rot="0" flipH="0" flipV="0">
              <a:off x="0" y="0"/>
              <a:ext cx="1279723" cy="1262832"/>
            </a:xfrm>
            <a:custGeom>
              <a:avLst/>
              <a:ahLst/>
              <a:rect l="l" t="t" r="r" b="b"/>
              <a:pathLst>
                <a:path w="1279723" h="1262832">
                  <a:moveTo>
                    <a:pt x="0" y="0"/>
                  </a:moveTo>
                  <a:lnTo>
                    <a:pt x="1279723" y="0"/>
                  </a:lnTo>
                  <a:lnTo>
                    <a:pt x="1279723" y="1262832"/>
                  </a:lnTo>
                  <a:lnTo>
                    <a:pt x="0" y="1262832"/>
                  </a:lnTo>
                  <a:close/>
                </a:path>
              </a:pathLst>
            </a:custGeom>
            <a:solidFill>
              <a:srgbClr val="1A1A1A"/>
            </a:solidFill>
          </p:spPr>
        </p:sp>
        <p:sp>
          <p:nvSpPr>
            <p:cNvPr id="1048669" name="TextBox 8"/>
            <p:cNvSpPr txBox="1"/>
            <p:nvPr/>
          </p:nvSpPr>
          <p:spPr>
            <a:xfrm>
              <a:off x="0" y="-57150"/>
              <a:ext cx="1279723" cy="1319982"/>
            </a:xfrm>
            <a:prstGeom prst="rect"/>
          </p:spPr>
          <p:txBody>
            <a:bodyPr anchor="ctr" bIns="50800" lIns="50800" rIns="50800" rtlCol="0" tIns="50800"/>
            <a:p>
              <a:pPr algn="ctr" indent="0" lvl="0" marL="0">
                <a:lnSpc>
                  <a:spcPts val="4114"/>
                </a:lnSpc>
                <a:spcBef>
                  <a:spcPct val="0"/>
                </a:spcBef>
              </a:pPr>
            </a:p>
          </p:txBody>
        </p:sp>
      </p:grpSp>
      <p:sp>
        <p:nvSpPr>
          <p:cNvPr id="1048670" name="Freeform 9"/>
          <p:cNvSpPr/>
          <p:nvPr/>
        </p:nvSpPr>
        <p:spPr>
          <a:xfrm rot="3407869" flipH="0" flipV="0">
            <a:off x="-4696947" y="10150458"/>
            <a:ext cx="12471670" cy="5351480"/>
          </a:xfrm>
          <a:custGeom>
            <a:avLst/>
            <a:ahLst/>
            <a:rect l="l" t="t" r="r" b="b"/>
            <a:pathLst>
              <a:path w="12471670" h="5351480">
                <a:moveTo>
                  <a:pt x="0" y="0"/>
                </a:moveTo>
                <a:lnTo>
                  <a:pt x="12471670" y="0"/>
                </a:lnTo>
                <a:lnTo>
                  <a:pt x="12471670" y="5351480"/>
                </a:lnTo>
                <a:lnTo>
                  <a:pt x="0" y="5351480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 l="0" t="0" r="0" b="0"/>
            </a:stretch>
          </a:blipFill>
        </p:spPr>
      </p:sp>
      <p:sp>
        <p:nvSpPr>
          <p:cNvPr id="1048671" name="Freeform 10"/>
          <p:cNvSpPr/>
          <p:nvPr/>
        </p:nvSpPr>
        <p:spPr>
          <a:xfrm rot="0" flipH="0" flipV="0">
            <a:off x="9434679" y="3972706"/>
            <a:ext cx="2784163" cy="2862224"/>
          </a:xfrm>
          <a:custGeom>
            <a:avLst/>
            <a:ahLst/>
            <a:rect l="l" t="t" r="r" b="b"/>
            <a:pathLst>
              <a:path w="2784163" h="2862224">
                <a:moveTo>
                  <a:pt x="0" y="0"/>
                </a:moveTo>
                <a:lnTo>
                  <a:pt x="2784163" y="0"/>
                </a:lnTo>
                <a:lnTo>
                  <a:pt x="2784163" y="2862224"/>
                </a:lnTo>
                <a:lnTo>
                  <a:pt x="0" y="2862224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5"/>
            <a:stretch>
              <a:fillRect l="0" t="0" r="0" b="0"/>
            </a:stretch>
          </a:blipFill>
        </p:spPr>
      </p:sp>
      <p:sp>
        <p:nvSpPr>
          <p:cNvPr id="1048672" name="TextBox 11"/>
          <p:cNvSpPr txBox="1"/>
          <p:nvPr/>
        </p:nvSpPr>
        <p:spPr>
          <a:xfrm rot="0">
            <a:off x="471142" y="353600"/>
            <a:ext cx="10496125" cy="2462022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9693"/>
              </a:lnSpc>
            </a:pPr>
            <a:r>
              <a:rPr b="1" sz="9231" lang="en-US" spc="904">
                <a:solidFill>
                  <a:srgbClr val="5E17EB"/>
                </a:solidFill>
                <a:latin typeface="Oswald Bold"/>
                <a:ea typeface="Oswald Bold"/>
                <a:cs typeface="Oswald Bold"/>
                <a:sym typeface="Oswald Bold"/>
              </a:rPr>
              <a:t>ANALITIK JUWMAQ </a:t>
            </a:r>
          </a:p>
        </p:txBody>
      </p:sp>
      <p:sp>
        <p:nvSpPr>
          <p:cNvPr id="1048673" name="TextBox 12"/>
          <p:cNvSpPr txBox="1"/>
          <p:nvPr/>
        </p:nvSpPr>
        <p:spPr>
          <a:xfrm rot="0">
            <a:off x="1283565" y="1942867"/>
            <a:ext cx="6783887" cy="2809240"/>
          </a:xfrm>
          <a:prstGeom prst="rect"/>
        </p:spPr>
        <p:txBody>
          <a:bodyPr anchor="t" bIns="0" lIns="0" rIns="0" rtlCol="0" tIns="0">
            <a:spAutoFit/>
          </a:bodyPr>
          <a:p>
            <a:pPr algn="l" indent="-247258" lvl="1" marL="494517">
              <a:lnSpc>
                <a:spcPts val="3160"/>
              </a:lnSpc>
              <a:buFont typeface="Arial"/>
              <a:buChar char="•"/>
            </a:pPr>
            <a:r>
              <a:rPr sz="2290" lang="en-US" spc="224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Ekonomikalıq áhmiyeti: Uzaq múddetli aktivler islep shıǵarıw bazası hám texnologiyalardı jetilistiriw arqalı ekonomikalıq ósiwge úles qosadı. Aǵımdaǵı aktivler bolsa kárxananıń aylanba kapitalın támiyinlep, paydanıń tez aylanıwın qollap -quwatlaydı.</a:t>
            </a:r>
          </a:p>
        </p:txBody>
      </p:sp>
      <p:sp>
        <p:nvSpPr>
          <p:cNvPr id="1048674" name="TextBox 13"/>
          <p:cNvSpPr txBox="1"/>
          <p:nvPr/>
        </p:nvSpPr>
        <p:spPr>
          <a:xfrm rot="0">
            <a:off x="1283565" y="5105400"/>
            <a:ext cx="6269939" cy="2006600"/>
          </a:xfrm>
          <a:prstGeom prst="rect"/>
        </p:spPr>
        <p:txBody>
          <a:bodyPr anchor="t" bIns="0" lIns="0" rIns="0" rtlCol="0" tIns="0">
            <a:spAutoFit/>
          </a:bodyPr>
          <a:p>
            <a:pPr algn="l" indent="-247258" lvl="1" marL="494517">
              <a:lnSpc>
                <a:spcPts val="3160"/>
              </a:lnSpc>
              <a:buFont typeface="Arial"/>
              <a:buChar char="•"/>
            </a:pPr>
            <a:r>
              <a:rPr sz="2290" lang="en-US" spc="224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Risktı basqarıw : Aǵımdaǵı aktivlerdiń kemliligi kárxananıń tólew qábiletine qáwip saladı, uzaq múddetli aktivlerdiń hádden tıs joqarı úlesi bolsa likvidlikti tómenletiwi múmkin.</a:t>
            </a:r>
          </a:p>
        </p:txBody>
      </p:sp>
      <p:sp>
        <p:nvSpPr>
          <p:cNvPr id="1048675" name="TextBox 14"/>
          <p:cNvSpPr txBox="1"/>
          <p:nvPr/>
        </p:nvSpPr>
        <p:spPr>
          <a:xfrm rot="0">
            <a:off x="2384438" y="7864757"/>
            <a:ext cx="8257018" cy="1650493"/>
          </a:xfrm>
          <a:prstGeom prst="rect"/>
        </p:spPr>
        <p:txBody>
          <a:bodyPr anchor="t" bIns="0" lIns="0" rIns="0" rtlCol="0" tIns="0">
            <a:spAutoFit/>
          </a:bodyPr>
          <a:p>
            <a:pPr algn="ctr" indent="-269874" lvl="1" marL="539748">
              <a:lnSpc>
                <a:spcPts val="3249"/>
              </a:lnSpc>
              <a:buFont typeface="Arial"/>
              <a:buChar char="•"/>
            </a:pPr>
            <a:r>
              <a:rPr sz="2499" lang="en-US">
                <a:solidFill>
                  <a:srgbClr val="5E17EB"/>
                </a:solidFill>
                <a:latin typeface="DM Sans"/>
                <a:ea typeface="DM Sans"/>
                <a:cs typeface="DM Sans"/>
                <a:sym typeface="DM Sans"/>
              </a:rPr>
              <a:t> Basqarıw strategiyası : Kárxana uzaq múddetli aktivler hám aǵımdaǵı aktivler arasındaǵı balanstı támiyinlewi kerek. Bul turaqlı ósiw hám qısqa múddetli finanslıq mútajliklerdi teń salmaqlı boliwinda járdem beredi.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</p:bgPr>
    </p:bg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2"/>
          <p:cNvGrpSpPr/>
          <p:nvPr/>
        </p:nvGrpSpPr>
        <p:grpSpPr>
          <a:xfrm rot="0">
            <a:off x="-1703476" y="-580404"/>
            <a:ext cx="22876567" cy="11447809"/>
            <a:chOff x="0" y="0"/>
            <a:chExt cx="30502090" cy="15263745"/>
          </a:xfrm>
        </p:grpSpPr>
        <p:sp>
          <p:nvSpPr>
            <p:cNvPr id="1048676" name="Freeform 3"/>
            <p:cNvSpPr/>
            <p:nvPr/>
          </p:nvSpPr>
          <p:spPr>
            <a:xfrm rot="0" flipH="0" flipV="0">
              <a:off x="0" y="0"/>
              <a:ext cx="15263745" cy="15263745"/>
            </a:xfrm>
            <a:custGeom>
              <a:avLst/>
              <a:ah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xmlns:r="http://schemas.openxmlformats.org/officeDocument/2006/relationships" r:embed="rId1"/>
              <a:stretch>
                <a:fillRect l="0" t="0" r="0" b="0"/>
              </a:stretch>
            </a:blipFill>
          </p:spPr>
        </p:sp>
        <p:sp>
          <p:nvSpPr>
            <p:cNvPr id="1048677" name="Freeform 4"/>
            <p:cNvSpPr/>
            <p:nvPr/>
          </p:nvSpPr>
          <p:spPr>
            <a:xfrm rot="0" flipH="0" flipV="0">
              <a:off x="15238345" y="0"/>
              <a:ext cx="15263745" cy="15263745"/>
            </a:xfrm>
            <a:custGeom>
              <a:avLst/>
              <a:ahLst/>
              <a:rect l="l" t="t" r="r" b="b"/>
              <a:pathLst>
                <a:path w="15263745" h="15263745">
                  <a:moveTo>
                    <a:pt x="0" y="0"/>
                  </a:moveTo>
                  <a:lnTo>
                    <a:pt x="15263745" y="0"/>
                  </a:lnTo>
                  <a:lnTo>
                    <a:pt x="15263745" y="15263745"/>
                  </a:lnTo>
                  <a:lnTo>
                    <a:pt x="0" y="152637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xmlns:r="http://schemas.openxmlformats.org/officeDocument/2006/relationships" r:embed="rId1"/>
              <a:stretch>
                <a:fillRect l="0" t="0" r="0" b="0"/>
              </a:stretch>
            </a:blipFill>
          </p:spPr>
        </p:sp>
      </p:grpSp>
      <p:grpSp>
        <p:nvGrpSpPr>
          <p:cNvPr id="51" name="Group 5"/>
          <p:cNvGrpSpPr/>
          <p:nvPr/>
        </p:nvGrpSpPr>
        <p:grpSpPr>
          <a:xfrm rot="0">
            <a:off x="805370" y="3669663"/>
            <a:ext cx="4993936" cy="4791729"/>
            <a:chOff x="0" y="0"/>
            <a:chExt cx="1315275" cy="1262019"/>
          </a:xfrm>
        </p:grpSpPr>
        <p:sp>
          <p:nvSpPr>
            <p:cNvPr id="1048678" name="Freeform 6"/>
            <p:cNvSpPr/>
            <p:nvPr/>
          </p:nvSpPr>
          <p:spPr>
            <a:xfrm rot="0" flipH="0" flipV="0">
              <a:off x="0" y="0"/>
              <a:ext cx="1315275" cy="1262019"/>
            </a:xfrm>
            <a:custGeom>
              <a:avLst/>
              <a:ahLst/>
              <a:rect l="l" t="t" r="r" b="b"/>
              <a:pathLst>
                <a:path w="1315275" h="1262019">
                  <a:moveTo>
                    <a:pt x="55810" y="0"/>
                  </a:moveTo>
                  <a:lnTo>
                    <a:pt x="1259466" y="0"/>
                  </a:lnTo>
                  <a:cubicBezTo>
                    <a:pt x="1274268" y="0"/>
                    <a:pt x="1288463" y="5880"/>
                    <a:pt x="1298929" y="16346"/>
                  </a:cubicBezTo>
                  <a:cubicBezTo>
                    <a:pt x="1309396" y="26813"/>
                    <a:pt x="1315275" y="41008"/>
                    <a:pt x="1315275" y="55810"/>
                  </a:cubicBezTo>
                  <a:lnTo>
                    <a:pt x="1315275" y="1206210"/>
                  </a:lnTo>
                  <a:cubicBezTo>
                    <a:pt x="1315275" y="1221011"/>
                    <a:pt x="1309396" y="1235207"/>
                    <a:pt x="1298929" y="1245673"/>
                  </a:cubicBezTo>
                  <a:cubicBezTo>
                    <a:pt x="1288463" y="1256139"/>
                    <a:pt x="1274268" y="1262019"/>
                    <a:pt x="1259466" y="1262019"/>
                  </a:cubicBezTo>
                  <a:lnTo>
                    <a:pt x="55810" y="1262019"/>
                  </a:lnTo>
                  <a:cubicBezTo>
                    <a:pt x="41008" y="1262019"/>
                    <a:pt x="26813" y="1256139"/>
                    <a:pt x="16346" y="1245673"/>
                  </a:cubicBezTo>
                  <a:cubicBezTo>
                    <a:pt x="5880" y="1235207"/>
                    <a:pt x="0" y="1221011"/>
                    <a:pt x="0" y="1206210"/>
                  </a:cubicBezTo>
                  <a:lnTo>
                    <a:pt x="0" y="55810"/>
                  </a:lnTo>
                  <a:cubicBezTo>
                    <a:pt x="0" y="41008"/>
                    <a:pt x="5880" y="26813"/>
                    <a:pt x="16346" y="16346"/>
                  </a:cubicBezTo>
                  <a:cubicBezTo>
                    <a:pt x="26813" y="5880"/>
                    <a:pt x="41008" y="0"/>
                    <a:pt x="55810" y="0"/>
                  </a:cubicBezTo>
                  <a:close/>
                </a:path>
              </a:pathLst>
            </a:custGeom>
            <a:solidFill>
              <a:srgbClr val="F1F1F1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048679" name="TextBox 7"/>
            <p:cNvSpPr txBox="1"/>
            <p:nvPr/>
          </p:nvSpPr>
          <p:spPr>
            <a:xfrm>
              <a:off x="0" y="-38100"/>
              <a:ext cx="1315275" cy="1300119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116"/>
                </a:lnSpc>
              </a:pPr>
            </a:p>
          </p:txBody>
        </p:sp>
      </p:grpSp>
      <p:sp>
        <p:nvSpPr>
          <p:cNvPr id="1048680" name="TextBox 8"/>
          <p:cNvSpPr txBox="1"/>
          <p:nvPr/>
        </p:nvSpPr>
        <p:spPr>
          <a:xfrm rot="0">
            <a:off x="1178124" y="6371584"/>
            <a:ext cx="4256939" cy="1142238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2998"/>
              </a:lnSpc>
              <a:spcBef>
                <a:spcPct val="0"/>
              </a:spcBef>
            </a:pPr>
            <a:r>
              <a:rPr sz="2039" lang="en-US">
                <a:solidFill>
                  <a:srgbClr val="211F1C"/>
                </a:solidFill>
                <a:latin typeface="Roboto Mono"/>
                <a:ea typeface="Roboto Mono"/>
                <a:cs typeface="Roboto Mono"/>
                <a:sym typeface="Roboto Mono"/>
              </a:rPr>
              <a:t>Kárxananıń nátiyjeli iskerligi ushın hár eki aktiv túri bir-birin tolıqtırıwı kerek.</a:t>
            </a:r>
          </a:p>
        </p:txBody>
      </p:sp>
      <p:grpSp>
        <p:nvGrpSpPr>
          <p:cNvPr id="52" name="Group 9"/>
          <p:cNvGrpSpPr/>
          <p:nvPr/>
        </p:nvGrpSpPr>
        <p:grpSpPr>
          <a:xfrm rot="0">
            <a:off x="6647032" y="3669663"/>
            <a:ext cx="4993936" cy="4791729"/>
            <a:chOff x="0" y="0"/>
            <a:chExt cx="1315275" cy="1262019"/>
          </a:xfrm>
        </p:grpSpPr>
        <p:sp>
          <p:nvSpPr>
            <p:cNvPr id="1048681" name="Freeform 10"/>
            <p:cNvSpPr/>
            <p:nvPr/>
          </p:nvSpPr>
          <p:spPr>
            <a:xfrm rot="0" flipH="0" flipV="0">
              <a:off x="0" y="0"/>
              <a:ext cx="1315275" cy="1262019"/>
            </a:xfrm>
            <a:custGeom>
              <a:avLst/>
              <a:ahLst/>
              <a:rect l="l" t="t" r="r" b="b"/>
              <a:pathLst>
                <a:path w="1315275" h="1262019">
                  <a:moveTo>
                    <a:pt x="55810" y="0"/>
                  </a:moveTo>
                  <a:lnTo>
                    <a:pt x="1259466" y="0"/>
                  </a:lnTo>
                  <a:cubicBezTo>
                    <a:pt x="1274268" y="0"/>
                    <a:pt x="1288463" y="5880"/>
                    <a:pt x="1298929" y="16346"/>
                  </a:cubicBezTo>
                  <a:cubicBezTo>
                    <a:pt x="1309396" y="26813"/>
                    <a:pt x="1315275" y="41008"/>
                    <a:pt x="1315275" y="55810"/>
                  </a:cubicBezTo>
                  <a:lnTo>
                    <a:pt x="1315275" y="1206210"/>
                  </a:lnTo>
                  <a:cubicBezTo>
                    <a:pt x="1315275" y="1221011"/>
                    <a:pt x="1309396" y="1235207"/>
                    <a:pt x="1298929" y="1245673"/>
                  </a:cubicBezTo>
                  <a:cubicBezTo>
                    <a:pt x="1288463" y="1256139"/>
                    <a:pt x="1274268" y="1262019"/>
                    <a:pt x="1259466" y="1262019"/>
                  </a:cubicBezTo>
                  <a:lnTo>
                    <a:pt x="55810" y="1262019"/>
                  </a:lnTo>
                  <a:cubicBezTo>
                    <a:pt x="41008" y="1262019"/>
                    <a:pt x="26813" y="1256139"/>
                    <a:pt x="16346" y="1245673"/>
                  </a:cubicBezTo>
                  <a:cubicBezTo>
                    <a:pt x="5880" y="1235207"/>
                    <a:pt x="0" y="1221011"/>
                    <a:pt x="0" y="1206210"/>
                  </a:cubicBezTo>
                  <a:lnTo>
                    <a:pt x="0" y="55810"/>
                  </a:lnTo>
                  <a:cubicBezTo>
                    <a:pt x="0" y="41008"/>
                    <a:pt x="5880" y="26813"/>
                    <a:pt x="16346" y="16346"/>
                  </a:cubicBezTo>
                  <a:cubicBezTo>
                    <a:pt x="26813" y="5880"/>
                    <a:pt x="41008" y="0"/>
                    <a:pt x="55810" y="0"/>
                  </a:cubicBezTo>
                  <a:close/>
                </a:path>
              </a:pathLst>
            </a:custGeom>
            <a:solidFill>
              <a:srgbClr val="F1F1F1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048682" name="TextBox 11"/>
            <p:cNvSpPr txBox="1"/>
            <p:nvPr/>
          </p:nvSpPr>
          <p:spPr>
            <a:xfrm>
              <a:off x="0" y="-38100"/>
              <a:ext cx="1315275" cy="1300119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116"/>
                </a:lnSpc>
              </a:pPr>
            </a:p>
          </p:txBody>
        </p:sp>
      </p:grpSp>
      <p:grpSp>
        <p:nvGrpSpPr>
          <p:cNvPr id="53" name="Group 12"/>
          <p:cNvGrpSpPr/>
          <p:nvPr/>
        </p:nvGrpSpPr>
        <p:grpSpPr>
          <a:xfrm rot="0">
            <a:off x="12484439" y="3669663"/>
            <a:ext cx="4993936" cy="4791729"/>
            <a:chOff x="0" y="0"/>
            <a:chExt cx="1315275" cy="1262019"/>
          </a:xfrm>
        </p:grpSpPr>
        <p:sp>
          <p:nvSpPr>
            <p:cNvPr id="1048683" name="Freeform 13"/>
            <p:cNvSpPr/>
            <p:nvPr/>
          </p:nvSpPr>
          <p:spPr>
            <a:xfrm rot="0" flipH="0" flipV="0">
              <a:off x="0" y="0"/>
              <a:ext cx="1315275" cy="1262019"/>
            </a:xfrm>
            <a:custGeom>
              <a:avLst/>
              <a:ahLst/>
              <a:rect l="l" t="t" r="r" b="b"/>
              <a:pathLst>
                <a:path w="1315275" h="1262019">
                  <a:moveTo>
                    <a:pt x="55810" y="0"/>
                  </a:moveTo>
                  <a:lnTo>
                    <a:pt x="1259466" y="0"/>
                  </a:lnTo>
                  <a:cubicBezTo>
                    <a:pt x="1274268" y="0"/>
                    <a:pt x="1288463" y="5880"/>
                    <a:pt x="1298929" y="16346"/>
                  </a:cubicBezTo>
                  <a:cubicBezTo>
                    <a:pt x="1309396" y="26813"/>
                    <a:pt x="1315275" y="41008"/>
                    <a:pt x="1315275" y="55810"/>
                  </a:cubicBezTo>
                  <a:lnTo>
                    <a:pt x="1315275" y="1206210"/>
                  </a:lnTo>
                  <a:cubicBezTo>
                    <a:pt x="1315275" y="1221011"/>
                    <a:pt x="1309396" y="1235207"/>
                    <a:pt x="1298929" y="1245673"/>
                  </a:cubicBezTo>
                  <a:cubicBezTo>
                    <a:pt x="1288463" y="1256139"/>
                    <a:pt x="1274268" y="1262019"/>
                    <a:pt x="1259466" y="1262019"/>
                  </a:cubicBezTo>
                  <a:lnTo>
                    <a:pt x="55810" y="1262019"/>
                  </a:lnTo>
                  <a:cubicBezTo>
                    <a:pt x="41008" y="1262019"/>
                    <a:pt x="26813" y="1256139"/>
                    <a:pt x="16346" y="1245673"/>
                  </a:cubicBezTo>
                  <a:cubicBezTo>
                    <a:pt x="5880" y="1235207"/>
                    <a:pt x="0" y="1221011"/>
                    <a:pt x="0" y="1206210"/>
                  </a:cubicBezTo>
                  <a:lnTo>
                    <a:pt x="0" y="55810"/>
                  </a:lnTo>
                  <a:cubicBezTo>
                    <a:pt x="0" y="41008"/>
                    <a:pt x="5880" y="26813"/>
                    <a:pt x="16346" y="16346"/>
                  </a:cubicBezTo>
                  <a:cubicBezTo>
                    <a:pt x="26813" y="5880"/>
                    <a:pt x="41008" y="0"/>
                    <a:pt x="55810" y="0"/>
                  </a:cubicBezTo>
                  <a:close/>
                </a:path>
              </a:pathLst>
            </a:custGeom>
            <a:solidFill>
              <a:srgbClr val="F1F1F1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048684" name="TextBox 14"/>
            <p:cNvSpPr txBox="1"/>
            <p:nvPr/>
          </p:nvSpPr>
          <p:spPr>
            <a:xfrm>
              <a:off x="0" y="-38100"/>
              <a:ext cx="1315275" cy="1300119"/>
            </a:xfrm>
            <a:prstGeom prst="rect"/>
          </p:spPr>
          <p:txBody>
            <a:bodyPr anchor="ctr" bIns="50800" lIns="50800" rIns="50800" rtlCol="0" tIns="50800"/>
            <a:p>
              <a:pPr algn="ctr">
                <a:lnSpc>
                  <a:spcPts val="2116"/>
                </a:lnSpc>
              </a:pPr>
            </a:p>
          </p:txBody>
        </p:sp>
      </p:grpSp>
      <p:sp>
        <p:nvSpPr>
          <p:cNvPr id="1048685" name="Freeform 15"/>
          <p:cNvSpPr/>
          <p:nvPr/>
        </p:nvSpPr>
        <p:spPr>
          <a:xfrm rot="0" flipH="0" flipV="0">
            <a:off x="14206468" y="4080239"/>
            <a:ext cx="1549878" cy="1549878"/>
          </a:xfrm>
          <a:custGeom>
            <a:avLst/>
            <a:ahLst/>
            <a:rect l="l" t="t" r="r" b="b"/>
            <a:pathLst>
              <a:path w="1549878" h="1549878">
                <a:moveTo>
                  <a:pt x="0" y="0"/>
                </a:moveTo>
                <a:lnTo>
                  <a:pt x="1549878" y="0"/>
                </a:lnTo>
                <a:lnTo>
                  <a:pt x="1549878" y="1549878"/>
                </a:lnTo>
                <a:lnTo>
                  <a:pt x="0" y="1549878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 l="0" t="0" r="0" b="0"/>
            </a:stretch>
          </a:blipFill>
        </p:spPr>
      </p:sp>
      <p:sp>
        <p:nvSpPr>
          <p:cNvPr id="1048686" name="TextBox 16"/>
          <p:cNvSpPr txBox="1"/>
          <p:nvPr/>
        </p:nvSpPr>
        <p:spPr>
          <a:xfrm rot="0">
            <a:off x="7015531" y="6371584"/>
            <a:ext cx="4256939" cy="1142238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2998"/>
              </a:lnSpc>
              <a:spcBef>
                <a:spcPct val="0"/>
              </a:spcBef>
            </a:pPr>
            <a:r>
              <a:rPr sz="2039" lang="en-US">
                <a:solidFill>
                  <a:srgbClr val="211F1C"/>
                </a:solidFill>
                <a:latin typeface="Roboto Mono"/>
                <a:ea typeface="Roboto Mono"/>
                <a:cs typeface="Roboto Mono"/>
                <a:sym typeface="Roboto Mono"/>
              </a:rPr>
              <a:t> Finanslıq analiz arqalı aktivler strukturasın turaqlı qadaǵalaw etip barıw zárúr.</a:t>
            </a:r>
          </a:p>
        </p:txBody>
      </p:sp>
      <p:sp>
        <p:nvSpPr>
          <p:cNvPr id="1048687" name="TextBox 17"/>
          <p:cNvSpPr txBox="1"/>
          <p:nvPr/>
        </p:nvSpPr>
        <p:spPr>
          <a:xfrm rot="0">
            <a:off x="12852937" y="6017902"/>
            <a:ext cx="4256939" cy="1623696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2557"/>
              </a:lnSpc>
            </a:pPr>
            <a:r>
              <a:rPr sz="1739" lang="en-US">
                <a:solidFill>
                  <a:srgbClr val="211F1C"/>
                </a:solidFill>
                <a:latin typeface="Roboto Mono"/>
                <a:ea typeface="Roboto Mono"/>
                <a:cs typeface="Roboto Mono"/>
                <a:sym typeface="Roboto Mono"/>
              </a:rPr>
              <a:t>Strategiyalıq investitsiyalar uzaq múddetli aktivlerdi bekkemlewde, aqılǵa say rezervler basqarıwı bolsa aǵımdaǵı aktivlerdiń natiyjeliligin asırıwda zárúrli bolıp tabıladı.</a:t>
            </a:r>
          </a:p>
          <a:p>
            <a:pPr algn="ctr" indent="0" lvl="0" marL="0">
              <a:lnSpc>
                <a:spcPts val="2557"/>
              </a:lnSpc>
              <a:spcBef>
                <a:spcPct val="0"/>
              </a:spcBef>
            </a:pPr>
          </a:p>
        </p:txBody>
      </p:sp>
      <p:sp>
        <p:nvSpPr>
          <p:cNvPr id="1048688" name="TextBox 18"/>
          <p:cNvSpPr txBox="1"/>
          <p:nvPr/>
        </p:nvSpPr>
        <p:spPr>
          <a:xfrm rot="0">
            <a:off x="2144165" y="1374852"/>
            <a:ext cx="13999670" cy="1076325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8475"/>
              </a:lnSpc>
              <a:spcBef>
                <a:spcPct val="0"/>
              </a:spcBef>
            </a:pPr>
            <a:r>
              <a:rPr sz="8392" lang="en-US">
                <a:solidFill>
                  <a:srgbClr val="211F1C"/>
                </a:solidFill>
                <a:latin typeface="Anton"/>
                <a:ea typeface="Anton"/>
                <a:cs typeface="Anton"/>
                <a:sym typeface="Anton"/>
              </a:rPr>
              <a:t> ULIWMA JUWMAQLAR :</a:t>
            </a:r>
          </a:p>
        </p:txBody>
      </p:sp>
      <p:sp>
        <p:nvSpPr>
          <p:cNvPr id="1048689" name="Freeform 19"/>
          <p:cNvSpPr/>
          <p:nvPr/>
        </p:nvSpPr>
        <p:spPr>
          <a:xfrm rot="0" flipH="0" flipV="0">
            <a:off x="16486423" y="496912"/>
            <a:ext cx="991952" cy="847668"/>
          </a:xfrm>
          <a:custGeom>
            <a:avLst/>
            <a:ahLst/>
            <a:rect l="l" t="t" r="r" b="b"/>
            <a:pathLst>
              <a:path w="991952" h="847668">
                <a:moveTo>
                  <a:pt x="0" y="0"/>
                </a:moveTo>
                <a:lnTo>
                  <a:pt x="991952" y="0"/>
                </a:lnTo>
                <a:lnTo>
                  <a:pt x="991952" y="847669"/>
                </a:lnTo>
                <a:lnTo>
                  <a:pt x="0" y="847669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 l="0" t="0" r="0" b="0"/>
            </a:stretch>
          </a:blipFill>
        </p:spPr>
      </p:sp>
      <p:grpSp>
        <p:nvGrpSpPr>
          <p:cNvPr id="54" name="Group 20"/>
          <p:cNvGrpSpPr/>
          <p:nvPr/>
        </p:nvGrpSpPr>
        <p:grpSpPr>
          <a:xfrm rot="0">
            <a:off x="1008440" y="9130637"/>
            <a:ext cx="2482996" cy="257586"/>
            <a:chOff x="0" y="0"/>
            <a:chExt cx="3310662" cy="343448"/>
          </a:xfrm>
        </p:grpSpPr>
        <p:sp>
          <p:nvSpPr>
            <p:cNvPr id="1048690" name="Freeform 21"/>
            <p:cNvSpPr/>
            <p:nvPr/>
          </p:nvSpPr>
          <p:spPr>
            <a:xfrm rot="0" flipH="0" flipV="0">
              <a:off x="2968720" y="0"/>
              <a:ext cx="341941" cy="341941"/>
            </a:xfrm>
            <a:custGeom>
              <a:avLst/>
              <a:ahLst/>
              <a:rect l="l" t="t" r="r" b="b"/>
              <a:pathLst>
                <a:path w="341941" h="341941">
                  <a:moveTo>
                    <a:pt x="0" y="0"/>
                  </a:moveTo>
                  <a:lnTo>
                    <a:pt x="341942" y="0"/>
                  </a:lnTo>
                  <a:lnTo>
                    <a:pt x="341942" y="341941"/>
                  </a:lnTo>
                  <a:lnTo>
                    <a:pt x="0" y="3419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xmlns:r="http://schemas.openxmlformats.org/officeDocument/2006/relationships" r:embed="rId4"/>
              <a:stretch>
                <a:fillRect l="0" t="0" r="0" b="0"/>
              </a:stretch>
            </a:blipFill>
          </p:spPr>
        </p:sp>
        <p:sp>
          <p:nvSpPr>
            <p:cNvPr id="1048691" name="Freeform 22"/>
            <p:cNvSpPr/>
            <p:nvPr/>
          </p:nvSpPr>
          <p:spPr>
            <a:xfrm rot="0" flipH="0" flipV="0">
              <a:off x="0" y="1507"/>
              <a:ext cx="341941" cy="341941"/>
            </a:xfrm>
            <a:custGeom>
              <a:avLst/>
              <a:ahLst/>
              <a:rect l="l" t="t" r="r" b="b"/>
              <a:pathLst>
                <a:path w="341941" h="341941">
                  <a:moveTo>
                    <a:pt x="0" y="0"/>
                  </a:moveTo>
                  <a:lnTo>
                    <a:pt x="341941" y="0"/>
                  </a:lnTo>
                  <a:lnTo>
                    <a:pt x="341941" y="341941"/>
                  </a:lnTo>
                  <a:lnTo>
                    <a:pt x="0" y="3419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xmlns:r="http://schemas.openxmlformats.org/officeDocument/2006/relationships" r:embed="rId4"/>
              <a:stretch>
                <a:fillRect l="0" t="0" r="0" b="0"/>
              </a:stretch>
            </a:blipFill>
          </p:spPr>
        </p:sp>
      </p:grpSp>
      <p:sp>
        <p:nvSpPr>
          <p:cNvPr id="1048692" name="Freeform 23"/>
          <p:cNvSpPr/>
          <p:nvPr/>
        </p:nvSpPr>
        <p:spPr>
          <a:xfrm rot="0" flipH="0" flipV="0">
            <a:off x="2531654" y="4080239"/>
            <a:ext cx="1549878" cy="1549878"/>
          </a:xfrm>
          <a:custGeom>
            <a:avLst/>
            <a:ahLst/>
            <a:rect l="l" t="t" r="r" b="b"/>
            <a:pathLst>
              <a:path w="1549878" h="1549878">
                <a:moveTo>
                  <a:pt x="0" y="0"/>
                </a:moveTo>
                <a:lnTo>
                  <a:pt x="1549878" y="0"/>
                </a:lnTo>
                <a:lnTo>
                  <a:pt x="1549878" y="1549878"/>
                </a:lnTo>
                <a:lnTo>
                  <a:pt x="0" y="1549878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 l="0" t="0" r="0" b="0"/>
            </a:stretch>
          </a:blipFill>
        </p:spPr>
      </p:sp>
      <p:sp>
        <p:nvSpPr>
          <p:cNvPr id="1048693" name="Freeform 24"/>
          <p:cNvSpPr/>
          <p:nvPr/>
        </p:nvSpPr>
        <p:spPr>
          <a:xfrm rot="0" flipH="0" flipV="0">
            <a:off x="8369061" y="4080239"/>
            <a:ext cx="1549878" cy="1549878"/>
          </a:xfrm>
          <a:custGeom>
            <a:avLst/>
            <a:ahLst/>
            <a:rect l="l" t="t" r="r" b="b"/>
            <a:pathLst>
              <a:path w="1549878" h="1549878">
                <a:moveTo>
                  <a:pt x="0" y="0"/>
                </a:moveTo>
                <a:lnTo>
                  <a:pt x="1549878" y="0"/>
                </a:lnTo>
                <a:lnTo>
                  <a:pt x="1549878" y="1549878"/>
                </a:lnTo>
                <a:lnTo>
                  <a:pt x="0" y="1549878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 l="0" t="0" r="0" b="0"/>
            </a:stretch>
          </a:blipFill>
        </p:spPr>
      </p:sp>
      <p:sp>
        <p:nvSpPr>
          <p:cNvPr id="1048694" name="TextBox 25"/>
          <p:cNvSpPr txBox="1"/>
          <p:nvPr/>
        </p:nvSpPr>
        <p:spPr>
          <a:xfrm rot="0">
            <a:off x="404812" y="8855570"/>
            <a:ext cx="17478375" cy="815975"/>
          </a:xfrm>
          <a:prstGeom prst="rect"/>
        </p:spPr>
        <p:txBody>
          <a:bodyPr anchor="t" bIns="0" lIns="0" rIns="0" rtlCol="0" tIns="0">
            <a:spAutoFit/>
          </a:bodyPr>
          <a:p>
            <a:pPr algn="ctr">
              <a:lnSpc>
                <a:spcPts val="3249"/>
              </a:lnSpc>
              <a:spcBef>
                <a:spcPct val="0"/>
              </a:spcBef>
            </a:pPr>
            <a:r>
              <a:rPr sz="2499" lang="en-US">
                <a:solidFill>
                  <a:srgbClr val="211F1C"/>
                </a:solidFill>
                <a:latin typeface="Open Sauce"/>
                <a:ea typeface="Open Sauce"/>
                <a:cs typeface="Open Sauce"/>
                <a:sym typeface="Open Sauce"/>
              </a:rPr>
              <a:t> Solay etip, uzaq múddetli hám aǵımdaǵı aktivler kárxananıń qısqa hám uzaq múddetli maqsetlerine erisiw ushın birgelikte qollanıladıgen zárúrli finanslıq qurallar bolıp tabıladı.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5" name="Freeform 2"/>
          <p:cNvSpPr/>
          <p:nvPr/>
        </p:nvSpPr>
        <p:spPr>
          <a:xfrm rot="0" flipH="1" flipV="1">
            <a:off x="0" y="0"/>
            <a:ext cx="18288000" cy="10287000"/>
          </a:xfrm>
          <a:custGeom>
            <a:avLst/>
            <a:ah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xmlns:r="http://schemas.openxmlformats.org/officeDocument/2006/relationships" r:embed="rId1"/>
            <a:stretch>
              <a:fillRect l="0" t="-38888" r="0" b="-38888"/>
            </a:stretch>
          </a:blipFill>
        </p:spPr>
      </p:sp>
      <p:sp>
        <p:nvSpPr>
          <p:cNvPr id="1048696" name="Freeform 3"/>
          <p:cNvSpPr/>
          <p:nvPr/>
        </p:nvSpPr>
        <p:spPr>
          <a:xfrm rot="-10580377" flipH="0" flipV="0">
            <a:off x="9407140" y="-9309963"/>
            <a:ext cx="24036383" cy="24664199"/>
          </a:xfrm>
          <a:custGeom>
            <a:avLst/>
            <a:ahLst/>
            <a:rect l="l" t="t" r="r" b="b"/>
            <a:pathLst>
              <a:path w="24036383" h="24664199">
                <a:moveTo>
                  <a:pt x="0" y="0"/>
                </a:moveTo>
                <a:lnTo>
                  <a:pt x="24036383" y="0"/>
                </a:lnTo>
                <a:lnTo>
                  <a:pt x="24036383" y="24664198"/>
                </a:lnTo>
                <a:lnTo>
                  <a:pt x="0" y="24664198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2"/>
            <a:stretch>
              <a:fillRect l="0" t="0" r="0" b="0"/>
            </a:stretch>
          </a:blipFill>
        </p:spPr>
      </p:sp>
      <p:sp>
        <p:nvSpPr>
          <p:cNvPr id="1048697" name="TextBox 4"/>
          <p:cNvSpPr txBox="1"/>
          <p:nvPr/>
        </p:nvSpPr>
        <p:spPr>
          <a:xfrm rot="0">
            <a:off x="293700" y="681784"/>
            <a:ext cx="9932566" cy="3323336"/>
          </a:xfrm>
          <a:prstGeom prst="rect"/>
        </p:spPr>
        <p:txBody>
          <a:bodyPr anchor="t" bIns="0" lIns="0" rIns="0" rtlCol="0" tIns="0">
            <a:spAutoFit/>
          </a:bodyPr>
          <a:p>
            <a:pPr algn="ctr" indent="0" lvl="0" marL="0">
              <a:lnSpc>
                <a:spcPts val="13084"/>
              </a:lnSpc>
              <a:spcBef>
                <a:spcPct val="0"/>
              </a:spcBef>
            </a:pPr>
            <a:r>
              <a:rPr b="1" sz="9481" lang="en-US" spc="929">
                <a:solidFill>
                  <a:srgbClr val="5E17EB"/>
                </a:solidFill>
                <a:latin typeface="Beatrix Antiqua Bold"/>
                <a:ea typeface="Beatrix Antiqua Bold"/>
                <a:cs typeface="Beatrix Antiqua Bold"/>
                <a:sym typeface="Beatrix Antiqua Bold"/>
              </a:rPr>
              <a:t>DIQQATTINIZ USHIN RAXMET!</a:t>
            </a:r>
          </a:p>
        </p:txBody>
      </p:sp>
      <p:sp>
        <p:nvSpPr>
          <p:cNvPr id="1048698" name="Freeform 5"/>
          <p:cNvSpPr/>
          <p:nvPr/>
        </p:nvSpPr>
        <p:spPr>
          <a:xfrm rot="0" flipH="0" flipV="0">
            <a:off x="15409623" y="2266970"/>
            <a:ext cx="734693" cy="755166"/>
          </a:xfrm>
          <a:custGeom>
            <a:avLst/>
            <a:ahLst/>
            <a:rect l="l" t="t" r="r" b="b"/>
            <a:pathLst>
              <a:path w="734693" h="755166">
                <a:moveTo>
                  <a:pt x="0" y="0"/>
                </a:moveTo>
                <a:lnTo>
                  <a:pt x="734692" y="0"/>
                </a:lnTo>
                <a:lnTo>
                  <a:pt x="734692" y="755166"/>
                </a:lnTo>
                <a:lnTo>
                  <a:pt x="0" y="755166"/>
                </a:lnTo>
                <a:lnTo>
                  <a:pt x="0" y="0"/>
                </a:lnTo>
                <a:close/>
              </a:path>
            </a:pathLst>
          </a:custGeom>
          <a:blipFill>
            <a:blip xmlns:r="http://schemas.openxmlformats.org/officeDocument/2006/relationships" r:embed="rId3"/>
            <a:stretch>
              <a:fillRect l="0" t="0" r="0" b="0"/>
            </a:stretch>
          </a:blipFill>
        </p:spPr>
      </p:sp>
      <p:sp>
        <p:nvSpPr>
          <p:cNvPr id="1048699" name="Freeform 6"/>
          <p:cNvSpPr/>
          <p:nvPr/>
        </p:nvSpPr>
        <p:spPr>
          <a:xfrm rot="0" flipH="1" flipV="0">
            <a:off x="-4254153" y="7476061"/>
            <a:ext cx="11881594" cy="3564478"/>
          </a:xfrm>
          <a:custGeom>
            <a:avLst/>
            <a:ahLst/>
            <a:rect l="l" t="t" r="r" b="b"/>
            <a:pathLst>
              <a:path w="11881594" h="3564478">
                <a:moveTo>
                  <a:pt x="11881594" y="0"/>
                </a:moveTo>
                <a:lnTo>
                  <a:pt x="0" y="0"/>
                </a:lnTo>
                <a:lnTo>
                  <a:pt x="0" y="3564478"/>
                </a:lnTo>
                <a:lnTo>
                  <a:pt x="11881594" y="3564478"/>
                </a:lnTo>
                <a:lnTo>
                  <a:pt x="11881594" y="0"/>
                </a:lnTo>
                <a:close/>
              </a:path>
            </a:pathLst>
          </a:custGeom>
          <a:blipFill>
            <a:blip xmlns:r="http://schemas.openxmlformats.org/officeDocument/2006/relationships"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Uzaq mddetli ham a</dc:title>
  <dc:creator>SM-A356E</dc:creator>
  <dcterms:created xsi:type="dcterms:W3CDTF">2006-08-14T18:00:00Z</dcterms:created>
  <dcterms:modified xsi:type="dcterms:W3CDTF">2025-08-06T21:14:55Z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a7c076e62a0a4af38232da0370ba534a</vt:lpwstr>
  </property>
</Properties>
</file>