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1" r:id="rId2"/>
    <p:sldId id="272" r:id="rId3"/>
    <p:sldId id="273" r:id="rId4"/>
    <p:sldId id="280" r:id="rId5"/>
    <p:sldId id="274" r:id="rId6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2004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F9AB3A2-1F67-4048-95FA-A4D3E335D3BC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E55E8C8-2ABD-4DBE-BDBA-1A915D19C9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11500" dirty="0" err="1"/>
              <a:t>хива</a:t>
            </a:r>
            <a:endParaRPr lang="ru-RU" sz="115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42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хива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1556792"/>
            <a:ext cx="2478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Хива в </a:t>
            </a:r>
            <a:r>
              <a:rPr lang="en-US" b="1" dirty="0"/>
              <a:t>IX—XV </a:t>
            </a:r>
            <a:r>
              <a:rPr lang="ru-RU" b="1" dirty="0"/>
              <a:t>веках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132856"/>
            <a:ext cx="777686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Конец правлению династии </a:t>
            </a:r>
            <a:r>
              <a:rPr lang="ru-RU" sz="1600" dirty="0" err="1"/>
              <a:t>Афригидов</a:t>
            </a:r>
            <a:r>
              <a:rPr lang="ru-RU" sz="1600" dirty="0"/>
              <a:t> было положено в 995 году, когда к власти пришёл </a:t>
            </a:r>
            <a:r>
              <a:rPr lang="ru-RU" sz="1600" dirty="0" err="1"/>
              <a:t>Мамун</a:t>
            </a:r>
            <a:r>
              <a:rPr lang="ru-RU" sz="1600" dirty="0"/>
              <a:t> ибн Мухаммад и основал новую династию хорезмшахов </a:t>
            </a:r>
            <a:r>
              <a:rPr lang="ru-RU" sz="1600" dirty="0" err="1"/>
              <a:t>Мамунидов</a:t>
            </a:r>
            <a:r>
              <a:rPr lang="ru-RU" sz="1600" dirty="0"/>
              <a:t> со столицей в Куня-Ургенче. В 995—1017 годах Хорезмом управляла династия </a:t>
            </a:r>
            <a:r>
              <a:rPr lang="ru-RU" sz="1600" dirty="0" err="1"/>
              <a:t>Мамунидов</a:t>
            </a:r>
            <a:r>
              <a:rPr lang="ru-RU" sz="1600" dirty="0"/>
              <a:t>. В 1017 году Хорезм оказался в зависимости от Махмуда </a:t>
            </a:r>
            <a:r>
              <a:rPr lang="ru-RU" sz="1600" dirty="0" err="1"/>
              <a:t>Газневи</a:t>
            </a:r>
            <a:r>
              <a:rPr lang="ru-RU" sz="1600" dirty="0"/>
              <a:t>. Во второй половине XI века Хива оказалась в зависимости от </a:t>
            </a:r>
            <a:r>
              <a:rPr lang="ru-RU" sz="1600" dirty="0" err="1"/>
              <a:t>Сельджукидов</a:t>
            </a:r>
            <a:r>
              <a:rPr lang="ru-RU" sz="1600" dirty="0"/>
              <a:t>. В 1097 году к власти пришла династия </a:t>
            </a:r>
            <a:r>
              <a:rPr lang="ru-RU" sz="1600" dirty="0" err="1"/>
              <a:t>Ануштегинидов</a:t>
            </a:r>
            <a:r>
              <a:rPr lang="ru-RU" sz="1600" dirty="0"/>
              <a:t>.</a:t>
            </a:r>
          </a:p>
          <a:p>
            <a:pPr algn="just"/>
            <a:r>
              <a:rPr lang="ru-RU" sz="1600" dirty="0"/>
              <a:t>Основным </a:t>
            </a:r>
            <a:r>
              <a:rPr lang="ru-RU" sz="1600" dirty="0" err="1"/>
              <a:t>тюркоязычным</a:t>
            </a:r>
            <a:r>
              <a:rPr lang="ru-RU" sz="1600" dirty="0"/>
              <a:t> этносом Хорезма были тюрки. Выдающийся ученый и этнограф Бируни (973—1048) в своих произведениях приводит названия тюркских месяцев и тюркских лечебных трав, которые использовало тюркское население Хорезма.[8] Бируни в своем произведении «Памятники минувших поколений», написанном в Хорезме около 1000 года, приводит тюркские названия годов по животному циклу, которые использовало тюркское население Хорезма: </a:t>
            </a:r>
            <a:r>
              <a:rPr lang="ru-RU" sz="1600" dirty="0" err="1"/>
              <a:t>сичкан</a:t>
            </a:r>
            <a:r>
              <a:rPr lang="ru-RU" sz="1600" dirty="0"/>
              <a:t>, од, барс, </a:t>
            </a:r>
            <a:r>
              <a:rPr lang="ru-RU" sz="1600" dirty="0" err="1"/>
              <a:t>тушкан</a:t>
            </a:r>
            <a:r>
              <a:rPr lang="ru-RU" sz="1600" dirty="0"/>
              <a:t>, </a:t>
            </a:r>
            <a:r>
              <a:rPr lang="ru-RU" sz="1600" dirty="0" err="1"/>
              <a:t>луй</a:t>
            </a:r>
            <a:r>
              <a:rPr lang="ru-RU" sz="1600" dirty="0"/>
              <a:t>, </a:t>
            </a:r>
            <a:r>
              <a:rPr lang="ru-RU" sz="1600" dirty="0" err="1"/>
              <a:t>илан</a:t>
            </a:r>
            <a:r>
              <a:rPr lang="ru-RU" sz="1600" dirty="0"/>
              <a:t>, </a:t>
            </a:r>
            <a:r>
              <a:rPr lang="ru-RU" sz="1600" dirty="0" err="1"/>
              <a:t>юнт</a:t>
            </a:r>
            <a:r>
              <a:rPr lang="ru-RU" sz="1600" dirty="0"/>
              <a:t>, куй, </a:t>
            </a:r>
            <a:r>
              <a:rPr lang="ru-RU" sz="1600" dirty="0" err="1"/>
              <a:t>пичин</a:t>
            </a:r>
            <a:r>
              <a:rPr lang="ru-RU" sz="1600" dirty="0"/>
              <a:t>, </a:t>
            </a:r>
            <a:r>
              <a:rPr lang="ru-RU" sz="1600" dirty="0" err="1"/>
              <a:t>тагигу</a:t>
            </a:r>
            <a:r>
              <a:rPr lang="ru-RU" sz="1600" dirty="0"/>
              <a:t>, </a:t>
            </a:r>
            <a:r>
              <a:rPr lang="ru-RU" sz="1600" dirty="0" err="1"/>
              <a:t>тунгуз</a:t>
            </a:r>
            <a:r>
              <a:rPr lang="ru-RU" sz="1600" dirty="0"/>
              <a:t>. В этом же сочинении он приводит названия месяцев по-тюркски: </a:t>
            </a:r>
            <a:r>
              <a:rPr lang="ru-RU" sz="1600" dirty="0" err="1"/>
              <a:t>улуг</a:t>
            </a:r>
            <a:r>
              <a:rPr lang="ru-RU" sz="1600" dirty="0"/>
              <a:t>-ой, </a:t>
            </a:r>
            <a:r>
              <a:rPr lang="ru-RU" sz="1600" dirty="0" err="1"/>
              <a:t>кичик</a:t>
            </a:r>
            <a:r>
              <a:rPr lang="ru-RU" sz="1600" dirty="0"/>
              <a:t>-ой, </a:t>
            </a:r>
            <a:r>
              <a:rPr lang="ru-RU" sz="1600" dirty="0" err="1"/>
              <a:t>биринчи</a:t>
            </a:r>
            <a:r>
              <a:rPr lang="ru-RU" sz="1600" dirty="0"/>
              <a:t>-ой, </a:t>
            </a:r>
            <a:r>
              <a:rPr lang="ru-RU" sz="1600" dirty="0" err="1"/>
              <a:t>иккинчи</a:t>
            </a:r>
            <a:r>
              <a:rPr lang="ru-RU" sz="1600" dirty="0"/>
              <a:t>-ой, </a:t>
            </a:r>
            <a:r>
              <a:rPr lang="ru-RU" sz="1600" dirty="0" err="1"/>
              <a:t>учинчи</a:t>
            </a:r>
            <a:r>
              <a:rPr lang="ru-RU" sz="1600" dirty="0"/>
              <a:t>-ой, </a:t>
            </a:r>
            <a:r>
              <a:rPr lang="ru-RU" sz="1600" dirty="0" err="1"/>
              <a:t>туртинчи</a:t>
            </a:r>
            <a:r>
              <a:rPr lang="ru-RU" sz="1600" dirty="0"/>
              <a:t>-ой, </a:t>
            </a:r>
            <a:r>
              <a:rPr lang="ru-RU" sz="1600" dirty="0" err="1"/>
              <a:t>бешинчи</a:t>
            </a:r>
            <a:r>
              <a:rPr lang="ru-RU" sz="1600" dirty="0"/>
              <a:t>-ой, </a:t>
            </a:r>
            <a:r>
              <a:rPr lang="ru-RU" sz="1600" dirty="0" err="1"/>
              <a:t>олтинчи</a:t>
            </a:r>
            <a:r>
              <a:rPr lang="ru-RU" sz="1600" dirty="0"/>
              <a:t>-ой, </a:t>
            </a:r>
            <a:r>
              <a:rPr lang="ru-RU" sz="1600" dirty="0" err="1"/>
              <a:t>йетинчи</a:t>
            </a:r>
            <a:r>
              <a:rPr lang="ru-RU" sz="1600" dirty="0"/>
              <a:t>-ой, </a:t>
            </a:r>
            <a:r>
              <a:rPr lang="ru-RU" sz="1600" dirty="0" err="1"/>
              <a:t>саккизинчи</a:t>
            </a:r>
            <a:r>
              <a:rPr lang="ru-RU" sz="1600" dirty="0"/>
              <a:t>-ой, </a:t>
            </a:r>
            <a:r>
              <a:rPr lang="ru-RU" sz="1600" dirty="0" err="1"/>
              <a:t>токкузинчи</a:t>
            </a:r>
            <a:r>
              <a:rPr lang="ru-RU" sz="1600" dirty="0"/>
              <a:t>-ой, </a:t>
            </a:r>
            <a:r>
              <a:rPr lang="ru-RU" sz="1600" dirty="0" err="1"/>
              <a:t>унинчи</a:t>
            </a:r>
            <a:r>
              <a:rPr lang="ru-RU" sz="1600" dirty="0"/>
              <a:t>-ой.[9]</a:t>
            </a:r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Бастион </a:t>
            </a:r>
            <a:r>
              <a:rPr lang="ru-RU" dirty="0" err="1" smtClean="0"/>
              <a:t>Акши-Бобо</a:t>
            </a:r>
            <a:r>
              <a:rPr lang="ru-RU" dirty="0" smtClean="0"/>
              <a:t> в </a:t>
            </a:r>
            <a:r>
              <a:rPr lang="ru-RU" dirty="0" err="1" smtClean="0"/>
              <a:t>хиве</a:t>
            </a:r>
            <a:endParaRPr lang="ru-RU" dirty="0"/>
          </a:p>
        </p:txBody>
      </p:sp>
      <p:pic>
        <p:nvPicPr>
          <p:cNvPr id="1026" name="Picture 2" descr="http://gustur.ru/images/bastion_akshi-bob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628801"/>
            <a:ext cx="4355976" cy="2557240"/>
          </a:xfrm>
          <a:prstGeom prst="rect">
            <a:avLst/>
          </a:prstGeom>
          <a:noFill/>
        </p:spPr>
      </p:pic>
      <p:pic>
        <p:nvPicPr>
          <p:cNvPr id="1028" name="Picture 4" descr="http://www.mytravelbook.org/object_foto/2017/06/Bastion_Akshi-Bobo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6416" y="3517648"/>
            <a:ext cx="5037584" cy="3340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29007" y="1556792"/>
            <a:ext cx="77048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Хива изначально не была столицей Хорезма. Историки говорят, что в 1598 году Амударья отступила от прежней столицы Ургенч (в прошлом — </a:t>
            </a:r>
            <a:r>
              <a:rPr lang="ru-RU" sz="2000" b="1" dirty="0" err="1"/>
              <a:t>Гургандж</a:t>
            </a:r>
            <a:r>
              <a:rPr lang="ru-RU" sz="2000" b="1" dirty="0"/>
              <a:t>).</a:t>
            </a:r>
          </a:p>
          <a:p>
            <a:endParaRPr lang="ru-RU" sz="2000" b="1" dirty="0"/>
          </a:p>
          <a:p>
            <a:r>
              <a:rPr lang="ru-RU" sz="2000" b="1" dirty="0"/>
              <a:t>Амударья, протекая по территории ханства, впадала в Каспийское море по старому руслу, известному как </a:t>
            </a:r>
            <a:r>
              <a:rPr lang="ru-RU" sz="2000" b="1" dirty="0" err="1"/>
              <a:t>Узбой</a:t>
            </a:r>
            <a:r>
              <a:rPr lang="ru-RU" sz="2000" b="1" dirty="0"/>
              <a:t>[13], снабжая жителей водой, а также обеспечивая водный путь в Европу.</a:t>
            </a:r>
          </a:p>
          <a:p>
            <a:endParaRPr lang="ru-RU" sz="2000" b="1" dirty="0"/>
          </a:p>
          <a:p>
            <a:r>
              <a:rPr lang="ru-RU" sz="2000" b="1" dirty="0"/>
              <a:t>В течение веков река радикально меняла своё русло несколько раз. Последний поворот Амударьи в конце XVI века погубил </a:t>
            </a:r>
            <a:r>
              <a:rPr lang="ru-RU" sz="2000" b="1" dirty="0" err="1"/>
              <a:t>Гургандж</a:t>
            </a:r>
            <a:r>
              <a:rPr lang="ru-RU" sz="2000" b="1" dirty="0"/>
              <a:t>. На расстоянии 150 км от современной Хивы, недалеко от населённого пункта Куня-Ургенч (территория Туркмении), что означает «старый Ургенч», находятся руины древней столицы.</a:t>
            </a:r>
          </a:p>
        </p:txBody>
      </p:sp>
    </p:spTree>
    <p:extLst>
      <p:ext uri="{BB962C8B-B14F-4D97-AF65-F5344CB8AC3E}">
        <p14:creationId xmlns:p14="http://schemas.microsoft.com/office/powerpoint/2010/main" val="202212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ИЧАН-КАЛА в </a:t>
            </a:r>
            <a:r>
              <a:rPr lang="ru-RU" dirty="0" err="1" smtClean="0"/>
              <a:t>хиве</a:t>
            </a:r>
            <a:endParaRPr lang="ru-RU" dirty="0"/>
          </a:p>
        </p:txBody>
      </p:sp>
      <p:pic>
        <p:nvPicPr>
          <p:cNvPr id="31748" name="Picture 4" descr="http://www.mytravelbook.org/object_foto/2017/06/Minaret_Kalta_Minor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16832"/>
            <a:ext cx="3800834" cy="2520280"/>
          </a:xfrm>
          <a:prstGeom prst="rect">
            <a:avLst/>
          </a:prstGeom>
          <a:noFill/>
        </p:spPr>
      </p:pic>
      <p:pic>
        <p:nvPicPr>
          <p:cNvPr id="31750" name="Picture 6" descr="http://crosti.ru/patterns/00/10/bf/b7dbf72983/pic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14" y="1484784"/>
            <a:ext cx="5076086" cy="3382169"/>
          </a:xfrm>
          <a:prstGeom prst="rect">
            <a:avLst/>
          </a:prstGeom>
          <a:noFill/>
        </p:spPr>
      </p:pic>
      <p:pic>
        <p:nvPicPr>
          <p:cNvPr id="31752" name="Picture 8" descr="http://www.eastroute.com/userfiles/images/Ichan-Qala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19651"/>
            <a:ext cx="5445646" cy="2438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167</TotalTime>
  <Words>310</Words>
  <Application>Microsoft Office PowerPoint</Application>
  <PresentationFormat>Экран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хива</vt:lpstr>
      <vt:lpstr>хива</vt:lpstr>
      <vt:lpstr>Бастион Акши-Бобо в хиве</vt:lpstr>
      <vt:lpstr>Презентация PowerPoint</vt:lpstr>
      <vt:lpstr>ИЧАН-КАЛА в хиве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Пользователь Windows</cp:lastModifiedBy>
  <cp:revision>162</cp:revision>
  <cp:lastPrinted>2022-12-14T14:29:40Z</cp:lastPrinted>
  <dcterms:created xsi:type="dcterms:W3CDTF">2018-02-20T17:18:50Z</dcterms:created>
  <dcterms:modified xsi:type="dcterms:W3CDTF">2024-10-15T03:46:12Z</dcterms:modified>
</cp:coreProperties>
</file>