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
  </p:notesMasterIdLst>
  <p:sldIdLst>
    <p:sldId id="256" r:id="rId3"/>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PPTIST_MASTER">
    <p:bg>
      <p:bgPr>
        <a:solidFill>
          <a:srgbClr val="FFFFFF"/>
        </a:solidFill>
        <a:effectLst/>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9.png"/><Relationship Id="rId8" Type="http://schemas.openxmlformats.org/officeDocument/2006/relationships/image" Target="../media/image8.png"/><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1" Type="http://schemas.openxmlformats.org/officeDocument/2006/relationships/notesSlide" Target="../notesSlides/notesSlide1.xml"/><Relationship Id="rId10"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9" Type="http://schemas.openxmlformats.org/officeDocument/2006/relationships/notesSlide" Target="../notesSlides/notesSlide10.xml"/><Relationship Id="rId8" Type="http://schemas.openxmlformats.org/officeDocument/2006/relationships/slideLayout" Target="../slideLayouts/slideLayout1.xml"/><Relationship Id="rId7" Type="http://schemas.openxmlformats.org/officeDocument/2006/relationships/image" Target="../media/image13.png"/><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image" Target="../media/image11.png"/></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1.xml"/><Relationship Id="rId2" Type="http://schemas.openxmlformats.org/officeDocument/2006/relationships/image" Target="../media/image15.png"/><Relationship Id="rId1" Type="http://schemas.openxmlformats.org/officeDocument/2006/relationships/image" Target="../media/image14.png"/></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1.xml"/><Relationship Id="rId2" Type="http://schemas.openxmlformats.org/officeDocument/2006/relationships/image" Target="../media/image19.png"/><Relationship Id="rId1" Type="http://schemas.openxmlformats.org/officeDocument/2006/relationships/image" Target="../media/image18.png"/></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1.xml"/><Relationship Id="rId2" Type="http://schemas.openxmlformats.org/officeDocument/2006/relationships/image" Target="../media/image15.png"/><Relationship Id="rId1" Type="http://schemas.openxmlformats.org/officeDocument/2006/relationships/image" Target="../media/image14.png"/></Relationships>
</file>

<file path=ppt/slides/_rels/slide14.xml.rels><?xml version="1.0" encoding="UTF-8" standalone="yes"?>
<Relationships xmlns="http://schemas.openxmlformats.org/package/2006/relationships"><Relationship Id="rId9" Type="http://schemas.openxmlformats.org/officeDocument/2006/relationships/notesSlide" Target="../notesSlides/notesSlide14.xml"/><Relationship Id="rId8" Type="http://schemas.openxmlformats.org/officeDocument/2006/relationships/slideLayout" Target="../slideLayouts/slideLayout1.xml"/><Relationship Id="rId7" Type="http://schemas.openxmlformats.org/officeDocument/2006/relationships/image" Target="../media/image13.png"/><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image" Target="../media/image11.png"/></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1.xml"/><Relationship Id="rId2" Type="http://schemas.openxmlformats.org/officeDocument/2006/relationships/image" Target="../media/image15.png"/><Relationship Id="rId1" Type="http://schemas.openxmlformats.org/officeDocument/2006/relationships/image" Target="../media/image14.png"/></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1.xml"/><Relationship Id="rId2" Type="http://schemas.openxmlformats.org/officeDocument/2006/relationships/image" Target="../media/image21.png"/><Relationship Id="rId1" Type="http://schemas.openxmlformats.org/officeDocument/2006/relationships/image" Target="../media/image20.png"/></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17.xml"/><Relationship Id="rId3" Type="http://schemas.openxmlformats.org/officeDocument/2006/relationships/slideLayout" Target="../slideLayouts/slideLayout1.xml"/><Relationship Id="rId2" Type="http://schemas.openxmlformats.org/officeDocument/2006/relationships/image" Target="../media/image15.png"/><Relationship Id="rId1" Type="http://schemas.openxmlformats.org/officeDocument/2006/relationships/image" Target="../media/image14.png"/></Relationships>
</file>

<file path=ppt/slides/_rels/slide18.xml.rels><?xml version="1.0" encoding="UTF-8" standalone="yes"?>
<Relationships xmlns="http://schemas.openxmlformats.org/package/2006/relationships"><Relationship Id="rId9" Type="http://schemas.openxmlformats.org/officeDocument/2006/relationships/notesSlide" Target="../notesSlides/notesSlide18.xml"/><Relationship Id="rId8" Type="http://schemas.openxmlformats.org/officeDocument/2006/relationships/slideLayout" Target="../slideLayouts/slideLayout1.xml"/><Relationship Id="rId7" Type="http://schemas.openxmlformats.org/officeDocument/2006/relationships/image" Target="../media/image13.png"/><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image" Target="../media/image11.png"/></Relationships>
</file>

<file path=ppt/slides/_rels/slide19.xml.rels><?xml version="1.0" encoding="UTF-8" standalone="yes"?>
<Relationships xmlns="http://schemas.openxmlformats.org/package/2006/relationships"><Relationship Id="rId4" Type="http://schemas.openxmlformats.org/officeDocument/2006/relationships/notesSlide" Target="../notesSlides/notesSlide19.xml"/><Relationship Id="rId3" Type="http://schemas.openxmlformats.org/officeDocument/2006/relationships/slideLayout" Target="../slideLayouts/slideLayout1.xml"/><Relationship Id="rId2" Type="http://schemas.openxmlformats.org/officeDocument/2006/relationships/image" Target="../media/image15.png"/><Relationship Id="rId1"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image" Target="../media/image10.png"/></Relationships>
</file>

<file path=ppt/slides/_rels/slide20.xml.rels><?xml version="1.0" encoding="UTF-8" standalone="yes"?>
<Relationships xmlns="http://schemas.openxmlformats.org/package/2006/relationships"><Relationship Id="rId9" Type="http://schemas.openxmlformats.org/officeDocument/2006/relationships/notesSlide" Target="../notesSlides/notesSlide20.xml"/><Relationship Id="rId8" Type="http://schemas.openxmlformats.org/officeDocument/2006/relationships/slideLayout" Target="../slideLayouts/slideLayout1.xml"/><Relationship Id="rId7" Type="http://schemas.openxmlformats.org/officeDocument/2006/relationships/image" Target="../media/image8.png"/><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image" Target="../media/image22.png"/></Relationships>
</file>

<file path=ppt/slides/_rels/slide3.xml.rels><?xml version="1.0" encoding="UTF-8" standalone="yes"?>
<Relationships xmlns="http://schemas.openxmlformats.org/package/2006/relationships"><Relationship Id="rId9" Type="http://schemas.openxmlformats.org/officeDocument/2006/relationships/notesSlide" Target="../notesSlides/notesSlide3.xml"/><Relationship Id="rId8" Type="http://schemas.openxmlformats.org/officeDocument/2006/relationships/slideLayout" Target="../slideLayouts/slideLayout1.xml"/><Relationship Id="rId7" Type="http://schemas.openxmlformats.org/officeDocument/2006/relationships/image" Target="../media/image13.png"/><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image" Target="../media/image11.png"/></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1.xml"/><Relationship Id="rId2" Type="http://schemas.openxmlformats.org/officeDocument/2006/relationships/image" Target="../media/image15.png"/><Relationship Id="rId1" Type="http://schemas.openxmlformats.org/officeDocument/2006/relationships/image" Target="../media/image14.png"/></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1.xml"/><Relationship Id="rId2" Type="http://schemas.openxmlformats.org/officeDocument/2006/relationships/image" Target="../media/image15.png"/><Relationship Id="rId1" Type="http://schemas.openxmlformats.org/officeDocument/2006/relationships/image" Target="../media/image14.png"/></Relationships>
</file>

<file path=ppt/slides/_rels/slide6.xml.rels><?xml version="1.0" encoding="UTF-8" standalone="yes"?>
<Relationships xmlns="http://schemas.openxmlformats.org/package/2006/relationships"><Relationship Id="rId9" Type="http://schemas.openxmlformats.org/officeDocument/2006/relationships/notesSlide" Target="../notesSlides/notesSlide6.xml"/><Relationship Id="rId8" Type="http://schemas.openxmlformats.org/officeDocument/2006/relationships/slideLayout" Target="../slideLayouts/slideLayout1.xml"/><Relationship Id="rId7" Type="http://schemas.openxmlformats.org/officeDocument/2006/relationships/image" Target="../media/image13.png"/><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image" Target="../media/image11.png"/></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1.xml"/><Relationship Id="rId2" Type="http://schemas.openxmlformats.org/officeDocument/2006/relationships/image" Target="../media/image17.png"/><Relationship Id="rId1" Type="http://schemas.openxmlformats.org/officeDocument/2006/relationships/image" Target="../media/image16.png"/></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1.xml"/><Relationship Id="rId2" Type="http://schemas.openxmlformats.org/officeDocument/2006/relationships/image" Target="../media/image15.png"/><Relationship Id="rId1" Type="http://schemas.openxmlformats.org/officeDocument/2006/relationships/image" Target="../media/image14.png"/></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1.xml"/><Relationship Id="rId2" Type="http://schemas.openxmlformats.org/officeDocument/2006/relationships/image" Target="../media/image15.png"/><Relationship Id="rId1"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2:53-d2nf7r98bjvh7rlj081g.png"/>
          <p:cNvPicPr>
            <a:picLocks noChangeAspect="1"/>
          </p:cNvPicPr>
          <p:nvPr/>
        </p:nvPicPr>
        <p:blipFill>
          <a:blip r:embed="rId1"/>
          <a:srcRect l="77" r="77"/>
          <a:stretch>
            <a:fillRect/>
          </a:stretch>
        </p:blipFill>
        <p:spPr>
          <a:xfrm>
            <a:off x="-26035" y="-5715"/>
            <a:ext cx="2477135" cy="6856730"/>
          </a:xfrm>
          <a:prstGeom prst="rect">
            <a:avLst/>
          </a:prstGeom>
        </p:spPr>
      </p:pic>
      <p:pic>
        <p:nvPicPr>
          <p:cNvPr id="3" name="Image 1" descr="https://kimi-img.moonshot.cn/pub/slides/slides_tmpl/image/25-08-27-20:02:53-d2nf7r98bjvh7rlj0840.png"/>
          <p:cNvPicPr>
            <a:picLocks noChangeAspect="1"/>
          </p:cNvPicPr>
          <p:nvPr/>
        </p:nvPicPr>
        <p:blipFill>
          <a:blip r:embed="rId2"/>
          <a:srcRect b="5326"/>
          <a:stretch>
            <a:fillRect/>
          </a:stretch>
        </p:blipFill>
        <p:spPr>
          <a:xfrm>
            <a:off x="6716395" y="0"/>
            <a:ext cx="5475605" cy="6851015"/>
          </a:xfrm>
          <a:prstGeom prst="rect">
            <a:avLst/>
          </a:prstGeom>
        </p:spPr>
      </p:pic>
      <p:pic>
        <p:nvPicPr>
          <p:cNvPr id="4" name="Image 2" descr="https://kimi-img.moonshot.cn/pub/slides/slides_tmpl/image/25-08-27-20:02:52-d2nf7r18bjvh7rlj07vg.png"/>
          <p:cNvPicPr>
            <a:picLocks noChangeAspect="1"/>
          </p:cNvPicPr>
          <p:nvPr/>
        </p:nvPicPr>
        <p:blipFill>
          <a:blip r:embed="rId3"/>
          <a:stretch>
            <a:fillRect/>
          </a:stretch>
        </p:blipFill>
        <p:spPr>
          <a:xfrm>
            <a:off x="6549540" y="3975735"/>
            <a:ext cx="590400" cy="590400"/>
          </a:xfrm>
          <a:prstGeom prst="rect">
            <a:avLst/>
          </a:prstGeom>
        </p:spPr>
      </p:pic>
      <p:pic>
        <p:nvPicPr>
          <p:cNvPr id="5" name="Image 3" descr="https://kimi-img.moonshot.cn/pub/slides/slides_tmpl/image/25-08-27-20:02:52-d2nf7r18bjvh7rlj07vg.png"/>
          <p:cNvPicPr>
            <a:picLocks noChangeAspect="1"/>
          </p:cNvPicPr>
          <p:nvPr/>
        </p:nvPicPr>
        <p:blipFill>
          <a:blip r:embed="rId3"/>
          <a:stretch>
            <a:fillRect/>
          </a:stretch>
        </p:blipFill>
        <p:spPr>
          <a:xfrm>
            <a:off x="1113155" y="826135"/>
            <a:ext cx="859790" cy="859790"/>
          </a:xfrm>
          <a:prstGeom prst="rect">
            <a:avLst/>
          </a:prstGeom>
        </p:spPr>
      </p:pic>
      <p:sp>
        <p:nvSpPr>
          <p:cNvPr id="6" name="Text 0"/>
          <p:cNvSpPr/>
          <p:nvPr/>
        </p:nvSpPr>
        <p:spPr>
          <a:xfrm>
            <a:off x="1153160" y="1971040"/>
            <a:ext cx="6761480" cy="2115820"/>
          </a:xfrm>
          <a:prstGeom prst="rect">
            <a:avLst/>
          </a:prstGeom>
          <a:noFill/>
        </p:spPr>
        <p:txBody>
          <a:bodyPr wrap="square" lIns="91440" tIns="45720" rIns="91440" bIns="45720" rtlCol="0" anchor="t"/>
          <a:lstStyle/>
          <a:p>
            <a:pPr algn="just">
              <a:lnSpc>
                <a:spcPct val="120000"/>
              </a:lnSpc>
            </a:pPr>
            <a:r>
              <a:rPr lang="en-US" sz="54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Issiqlik Almashinish Qurilmalari: Mexanizm va Turlari</a:t>
            </a:r>
            <a:endParaRPr lang="en-US" sz="1600" dirty="0"/>
          </a:p>
        </p:txBody>
      </p:sp>
      <p:sp>
        <p:nvSpPr>
          <p:cNvPr id="13" name="Shape 7"/>
          <p:cNvSpPr/>
          <p:nvPr/>
        </p:nvSpPr>
        <p:spPr>
          <a:xfrm>
            <a:off x="1788795" y="5076825"/>
            <a:ext cx="153670" cy="153670"/>
          </a:xfrm>
          <a:prstGeom prst="star4">
            <a:avLst>
              <a:gd name="adj" fmla="val 10416"/>
            </a:avLst>
          </a:prstGeom>
          <a:solidFill>
            <a:srgbClr val="FFBB59"/>
          </a:solidFill>
        </p:spPr>
      </p:sp>
      <p:sp>
        <p:nvSpPr>
          <p:cNvPr id="14" name="Text 8"/>
          <p:cNvSpPr/>
          <p:nvPr/>
        </p:nvSpPr>
        <p:spPr>
          <a:xfrm>
            <a:off x="1788795" y="5076825"/>
            <a:ext cx="153670" cy="153670"/>
          </a:xfrm>
          <a:prstGeom prst="rect">
            <a:avLst/>
          </a:prstGeom>
          <a:noFill/>
        </p:spPr>
        <p:txBody>
          <a:bodyPr wrap="square" lIns="45720" tIns="91440" rIns="91440" bIns="45720" rtlCol="0" anchor="ctr"/>
          <a:lstStyle/>
          <a:p>
            <a:pPr>
              <a:lnSpc>
                <a:spcPct val="100000"/>
              </a:lnSpc>
            </a:pPr>
            <a:endParaRPr lang="en-US" sz="1600" dirty="0"/>
          </a:p>
        </p:txBody>
      </p:sp>
      <p:sp>
        <p:nvSpPr>
          <p:cNvPr id="15" name="Shape 9"/>
          <p:cNvSpPr/>
          <p:nvPr/>
        </p:nvSpPr>
        <p:spPr>
          <a:xfrm>
            <a:off x="1261745" y="4424680"/>
            <a:ext cx="153670" cy="153670"/>
          </a:xfrm>
          <a:prstGeom prst="star4">
            <a:avLst>
              <a:gd name="adj" fmla="val 10416"/>
            </a:avLst>
          </a:prstGeom>
          <a:solidFill>
            <a:srgbClr val="FFBB59"/>
          </a:solidFill>
        </p:spPr>
      </p:sp>
      <p:sp>
        <p:nvSpPr>
          <p:cNvPr id="16" name="Text 10"/>
          <p:cNvSpPr/>
          <p:nvPr/>
        </p:nvSpPr>
        <p:spPr>
          <a:xfrm>
            <a:off x="1261745" y="4424680"/>
            <a:ext cx="153670" cy="153670"/>
          </a:xfrm>
          <a:prstGeom prst="rect">
            <a:avLst/>
          </a:prstGeom>
          <a:noFill/>
        </p:spPr>
        <p:txBody>
          <a:bodyPr wrap="square" lIns="45720" tIns="91440" rIns="91440" bIns="45720" rtlCol="0" anchor="ctr"/>
          <a:lstStyle/>
          <a:p>
            <a:pPr>
              <a:lnSpc>
                <a:spcPct val="100000"/>
              </a:lnSpc>
            </a:pPr>
            <a:endParaRPr lang="en-US" sz="1600" dirty="0"/>
          </a:p>
        </p:txBody>
      </p:sp>
      <p:sp>
        <p:nvSpPr>
          <p:cNvPr id="17" name="Shape 11"/>
          <p:cNvSpPr/>
          <p:nvPr/>
        </p:nvSpPr>
        <p:spPr>
          <a:xfrm>
            <a:off x="1610995" y="509112"/>
            <a:ext cx="8640000" cy="0"/>
          </a:xfrm>
          <a:prstGeom prst="line">
            <a:avLst/>
          </a:prstGeom>
          <a:noFill/>
          <a:ln w="15875">
            <a:solidFill>
              <a:srgbClr val="000000"/>
            </a:solidFill>
            <a:prstDash val="sysDot"/>
            <a:headEnd type="none"/>
            <a:tailEnd type="none"/>
          </a:ln>
        </p:spPr>
      </p:sp>
      <p:sp>
        <p:nvSpPr>
          <p:cNvPr id="18" name="Shape 12"/>
          <p:cNvSpPr/>
          <p:nvPr/>
        </p:nvSpPr>
        <p:spPr>
          <a:xfrm>
            <a:off x="2355215" y="6550025"/>
            <a:ext cx="8894445" cy="0"/>
          </a:xfrm>
          <a:prstGeom prst="line">
            <a:avLst/>
          </a:prstGeom>
          <a:noFill/>
          <a:ln w="15875">
            <a:solidFill>
              <a:srgbClr val="000000"/>
            </a:solidFill>
            <a:prstDash val="sysDot"/>
            <a:headEnd type="none"/>
            <a:tailEnd type="none"/>
          </a:ln>
        </p:spPr>
      </p:sp>
      <p:sp>
        <p:nvSpPr>
          <p:cNvPr id="19" name="Shape 13"/>
          <p:cNvSpPr/>
          <p:nvPr/>
        </p:nvSpPr>
        <p:spPr>
          <a:xfrm>
            <a:off x="11774805" y="1237615"/>
            <a:ext cx="0" cy="4104005"/>
          </a:xfrm>
          <a:prstGeom prst="line">
            <a:avLst/>
          </a:prstGeom>
          <a:noFill/>
          <a:ln w="19050">
            <a:solidFill>
              <a:srgbClr val="000000"/>
            </a:solidFill>
            <a:prstDash val="solid"/>
            <a:headEnd type="none"/>
            <a:tailEnd type="none"/>
          </a:ln>
        </p:spPr>
      </p:sp>
      <p:sp>
        <p:nvSpPr>
          <p:cNvPr id="20" name="Shape 14"/>
          <p:cNvSpPr/>
          <p:nvPr/>
        </p:nvSpPr>
        <p:spPr>
          <a:xfrm flipV="1">
            <a:off x="586105" y="2072640"/>
            <a:ext cx="0" cy="4104005"/>
          </a:xfrm>
          <a:prstGeom prst="line">
            <a:avLst/>
          </a:prstGeom>
          <a:noFill/>
          <a:ln w="19050">
            <a:solidFill>
              <a:srgbClr val="000000"/>
            </a:solidFill>
            <a:prstDash val="solid"/>
            <a:headEnd type="none"/>
            <a:tailEnd type="none"/>
          </a:ln>
        </p:spPr>
      </p:sp>
      <p:pic>
        <p:nvPicPr>
          <p:cNvPr id="21" name="Image 4" descr="https://kimi-img.moonshot.cn/pub/slides/slides_tmpl/image/25-08-27-20:02:52-d2nf7r18bjvh7rlj07v0.png"/>
          <p:cNvPicPr>
            <a:picLocks noChangeAspect="1"/>
          </p:cNvPicPr>
          <p:nvPr/>
        </p:nvPicPr>
        <p:blipFill>
          <a:blip r:embed="rId4"/>
          <a:stretch>
            <a:fillRect/>
          </a:stretch>
        </p:blipFill>
        <p:spPr>
          <a:xfrm>
            <a:off x="551180" y="337820"/>
            <a:ext cx="902335" cy="298450"/>
          </a:xfrm>
          <a:prstGeom prst="rect">
            <a:avLst/>
          </a:prstGeom>
        </p:spPr>
      </p:pic>
      <p:pic>
        <p:nvPicPr>
          <p:cNvPr id="22" name="Image 5" descr="https://kimi-img.moonshot.cn/pub/slides/slides_tmpl/image/25-08-27-20:02:52-d2nf7r18bjvh7rlj07ug.png"/>
          <p:cNvPicPr>
            <a:picLocks noChangeAspect="1"/>
          </p:cNvPicPr>
          <p:nvPr/>
        </p:nvPicPr>
        <p:blipFill>
          <a:blip r:embed="rId5"/>
          <a:stretch>
            <a:fillRect/>
          </a:stretch>
        </p:blipFill>
        <p:spPr>
          <a:xfrm>
            <a:off x="10459720" y="354330"/>
            <a:ext cx="1334770" cy="304800"/>
          </a:xfrm>
          <a:prstGeom prst="rect">
            <a:avLst/>
          </a:prstGeom>
        </p:spPr>
      </p:pic>
      <p:pic>
        <p:nvPicPr>
          <p:cNvPr id="23" name="Image 6" descr="https://kimi-img.moonshot.cn/pub/slides/slides_tmpl/image/25-08-27-20:02:53-d2nf7r98bjvh7rlj080g.png"/>
          <p:cNvPicPr>
            <a:picLocks noChangeAspect="1"/>
          </p:cNvPicPr>
          <p:nvPr/>
        </p:nvPicPr>
        <p:blipFill>
          <a:blip r:embed="rId6"/>
          <a:stretch>
            <a:fillRect/>
          </a:stretch>
        </p:blipFill>
        <p:spPr>
          <a:xfrm>
            <a:off x="457200" y="1196340"/>
            <a:ext cx="207010" cy="719455"/>
          </a:xfrm>
          <a:prstGeom prst="rect">
            <a:avLst/>
          </a:prstGeom>
        </p:spPr>
      </p:pic>
      <p:pic>
        <p:nvPicPr>
          <p:cNvPr id="24" name="Image 7" descr="https://kimi-img.moonshot.cn/pub/slides/slides_tmpl/image/25-08-27-20:02:53-d2nf7r98bjvh7rlj080g.png"/>
          <p:cNvPicPr>
            <a:picLocks noChangeAspect="1"/>
          </p:cNvPicPr>
          <p:nvPr/>
        </p:nvPicPr>
        <p:blipFill>
          <a:blip r:embed="rId6"/>
          <a:stretch>
            <a:fillRect/>
          </a:stretch>
        </p:blipFill>
        <p:spPr>
          <a:xfrm>
            <a:off x="11654790" y="5469890"/>
            <a:ext cx="207010" cy="719455"/>
          </a:xfrm>
          <a:prstGeom prst="rect">
            <a:avLst/>
          </a:prstGeom>
        </p:spPr>
      </p:pic>
      <p:pic>
        <p:nvPicPr>
          <p:cNvPr id="25" name="Image 8" descr="https://kimi-img.moonshot.cn/pub/slides/slides_tmpl/image/25-08-27-20:02:53-d2nf7r98bjvh7rlj0800.png"/>
          <p:cNvPicPr>
            <a:picLocks noChangeAspect="1"/>
          </p:cNvPicPr>
          <p:nvPr/>
        </p:nvPicPr>
        <p:blipFill>
          <a:blip r:embed="rId7"/>
          <a:stretch>
            <a:fillRect/>
          </a:stretch>
        </p:blipFill>
        <p:spPr>
          <a:xfrm>
            <a:off x="9287510" y="4267835"/>
            <a:ext cx="1456690" cy="1840865"/>
          </a:xfrm>
          <a:prstGeom prst="rect">
            <a:avLst/>
          </a:prstGeom>
        </p:spPr>
      </p:pic>
      <p:pic>
        <p:nvPicPr>
          <p:cNvPr id="26" name="Image 9" descr="https://kimi-img.moonshot.cn/pub/slides/slides_tmpl/image/25-08-27-20:02:52-d2nf7r18bjvh7rlj07ug.png"/>
          <p:cNvPicPr>
            <a:picLocks noChangeAspect="1"/>
          </p:cNvPicPr>
          <p:nvPr/>
        </p:nvPicPr>
        <p:blipFill>
          <a:blip r:embed="rId5"/>
          <a:stretch>
            <a:fillRect/>
          </a:stretch>
        </p:blipFill>
        <p:spPr>
          <a:xfrm>
            <a:off x="771525" y="6377305"/>
            <a:ext cx="1334770" cy="304800"/>
          </a:xfrm>
          <a:prstGeom prst="rect">
            <a:avLst/>
          </a:prstGeom>
        </p:spPr>
      </p:pic>
      <p:pic>
        <p:nvPicPr>
          <p:cNvPr id="27" name="Image 10" descr="https://kimi-img.moonshot.cn/pub/slides/slides_tmpl/image/25-08-27-20:02:53-d2nf7r98bjvh7rlj0810.png"/>
          <p:cNvPicPr>
            <a:picLocks noChangeAspect="1"/>
          </p:cNvPicPr>
          <p:nvPr/>
        </p:nvPicPr>
        <p:blipFill>
          <a:blip r:embed="rId8"/>
          <a:stretch>
            <a:fillRect/>
          </a:stretch>
        </p:blipFill>
        <p:spPr>
          <a:xfrm>
            <a:off x="6191885" y="2215515"/>
            <a:ext cx="3242945" cy="1664335"/>
          </a:xfrm>
          <a:prstGeom prst="rect">
            <a:avLst/>
          </a:prstGeom>
        </p:spPr>
      </p:pic>
      <p:pic>
        <p:nvPicPr>
          <p:cNvPr id="28" name="Image 11" descr="https://kimi-img.moonshot.cn/pub/slides/slides_tmpl/image/25-08-27-20:02:53-d2nf7r98bjvh7rlj0820.png"/>
          <p:cNvPicPr>
            <a:picLocks noChangeAspect="1"/>
          </p:cNvPicPr>
          <p:nvPr/>
        </p:nvPicPr>
        <p:blipFill>
          <a:blip r:embed="rId9"/>
          <a:stretch>
            <a:fillRect/>
          </a:stretch>
        </p:blipFill>
        <p:spPr>
          <a:xfrm>
            <a:off x="11474450" y="6356350"/>
            <a:ext cx="353695" cy="298450"/>
          </a:xfrm>
          <a:prstGeom prst="rect">
            <a:avLst/>
          </a:prstGeom>
        </p:spPr>
      </p:pic>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2:55-d2nf7rp8bjvh7rlj08bg.png"/>
          <p:cNvPicPr>
            <a:picLocks noChangeAspect="1"/>
          </p:cNvPicPr>
          <p:nvPr/>
        </p:nvPicPr>
        <p:blipFill>
          <a:blip r:embed="rId1"/>
          <a:srcRect l="20" r="20"/>
          <a:stretch>
            <a:fillRect/>
          </a:stretch>
        </p:blipFill>
        <p:spPr>
          <a:xfrm>
            <a:off x="-11430" y="-24130"/>
            <a:ext cx="11249025" cy="6320790"/>
          </a:xfrm>
          <a:prstGeom prst="rect">
            <a:avLst/>
          </a:prstGeom>
        </p:spPr>
      </p:pic>
      <p:pic>
        <p:nvPicPr>
          <p:cNvPr id="3" name="Image 1" descr="https://kimi-img.moonshot.cn/pub/slides/slides_tmpl/image/25-08-27-20:02:54-d2nf7rh8bjvh7rlj08a0.png"/>
          <p:cNvPicPr>
            <a:picLocks noChangeAspect="1"/>
          </p:cNvPicPr>
          <p:nvPr/>
        </p:nvPicPr>
        <p:blipFill>
          <a:blip r:embed="rId2"/>
          <a:stretch>
            <a:fillRect/>
          </a:stretch>
        </p:blipFill>
        <p:spPr>
          <a:xfrm>
            <a:off x="1261745" y="4329430"/>
            <a:ext cx="1511935" cy="1353185"/>
          </a:xfrm>
          <a:prstGeom prst="rect">
            <a:avLst/>
          </a:prstGeom>
        </p:spPr>
      </p:pic>
      <p:sp>
        <p:nvSpPr>
          <p:cNvPr id="4" name="Text 0"/>
          <p:cNvSpPr/>
          <p:nvPr/>
        </p:nvSpPr>
        <p:spPr>
          <a:xfrm>
            <a:off x="3048000" y="1278890"/>
            <a:ext cx="6096000" cy="1211659"/>
          </a:xfrm>
          <a:prstGeom prst="rect">
            <a:avLst/>
          </a:prstGeom>
          <a:noFill/>
        </p:spPr>
        <p:txBody>
          <a:bodyPr wrap="square" lIns="91440" tIns="45720" rIns="91440" bIns="45720" rtlCol="0" anchor="t">
            <a:spAutoFit/>
          </a:bodyPr>
          <a:lstStyle/>
          <a:p>
            <a:pPr algn="ctr">
              <a:lnSpc>
                <a:spcPct val="100000"/>
              </a:lnSpc>
            </a:pPr>
            <a:r>
              <a:rPr lang="en-US" sz="80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03</a:t>
            </a:r>
            <a:endParaRPr lang="en-US" sz="1600" dirty="0"/>
          </a:p>
        </p:txBody>
      </p:sp>
      <p:sp>
        <p:nvSpPr>
          <p:cNvPr id="5" name="Text 1"/>
          <p:cNvSpPr/>
          <p:nvPr/>
        </p:nvSpPr>
        <p:spPr>
          <a:xfrm>
            <a:off x="664210" y="2883535"/>
            <a:ext cx="10737850" cy="1900833"/>
          </a:xfrm>
          <a:prstGeom prst="rect">
            <a:avLst/>
          </a:prstGeom>
          <a:noFill/>
        </p:spPr>
        <p:txBody>
          <a:bodyPr wrap="square" lIns="91440" tIns="45720" rIns="91440" bIns="45720" rtlCol="0" anchor="t">
            <a:spAutoFit/>
          </a:bodyPr>
          <a:lstStyle/>
          <a:p>
            <a:pPr algn="ctr">
              <a:lnSpc>
                <a:spcPct val="100000"/>
              </a:lnSpc>
            </a:pPr>
            <a:r>
              <a:rPr lang="en-US" sz="6000" b="1" dirty="0">
                <a:solidFill>
                  <a:srgbClr val="404040"/>
                </a:solidFill>
                <a:latin typeface="Microsoft Sans Serif" panose="020B0604020202020204" pitchFamily="34" charset="0"/>
                <a:ea typeface="Microsoft Sans Serif" panose="020B0604020202020204" pitchFamily="34" charset="-122"/>
                <a:cs typeface="Microsoft Sans Serif" panose="020B0604020202020204" pitchFamily="34" charset="-120"/>
              </a:rPr>
              <a:t>Ko‘p Yo‘lli Issiqlik Almashinish Qurilmalari</a:t>
            </a:r>
            <a:endParaRPr lang="en-US" sz="1600" dirty="0"/>
          </a:p>
        </p:txBody>
      </p:sp>
      <p:sp>
        <p:nvSpPr>
          <p:cNvPr id="6" name="Shape 2"/>
          <p:cNvSpPr/>
          <p:nvPr/>
        </p:nvSpPr>
        <p:spPr>
          <a:xfrm>
            <a:off x="1610995" y="509112"/>
            <a:ext cx="8640000" cy="0"/>
          </a:xfrm>
          <a:prstGeom prst="line">
            <a:avLst/>
          </a:prstGeom>
          <a:noFill/>
          <a:ln w="15875">
            <a:solidFill>
              <a:srgbClr val="000000"/>
            </a:solidFill>
            <a:prstDash val="sysDot"/>
            <a:headEnd type="none"/>
            <a:tailEnd type="none"/>
          </a:ln>
        </p:spPr>
      </p:sp>
      <p:sp>
        <p:nvSpPr>
          <p:cNvPr id="7" name="Shape 3"/>
          <p:cNvSpPr/>
          <p:nvPr/>
        </p:nvSpPr>
        <p:spPr>
          <a:xfrm>
            <a:off x="2355215" y="6550025"/>
            <a:ext cx="8894445" cy="0"/>
          </a:xfrm>
          <a:prstGeom prst="line">
            <a:avLst/>
          </a:prstGeom>
          <a:noFill/>
          <a:ln w="15875">
            <a:solidFill>
              <a:srgbClr val="000000"/>
            </a:solidFill>
            <a:prstDash val="sysDot"/>
            <a:headEnd type="none"/>
            <a:tailEnd type="none"/>
          </a:ln>
        </p:spPr>
      </p:sp>
      <p:sp>
        <p:nvSpPr>
          <p:cNvPr id="8" name="Shape 4"/>
          <p:cNvSpPr/>
          <p:nvPr/>
        </p:nvSpPr>
        <p:spPr>
          <a:xfrm>
            <a:off x="11774805" y="1237615"/>
            <a:ext cx="0" cy="4104005"/>
          </a:xfrm>
          <a:prstGeom prst="line">
            <a:avLst/>
          </a:prstGeom>
          <a:noFill/>
          <a:ln w="19050">
            <a:solidFill>
              <a:srgbClr val="000000"/>
            </a:solidFill>
            <a:prstDash val="solid"/>
            <a:headEnd type="none"/>
            <a:tailEnd type="none"/>
          </a:ln>
        </p:spPr>
      </p:sp>
      <p:sp>
        <p:nvSpPr>
          <p:cNvPr id="9" name="Shape 5"/>
          <p:cNvSpPr/>
          <p:nvPr/>
        </p:nvSpPr>
        <p:spPr>
          <a:xfrm flipV="1">
            <a:off x="586105" y="2072640"/>
            <a:ext cx="0" cy="4104005"/>
          </a:xfrm>
          <a:prstGeom prst="line">
            <a:avLst/>
          </a:prstGeom>
          <a:noFill/>
          <a:ln w="19050">
            <a:solidFill>
              <a:srgbClr val="000000"/>
            </a:solidFill>
            <a:prstDash val="solid"/>
            <a:headEnd type="none"/>
            <a:tailEnd type="none"/>
          </a:ln>
        </p:spPr>
      </p:sp>
      <p:pic>
        <p:nvPicPr>
          <p:cNvPr id="10" name="Image 2" descr="https://kimi-img.moonshot.cn/pub/slides/slides_tmpl/image/25-08-27-20:02:52-d2nf7r18bjvh7rlj07v0.png"/>
          <p:cNvPicPr>
            <a:picLocks noChangeAspect="1"/>
          </p:cNvPicPr>
          <p:nvPr/>
        </p:nvPicPr>
        <p:blipFill>
          <a:blip r:embed="rId3"/>
          <a:stretch>
            <a:fillRect/>
          </a:stretch>
        </p:blipFill>
        <p:spPr>
          <a:xfrm>
            <a:off x="551180" y="337820"/>
            <a:ext cx="902335" cy="298450"/>
          </a:xfrm>
          <a:prstGeom prst="rect">
            <a:avLst/>
          </a:prstGeom>
        </p:spPr>
      </p:pic>
      <p:pic>
        <p:nvPicPr>
          <p:cNvPr id="11" name="Image 3" descr="https://kimi-img.moonshot.cn/pub/slides/slides_tmpl/image/25-08-27-20:02:52-d2nf7r18bjvh7rlj07ug.png"/>
          <p:cNvPicPr>
            <a:picLocks noChangeAspect="1"/>
          </p:cNvPicPr>
          <p:nvPr/>
        </p:nvPicPr>
        <p:blipFill>
          <a:blip r:embed="rId4"/>
          <a:stretch>
            <a:fillRect/>
          </a:stretch>
        </p:blipFill>
        <p:spPr>
          <a:xfrm>
            <a:off x="10459720" y="354330"/>
            <a:ext cx="1334770" cy="304800"/>
          </a:xfrm>
          <a:prstGeom prst="rect">
            <a:avLst/>
          </a:prstGeom>
        </p:spPr>
      </p:pic>
      <p:pic>
        <p:nvPicPr>
          <p:cNvPr id="12" name="Image 4" descr="https://kimi-img.moonshot.cn/pub/slides/slides_tmpl/image/25-08-27-20:02:53-d2nf7r98bjvh7rlj080g.png"/>
          <p:cNvPicPr>
            <a:picLocks noChangeAspect="1"/>
          </p:cNvPicPr>
          <p:nvPr/>
        </p:nvPicPr>
        <p:blipFill>
          <a:blip r:embed="rId5"/>
          <a:stretch>
            <a:fillRect/>
          </a:stretch>
        </p:blipFill>
        <p:spPr>
          <a:xfrm>
            <a:off x="457200" y="1196340"/>
            <a:ext cx="207010" cy="719455"/>
          </a:xfrm>
          <a:prstGeom prst="rect">
            <a:avLst/>
          </a:prstGeom>
        </p:spPr>
      </p:pic>
      <p:pic>
        <p:nvPicPr>
          <p:cNvPr id="13" name="Image 5" descr="https://kimi-img.moonshot.cn/pub/slides/slides_tmpl/image/25-08-27-20:02:53-d2nf7r98bjvh7rlj080g.png"/>
          <p:cNvPicPr>
            <a:picLocks noChangeAspect="1"/>
          </p:cNvPicPr>
          <p:nvPr/>
        </p:nvPicPr>
        <p:blipFill>
          <a:blip r:embed="rId5"/>
          <a:stretch>
            <a:fillRect/>
          </a:stretch>
        </p:blipFill>
        <p:spPr>
          <a:xfrm>
            <a:off x="11654790" y="5469890"/>
            <a:ext cx="207010" cy="719455"/>
          </a:xfrm>
          <a:prstGeom prst="rect">
            <a:avLst/>
          </a:prstGeom>
        </p:spPr>
      </p:pic>
      <p:pic>
        <p:nvPicPr>
          <p:cNvPr id="14" name="Image 6" descr="https://kimi-img.moonshot.cn/pub/slides/slides_tmpl/image/25-08-27-20:02:52-d2nf7r18bjvh7rlj07ug.png"/>
          <p:cNvPicPr>
            <a:picLocks noChangeAspect="1"/>
          </p:cNvPicPr>
          <p:nvPr/>
        </p:nvPicPr>
        <p:blipFill>
          <a:blip r:embed="rId4"/>
          <a:stretch>
            <a:fillRect/>
          </a:stretch>
        </p:blipFill>
        <p:spPr>
          <a:xfrm>
            <a:off x="771525" y="6377305"/>
            <a:ext cx="1334770" cy="304800"/>
          </a:xfrm>
          <a:prstGeom prst="rect">
            <a:avLst/>
          </a:prstGeom>
        </p:spPr>
      </p:pic>
      <p:pic>
        <p:nvPicPr>
          <p:cNvPr id="15" name="Image 7" descr="https://kimi-img.moonshot.cn/pub/slides/slides_tmpl/image/25-08-27-20:02:53-d2nf7r98bjvh7rlj0820.png"/>
          <p:cNvPicPr>
            <a:picLocks noChangeAspect="1"/>
          </p:cNvPicPr>
          <p:nvPr/>
        </p:nvPicPr>
        <p:blipFill>
          <a:blip r:embed="rId6"/>
          <a:stretch>
            <a:fillRect/>
          </a:stretch>
        </p:blipFill>
        <p:spPr>
          <a:xfrm>
            <a:off x="11474450" y="6356350"/>
            <a:ext cx="353695" cy="298450"/>
          </a:xfrm>
          <a:prstGeom prst="rect">
            <a:avLst/>
          </a:prstGeom>
        </p:spPr>
      </p:pic>
      <p:pic>
        <p:nvPicPr>
          <p:cNvPr id="16" name="Image 8" descr="https://kimi-img.moonshot.cn/pub/slides/slides_tmpl/image/25-08-27-20:02:54-d2nf7rh8bjvh7rlj08b0.png"/>
          <p:cNvPicPr>
            <a:picLocks noChangeAspect="1"/>
          </p:cNvPicPr>
          <p:nvPr/>
        </p:nvPicPr>
        <p:blipFill>
          <a:blip r:embed="rId7"/>
          <a:stretch>
            <a:fillRect/>
          </a:stretch>
        </p:blipFill>
        <p:spPr>
          <a:xfrm>
            <a:off x="5148580" y="1563370"/>
            <a:ext cx="2450465" cy="1219200"/>
          </a:xfrm>
          <a:prstGeom prst="rect">
            <a:avLst/>
          </a:prstGeom>
        </p:spPr>
      </p:pic>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2:58-d2nf7sh8bjvh7rlj08l0.png"/>
          <p:cNvPicPr>
            <a:picLocks noChangeAspect="1"/>
          </p:cNvPicPr>
          <p:nvPr/>
        </p:nvPicPr>
        <p:blipFill>
          <a:blip r:embed="rId1"/>
          <a:srcRect l="21" r="21"/>
          <a:stretch>
            <a:fillRect/>
          </a:stretch>
        </p:blipFill>
        <p:spPr>
          <a:xfrm>
            <a:off x="0" y="-19050"/>
            <a:ext cx="12235815" cy="6877050"/>
          </a:xfrm>
          <a:prstGeom prst="rect">
            <a:avLst/>
          </a:prstGeom>
        </p:spPr>
      </p:pic>
      <p:pic>
        <p:nvPicPr>
          <p:cNvPr id="3" name="Image 1" descr="https://kimi-img.moonshot.cn/pub/slides/slides_tmpl/image/25-08-27-20:02:57-d2nf7s98bjvh7rlj08jg.png"/>
          <p:cNvPicPr>
            <a:picLocks noChangeAspect="1"/>
          </p:cNvPicPr>
          <p:nvPr/>
        </p:nvPicPr>
        <p:blipFill>
          <a:blip r:embed="rId2"/>
          <a:stretch>
            <a:fillRect/>
          </a:stretch>
        </p:blipFill>
        <p:spPr>
          <a:xfrm>
            <a:off x="594360" y="369570"/>
            <a:ext cx="670560" cy="682625"/>
          </a:xfrm>
          <a:prstGeom prst="rect">
            <a:avLst/>
          </a:prstGeom>
        </p:spPr>
      </p:pic>
      <p:sp>
        <p:nvSpPr>
          <p:cNvPr id="4" name="Shape 0"/>
          <p:cNvSpPr/>
          <p:nvPr/>
        </p:nvSpPr>
        <p:spPr>
          <a:xfrm>
            <a:off x="1692275" y="1971040"/>
            <a:ext cx="9264015" cy="3397885"/>
          </a:xfrm>
          <a:prstGeom prst="roundRect">
            <a:avLst>
              <a:gd name="adj" fmla="val 10344"/>
            </a:avLst>
          </a:prstGeom>
          <a:solidFill>
            <a:srgbClr val="FFFFFF"/>
          </a:solidFill>
          <a:ln w="19050">
            <a:gradFill flip="none" rotWithShape="1">
              <a:gsLst>
                <a:gs pos="0">
                  <a:srgbClr val="E9F6DB"/>
                </a:gs>
                <a:gs pos="100000">
                  <a:srgbClr val="92D050"/>
                </a:gs>
              </a:gsLst>
              <a:lin ang="2700000" scaled="1"/>
            </a:gradFill>
            <a:prstDash val="solid"/>
          </a:ln>
        </p:spPr>
      </p:sp>
      <p:sp>
        <p:nvSpPr>
          <p:cNvPr id="5" name="Text 1"/>
          <p:cNvSpPr/>
          <p:nvPr/>
        </p:nvSpPr>
        <p:spPr>
          <a:xfrm>
            <a:off x="1692275" y="1971040"/>
            <a:ext cx="9264015" cy="3397885"/>
          </a:xfrm>
          <a:prstGeom prst="rect">
            <a:avLst/>
          </a:prstGeom>
          <a:noFill/>
        </p:spPr>
        <p:txBody>
          <a:bodyPr wrap="square" lIns="45720" tIns="91440" rIns="91440" bIns="45720" rtlCol="0" anchor="ctr"/>
          <a:lstStyle/>
          <a:p>
            <a:pPr>
              <a:lnSpc>
                <a:spcPct val="100000"/>
              </a:lnSpc>
            </a:pPr>
            <a:endParaRPr lang="en-US" sz="1600" dirty="0"/>
          </a:p>
        </p:txBody>
      </p:sp>
      <p:sp>
        <p:nvSpPr>
          <p:cNvPr id="6" name="Shape 2"/>
          <p:cNvSpPr/>
          <p:nvPr/>
        </p:nvSpPr>
        <p:spPr>
          <a:xfrm>
            <a:off x="1000760" y="1432560"/>
            <a:ext cx="4312285" cy="4312285"/>
          </a:xfrm>
          <a:prstGeom prst="ellipse">
            <a:avLst/>
          </a:prstGeom>
          <a:gradFill flip="none" rotWithShape="1">
            <a:gsLst>
              <a:gs pos="0">
                <a:srgbClr val="6EAA2E"/>
              </a:gs>
              <a:gs pos="67000">
                <a:srgbClr val="92D050"/>
              </a:gs>
              <a:gs pos="99000">
                <a:srgbClr val="FFFF00"/>
              </a:gs>
              <a:gs pos="100000">
                <a:srgbClr val="FFFF00"/>
              </a:gs>
            </a:gsLst>
            <a:lin ang="13500000" scaled="1"/>
          </a:gradFill>
        </p:spPr>
      </p:sp>
      <p:sp>
        <p:nvSpPr>
          <p:cNvPr id="7" name="Text 3"/>
          <p:cNvSpPr/>
          <p:nvPr/>
        </p:nvSpPr>
        <p:spPr>
          <a:xfrm>
            <a:off x="1000760" y="1432560"/>
            <a:ext cx="4312285" cy="4312285"/>
          </a:xfrm>
          <a:prstGeom prst="rect">
            <a:avLst/>
          </a:prstGeom>
          <a:noFill/>
        </p:spPr>
        <p:txBody>
          <a:bodyPr wrap="square" lIns="45720" tIns="91440" rIns="91440" bIns="45720" rtlCol="0" anchor="ctr"/>
          <a:lstStyle/>
          <a:p>
            <a:pPr>
              <a:lnSpc>
                <a:spcPct val="100000"/>
              </a:lnSpc>
            </a:pPr>
            <a:endParaRPr lang="en-US" sz="1600" dirty="0"/>
          </a:p>
        </p:txBody>
      </p:sp>
      <p:sp>
        <p:nvSpPr>
          <p:cNvPr id="8" name="Text 4"/>
          <p:cNvSpPr/>
          <p:nvPr/>
        </p:nvSpPr>
        <p:spPr>
          <a:xfrm>
            <a:off x="1506220" y="405765"/>
            <a:ext cx="9799955" cy="421680"/>
          </a:xfrm>
          <a:prstGeom prst="rect">
            <a:avLst/>
          </a:prstGeom>
          <a:noFill/>
        </p:spPr>
        <p:txBody>
          <a:bodyPr wrap="square" lIns="91440" tIns="45720" rIns="91440" bIns="45720" rtlCol="0" anchor="t">
            <a:spAutoFit/>
          </a:bodyPr>
          <a:lstStyle/>
          <a:p>
            <a:pPr>
              <a:lnSpc>
                <a:spcPct val="100000"/>
              </a:lnSpc>
            </a:pPr>
            <a:r>
              <a:rPr lang="en-US" sz="2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Ko‘p yo‘lli qurilma tuzilishi</a:t>
            </a:r>
            <a:endParaRPr lang="en-US" sz="1600" dirty="0"/>
          </a:p>
        </p:txBody>
      </p:sp>
      <p:sp>
        <p:nvSpPr>
          <p:cNvPr id="9" name="Text 5"/>
          <p:cNvSpPr/>
          <p:nvPr/>
        </p:nvSpPr>
        <p:spPr>
          <a:xfrm>
            <a:off x="1649095" y="2257425"/>
            <a:ext cx="3015615" cy="270073"/>
          </a:xfrm>
          <a:prstGeom prst="rect">
            <a:avLst/>
          </a:prstGeom>
          <a:noFill/>
        </p:spPr>
        <p:txBody>
          <a:bodyPr wrap="square" lIns="91440" tIns="45720" rIns="91440" bIns="45720" rtlCol="0" anchor="t">
            <a:spAutoFit/>
          </a:bodyPr>
          <a:lstStyle/>
          <a:p>
            <a:pPr>
              <a:lnSpc>
                <a:spcPct val="100000"/>
              </a:lnSpc>
            </a:pPr>
            <a:r>
              <a:rPr lang="en-US" sz="1800" b="1" dirty="0">
                <a:solidFill>
                  <a:srgbClr val="FFFFFF"/>
                </a:solidFill>
                <a:latin typeface="Microsoft Sans Serif" panose="020B0604020202020204" pitchFamily="34" charset="0"/>
                <a:ea typeface="Microsoft Sans Serif" panose="020B0604020202020204" pitchFamily="34" charset="-122"/>
                <a:cs typeface="Microsoft Sans Serif" panose="020B0604020202020204" pitchFamily="34" charset="-120"/>
              </a:rPr>
              <a:t>Tuzilish</a:t>
            </a:r>
            <a:endParaRPr lang="en-US" sz="1600" dirty="0"/>
          </a:p>
        </p:txBody>
      </p:sp>
      <p:sp>
        <p:nvSpPr>
          <p:cNvPr id="10" name="Text 6"/>
          <p:cNvSpPr/>
          <p:nvPr/>
        </p:nvSpPr>
        <p:spPr>
          <a:xfrm>
            <a:off x="1649095" y="2929255"/>
            <a:ext cx="3015615" cy="1792288"/>
          </a:xfrm>
          <a:prstGeom prst="rect">
            <a:avLst/>
          </a:prstGeom>
          <a:noFill/>
        </p:spPr>
        <p:txBody>
          <a:bodyPr wrap="square" lIns="91440" tIns="45720" rIns="91440" bIns="45720" rtlCol="0" anchor="t">
            <a:spAutoFit/>
          </a:bodyPr>
          <a:lstStyle/>
          <a:p>
            <a:pPr>
              <a:lnSpc>
                <a:spcPct val="120000"/>
              </a:lnSpc>
            </a:pPr>
            <a:r>
              <a:rPr lang="en-US" sz="1400" dirty="0">
                <a:solidFill>
                  <a:srgbClr val="FFFFFF"/>
                </a:solidFill>
                <a:latin typeface="Microsoft Sans Serif" panose="020B0604020202020204" pitchFamily="34" charset="0"/>
                <a:ea typeface="Microsoft Sans Serif" panose="020B0604020202020204" pitchFamily="34" charset="-122"/>
                <a:cs typeface="Microsoft Sans Serif" panose="020B0604020202020204" pitchFamily="34" charset="-120"/>
              </a:rPr>
              <a:t>Ko‘p yo‘lli issiqlik almashinish qurilmalari bir nechta truba yo‘llari orqali ishlaydi. Bu qurilmalar gorizontal yoki vertikal ravishda o‘rnatiladi va suyuqliklar tezligi yuqori bo‘lgan jarayonlarda ishlatiladi.</a:t>
            </a:r>
            <a:endParaRPr lang="en-US" sz="1600" dirty="0"/>
          </a:p>
        </p:txBody>
      </p:sp>
      <p:sp>
        <p:nvSpPr>
          <p:cNvPr id="11" name="Text 7"/>
          <p:cNvSpPr/>
          <p:nvPr/>
        </p:nvSpPr>
        <p:spPr>
          <a:xfrm>
            <a:off x="5633085" y="2340293"/>
            <a:ext cx="4644000" cy="362148"/>
          </a:xfrm>
          <a:prstGeom prst="rect">
            <a:avLst/>
          </a:prstGeom>
          <a:noFill/>
        </p:spPr>
        <p:txBody>
          <a:bodyPr wrap="square" lIns="91440" tIns="45720" rIns="91440" bIns="45720" rtlCol="0" anchor="t">
            <a:spAutoFit/>
          </a:bodyPr>
          <a:lstStyle/>
          <a:p>
            <a:pPr algn="just">
              <a:lnSpc>
                <a:spcPct val="100000"/>
              </a:lnSpc>
            </a:pPr>
            <a:r>
              <a:rPr lang="en-US" sz="24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Murakkab tuzilish</a:t>
            </a:r>
            <a:endParaRPr lang="en-US" sz="1600" dirty="0"/>
          </a:p>
        </p:txBody>
      </p:sp>
      <p:sp>
        <p:nvSpPr>
          <p:cNvPr id="12" name="Text 8"/>
          <p:cNvSpPr/>
          <p:nvPr/>
        </p:nvSpPr>
        <p:spPr>
          <a:xfrm>
            <a:off x="5633085" y="2951480"/>
            <a:ext cx="4888865" cy="1426369"/>
          </a:xfrm>
          <a:prstGeom prst="rect">
            <a:avLst/>
          </a:prstGeom>
          <a:noFill/>
        </p:spPr>
        <p:txBody>
          <a:bodyPr wrap="square" lIns="91440" tIns="45720" rIns="91440" bIns="45720" rtlCol="0" anchor="t">
            <a:spAutoFit/>
          </a:bodyPr>
          <a:lstStyle/>
          <a:p>
            <a:pPr>
              <a:lnSpc>
                <a:spcPct val="130000"/>
              </a:lnSpc>
            </a:pPr>
            <a:r>
              <a:rPr lang="en-US" sz="18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Ularning tuzilishi murakkabroq bo‘lib, yuqori samaradorlikka ega. Bir nechta yo‘llar orqali almashinish jarayoni intensivlashadi.</a:t>
            </a:r>
            <a:endParaRPr lang="en-US" sz="1600" dirty="0"/>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flipV="1">
            <a:off x="971055" y="748041"/>
            <a:ext cx="292595" cy="291454"/>
          </a:xfrm>
          <a:prstGeom prst="plaque">
            <a:avLst>
              <a:gd name="adj" fmla="val 50000"/>
            </a:avLst>
          </a:prstGeom>
          <a:solidFill>
            <a:srgbClr val="000000"/>
          </a:solidFill>
        </p:spPr>
      </p:sp>
      <p:sp>
        <p:nvSpPr>
          <p:cNvPr id="3" name="Text 1"/>
          <p:cNvSpPr/>
          <p:nvPr/>
        </p:nvSpPr>
        <p:spPr>
          <a:xfrm>
            <a:off x="971055" y="748041"/>
            <a:ext cx="292595" cy="291454"/>
          </a:xfrm>
          <a:prstGeom prst="rect">
            <a:avLst/>
          </a:prstGeom>
          <a:noFill/>
        </p:spPr>
        <p:txBody>
          <a:bodyPr wrap="square" lIns="45720" tIns="91440" rIns="91440" bIns="45720" rtlCol="0" anchor="ctr"/>
          <a:lstStyle/>
          <a:p>
            <a:pPr>
              <a:lnSpc>
                <a:spcPct val="100000"/>
              </a:lnSpc>
            </a:pPr>
            <a:endParaRPr lang="en-US" sz="1600" dirty="0"/>
          </a:p>
        </p:txBody>
      </p:sp>
      <p:sp>
        <p:nvSpPr>
          <p:cNvPr id="4" name="Shape 2"/>
          <p:cNvSpPr/>
          <p:nvPr/>
        </p:nvSpPr>
        <p:spPr>
          <a:xfrm flipV="1">
            <a:off x="594360" y="380365"/>
            <a:ext cx="438309" cy="436889"/>
          </a:xfrm>
          <a:prstGeom prst="plaque">
            <a:avLst>
              <a:gd name="adj" fmla="val 50000"/>
            </a:avLst>
          </a:prstGeom>
          <a:solidFill>
            <a:srgbClr val="000000"/>
          </a:solidFill>
        </p:spPr>
      </p:sp>
      <p:sp>
        <p:nvSpPr>
          <p:cNvPr id="5" name="Text 3"/>
          <p:cNvSpPr/>
          <p:nvPr/>
        </p:nvSpPr>
        <p:spPr>
          <a:xfrm>
            <a:off x="594360" y="380365"/>
            <a:ext cx="438309" cy="436889"/>
          </a:xfrm>
          <a:prstGeom prst="rect">
            <a:avLst/>
          </a:prstGeom>
          <a:noFill/>
        </p:spPr>
        <p:txBody>
          <a:bodyPr wrap="square" lIns="45720" tIns="91440" rIns="91440" bIns="45720" rtlCol="0" anchor="ctr"/>
          <a:lstStyle/>
          <a:p>
            <a:pPr>
              <a:lnSpc>
                <a:spcPct val="100000"/>
              </a:lnSpc>
            </a:pPr>
            <a:endParaRPr lang="en-US" sz="1600" dirty="0"/>
          </a:p>
        </p:txBody>
      </p:sp>
      <p:pic>
        <p:nvPicPr>
          <p:cNvPr id="6" name="Image 0" descr="https://kimi-img.moonshot.cn/pub/slides/slides_tmpl/image/25-08-27-20:02:56-d2nf7s18bjvh7rlj08eg.png"/>
          <p:cNvPicPr>
            <a:picLocks noChangeAspect="1"/>
          </p:cNvPicPr>
          <p:nvPr/>
        </p:nvPicPr>
        <p:blipFill>
          <a:blip r:embed="rId1"/>
          <a:srcRect l="16" r="16"/>
          <a:stretch>
            <a:fillRect/>
          </a:stretch>
        </p:blipFill>
        <p:spPr>
          <a:xfrm>
            <a:off x="-17145" y="5715"/>
            <a:ext cx="12218670" cy="6864350"/>
          </a:xfrm>
          <a:prstGeom prst="rect">
            <a:avLst/>
          </a:prstGeom>
        </p:spPr>
      </p:pic>
      <p:sp>
        <p:nvSpPr>
          <p:cNvPr id="7" name="Shape 4"/>
          <p:cNvSpPr/>
          <p:nvPr/>
        </p:nvSpPr>
        <p:spPr>
          <a:xfrm flipH="1">
            <a:off x="1953895" y="5340985"/>
            <a:ext cx="495300" cy="490855"/>
          </a:xfrm>
          <a:prstGeom prst="ellipse">
            <a:avLst/>
          </a:prstGeom>
          <a:gradFill flip="none" rotWithShape="1">
            <a:gsLst>
              <a:gs pos="0">
                <a:srgbClr val="92D050"/>
              </a:gs>
              <a:gs pos="29000">
                <a:srgbClr val="92D050"/>
              </a:gs>
              <a:gs pos="100000">
                <a:srgbClr val="FFFF00"/>
              </a:gs>
            </a:gsLst>
            <a:lin ang="10800000" scaled="1"/>
          </a:gradFill>
        </p:spPr>
      </p:sp>
      <p:sp>
        <p:nvSpPr>
          <p:cNvPr id="8" name="Text 5"/>
          <p:cNvSpPr/>
          <p:nvPr/>
        </p:nvSpPr>
        <p:spPr>
          <a:xfrm>
            <a:off x="1953895" y="5340985"/>
            <a:ext cx="495300" cy="490855"/>
          </a:xfrm>
          <a:prstGeom prst="rect">
            <a:avLst/>
          </a:prstGeom>
          <a:noFill/>
        </p:spPr>
        <p:txBody>
          <a:bodyPr wrap="square" lIns="45720" tIns="91440" rIns="91440" bIns="45720" rtlCol="0" anchor="ctr"/>
          <a:lstStyle/>
          <a:p>
            <a:pPr>
              <a:lnSpc>
                <a:spcPct val="100000"/>
              </a:lnSpc>
            </a:pPr>
            <a:endParaRPr lang="en-US" sz="1600" dirty="0"/>
          </a:p>
        </p:txBody>
      </p:sp>
      <p:sp>
        <p:nvSpPr>
          <p:cNvPr id="9" name="Shape 6"/>
          <p:cNvSpPr/>
          <p:nvPr/>
        </p:nvSpPr>
        <p:spPr>
          <a:xfrm>
            <a:off x="902970" y="1649095"/>
            <a:ext cx="10354945" cy="4533900"/>
          </a:xfrm>
          <a:prstGeom prst="roundRect">
            <a:avLst>
              <a:gd name="adj" fmla="val 8217"/>
            </a:avLst>
          </a:prstGeom>
          <a:solidFill>
            <a:srgbClr val="FFFFFF"/>
          </a:solidFill>
          <a:ln w="12700">
            <a:gradFill flip="none" rotWithShape="1">
              <a:gsLst>
                <a:gs pos="0">
                  <a:srgbClr val="92D050"/>
                </a:gs>
                <a:gs pos="100000">
                  <a:srgbClr val="FFFF00"/>
                </a:gs>
              </a:gsLst>
              <a:lin ang="2700000" scaled="1"/>
            </a:gradFill>
            <a:prstDash val="solid"/>
          </a:ln>
        </p:spPr>
      </p:sp>
      <p:sp>
        <p:nvSpPr>
          <p:cNvPr id="10" name="Text 7"/>
          <p:cNvSpPr/>
          <p:nvPr/>
        </p:nvSpPr>
        <p:spPr>
          <a:xfrm>
            <a:off x="902970" y="1649095"/>
            <a:ext cx="10354945" cy="4533900"/>
          </a:xfrm>
          <a:prstGeom prst="rect">
            <a:avLst/>
          </a:prstGeom>
          <a:noFill/>
        </p:spPr>
        <p:txBody>
          <a:bodyPr wrap="square" lIns="45720" tIns="91440" rIns="91440" bIns="45720" rtlCol="0" anchor="ctr"/>
          <a:lstStyle/>
          <a:p>
            <a:pPr>
              <a:lnSpc>
                <a:spcPct val="100000"/>
              </a:lnSpc>
            </a:pPr>
            <a:endParaRPr lang="en-US" sz="1600" dirty="0"/>
          </a:p>
        </p:txBody>
      </p:sp>
      <p:pic>
        <p:nvPicPr>
          <p:cNvPr id="11" name="Image 1" descr="https://kimi-img.moonshot.cn/pub/slides/slides_tmpl/image/25-08-27-20:02:56-d2nf7s18bjvh7rlj08f0.png"/>
          <p:cNvPicPr>
            <a:picLocks noChangeAspect="1"/>
          </p:cNvPicPr>
          <p:nvPr/>
        </p:nvPicPr>
        <p:blipFill>
          <a:blip r:embed="rId2"/>
          <a:srcRect t="16" b="16"/>
          <a:stretch>
            <a:fillRect/>
          </a:stretch>
        </p:blipFill>
        <p:spPr>
          <a:xfrm>
            <a:off x="6775450" y="2091055"/>
            <a:ext cx="3947795" cy="3661410"/>
          </a:xfrm>
          <a:prstGeom prst="roundRect">
            <a:avLst>
              <a:gd name="adj" fmla="val 5380"/>
            </a:avLst>
          </a:prstGeom>
        </p:spPr>
      </p:pic>
      <p:sp>
        <p:nvSpPr>
          <p:cNvPr id="12" name="Shape 8"/>
          <p:cNvSpPr/>
          <p:nvPr/>
        </p:nvSpPr>
        <p:spPr>
          <a:xfrm>
            <a:off x="1309370" y="2899410"/>
            <a:ext cx="4860000" cy="0"/>
          </a:xfrm>
          <a:prstGeom prst="line">
            <a:avLst/>
          </a:prstGeom>
          <a:noFill/>
          <a:ln w="25400">
            <a:solidFill>
              <a:srgbClr val="000000"/>
            </a:solidFill>
            <a:prstDash val="solid"/>
            <a:headEnd type="none"/>
            <a:tailEnd type="none"/>
          </a:ln>
        </p:spPr>
      </p:sp>
      <p:sp>
        <p:nvSpPr>
          <p:cNvPr id="13" name="Text 9"/>
          <p:cNvSpPr/>
          <p:nvPr/>
        </p:nvSpPr>
        <p:spPr>
          <a:xfrm>
            <a:off x="1506220" y="405765"/>
            <a:ext cx="9799955" cy="421680"/>
          </a:xfrm>
          <a:prstGeom prst="rect">
            <a:avLst/>
          </a:prstGeom>
          <a:noFill/>
        </p:spPr>
        <p:txBody>
          <a:bodyPr wrap="square" lIns="91440" tIns="45720" rIns="91440" bIns="45720" rtlCol="0" anchor="t">
            <a:spAutoFit/>
          </a:bodyPr>
          <a:lstStyle/>
          <a:p>
            <a:pPr>
              <a:lnSpc>
                <a:spcPct val="100000"/>
              </a:lnSpc>
            </a:pPr>
            <a:r>
              <a:rPr lang="en-US" sz="2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Ko‘p yo‘lli almashinish mexanizmi</a:t>
            </a:r>
            <a:endParaRPr lang="en-US" sz="1600" dirty="0"/>
          </a:p>
        </p:txBody>
      </p:sp>
      <p:sp>
        <p:nvSpPr>
          <p:cNvPr id="14" name="Text 10"/>
          <p:cNvSpPr/>
          <p:nvPr/>
        </p:nvSpPr>
        <p:spPr>
          <a:xfrm>
            <a:off x="1273810" y="2357755"/>
            <a:ext cx="4927600" cy="362148"/>
          </a:xfrm>
          <a:prstGeom prst="rect">
            <a:avLst/>
          </a:prstGeom>
          <a:noFill/>
        </p:spPr>
        <p:txBody>
          <a:bodyPr wrap="square" lIns="91440" tIns="45720" rIns="91440" bIns="45720" rtlCol="0" anchor="t">
            <a:spAutoFit/>
          </a:bodyPr>
          <a:lstStyle/>
          <a:p>
            <a:pPr algn="just">
              <a:lnSpc>
                <a:spcPct val="100000"/>
              </a:lnSpc>
            </a:pPr>
            <a:r>
              <a:rPr lang="en-US" sz="2400" b="1" dirty="0">
                <a:solidFill>
                  <a:srgbClr val="2B2F36"/>
                </a:solidFill>
                <a:latin typeface="Microsoft Sans Serif" panose="020B0604020202020204" pitchFamily="34" charset="0"/>
                <a:ea typeface="Microsoft Sans Serif" panose="020B0604020202020204" pitchFamily="34" charset="-122"/>
                <a:cs typeface="Microsoft Sans Serif" panose="020B0604020202020204" pitchFamily="34" charset="-120"/>
              </a:rPr>
              <a:t>Issiqlik almashinish</a:t>
            </a:r>
            <a:endParaRPr lang="en-US" sz="1600" dirty="0"/>
          </a:p>
        </p:txBody>
      </p:sp>
      <p:sp>
        <p:nvSpPr>
          <p:cNvPr id="15" name="Text 11"/>
          <p:cNvSpPr/>
          <p:nvPr/>
        </p:nvSpPr>
        <p:spPr>
          <a:xfrm>
            <a:off x="1309370" y="3060065"/>
            <a:ext cx="4941570" cy="2377281"/>
          </a:xfrm>
          <a:prstGeom prst="rect">
            <a:avLst/>
          </a:prstGeom>
          <a:noFill/>
        </p:spPr>
        <p:txBody>
          <a:bodyPr wrap="square" lIns="91440" tIns="45720" rIns="91440" bIns="45720" rtlCol="0" anchor="t">
            <a:spAutoFit/>
          </a:bodyPr>
          <a:lstStyle/>
          <a:p>
            <a:pPr>
              <a:lnSpc>
                <a:spcPct val="130000"/>
              </a:lnSpc>
            </a:pPr>
            <a:r>
              <a:rPr lang="en-US" sz="2000" dirty="0">
                <a:solidFill>
                  <a:srgbClr val="2B2F36"/>
                </a:solidFill>
                <a:latin typeface="Microsoft Sans Serif" panose="020B0604020202020204" pitchFamily="34" charset="0"/>
                <a:ea typeface="Microsoft Sans Serif" panose="020B0604020202020204" pitchFamily="34" charset="-122"/>
                <a:cs typeface="Microsoft Sans Serif" panose="020B0604020202020204" pitchFamily="34" charset="-120"/>
              </a:rPr>
              <a:t>Bu qurilmalarda issiqlik uzatuvchi agentlar turli yo‘llarda harakatlanadi. Har bir yo‘lda alohida temperatura va bosim sharoitlari yaratiladi. Bu esa issiqlik almashinishini yanada samarali amalga oshirish imkonini beradi.</a:t>
            </a:r>
            <a:endParaRPr lang="en-US" sz="1600" dirty="0"/>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2:58-d2nf7sh8bjvh7rlj08l0.png"/>
          <p:cNvPicPr>
            <a:picLocks noChangeAspect="1"/>
          </p:cNvPicPr>
          <p:nvPr/>
        </p:nvPicPr>
        <p:blipFill>
          <a:blip r:embed="rId1"/>
          <a:srcRect l="21" r="21"/>
          <a:stretch>
            <a:fillRect/>
          </a:stretch>
        </p:blipFill>
        <p:spPr>
          <a:xfrm>
            <a:off x="0" y="-19050"/>
            <a:ext cx="12235815" cy="6877050"/>
          </a:xfrm>
          <a:prstGeom prst="rect">
            <a:avLst/>
          </a:prstGeom>
        </p:spPr>
      </p:pic>
      <p:pic>
        <p:nvPicPr>
          <p:cNvPr id="3" name="Image 1" descr="https://kimi-img.moonshot.cn/pub/slides/slides_tmpl/image/25-08-27-20:02:57-d2nf7s98bjvh7rlj08jg.png"/>
          <p:cNvPicPr>
            <a:picLocks noChangeAspect="1"/>
          </p:cNvPicPr>
          <p:nvPr/>
        </p:nvPicPr>
        <p:blipFill>
          <a:blip r:embed="rId2"/>
          <a:stretch>
            <a:fillRect/>
          </a:stretch>
        </p:blipFill>
        <p:spPr>
          <a:xfrm>
            <a:off x="594360" y="369570"/>
            <a:ext cx="670560" cy="682625"/>
          </a:xfrm>
          <a:prstGeom prst="rect">
            <a:avLst/>
          </a:prstGeom>
        </p:spPr>
      </p:pic>
      <p:sp>
        <p:nvSpPr>
          <p:cNvPr id="4" name="Shape 0"/>
          <p:cNvSpPr/>
          <p:nvPr/>
        </p:nvSpPr>
        <p:spPr>
          <a:xfrm rot="21000000">
            <a:off x="1001395" y="1683385"/>
            <a:ext cx="2458274" cy="3895955"/>
          </a:xfrm>
          <a:prstGeom prst="roundRect">
            <a:avLst>
              <a:gd name="adj" fmla="val 16667"/>
            </a:avLst>
          </a:prstGeom>
          <a:gradFill flip="none" rotWithShape="1">
            <a:gsLst>
              <a:gs pos="0">
                <a:srgbClr val="6EAA2E"/>
              </a:gs>
              <a:gs pos="60000">
                <a:srgbClr val="92D050"/>
              </a:gs>
              <a:gs pos="100000">
                <a:srgbClr val="FFFF00"/>
              </a:gs>
            </a:gsLst>
            <a:lin ang="13500000" scaled="1"/>
          </a:gradFill>
        </p:spPr>
      </p:sp>
      <p:sp>
        <p:nvSpPr>
          <p:cNvPr id="5" name="Text 1"/>
          <p:cNvSpPr/>
          <p:nvPr/>
        </p:nvSpPr>
        <p:spPr>
          <a:xfrm rot="21000000">
            <a:off x="1001395" y="1683385"/>
            <a:ext cx="2458274" cy="3895955"/>
          </a:xfrm>
          <a:prstGeom prst="rect">
            <a:avLst/>
          </a:prstGeom>
          <a:noFill/>
        </p:spPr>
        <p:txBody>
          <a:bodyPr wrap="square" lIns="45720" tIns="91440" rIns="91440" bIns="45720" rtlCol="0" anchor="ctr"/>
          <a:lstStyle/>
          <a:p>
            <a:pPr>
              <a:lnSpc>
                <a:spcPct val="100000"/>
              </a:lnSpc>
            </a:pPr>
            <a:endParaRPr lang="en-US" sz="1600" dirty="0"/>
          </a:p>
        </p:txBody>
      </p:sp>
      <p:sp>
        <p:nvSpPr>
          <p:cNvPr id="6" name="Shape 2"/>
          <p:cNvSpPr/>
          <p:nvPr/>
        </p:nvSpPr>
        <p:spPr>
          <a:xfrm>
            <a:off x="1124254" y="1897105"/>
            <a:ext cx="2671776" cy="3894730"/>
          </a:xfrm>
          <a:prstGeom prst="roundRect">
            <a:avLst>
              <a:gd name="adj" fmla="val 16667"/>
            </a:avLst>
          </a:prstGeom>
          <a:solidFill>
            <a:srgbClr val="FFFFFF"/>
          </a:solidFill>
          <a:ln w="3175">
            <a:gradFill flip="none" rotWithShape="1">
              <a:gsLst>
                <a:gs pos="0">
                  <a:srgbClr val="FFFFFF"/>
                </a:gs>
                <a:gs pos="45000">
                  <a:srgbClr val="FFFFFF"/>
                </a:gs>
                <a:gs pos="63000">
                  <a:srgbClr val="BEE396"/>
                </a:gs>
                <a:gs pos="84000">
                  <a:srgbClr val="92D050"/>
                </a:gs>
                <a:gs pos="100000">
                  <a:srgbClr val="92D050"/>
                </a:gs>
              </a:gsLst>
              <a:lin ang="2700000" scaled="1"/>
            </a:gradFill>
            <a:prstDash val="solid"/>
          </a:ln>
        </p:spPr>
      </p:sp>
      <p:sp>
        <p:nvSpPr>
          <p:cNvPr id="7" name="Text 3"/>
          <p:cNvSpPr/>
          <p:nvPr/>
        </p:nvSpPr>
        <p:spPr>
          <a:xfrm>
            <a:off x="1124254" y="1897105"/>
            <a:ext cx="2671776" cy="3894730"/>
          </a:xfrm>
          <a:prstGeom prst="rect">
            <a:avLst/>
          </a:prstGeom>
          <a:noFill/>
        </p:spPr>
        <p:txBody>
          <a:bodyPr wrap="square" lIns="45720" tIns="91440" rIns="91440" bIns="45720" rtlCol="0" anchor="ctr"/>
          <a:lstStyle/>
          <a:p>
            <a:pPr>
              <a:lnSpc>
                <a:spcPct val="100000"/>
              </a:lnSpc>
            </a:pPr>
            <a:endParaRPr lang="en-US" sz="1600" dirty="0"/>
          </a:p>
        </p:txBody>
      </p:sp>
      <p:sp>
        <p:nvSpPr>
          <p:cNvPr id="8" name="Shape 4"/>
          <p:cNvSpPr/>
          <p:nvPr/>
        </p:nvSpPr>
        <p:spPr>
          <a:xfrm rot="21000000">
            <a:off x="4618355" y="1683385"/>
            <a:ext cx="2458274" cy="3895955"/>
          </a:xfrm>
          <a:prstGeom prst="roundRect">
            <a:avLst>
              <a:gd name="adj" fmla="val 16667"/>
            </a:avLst>
          </a:prstGeom>
          <a:gradFill flip="none" rotWithShape="1">
            <a:gsLst>
              <a:gs pos="0">
                <a:srgbClr val="6EAA2E"/>
              </a:gs>
              <a:gs pos="60000">
                <a:srgbClr val="92D050"/>
              </a:gs>
              <a:gs pos="100000">
                <a:srgbClr val="FFFF00"/>
              </a:gs>
            </a:gsLst>
            <a:lin ang="13500000" scaled="1"/>
          </a:gradFill>
        </p:spPr>
      </p:sp>
      <p:sp>
        <p:nvSpPr>
          <p:cNvPr id="9" name="Text 5"/>
          <p:cNvSpPr/>
          <p:nvPr/>
        </p:nvSpPr>
        <p:spPr>
          <a:xfrm rot="21000000">
            <a:off x="4618355" y="1683385"/>
            <a:ext cx="2458274" cy="3895955"/>
          </a:xfrm>
          <a:prstGeom prst="rect">
            <a:avLst/>
          </a:prstGeom>
          <a:noFill/>
        </p:spPr>
        <p:txBody>
          <a:bodyPr wrap="square" lIns="45720" tIns="91440" rIns="91440" bIns="45720" rtlCol="0" anchor="ctr"/>
          <a:lstStyle/>
          <a:p>
            <a:pPr>
              <a:lnSpc>
                <a:spcPct val="100000"/>
              </a:lnSpc>
            </a:pPr>
            <a:endParaRPr lang="en-US" sz="1600" dirty="0"/>
          </a:p>
        </p:txBody>
      </p:sp>
      <p:sp>
        <p:nvSpPr>
          <p:cNvPr id="10" name="Shape 6"/>
          <p:cNvSpPr/>
          <p:nvPr/>
        </p:nvSpPr>
        <p:spPr>
          <a:xfrm>
            <a:off x="4741214" y="1897105"/>
            <a:ext cx="2671776" cy="3894730"/>
          </a:xfrm>
          <a:prstGeom prst="roundRect">
            <a:avLst>
              <a:gd name="adj" fmla="val 16667"/>
            </a:avLst>
          </a:prstGeom>
          <a:solidFill>
            <a:srgbClr val="FFFFFF"/>
          </a:solidFill>
          <a:ln w="3175">
            <a:gradFill flip="none" rotWithShape="1">
              <a:gsLst>
                <a:gs pos="0">
                  <a:srgbClr val="FFFFFF"/>
                </a:gs>
                <a:gs pos="45000">
                  <a:srgbClr val="FFFFFF"/>
                </a:gs>
                <a:gs pos="63000">
                  <a:srgbClr val="BEE396"/>
                </a:gs>
                <a:gs pos="84000">
                  <a:srgbClr val="92D050"/>
                </a:gs>
                <a:gs pos="100000">
                  <a:srgbClr val="92D050"/>
                </a:gs>
              </a:gsLst>
              <a:lin ang="2700000" scaled="1"/>
            </a:gradFill>
            <a:prstDash val="solid"/>
          </a:ln>
        </p:spPr>
      </p:sp>
      <p:sp>
        <p:nvSpPr>
          <p:cNvPr id="11" name="Text 7"/>
          <p:cNvSpPr/>
          <p:nvPr/>
        </p:nvSpPr>
        <p:spPr>
          <a:xfrm>
            <a:off x="4741214" y="1897105"/>
            <a:ext cx="2671776" cy="3894730"/>
          </a:xfrm>
          <a:prstGeom prst="rect">
            <a:avLst/>
          </a:prstGeom>
          <a:noFill/>
        </p:spPr>
        <p:txBody>
          <a:bodyPr wrap="square" lIns="45720" tIns="91440" rIns="91440" bIns="45720" rtlCol="0" anchor="ctr"/>
          <a:lstStyle/>
          <a:p>
            <a:pPr>
              <a:lnSpc>
                <a:spcPct val="100000"/>
              </a:lnSpc>
            </a:pPr>
            <a:endParaRPr lang="en-US" sz="1600" dirty="0"/>
          </a:p>
        </p:txBody>
      </p:sp>
      <p:sp>
        <p:nvSpPr>
          <p:cNvPr id="12" name="Shape 8"/>
          <p:cNvSpPr/>
          <p:nvPr/>
        </p:nvSpPr>
        <p:spPr>
          <a:xfrm rot="21000000">
            <a:off x="8235315" y="1683385"/>
            <a:ext cx="2458274" cy="3895955"/>
          </a:xfrm>
          <a:prstGeom prst="roundRect">
            <a:avLst>
              <a:gd name="adj" fmla="val 16667"/>
            </a:avLst>
          </a:prstGeom>
          <a:gradFill flip="none" rotWithShape="1">
            <a:gsLst>
              <a:gs pos="0">
                <a:srgbClr val="6EAA2E"/>
              </a:gs>
              <a:gs pos="60000">
                <a:srgbClr val="92D050"/>
              </a:gs>
              <a:gs pos="100000">
                <a:srgbClr val="FFFF00"/>
              </a:gs>
            </a:gsLst>
            <a:lin ang="13500000" scaled="1"/>
          </a:gradFill>
        </p:spPr>
      </p:sp>
      <p:sp>
        <p:nvSpPr>
          <p:cNvPr id="13" name="Text 9"/>
          <p:cNvSpPr/>
          <p:nvPr/>
        </p:nvSpPr>
        <p:spPr>
          <a:xfrm rot="21000000">
            <a:off x="8235315" y="1683385"/>
            <a:ext cx="2458274" cy="3895955"/>
          </a:xfrm>
          <a:prstGeom prst="rect">
            <a:avLst/>
          </a:prstGeom>
          <a:noFill/>
        </p:spPr>
        <p:txBody>
          <a:bodyPr wrap="square" lIns="45720" tIns="91440" rIns="91440" bIns="45720" rtlCol="0" anchor="ctr"/>
          <a:lstStyle/>
          <a:p>
            <a:pPr>
              <a:lnSpc>
                <a:spcPct val="100000"/>
              </a:lnSpc>
            </a:pPr>
            <a:endParaRPr lang="en-US" sz="1600" dirty="0"/>
          </a:p>
        </p:txBody>
      </p:sp>
      <p:sp>
        <p:nvSpPr>
          <p:cNvPr id="14" name="Shape 10"/>
          <p:cNvSpPr/>
          <p:nvPr/>
        </p:nvSpPr>
        <p:spPr>
          <a:xfrm>
            <a:off x="8358174" y="1897105"/>
            <a:ext cx="2671776" cy="3894730"/>
          </a:xfrm>
          <a:prstGeom prst="roundRect">
            <a:avLst>
              <a:gd name="adj" fmla="val 16667"/>
            </a:avLst>
          </a:prstGeom>
          <a:solidFill>
            <a:srgbClr val="FFFFFF"/>
          </a:solidFill>
          <a:ln w="3175">
            <a:gradFill flip="none" rotWithShape="1">
              <a:gsLst>
                <a:gs pos="0">
                  <a:srgbClr val="FFFFFF"/>
                </a:gs>
                <a:gs pos="45000">
                  <a:srgbClr val="FFFFFF"/>
                </a:gs>
                <a:gs pos="63000">
                  <a:srgbClr val="BEE396"/>
                </a:gs>
                <a:gs pos="84000">
                  <a:srgbClr val="92D050"/>
                </a:gs>
                <a:gs pos="100000">
                  <a:srgbClr val="92D050"/>
                </a:gs>
              </a:gsLst>
              <a:lin ang="2700000" scaled="1"/>
            </a:gradFill>
            <a:prstDash val="solid"/>
          </a:ln>
        </p:spPr>
      </p:sp>
      <p:sp>
        <p:nvSpPr>
          <p:cNvPr id="15" name="Text 11"/>
          <p:cNvSpPr/>
          <p:nvPr/>
        </p:nvSpPr>
        <p:spPr>
          <a:xfrm>
            <a:off x="8358174" y="1897105"/>
            <a:ext cx="2671776" cy="3894730"/>
          </a:xfrm>
          <a:prstGeom prst="rect">
            <a:avLst/>
          </a:prstGeom>
          <a:noFill/>
        </p:spPr>
        <p:txBody>
          <a:bodyPr wrap="square" lIns="45720" tIns="91440" rIns="91440" bIns="45720" rtlCol="0" anchor="ctr"/>
          <a:lstStyle/>
          <a:p>
            <a:pPr>
              <a:lnSpc>
                <a:spcPct val="100000"/>
              </a:lnSpc>
            </a:pPr>
            <a:endParaRPr lang="en-US" sz="1600" dirty="0"/>
          </a:p>
        </p:txBody>
      </p:sp>
      <p:sp>
        <p:nvSpPr>
          <p:cNvPr id="16" name="Text 12"/>
          <p:cNvSpPr/>
          <p:nvPr/>
        </p:nvSpPr>
        <p:spPr>
          <a:xfrm>
            <a:off x="1506220" y="405765"/>
            <a:ext cx="9799955" cy="421680"/>
          </a:xfrm>
          <a:prstGeom prst="rect">
            <a:avLst/>
          </a:prstGeom>
          <a:noFill/>
        </p:spPr>
        <p:txBody>
          <a:bodyPr wrap="square" lIns="91440" tIns="45720" rIns="91440" bIns="45720" rtlCol="0" anchor="t">
            <a:spAutoFit/>
          </a:bodyPr>
          <a:lstStyle/>
          <a:p>
            <a:pPr>
              <a:lnSpc>
                <a:spcPct val="100000"/>
              </a:lnSpc>
            </a:pPr>
            <a:r>
              <a:rPr lang="en-US" sz="2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Ko‘p yo‘lli qurilmalar afzalliklari</a:t>
            </a:r>
            <a:endParaRPr lang="en-US" sz="1600" dirty="0"/>
          </a:p>
        </p:txBody>
      </p:sp>
      <p:sp>
        <p:nvSpPr>
          <p:cNvPr id="17" name="Text 13"/>
          <p:cNvSpPr/>
          <p:nvPr/>
        </p:nvSpPr>
        <p:spPr>
          <a:xfrm>
            <a:off x="1381125" y="2271395"/>
            <a:ext cx="2138971" cy="568920"/>
          </a:xfrm>
          <a:prstGeom prst="rect">
            <a:avLst/>
          </a:prstGeom>
          <a:noFill/>
        </p:spPr>
        <p:txBody>
          <a:bodyPr wrap="square" lIns="91440" tIns="45720" rIns="91440" bIns="45720" rtlCol="0" anchor="t">
            <a:spAutoFit/>
          </a:bodyPr>
          <a:lstStyle/>
          <a:p>
            <a:pPr>
              <a:lnSpc>
                <a:spcPct val="100000"/>
              </a:lnSpc>
            </a:pPr>
            <a:r>
              <a:rPr lang="en-US" sz="1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Yuqori samaradorlik</a:t>
            </a:r>
            <a:endParaRPr lang="en-US" sz="1600" dirty="0"/>
          </a:p>
        </p:txBody>
      </p:sp>
      <p:sp>
        <p:nvSpPr>
          <p:cNvPr id="18" name="Text 14"/>
          <p:cNvSpPr/>
          <p:nvPr/>
        </p:nvSpPr>
        <p:spPr>
          <a:xfrm>
            <a:off x="1381125" y="2927985"/>
            <a:ext cx="2176145" cy="2560439"/>
          </a:xfrm>
          <a:prstGeom prst="rect">
            <a:avLst/>
          </a:prstGeom>
          <a:noFill/>
        </p:spPr>
        <p:txBody>
          <a:bodyPr wrap="square" lIns="91440" tIns="45720" rIns="91440" bIns="45720" rtlCol="0" anchor="t">
            <a:spAutoFit/>
          </a:bodyPr>
          <a:lstStyle/>
          <a:p>
            <a:pPr>
              <a:lnSpc>
                <a:spcPct val="120000"/>
              </a:lnSpc>
            </a:pPr>
            <a:r>
              <a:rPr lang="en-US" sz="14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Ko‘p yo‘lli qurilmalar yuqori tezlikda issiqlik almashinishi va yuqori energiya samaradorligiga erishish imkonini beradi. Ular murakkab jarayonlarni samarali o‘tkazishda muhim ahamiyatga ega.</a:t>
            </a:r>
            <a:endParaRPr lang="en-US" sz="1600" dirty="0"/>
          </a:p>
        </p:txBody>
      </p:sp>
      <p:sp>
        <p:nvSpPr>
          <p:cNvPr id="19" name="Text 15"/>
          <p:cNvSpPr/>
          <p:nvPr/>
        </p:nvSpPr>
        <p:spPr>
          <a:xfrm>
            <a:off x="4998085" y="2271395"/>
            <a:ext cx="2138971" cy="270073"/>
          </a:xfrm>
          <a:prstGeom prst="rect">
            <a:avLst/>
          </a:prstGeom>
          <a:noFill/>
        </p:spPr>
        <p:txBody>
          <a:bodyPr wrap="square" lIns="91440" tIns="45720" rIns="91440" bIns="45720" rtlCol="0" anchor="t">
            <a:spAutoFit/>
          </a:bodyPr>
          <a:lstStyle/>
          <a:p>
            <a:pPr>
              <a:lnSpc>
                <a:spcPct val="100000"/>
              </a:lnSpc>
            </a:pPr>
            <a:r>
              <a:rPr lang="en-US" sz="1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Kichik hajm</a:t>
            </a:r>
            <a:endParaRPr lang="en-US" sz="1600" dirty="0"/>
          </a:p>
        </p:txBody>
      </p:sp>
      <p:sp>
        <p:nvSpPr>
          <p:cNvPr id="20" name="Text 16"/>
          <p:cNvSpPr/>
          <p:nvPr/>
        </p:nvSpPr>
        <p:spPr>
          <a:xfrm>
            <a:off x="4998085" y="2927985"/>
            <a:ext cx="2176145" cy="2560439"/>
          </a:xfrm>
          <a:prstGeom prst="rect">
            <a:avLst/>
          </a:prstGeom>
          <a:noFill/>
        </p:spPr>
        <p:txBody>
          <a:bodyPr wrap="square" lIns="91440" tIns="45720" rIns="91440" bIns="45720" rtlCol="0" anchor="t">
            <a:spAutoFit/>
          </a:bodyPr>
          <a:lstStyle/>
          <a:p>
            <a:pPr>
              <a:lnSpc>
                <a:spcPct val="120000"/>
              </a:lnSpc>
            </a:pPr>
            <a:r>
              <a:rPr lang="en-US" sz="14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Bu qurilmalar kichik hajmga ega bo‘lib, katta hajmli jarayonlarni qisqa vaqt ichida amalga oshirish imkonini beradi. Ular texnologik jarayonlarni samarali o‘tkazishda muhim ahamiyatga ega.</a:t>
            </a:r>
            <a:endParaRPr lang="en-US" sz="1600" dirty="0"/>
          </a:p>
        </p:txBody>
      </p:sp>
      <p:sp>
        <p:nvSpPr>
          <p:cNvPr id="21" name="Text 17"/>
          <p:cNvSpPr/>
          <p:nvPr/>
        </p:nvSpPr>
        <p:spPr>
          <a:xfrm>
            <a:off x="8615045" y="2271395"/>
            <a:ext cx="2138971" cy="270073"/>
          </a:xfrm>
          <a:prstGeom prst="rect">
            <a:avLst/>
          </a:prstGeom>
          <a:noFill/>
        </p:spPr>
        <p:txBody>
          <a:bodyPr wrap="square" lIns="91440" tIns="45720" rIns="91440" bIns="45720" rtlCol="0" anchor="t">
            <a:spAutoFit/>
          </a:bodyPr>
          <a:lstStyle/>
          <a:p>
            <a:pPr>
              <a:lnSpc>
                <a:spcPct val="100000"/>
              </a:lnSpc>
            </a:pPr>
            <a:r>
              <a:rPr lang="en-US" sz="1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Sanoat sohalari</a:t>
            </a:r>
            <a:endParaRPr lang="en-US" sz="1600" dirty="0"/>
          </a:p>
        </p:txBody>
      </p:sp>
      <p:sp>
        <p:nvSpPr>
          <p:cNvPr id="22" name="Text 18"/>
          <p:cNvSpPr/>
          <p:nvPr/>
        </p:nvSpPr>
        <p:spPr>
          <a:xfrm>
            <a:off x="8615045" y="2927985"/>
            <a:ext cx="2176145" cy="2048272"/>
          </a:xfrm>
          <a:prstGeom prst="rect">
            <a:avLst/>
          </a:prstGeom>
          <a:noFill/>
        </p:spPr>
        <p:txBody>
          <a:bodyPr wrap="square" lIns="91440" tIns="45720" rIns="91440" bIns="45720" rtlCol="0" anchor="t">
            <a:spAutoFit/>
          </a:bodyPr>
          <a:lstStyle/>
          <a:p>
            <a:pPr>
              <a:lnSpc>
                <a:spcPct val="120000"/>
              </a:lnSpc>
            </a:pPr>
            <a:r>
              <a:rPr lang="en-US" sz="14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Ko‘p yo‘lli qurilmalar kimyo va energetika sanoatida keng qo‘llaniladi. Ular texnologik jarayonlarni samarali o‘tkazishda muhim ahamiyatga ega.</a:t>
            </a:r>
            <a:endParaRPr lang="en-US" sz="1600" dirty="0"/>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2:55-d2nf7rp8bjvh7rlj08bg.png"/>
          <p:cNvPicPr>
            <a:picLocks noChangeAspect="1"/>
          </p:cNvPicPr>
          <p:nvPr/>
        </p:nvPicPr>
        <p:blipFill>
          <a:blip r:embed="rId1"/>
          <a:srcRect l="20" r="20"/>
          <a:stretch>
            <a:fillRect/>
          </a:stretch>
        </p:blipFill>
        <p:spPr>
          <a:xfrm>
            <a:off x="-11430" y="-24130"/>
            <a:ext cx="11249025" cy="6320790"/>
          </a:xfrm>
          <a:prstGeom prst="rect">
            <a:avLst/>
          </a:prstGeom>
        </p:spPr>
      </p:pic>
      <p:pic>
        <p:nvPicPr>
          <p:cNvPr id="3" name="Image 1" descr="https://kimi-img.moonshot.cn/pub/slides/slides_tmpl/image/25-08-27-20:02:54-d2nf7rh8bjvh7rlj08a0.png"/>
          <p:cNvPicPr>
            <a:picLocks noChangeAspect="1"/>
          </p:cNvPicPr>
          <p:nvPr/>
        </p:nvPicPr>
        <p:blipFill>
          <a:blip r:embed="rId2"/>
          <a:stretch>
            <a:fillRect/>
          </a:stretch>
        </p:blipFill>
        <p:spPr>
          <a:xfrm>
            <a:off x="1261745" y="4329430"/>
            <a:ext cx="1511935" cy="1353185"/>
          </a:xfrm>
          <a:prstGeom prst="rect">
            <a:avLst/>
          </a:prstGeom>
        </p:spPr>
      </p:pic>
      <p:sp>
        <p:nvSpPr>
          <p:cNvPr id="4" name="Text 0"/>
          <p:cNvSpPr/>
          <p:nvPr/>
        </p:nvSpPr>
        <p:spPr>
          <a:xfrm>
            <a:off x="3048000" y="1278890"/>
            <a:ext cx="6096000" cy="1211659"/>
          </a:xfrm>
          <a:prstGeom prst="rect">
            <a:avLst/>
          </a:prstGeom>
          <a:noFill/>
        </p:spPr>
        <p:txBody>
          <a:bodyPr wrap="square" lIns="91440" tIns="45720" rIns="91440" bIns="45720" rtlCol="0" anchor="t">
            <a:spAutoFit/>
          </a:bodyPr>
          <a:lstStyle/>
          <a:p>
            <a:pPr algn="ctr">
              <a:lnSpc>
                <a:spcPct val="100000"/>
              </a:lnSpc>
            </a:pPr>
            <a:r>
              <a:rPr lang="en-US" sz="80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04</a:t>
            </a:r>
            <a:endParaRPr lang="en-US" sz="1600" dirty="0"/>
          </a:p>
        </p:txBody>
      </p:sp>
      <p:sp>
        <p:nvSpPr>
          <p:cNvPr id="5" name="Text 1"/>
          <p:cNvSpPr/>
          <p:nvPr/>
        </p:nvSpPr>
        <p:spPr>
          <a:xfrm>
            <a:off x="664210" y="2883535"/>
            <a:ext cx="10737850" cy="1900833"/>
          </a:xfrm>
          <a:prstGeom prst="rect">
            <a:avLst/>
          </a:prstGeom>
          <a:noFill/>
        </p:spPr>
        <p:txBody>
          <a:bodyPr wrap="square" lIns="91440" tIns="45720" rIns="91440" bIns="45720" rtlCol="0" anchor="t">
            <a:spAutoFit/>
          </a:bodyPr>
          <a:lstStyle/>
          <a:p>
            <a:pPr algn="ctr">
              <a:lnSpc>
                <a:spcPct val="100000"/>
              </a:lnSpc>
            </a:pPr>
            <a:r>
              <a:rPr lang="en-US" sz="6000" b="1" dirty="0">
                <a:solidFill>
                  <a:srgbClr val="404040"/>
                </a:solidFill>
                <a:latin typeface="Microsoft Sans Serif" panose="020B0604020202020204" pitchFamily="34" charset="0"/>
                <a:ea typeface="Microsoft Sans Serif" panose="020B0604020202020204" pitchFamily="34" charset="-122"/>
                <a:cs typeface="Microsoft Sans Serif" panose="020B0604020202020204" pitchFamily="34" charset="-120"/>
              </a:rPr>
              <a:t>Qurilmalar Turlari va Taqqoslash</a:t>
            </a:r>
            <a:endParaRPr lang="en-US" sz="1600" dirty="0"/>
          </a:p>
        </p:txBody>
      </p:sp>
      <p:sp>
        <p:nvSpPr>
          <p:cNvPr id="6" name="Shape 2"/>
          <p:cNvSpPr/>
          <p:nvPr/>
        </p:nvSpPr>
        <p:spPr>
          <a:xfrm>
            <a:off x="1610995" y="509112"/>
            <a:ext cx="8640000" cy="0"/>
          </a:xfrm>
          <a:prstGeom prst="line">
            <a:avLst/>
          </a:prstGeom>
          <a:noFill/>
          <a:ln w="15875">
            <a:solidFill>
              <a:srgbClr val="000000"/>
            </a:solidFill>
            <a:prstDash val="sysDot"/>
            <a:headEnd type="none"/>
            <a:tailEnd type="none"/>
          </a:ln>
        </p:spPr>
      </p:sp>
      <p:sp>
        <p:nvSpPr>
          <p:cNvPr id="7" name="Shape 3"/>
          <p:cNvSpPr/>
          <p:nvPr/>
        </p:nvSpPr>
        <p:spPr>
          <a:xfrm>
            <a:off x="2355215" y="6550025"/>
            <a:ext cx="8894445" cy="0"/>
          </a:xfrm>
          <a:prstGeom prst="line">
            <a:avLst/>
          </a:prstGeom>
          <a:noFill/>
          <a:ln w="15875">
            <a:solidFill>
              <a:srgbClr val="000000"/>
            </a:solidFill>
            <a:prstDash val="sysDot"/>
            <a:headEnd type="none"/>
            <a:tailEnd type="none"/>
          </a:ln>
        </p:spPr>
      </p:sp>
      <p:sp>
        <p:nvSpPr>
          <p:cNvPr id="8" name="Shape 4"/>
          <p:cNvSpPr/>
          <p:nvPr/>
        </p:nvSpPr>
        <p:spPr>
          <a:xfrm>
            <a:off x="11774805" y="1237615"/>
            <a:ext cx="0" cy="4104005"/>
          </a:xfrm>
          <a:prstGeom prst="line">
            <a:avLst/>
          </a:prstGeom>
          <a:noFill/>
          <a:ln w="19050">
            <a:solidFill>
              <a:srgbClr val="000000"/>
            </a:solidFill>
            <a:prstDash val="solid"/>
            <a:headEnd type="none"/>
            <a:tailEnd type="none"/>
          </a:ln>
        </p:spPr>
      </p:sp>
      <p:sp>
        <p:nvSpPr>
          <p:cNvPr id="9" name="Shape 5"/>
          <p:cNvSpPr/>
          <p:nvPr/>
        </p:nvSpPr>
        <p:spPr>
          <a:xfrm flipV="1">
            <a:off x="586105" y="2072640"/>
            <a:ext cx="0" cy="4104005"/>
          </a:xfrm>
          <a:prstGeom prst="line">
            <a:avLst/>
          </a:prstGeom>
          <a:noFill/>
          <a:ln w="19050">
            <a:solidFill>
              <a:srgbClr val="000000"/>
            </a:solidFill>
            <a:prstDash val="solid"/>
            <a:headEnd type="none"/>
            <a:tailEnd type="none"/>
          </a:ln>
        </p:spPr>
      </p:sp>
      <p:pic>
        <p:nvPicPr>
          <p:cNvPr id="10" name="Image 2" descr="https://kimi-img.moonshot.cn/pub/slides/slides_tmpl/image/25-08-27-20:02:52-d2nf7r18bjvh7rlj07v0.png"/>
          <p:cNvPicPr>
            <a:picLocks noChangeAspect="1"/>
          </p:cNvPicPr>
          <p:nvPr/>
        </p:nvPicPr>
        <p:blipFill>
          <a:blip r:embed="rId3"/>
          <a:stretch>
            <a:fillRect/>
          </a:stretch>
        </p:blipFill>
        <p:spPr>
          <a:xfrm>
            <a:off x="551180" y="337820"/>
            <a:ext cx="902335" cy="298450"/>
          </a:xfrm>
          <a:prstGeom prst="rect">
            <a:avLst/>
          </a:prstGeom>
        </p:spPr>
      </p:pic>
      <p:pic>
        <p:nvPicPr>
          <p:cNvPr id="11" name="Image 3" descr="https://kimi-img.moonshot.cn/pub/slides/slides_tmpl/image/25-08-27-20:02:52-d2nf7r18bjvh7rlj07ug.png"/>
          <p:cNvPicPr>
            <a:picLocks noChangeAspect="1"/>
          </p:cNvPicPr>
          <p:nvPr/>
        </p:nvPicPr>
        <p:blipFill>
          <a:blip r:embed="rId4"/>
          <a:stretch>
            <a:fillRect/>
          </a:stretch>
        </p:blipFill>
        <p:spPr>
          <a:xfrm>
            <a:off x="10459720" y="354330"/>
            <a:ext cx="1334770" cy="304800"/>
          </a:xfrm>
          <a:prstGeom prst="rect">
            <a:avLst/>
          </a:prstGeom>
        </p:spPr>
      </p:pic>
      <p:pic>
        <p:nvPicPr>
          <p:cNvPr id="12" name="Image 4" descr="https://kimi-img.moonshot.cn/pub/slides/slides_tmpl/image/25-08-27-20:02:53-d2nf7r98bjvh7rlj080g.png"/>
          <p:cNvPicPr>
            <a:picLocks noChangeAspect="1"/>
          </p:cNvPicPr>
          <p:nvPr/>
        </p:nvPicPr>
        <p:blipFill>
          <a:blip r:embed="rId5"/>
          <a:stretch>
            <a:fillRect/>
          </a:stretch>
        </p:blipFill>
        <p:spPr>
          <a:xfrm>
            <a:off x="457200" y="1196340"/>
            <a:ext cx="207010" cy="719455"/>
          </a:xfrm>
          <a:prstGeom prst="rect">
            <a:avLst/>
          </a:prstGeom>
        </p:spPr>
      </p:pic>
      <p:pic>
        <p:nvPicPr>
          <p:cNvPr id="13" name="Image 5" descr="https://kimi-img.moonshot.cn/pub/slides/slides_tmpl/image/25-08-27-20:02:53-d2nf7r98bjvh7rlj080g.png"/>
          <p:cNvPicPr>
            <a:picLocks noChangeAspect="1"/>
          </p:cNvPicPr>
          <p:nvPr/>
        </p:nvPicPr>
        <p:blipFill>
          <a:blip r:embed="rId5"/>
          <a:stretch>
            <a:fillRect/>
          </a:stretch>
        </p:blipFill>
        <p:spPr>
          <a:xfrm>
            <a:off x="11654790" y="5469890"/>
            <a:ext cx="207010" cy="719455"/>
          </a:xfrm>
          <a:prstGeom prst="rect">
            <a:avLst/>
          </a:prstGeom>
        </p:spPr>
      </p:pic>
      <p:pic>
        <p:nvPicPr>
          <p:cNvPr id="14" name="Image 6" descr="https://kimi-img.moonshot.cn/pub/slides/slides_tmpl/image/25-08-27-20:02:52-d2nf7r18bjvh7rlj07ug.png"/>
          <p:cNvPicPr>
            <a:picLocks noChangeAspect="1"/>
          </p:cNvPicPr>
          <p:nvPr/>
        </p:nvPicPr>
        <p:blipFill>
          <a:blip r:embed="rId4"/>
          <a:stretch>
            <a:fillRect/>
          </a:stretch>
        </p:blipFill>
        <p:spPr>
          <a:xfrm>
            <a:off x="771525" y="6377305"/>
            <a:ext cx="1334770" cy="304800"/>
          </a:xfrm>
          <a:prstGeom prst="rect">
            <a:avLst/>
          </a:prstGeom>
        </p:spPr>
      </p:pic>
      <p:pic>
        <p:nvPicPr>
          <p:cNvPr id="15" name="Image 7" descr="https://kimi-img.moonshot.cn/pub/slides/slides_tmpl/image/25-08-27-20:02:53-d2nf7r98bjvh7rlj0820.png"/>
          <p:cNvPicPr>
            <a:picLocks noChangeAspect="1"/>
          </p:cNvPicPr>
          <p:nvPr/>
        </p:nvPicPr>
        <p:blipFill>
          <a:blip r:embed="rId6"/>
          <a:stretch>
            <a:fillRect/>
          </a:stretch>
        </p:blipFill>
        <p:spPr>
          <a:xfrm>
            <a:off x="11474450" y="6356350"/>
            <a:ext cx="353695" cy="298450"/>
          </a:xfrm>
          <a:prstGeom prst="rect">
            <a:avLst/>
          </a:prstGeom>
        </p:spPr>
      </p:pic>
      <p:pic>
        <p:nvPicPr>
          <p:cNvPr id="16" name="Image 8" descr="https://kimi-img.moonshot.cn/pub/slides/slides_tmpl/image/25-08-27-20:02:54-d2nf7rh8bjvh7rlj08b0.png"/>
          <p:cNvPicPr>
            <a:picLocks noChangeAspect="1"/>
          </p:cNvPicPr>
          <p:nvPr/>
        </p:nvPicPr>
        <p:blipFill>
          <a:blip r:embed="rId7"/>
          <a:stretch>
            <a:fillRect/>
          </a:stretch>
        </p:blipFill>
        <p:spPr>
          <a:xfrm>
            <a:off x="5148580" y="1563370"/>
            <a:ext cx="2450465" cy="1219200"/>
          </a:xfrm>
          <a:prstGeom prst="rect">
            <a:avLst/>
          </a:prstGeom>
        </p:spPr>
      </p:pic>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2:58-d2nf7sh8bjvh7rlj08l0.png"/>
          <p:cNvPicPr>
            <a:picLocks noChangeAspect="1"/>
          </p:cNvPicPr>
          <p:nvPr/>
        </p:nvPicPr>
        <p:blipFill>
          <a:blip r:embed="rId1"/>
          <a:srcRect l="21" r="21"/>
          <a:stretch>
            <a:fillRect/>
          </a:stretch>
        </p:blipFill>
        <p:spPr>
          <a:xfrm>
            <a:off x="0" y="-19050"/>
            <a:ext cx="12235815" cy="6877050"/>
          </a:xfrm>
          <a:prstGeom prst="rect">
            <a:avLst/>
          </a:prstGeom>
        </p:spPr>
      </p:pic>
      <p:pic>
        <p:nvPicPr>
          <p:cNvPr id="3" name="Image 1" descr="https://kimi-img.moonshot.cn/pub/slides/slides_tmpl/image/25-08-27-20:02:57-d2nf7s98bjvh7rlj08jg.png"/>
          <p:cNvPicPr>
            <a:picLocks noChangeAspect="1"/>
          </p:cNvPicPr>
          <p:nvPr/>
        </p:nvPicPr>
        <p:blipFill>
          <a:blip r:embed="rId2"/>
          <a:stretch>
            <a:fillRect/>
          </a:stretch>
        </p:blipFill>
        <p:spPr>
          <a:xfrm>
            <a:off x="594360" y="369570"/>
            <a:ext cx="670560" cy="682625"/>
          </a:xfrm>
          <a:prstGeom prst="rect">
            <a:avLst/>
          </a:prstGeom>
        </p:spPr>
      </p:pic>
      <p:sp>
        <p:nvSpPr>
          <p:cNvPr id="4" name="Shape 0"/>
          <p:cNvSpPr/>
          <p:nvPr/>
        </p:nvSpPr>
        <p:spPr>
          <a:xfrm>
            <a:off x="1487805" y="1603375"/>
            <a:ext cx="8989695" cy="1905635"/>
          </a:xfrm>
          <a:prstGeom prst="roundRect">
            <a:avLst>
              <a:gd name="adj" fmla="val 6321"/>
            </a:avLst>
          </a:prstGeom>
          <a:solidFill>
            <a:srgbClr val="FFFFFF"/>
          </a:solidFill>
          <a:ln w="19050">
            <a:gradFill flip="none" rotWithShape="1">
              <a:gsLst>
                <a:gs pos="0">
                  <a:srgbClr val="6EAA2E"/>
                </a:gs>
                <a:gs pos="30000">
                  <a:srgbClr val="6EAA2E"/>
                </a:gs>
                <a:gs pos="100000">
                  <a:srgbClr val="92D050"/>
                </a:gs>
              </a:gsLst>
              <a:lin ang="10800000" scaled="1"/>
            </a:gradFill>
            <a:prstDash val="solid"/>
          </a:ln>
        </p:spPr>
      </p:sp>
      <p:sp>
        <p:nvSpPr>
          <p:cNvPr id="5" name="Text 1"/>
          <p:cNvSpPr/>
          <p:nvPr/>
        </p:nvSpPr>
        <p:spPr>
          <a:xfrm>
            <a:off x="1487805" y="1603375"/>
            <a:ext cx="8989695" cy="1905635"/>
          </a:xfrm>
          <a:prstGeom prst="rect">
            <a:avLst/>
          </a:prstGeom>
          <a:noFill/>
        </p:spPr>
        <p:txBody>
          <a:bodyPr wrap="square" lIns="45720" tIns="91440" rIns="91440" bIns="45720" rtlCol="0" anchor="ctr"/>
          <a:lstStyle/>
          <a:p>
            <a:pPr>
              <a:lnSpc>
                <a:spcPct val="100000"/>
              </a:lnSpc>
            </a:pPr>
            <a:endParaRPr lang="en-US" sz="1600" dirty="0"/>
          </a:p>
        </p:txBody>
      </p:sp>
      <p:sp>
        <p:nvSpPr>
          <p:cNvPr id="6" name="Shape 2"/>
          <p:cNvSpPr/>
          <p:nvPr/>
        </p:nvSpPr>
        <p:spPr>
          <a:xfrm>
            <a:off x="1778000" y="2115185"/>
            <a:ext cx="7367270" cy="76200"/>
          </a:xfrm>
          <a:prstGeom prst="parallelogram">
            <a:avLst>
              <a:gd name="adj" fmla="val 25000"/>
            </a:avLst>
          </a:prstGeom>
          <a:gradFill flip="none" rotWithShape="1">
            <a:gsLst>
              <a:gs pos="0">
                <a:srgbClr val="92D050"/>
              </a:gs>
              <a:gs pos="29000">
                <a:srgbClr val="92D050"/>
              </a:gs>
              <a:gs pos="100000">
                <a:srgbClr val="FFFF00">
                  <a:alpha val="0"/>
                </a:srgbClr>
              </a:gs>
            </a:gsLst>
            <a:lin ang="0" scaled="1"/>
          </a:gradFill>
        </p:spPr>
      </p:sp>
      <p:sp>
        <p:nvSpPr>
          <p:cNvPr id="7" name="Text 3"/>
          <p:cNvSpPr/>
          <p:nvPr/>
        </p:nvSpPr>
        <p:spPr>
          <a:xfrm>
            <a:off x="1778000" y="2115185"/>
            <a:ext cx="7367270" cy="76200"/>
          </a:xfrm>
          <a:prstGeom prst="rect">
            <a:avLst/>
          </a:prstGeom>
          <a:noFill/>
        </p:spPr>
        <p:txBody>
          <a:bodyPr wrap="square" lIns="45720" tIns="91440" rIns="91440" bIns="45720" rtlCol="0" anchor="ctr"/>
          <a:lstStyle/>
          <a:p>
            <a:pPr>
              <a:lnSpc>
                <a:spcPct val="100000"/>
              </a:lnSpc>
            </a:pPr>
            <a:endParaRPr lang="en-US" sz="1600" dirty="0"/>
          </a:p>
        </p:txBody>
      </p:sp>
      <p:sp>
        <p:nvSpPr>
          <p:cNvPr id="8" name="Shape 4"/>
          <p:cNvSpPr/>
          <p:nvPr/>
        </p:nvSpPr>
        <p:spPr>
          <a:xfrm>
            <a:off x="1487805" y="3849370"/>
            <a:ext cx="8989695" cy="1905635"/>
          </a:xfrm>
          <a:prstGeom prst="roundRect">
            <a:avLst>
              <a:gd name="adj" fmla="val 6321"/>
            </a:avLst>
          </a:prstGeom>
          <a:solidFill>
            <a:srgbClr val="FFFFFF"/>
          </a:solidFill>
          <a:ln w="19050">
            <a:gradFill flip="none" rotWithShape="1">
              <a:gsLst>
                <a:gs pos="0">
                  <a:srgbClr val="6EAA2E"/>
                </a:gs>
                <a:gs pos="30000">
                  <a:srgbClr val="6EAA2E"/>
                </a:gs>
                <a:gs pos="100000">
                  <a:srgbClr val="92D050"/>
                </a:gs>
              </a:gsLst>
              <a:lin ang="10800000" scaled="1"/>
            </a:gradFill>
            <a:prstDash val="solid"/>
          </a:ln>
        </p:spPr>
      </p:sp>
      <p:sp>
        <p:nvSpPr>
          <p:cNvPr id="9" name="Text 5"/>
          <p:cNvSpPr/>
          <p:nvPr/>
        </p:nvSpPr>
        <p:spPr>
          <a:xfrm>
            <a:off x="1487805" y="3849370"/>
            <a:ext cx="8989695" cy="1905635"/>
          </a:xfrm>
          <a:prstGeom prst="rect">
            <a:avLst/>
          </a:prstGeom>
          <a:noFill/>
        </p:spPr>
        <p:txBody>
          <a:bodyPr wrap="square" lIns="45720" tIns="91440" rIns="91440" bIns="45720" rtlCol="0" anchor="ctr"/>
          <a:lstStyle/>
          <a:p>
            <a:pPr>
              <a:lnSpc>
                <a:spcPct val="100000"/>
              </a:lnSpc>
            </a:pPr>
            <a:endParaRPr lang="en-US" sz="1600" dirty="0"/>
          </a:p>
        </p:txBody>
      </p:sp>
      <p:sp>
        <p:nvSpPr>
          <p:cNvPr id="10" name="Shape 6"/>
          <p:cNvSpPr/>
          <p:nvPr/>
        </p:nvSpPr>
        <p:spPr>
          <a:xfrm>
            <a:off x="1778000" y="4361180"/>
            <a:ext cx="7367270" cy="76200"/>
          </a:xfrm>
          <a:prstGeom prst="parallelogram">
            <a:avLst>
              <a:gd name="adj" fmla="val 25000"/>
            </a:avLst>
          </a:prstGeom>
          <a:gradFill flip="none" rotWithShape="1">
            <a:gsLst>
              <a:gs pos="0">
                <a:srgbClr val="92D050"/>
              </a:gs>
              <a:gs pos="29000">
                <a:srgbClr val="92D050"/>
              </a:gs>
              <a:gs pos="100000">
                <a:srgbClr val="FFFF00">
                  <a:alpha val="0"/>
                </a:srgbClr>
              </a:gs>
            </a:gsLst>
            <a:lin ang="0" scaled="1"/>
          </a:gradFill>
        </p:spPr>
      </p:sp>
      <p:sp>
        <p:nvSpPr>
          <p:cNvPr id="11" name="Text 7"/>
          <p:cNvSpPr/>
          <p:nvPr/>
        </p:nvSpPr>
        <p:spPr>
          <a:xfrm>
            <a:off x="1778000" y="4361180"/>
            <a:ext cx="7367270" cy="76200"/>
          </a:xfrm>
          <a:prstGeom prst="rect">
            <a:avLst/>
          </a:prstGeom>
          <a:noFill/>
        </p:spPr>
        <p:txBody>
          <a:bodyPr wrap="square" lIns="45720" tIns="91440" rIns="91440" bIns="45720" rtlCol="0" anchor="ctr"/>
          <a:lstStyle/>
          <a:p>
            <a:pPr>
              <a:lnSpc>
                <a:spcPct val="100000"/>
              </a:lnSpc>
            </a:pPr>
            <a:endParaRPr lang="en-US" sz="1600" dirty="0"/>
          </a:p>
        </p:txBody>
      </p:sp>
      <p:sp>
        <p:nvSpPr>
          <p:cNvPr id="12" name="Text 8"/>
          <p:cNvSpPr/>
          <p:nvPr/>
        </p:nvSpPr>
        <p:spPr>
          <a:xfrm>
            <a:off x="1506220" y="405765"/>
            <a:ext cx="9799955" cy="421680"/>
          </a:xfrm>
          <a:prstGeom prst="rect">
            <a:avLst/>
          </a:prstGeom>
          <a:noFill/>
        </p:spPr>
        <p:txBody>
          <a:bodyPr wrap="square" lIns="91440" tIns="45720" rIns="91440" bIns="45720" rtlCol="0" anchor="t">
            <a:spAutoFit/>
          </a:bodyPr>
          <a:lstStyle/>
          <a:p>
            <a:pPr>
              <a:lnSpc>
                <a:spcPct val="100000"/>
              </a:lnSpc>
            </a:pPr>
            <a:r>
              <a:rPr lang="en-US" sz="2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Issiqlik almashinish qurilmalari turlari</a:t>
            </a:r>
            <a:endParaRPr lang="en-US" sz="1600" dirty="0"/>
          </a:p>
        </p:txBody>
      </p:sp>
      <p:sp>
        <p:nvSpPr>
          <p:cNvPr id="13" name="Text 9"/>
          <p:cNvSpPr/>
          <p:nvPr/>
        </p:nvSpPr>
        <p:spPr>
          <a:xfrm>
            <a:off x="1737995" y="1732280"/>
            <a:ext cx="7792085" cy="270073"/>
          </a:xfrm>
          <a:prstGeom prst="rect">
            <a:avLst/>
          </a:prstGeom>
          <a:noFill/>
        </p:spPr>
        <p:txBody>
          <a:bodyPr wrap="square" lIns="91440" tIns="45720" rIns="91440" bIns="45720" rtlCol="0" anchor="t">
            <a:spAutoFit/>
          </a:bodyPr>
          <a:lstStyle/>
          <a:p>
            <a:pPr>
              <a:lnSpc>
                <a:spcPct val="100000"/>
              </a:lnSpc>
            </a:pPr>
            <a:r>
              <a:rPr lang="en-US" sz="1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Turlar</a:t>
            </a:r>
            <a:endParaRPr lang="en-US" sz="1600" dirty="0"/>
          </a:p>
        </p:txBody>
      </p:sp>
      <p:sp>
        <p:nvSpPr>
          <p:cNvPr id="14" name="Text 10"/>
          <p:cNvSpPr/>
          <p:nvPr/>
        </p:nvSpPr>
        <p:spPr>
          <a:xfrm>
            <a:off x="1718945" y="2205355"/>
            <a:ext cx="8404225" cy="1024136"/>
          </a:xfrm>
          <a:prstGeom prst="rect">
            <a:avLst/>
          </a:prstGeom>
          <a:noFill/>
        </p:spPr>
        <p:txBody>
          <a:bodyPr wrap="square" lIns="91440" tIns="45720" rIns="91440" bIns="45720" rtlCol="0" anchor="t">
            <a:spAutoFit/>
          </a:bodyPr>
          <a:lstStyle/>
          <a:p>
            <a:pPr>
              <a:lnSpc>
                <a:spcPct val="140000"/>
              </a:lnSpc>
            </a:pPr>
            <a:r>
              <a:rPr lang="en-US" sz="16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Issiqlik almashinish qurilmalari trubali, kojux-trubali, elementli, rejenerativ va gibrid turlarga bo‘linadi. Har bir turda almashinish mexanizmi, tuzilishi va qo‘llanilish sohasi farqlanadi.</a:t>
            </a:r>
            <a:endParaRPr lang="en-US" sz="1600" dirty="0"/>
          </a:p>
        </p:txBody>
      </p:sp>
      <p:sp>
        <p:nvSpPr>
          <p:cNvPr id="15" name="Text 11"/>
          <p:cNvSpPr/>
          <p:nvPr/>
        </p:nvSpPr>
        <p:spPr>
          <a:xfrm>
            <a:off x="1737995" y="3978275"/>
            <a:ext cx="7792085" cy="270073"/>
          </a:xfrm>
          <a:prstGeom prst="rect">
            <a:avLst/>
          </a:prstGeom>
          <a:noFill/>
        </p:spPr>
        <p:txBody>
          <a:bodyPr wrap="square" lIns="91440" tIns="45720" rIns="91440" bIns="45720" rtlCol="0" anchor="t">
            <a:spAutoFit/>
          </a:bodyPr>
          <a:lstStyle/>
          <a:p>
            <a:pPr>
              <a:lnSpc>
                <a:spcPct val="100000"/>
              </a:lnSpc>
            </a:pPr>
            <a:r>
              <a:rPr lang="en-US" sz="1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Tanlash</a:t>
            </a:r>
            <a:endParaRPr lang="en-US" sz="1600" dirty="0"/>
          </a:p>
        </p:txBody>
      </p:sp>
      <p:sp>
        <p:nvSpPr>
          <p:cNvPr id="16" name="Text 12"/>
          <p:cNvSpPr/>
          <p:nvPr/>
        </p:nvSpPr>
        <p:spPr>
          <a:xfrm>
            <a:off x="1718945" y="4451350"/>
            <a:ext cx="8404225" cy="682625"/>
          </a:xfrm>
          <a:prstGeom prst="rect">
            <a:avLst/>
          </a:prstGeom>
          <a:noFill/>
        </p:spPr>
        <p:txBody>
          <a:bodyPr wrap="square" lIns="91440" tIns="45720" rIns="91440" bIns="45720" rtlCol="0" anchor="t">
            <a:spAutoFit/>
          </a:bodyPr>
          <a:lstStyle/>
          <a:p>
            <a:pPr>
              <a:lnSpc>
                <a:spcPct val="140000"/>
              </a:lnSpc>
            </a:pPr>
            <a:r>
              <a:rPr lang="en-US" sz="16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Tanlash jarayonida texnologik talablar hisobga olinadi. Qaysi turning qo’llanilish sohasi va afzalliklari o‘rganilishi muhim.</a:t>
            </a:r>
            <a:endParaRPr lang="en-US" sz="1600" dirty="0"/>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flipV="1">
            <a:off x="971055" y="748041"/>
            <a:ext cx="292595" cy="291454"/>
          </a:xfrm>
          <a:prstGeom prst="plaque">
            <a:avLst>
              <a:gd name="adj" fmla="val 50000"/>
            </a:avLst>
          </a:prstGeom>
          <a:solidFill>
            <a:srgbClr val="000000"/>
          </a:solidFill>
        </p:spPr>
      </p:sp>
      <p:sp>
        <p:nvSpPr>
          <p:cNvPr id="3" name="Text 1"/>
          <p:cNvSpPr/>
          <p:nvPr/>
        </p:nvSpPr>
        <p:spPr>
          <a:xfrm>
            <a:off x="971055" y="748041"/>
            <a:ext cx="292595" cy="291454"/>
          </a:xfrm>
          <a:prstGeom prst="rect">
            <a:avLst/>
          </a:prstGeom>
          <a:noFill/>
        </p:spPr>
        <p:txBody>
          <a:bodyPr wrap="square" lIns="45720" tIns="91440" rIns="91440" bIns="45720" rtlCol="0" anchor="ctr"/>
          <a:lstStyle/>
          <a:p>
            <a:pPr>
              <a:lnSpc>
                <a:spcPct val="100000"/>
              </a:lnSpc>
            </a:pPr>
            <a:endParaRPr lang="en-US" sz="1600" dirty="0"/>
          </a:p>
        </p:txBody>
      </p:sp>
      <p:sp>
        <p:nvSpPr>
          <p:cNvPr id="4" name="Shape 2"/>
          <p:cNvSpPr/>
          <p:nvPr/>
        </p:nvSpPr>
        <p:spPr>
          <a:xfrm flipV="1">
            <a:off x="594360" y="380365"/>
            <a:ext cx="438309" cy="436889"/>
          </a:xfrm>
          <a:prstGeom prst="plaque">
            <a:avLst>
              <a:gd name="adj" fmla="val 50000"/>
            </a:avLst>
          </a:prstGeom>
          <a:solidFill>
            <a:srgbClr val="000000"/>
          </a:solidFill>
        </p:spPr>
      </p:sp>
      <p:sp>
        <p:nvSpPr>
          <p:cNvPr id="5" name="Text 3"/>
          <p:cNvSpPr/>
          <p:nvPr/>
        </p:nvSpPr>
        <p:spPr>
          <a:xfrm>
            <a:off x="594360" y="380365"/>
            <a:ext cx="438309" cy="436889"/>
          </a:xfrm>
          <a:prstGeom prst="rect">
            <a:avLst/>
          </a:prstGeom>
          <a:noFill/>
        </p:spPr>
        <p:txBody>
          <a:bodyPr wrap="square" lIns="45720" tIns="91440" rIns="91440" bIns="45720" rtlCol="0" anchor="ctr"/>
          <a:lstStyle/>
          <a:p>
            <a:pPr>
              <a:lnSpc>
                <a:spcPct val="100000"/>
              </a:lnSpc>
            </a:pPr>
            <a:endParaRPr lang="en-US" sz="1600" dirty="0"/>
          </a:p>
        </p:txBody>
      </p:sp>
      <p:pic>
        <p:nvPicPr>
          <p:cNvPr id="6" name="Image 0" descr="https://kimi-img.moonshot.cn/pub/slides/slides_tmpl/image/25-08-27-20:02:56-d2nf7s18bjvh7rlj08fg.png"/>
          <p:cNvPicPr>
            <a:picLocks noChangeAspect="1"/>
          </p:cNvPicPr>
          <p:nvPr/>
        </p:nvPicPr>
        <p:blipFill>
          <a:blip r:embed="rId1"/>
          <a:srcRect l="21" r="21"/>
          <a:stretch>
            <a:fillRect/>
          </a:stretch>
        </p:blipFill>
        <p:spPr>
          <a:xfrm>
            <a:off x="0" y="-3810"/>
            <a:ext cx="12205335" cy="6875145"/>
          </a:xfrm>
          <a:prstGeom prst="rect">
            <a:avLst/>
          </a:prstGeom>
        </p:spPr>
      </p:pic>
      <p:pic>
        <p:nvPicPr>
          <p:cNvPr id="7" name="Image 1" descr="https://kimi-img.moonshot.cn/pub/slides/slides_tmpl/image/25-08-27-20:02:57-d2nf7s98bjvh7rlj08hg.png"/>
          <p:cNvPicPr>
            <a:picLocks noChangeAspect="1"/>
          </p:cNvPicPr>
          <p:nvPr/>
        </p:nvPicPr>
        <p:blipFill>
          <a:blip r:embed="rId2"/>
          <a:srcRect/>
          <a:stretch>
            <a:fillRect/>
          </a:stretch>
        </p:blipFill>
        <p:spPr>
          <a:xfrm>
            <a:off x="7056755" y="1439545"/>
            <a:ext cx="4297680" cy="4297680"/>
          </a:xfrm>
          <a:prstGeom prst="rect">
            <a:avLst/>
          </a:prstGeom>
        </p:spPr>
      </p:pic>
      <p:sp>
        <p:nvSpPr>
          <p:cNvPr id="8" name="Text 4"/>
          <p:cNvSpPr/>
          <p:nvPr/>
        </p:nvSpPr>
        <p:spPr>
          <a:xfrm>
            <a:off x="1506220" y="405765"/>
            <a:ext cx="9799955" cy="421680"/>
          </a:xfrm>
          <a:prstGeom prst="rect">
            <a:avLst/>
          </a:prstGeom>
          <a:noFill/>
        </p:spPr>
        <p:txBody>
          <a:bodyPr wrap="square" lIns="91440" tIns="45720" rIns="91440" bIns="45720" rtlCol="0" anchor="t">
            <a:spAutoFit/>
          </a:bodyPr>
          <a:lstStyle/>
          <a:p>
            <a:pPr>
              <a:lnSpc>
                <a:spcPct val="100000"/>
              </a:lnSpc>
            </a:pPr>
            <a:r>
              <a:rPr lang="en-US" sz="2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Sirtiy va ko‘p yo‘lli qurilmalar taqqoslash</a:t>
            </a:r>
            <a:endParaRPr lang="en-US" sz="1600" dirty="0"/>
          </a:p>
        </p:txBody>
      </p:sp>
      <p:sp>
        <p:nvSpPr>
          <p:cNvPr id="9" name="Text 5"/>
          <p:cNvSpPr/>
          <p:nvPr/>
        </p:nvSpPr>
        <p:spPr>
          <a:xfrm>
            <a:off x="1075690" y="1915795"/>
            <a:ext cx="5085080" cy="481012"/>
          </a:xfrm>
          <a:prstGeom prst="rect">
            <a:avLst/>
          </a:prstGeom>
          <a:noFill/>
        </p:spPr>
        <p:txBody>
          <a:bodyPr wrap="square" lIns="91440" tIns="45720" rIns="91440" bIns="45720" rtlCol="0" anchor="t">
            <a:spAutoFit/>
          </a:bodyPr>
          <a:lstStyle/>
          <a:p>
            <a:pPr algn="just">
              <a:lnSpc>
                <a:spcPct val="100000"/>
              </a:lnSpc>
            </a:pPr>
            <a:r>
              <a:rPr lang="en-US" sz="3200" b="1" dirty="0">
                <a:solidFill>
                  <a:srgbClr val="2B2F36"/>
                </a:solidFill>
                <a:latin typeface="Microsoft Sans Serif" panose="020B0604020202020204" pitchFamily="34" charset="0"/>
                <a:ea typeface="Microsoft Sans Serif" panose="020B0604020202020204" pitchFamily="34" charset="-122"/>
                <a:cs typeface="Microsoft Sans Serif" panose="020B0604020202020204" pitchFamily="34" charset="-120"/>
              </a:rPr>
              <a:t>Taqqoslash</a:t>
            </a:r>
            <a:endParaRPr lang="en-US" sz="1600" dirty="0"/>
          </a:p>
        </p:txBody>
      </p:sp>
      <p:sp>
        <p:nvSpPr>
          <p:cNvPr id="10" name="Text 6"/>
          <p:cNvSpPr/>
          <p:nvPr/>
        </p:nvSpPr>
        <p:spPr>
          <a:xfrm>
            <a:off x="1111250" y="3197225"/>
            <a:ext cx="5109845" cy="2773363"/>
          </a:xfrm>
          <a:prstGeom prst="rect">
            <a:avLst/>
          </a:prstGeom>
          <a:noFill/>
        </p:spPr>
        <p:txBody>
          <a:bodyPr wrap="square" lIns="91440" tIns="45720" rIns="91440" bIns="45720" rtlCol="0" anchor="t">
            <a:spAutoFit/>
          </a:bodyPr>
          <a:lstStyle/>
          <a:p>
            <a:pPr>
              <a:lnSpc>
                <a:spcPct val="130000"/>
              </a:lnSpc>
            </a:pPr>
            <a:r>
              <a:rPr lang="en-US" sz="2000" dirty="0">
                <a:solidFill>
                  <a:srgbClr val="2B2F36"/>
                </a:solidFill>
                <a:latin typeface="Microsoft Sans Serif" panose="020B0604020202020204" pitchFamily="34" charset="0"/>
                <a:ea typeface="Microsoft Sans Serif" panose="020B0604020202020204" pitchFamily="34" charset="-122"/>
                <a:cs typeface="Microsoft Sans Serif" panose="020B0604020202020204" pitchFamily="34" charset="-120"/>
              </a:rPr>
              <a:t>Sirtiy qurilmalar soddalik va nazorat osonligi bilan ajralib turadi, ko‘p yo‘lli qurilmalar esa yuqori samaradorlik va murakkab jarayonlarga moslashuvchanlik bilan farqlanadi. Ikkala tur ham turli sanoat sohalarida o‘ziga xos ahamiyatga ega.</a:t>
            </a:r>
            <a:endParaRPr lang="en-US" sz="1600" dirty="0"/>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2:58-d2nf7sh8bjvh7rlj08l0.png"/>
          <p:cNvPicPr>
            <a:picLocks noChangeAspect="1"/>
          </p:cNvPicPr>
          <p:nvPr/>
        </p:nvPicPr>
        <p:blipFill>
          <a:blip r:embed="rId1"/>
          <a:srcRect l="21" r="21"/>
          <a:stretch>
            <a:fillRect/>
          </a:stretch>
        </p:blipFill>
        <p:spPr>
          <a:xfrm>
            <a:off x="0" y="-19050"/>
            <a:ext cx="12235815" cy="6877050"/>
          </a:xfrm>
          <a:prstGeom prst="rect">
            <a:avLst/>
          </a:prstGeom>
        </p:spPr>
      </p:pic>
      <p:pic>
        <p:nvPicPr>
          <p:cNvPr id="3" name="Image 1" descr="https://kimi-img.moonshot.cn/pub/slides/slides_tmpl/image/25-08-27-20:02:57-d2nf7s98bjvh7rlj08jg.png"/>
          <p:cNvPicPr>
            <a:picLocks noChangeAspect="1"/>
          </p:cNvPicPr>
          <p:nvPr/>
        </p:nvPicPr>
        <p:blipFill>
          <a:blip r:embed="rId2"/>
          <a:stretch>
            <a:fillRect/>
          </a:stretch>
        </p:blipFill>
        <p:spPr>
          <a:xfrm>
            <a:off x="594360" y="369570"/>
            <a:ext cx="670560" cy="682625"/>
          </a:xfrm>
          <a:prstGeom prst="rect">
            <a:avLst/>
          </a:prstGeom>
        </p:spPr>
      </p:pic>
      <p:sp>
        <p:nvSpPr>
          <p:cNvPr id="4" name="Shape 0"/>
          <p:cNvSpPr/>
          <p:nvPr/>
        </p:nvSpPr>
        <p:spPr>
          <a:xfrm rot="5400000">
            <a:off x="815975" y="2433955"/>
            <a:ext cx="3455035" cy="2957195"/>
          </a:xfrm>
          <a:custGeom>
            <a:avLst/>
            <a:gdLst/>
            <a:ahLst/>
            <a:cxnLst/>
            <a:rect l="l" t="t" r="r" b="b"/>
            <a:pathLst>
              <a:path w="3455035" h="2957195">
                <a:moveTo>
                  <a:pt x="1914525" y="0"/>
                </a:moveTo>
                <a:lnTo>
                  <a:pt x="2684780" y="0"/>
                </a:lnTo>
                <a:lnTo>
                  <a:pt x="3455035" y="1478598"/>
                </a:lnTo>
                <a:lnTo>
                  <a:pt x="2684780" y="2957195"/>
                </a:lnTo>
                <a:lnTo>
                  <a:pt x="0" y="2957195"/>
                </a:lnTo>
                <a:lnTo>
                  <a:pt x="0" y="0"/>
                </a:lnTo>
                <a:lnTo>
                  <a:pt x="1914525" y="0"/>
                </a:lnTo>
                <a:close/>
              </a:path>
            </a:pathLst>
          </a:custGeom>
          <a:solidFill>
            <a:srgbClr val="FFFFFF"/>
          </a:solidFill>
          <a:ln w="19050">
            <a:gradFill flip="none" rotWithShape="1">
              <a:gsLst>
                <a:gs pos="0">
                  <a:srgbClr val="6EAA2E"/>
                </a:gs>
                <a:gs pos="100000">
                  <a:srgbClr val="92D050"/>
                </a:gs>
              </a:gsLst>
              <a:lin ang="2700000" scaled="1"/>
            </a:gradFill>
            <a:prstDash val="solid"/>
          </a:ln>
        </p:spPr>
      </p:sp>
      <p:sp>
        <p:nvSpPr>
          <p:cNvPr id="5" name="Text 1"/>
          <p:cNvSpPr/>
          <p:nvPr/>
        </p:nvSpPr>
        <p:spPr>
          <a:xfrm rot="5400000">
            <a:off x="815975" y="2433955"/>
            <a:ext cx="3455035" cy="2957195"/>
          </a:xfrm>
          <a:prstGeom prst="rect">
            <a:avLst/>
          </a:prstGeom>
          <a:noFill/>
        </p:spPr>
        <p:txBody>
          <a:bodyPr wrap="square" lIns="45720" tIns="91440" rIns="91440" bIns="45720" rtlCol="0" anchor="ctr"/>
          <a:lstStyle/>
          <a:p>
            <a:pPr>
              <a:lnSpc>
                <a:spcPct val="100000"/>
              </a:lnSpc>
            </a:pPr>
            <a:endParaRPr lang="en-US" sz="1600" dirty="0"/>
          </a:p>
        </p:txBody>
      </p:sp>
      <p:sp>
        <p:nvSpPr>
          <p:cNvPr id="6" name="Shape 2"/>
          <p:cNvSpPr/>
          <p:nvPr/>
        </p:nvSpPr>
        <p:spPr>
          <a:xfrm>
            <a:off x="1031240" y="1775460"/>
            <a:ext cx="3023870" cy="762000"/>
          </a:xfrm>
          <a:prstGeom prst="roundRect">
            <a:avLst>
              <a:gd name="adj" fmla="val 0"/>
            </a:avLst>
          </a:prstGeom>
          <a:gradFill flip="none" rotWithShape="1">
            <a:gsLst>
              <a:gs pos="0">
                <a:srgbClr val="6EAA2E"/>
              </a:gs>
              <a:gs pos="31000">
                <a:srgbClr val="6EAA2E"/>
              </a:gs>
              <a:gs pos="75000">
                <a:srgbClr val="92D050"/>
              </a:gs>
              <a:gs pos="100000">
                <a:srgbClr val="C9E828"/>
              </a:gs>
            </a:gsLst>
            <a:lin ang="13500000" scaled="1"/>
          </a:gradFill>
        </p:spPr>
      </p:sp>
      <p:sp>
        <p:nvSpPr>
          <p:cNvPr id="7" name="Text 3"/>
          <p:cNvSpPr/>
          <p:nvPr/>
        </p:nvSpPr>
        <p:spPr>
          <a:xfrm>
            <a:off x="1031240" y="1775460"/>
            <a:ext cx="3023870" cy="762000"/>
          </a:xfrm>
          <a:prstGeom prst="rect">
            <a:avLst/>
          </a:prstGeom>
          <a:noFill/>
        </p:spPr>
        <p:txBody>
          <a:bodyPr wrap="square" lIns="45720" tIns="91440" rIns="91440" bIns="45720" rtlCol="0" anchor="ctr"/>
          <a:lstStyle/>
          <a:p>
            <a:pPr>
              <a:lnSpc>
                <a:spcPct val="100000"/>
              </a:lnSpc>
            </a:pPr>
            <a:endParaRPr lang="en-US" sz="1600" dirty="0"/>
          </a:p>
        </p:txBody>
      </p:sp>
      <p:sp>
        <p:nvSpPr>
          <p:cNvPr id="8" name="Shape 4"/>
          <p:cNvSpPr/>
          <p:nvPr/>
        </p:nvSpPr>
        <p:spPr>
          <a:xfrm>
            <a:off x="2017395" y="5783580"/>
            <a:ext cx="1052195" cy="121920"/>
          </a:xfrm>
          <a:prstGeom prst="ellipse">
            <a:avLst/>
          </a:prstGeom>
          <a:solidFill>
            <a:srgbClr val="92D050">
              <a:alpha val="65098"/>
            </a:srgbClr>
          </a:solidFill>
        </p:spPr>
      </p:sp>
      <p:sp>
        <p:nvSpPr>
          <p:cNvPr id="9" name="Text 5"/>
          <p:cNvSpPr/>
          <p:nvPr/>
        </p:nvSpPr>
        <p:spPr>
          <a:xfrm>
            <a:off x="2017395" y="5783580"/>
            <a:ext cx="1052195" cy="121920"/>
          </a:xfrm>
          <a:prstGeom prst="rect">
            <a:avLst/>
          </a:prstGeom>
          <a:noFill/>
        </p:spPr>
        <p:txBody>
          <a:bodyPr wrap="square" lIns="45720" tIns="91440" rIns="91440" bIns="45720" rtlCol="0" anchor="ctr"/>
          <a:lstStyle/>
          <a:p>
            <a:pPr>
              <a:lnSpc>
                <a:spcPct val="100000"/>
              </a:lnSpc>
            </a:pPr>
            <a:endParaRPr lang="en-US" sz="1600" dirty="0"/>
          </a:p>
        </p:txBody>
      </p:sp>
      <p:sp>
        <p:nvSpPr>
          <p:cNvPr id="10" name="Shape 6"/>
          <p:cNvSpPr/>
          <p:nvPr/>
        </p:nvSpPr>
        <p:spPr>
          <a:xfrm rot="5400000">
            <a:off x="4349115" y="2037715"/>
            <a:ext cx="3455035" cy="2957195"/>
          </a:xfrm>
          <a:custGeom>
            <a:avLst/>
            <a:gdLst/>
            <a:ahLst/>
            <a:cxnLst/>
            <a:rect l="l" t="t" r="r" b="b"/>
            <a:pathLst>
              <a:path w="3455035" h="2957195">
                <a:moveTo>
                  <a:pt x="1914525" y="0"/>
                </a:moveTo>
                <a:lnTo>
                  <a:pt x="2684780" y="0"/>
                </a:lnTo>
                <a:lnTo>
                  <a:pt x="3455035" y="1478598"/>
                </a:lnTo>
                <a:lnTo>
                  <a:pt x="2684780" y="2957195"/>
                </a:lnTo>
                <a:lnTo>
                  <a:pt x="0" y="2957195"/>
                </a:lnTo>
                <a:lnTo>
                  <a:pt x="0" y="0"/>
                </a:lnTo>
                <a:lnTo>
                  <a:pt x="1914525" y="0"/>
                </a:lnTo>
                <a:close/>
              </a:path>
            </a:pathLst>
          </a:custGeom>
          <a:solidFill>
            <a:srgbClr val="FFFFFF"/>
          </a:solidFill>
          <a:ln w="19050">
            <a:gradFill flip="none" rotWithShape="1">
              <a:gsLst>
                <a:gs pos="0">
                  <a:srgbClr val="6EAA2E"/>
                </a:gs>
                <a:gs pos="100000">
                  <a:srgbClr val="92D050"/>
                </a:gs>
              </a:gsLst>
              <a:lin ang="2700000" scaled="1"/>
            </a:gradFill>
            <a:prstDash val="solid"/>
          </a:ln>
        </p:spPr>
      </p:sp>
      <p:sp>
        <p:nvSpPr>
          <p:cNvPr id="11" name="Text 7"/>
          <p:cNvSpPr/>
          <p:nvPr/>
        </p:nvSpPr>
        <p:spPr>
          <a:xfrm rot="5400000">
            <a:off x="4349115" y="2037715"/>
            <a:ext cx="3455035" cy="2957195"/>
          </a:xfrm>
          <a:prstGeom prst="rect">
            <a:avLst/>
          </a:prstGeom>
          <a:noFill/>
        </p:spPr>
        <p:txBody>
          <a:bodyPr wrap="square" lIns="45720" tIns="91440" rIns="91440" bIns="45720" rtlCol="0" anchor="ctr"/>
          <a:lstStyle/>
          <a:p>
            <a:pPr>
              <a:lnSpc>
                <a:spcPct val="100000"/>
              </a:lnSpc>
            </a:pPr>
            <a:endParaRPr lang="en-US" sz="1600" dirty="0"/>
          </a:p>
        </p:txBody>
      </p:sp>
      <p:sp>
        <p:nvSpPr>
          <p:cNvPr id="12" name="Shape 8"/>
          <p:cNvSpPr/>
          <p:nvPr/>
        </p:nvSpPr>
        <p:spPr>
          <a:xfrm>
            <a:off x="4564380" y="1379220"/>
            <a:ext cx="3023870" cy="762000"/>
          </a:xfrm>
          <a:prstGeom prst="roundRect">
            <a:avLst>
              <a:gd name="adj" fmla="val 0"/>
            </a:avLst>
          </a:prstGeom>
          <a:gradFill flip="none" rotWithShape="1">
            <a:gsLst>
              <a:gs pos="0">
                <a:srgbClr val="6EAA2E"/>
              </a:gs>
              <a:gs pos="31000">
                <a:srgbClr val="6EAA2E"/>
              </a:gs>
              <a:gs pos="75000">
                <a:srgbClr val="92D050"/>
              </a:gs>
              <a:gs pos="100000">
                <a:srgbClr val="C9E828"/>
              </a:gs>
            </a:gsLst>
            <a:lin ang="13500000" scaled="1"/>
          </a:gradFill>
        </p:spPr>
      </p:sp>
      <p:sp>
        <p:nvSpPr>
          <p:cNvPr id="13" name="Text 9"/>
          <p:cNvSpPr/>
          <p:nvPr/>
        </p:nvSpPr>
        <p:spPr>
          <a:xfrm>
            <a:off x="4564380" y="1379220"/>
            <a:ext cx="3023870" cy="762000"/>
          </a:xfrm>
          <a:prstGeom prst="rect">
            <a:avLst/>
          </a:prstGeom>
          <a:noFill/>
        </p:spPr>
        <p:txBody>
          <a:bodyPr wrap="square" lIns="45720" tIns="91440" rIns="91440" bIns="45720" rtlCol="0" anchor="ctr"/>
          <a:lstStyle/>
          <a:p>
            <a:pPr>
              <a:lnSpc>
                <a:spcPct val="100000"/>
              </a:lnSpc>
            </a:pPr>
            <a:endParaRPr lang="en-US" sz="1600" dirty="0"/>
          </a:p>
        </p:txBody>
      </p:sp>
      <p:sp>
        <p:nvSpPr>
          <p:cNvPr id="14" name="Shape 10"/>
          <p:cNvSpPr/>
          <p:nvPr/>
        </p:nvSpPr>
        <p:spPr>
          <a:xfrm>
            <a:off x="5550535" y="5387340"/>
            <a:ext cx="1052195" cy="121920"/>
          </a:xfrm>
          <a:prstGeom prst="ellipse">
            <a:avLst/>
          </a:prstGeom>
          <a:solidFill>
            <a:srgbClr val="92D050">
              <a:alpha val="65098"/>
            </a:srgbClr>
          </a:solidFill>
        </p:spPr>
      </p:sp>
      <p:sp>
        <p:nvSpPr>
          <p:cNvPr id="15" name="Text 11"/>
          <p:cNvSpPr/>
          <p:nvPr/>
        </p:nvSpPr>
        <p:spPr>
          <a:xfrm>
            <a:off x="5550535" y="5387340"/>
            <a:ext cx="1052195" cy="121920"/>
          </a:xfrm>
          <a:prstGeom prst="rect">
            <a:avLst/>
          </a:prstGeom>
          <a:noFill/>
        </p:spPr>
        <p:txBody>
          <a:bodyPr wrap="square" lIns="45720" tIns="91440" rIns="91440" bIns="45720" rtlCol="0" anchor="ctr"/>
          <a:lstStyle/>
          <a:p>
            <a:pPr>
              <a:lnSpc>
                <a:spcPct val="100000"/>
              </a:lnSpc>
            </a:pPr>
            <a:endParaRPr lang="en-US" sz="1600" dirty="0"/>
          </a:p>
        </p:txBody>
      </p:sp>
      <p:sp>
        <p:nvSpPr>
          <p:cNvPr id="16" name="Shape 12"/>
          <p:cNvSpPr/>
          <p:nvPr/>
        </p:nvSpPr>
        <p:spPr>
          <a:xfrm rot="5400000">
            <a:off x="7882255" y="2433955"/>
            <a:ext cx="3455035" cy="2957195"/>
          </a:xfrm>
          <a:custGeom>
            <a:avLst/>
            <a:gdLst/>
            <a:ahLst/>
            <a:cxnLst/>
            <a:rect l="l" t="t" r="r" b="b"/>
            <a:pathLst>
              <a:path w="3455035" h="2957195">
                <a:moveTo>
                  <a:pt x="1914525" y="0"/>
                </a:moveTo>
                <a:lnTo>
                  <a:pt x="2684780" y="0"/>
                </a:lnTo>
                <a:lnTo>
                  <a:pt x="3455035" y="1478598"/>
                </a:lnTo>
                <a:lnTo>
                  <a:pt x="2684780" y="2957195"/>
                </a:lnTo>
                <a:lnTo>
                  <a:pt x="0" y="2957195"/>
                </a:lnTo>
                <a:lnTo>
                  <a:pt x="0" y="0"/>
                </a:lnTo>
                <a:lnTo>
                  <a:pt x="1914525" y="0"/>
                </a:lnTo>
                <a:close/>
              </a:path>
            </a:pathLst>
          </a:custGeom>
          <a:solidFill>
            <a:srgbClr val="FFFFFF"/>
          </a:solidFill>
          <a:ln w="19050">
            <a:gradFill flip="none" rotWithShape="1">
              <a:gsLst>
                <a:gs pos="0">
                  <a:srgbClr val="6EAA2E"/>
                </a:gs>
                <a:gs pos="100000">
                  <a:srgbClr val="92D050"/>
                </a:gs>
              </a:gsLst>
              <a:lin ang="2700000" scaled="1"/>
            </a:gradFill>
            <a:prstDash val="solid"/>
          </a:ln>
        </p:spPr>
      </p:sp>
      <p:sp>
        <p:nvSpPr>
          <p:cNvPr id="17" name="Text 13"/>
          <p:cNvSpPr/>
          <p:nvPr/>
        </p:nvSpPr>
        <p:spPr>
          <a:xfrm rot="5400000">
            <a:off x="7882255" y="2433955"/>
            <a:ext cx="3455035" cy="2957195"/>
          </a:xfrm>
          <a:prstGeom prst="rect">
            <a:avLst/>
          </a:prstGeom>
          <a:noFill/>
        </p:spPr>
        <p:txBody>
          <a:bodyPr wrap="square" lIns="45720" tIns="91440" rIns="91440" bIns="45720" rtlCol="0" anchor="ctr"/>
          <a:lstStyle/>
          <a:p>
            <a:pPr>
              <a:lnSpc>
                <a:spcPct val="100000"/>
              </a:lnSpc>
            </a:pPr>
            <a:endParaRPr lang="en-US" sz="1600" dirty="0"/>
          </a:p>
        </p:txBody>
      </p:sp>
      <p:sp>
        <p:nvSpPr>
          <p:cNvPr id="18" name="Shape 14"/>
          <p:cNvSpPr/>
          <p:nvPr/>
        </p:nvSpPr>
        <p:spPr>
          <a:xfrm>
            <a:off x="8097520" y="1775460"/>
            <a:ext cx="3023870" cy="762000"/>
          </a:xfrm>
          <a:prstGeom prst="roundRect">
            <a:avLst>
              <a:gd name="adj" fmla="val 0"/>
            </a:avLst>
          </a:prstGeom>
          <a:gradFill flip="none" rotWithShape="1">
            <a:gsLst>
              <a:gs pos="0">
                <a:srgbClr val="6EAA2E"/>
              </a:gs>
              <a:gs pos="31000">
                <a:srgbClr val="6EAA2E"/>
              </a:gs>
              <a:gs pos="75000">
                <a:srgbClr val="92D050"/>
              </a:gs>
              <a:gs pos="100000">
                <a:srgbClr val="C9E828"/>
              </a:gs>
            </a:gsLst>
            <a:lin ang="13500000" scaled="1"/>
          </a:gradFill>
        </p:spPr>
      </p:sp>
      <p:sp>
        <p:nvSpPr>
          <p:cNvPr id="19" name="Text 15"/>
          <p:cNvSpPr/>
          <p:nvPr/>
        </p:nvSpPr>
        <p:spPr>
          <a:xfrm>
            <a:off x="8097520" y="1775460"/>
            <a:ext cx="3023870" cy="762000"/>
          </a:xfrm>
          <a:prstGeom prst="rect">
            <a:avLst/>
          </a:prstGeom>
          <a:noFill/>
        </p:spPr>
        <p:txBody>
          <a:bodyPr wrap="square" lIns="45720" tIns="91440" rIns="91440" bIns="45720" rtlCol="0" anchor="ctr"/>
          <a:lstStyle/>
          <a:p>
            <a:pPr>
              <a:lnSpc>
                <a:spcPct val="100000"/>
              </a:lnSpc>
            </a:pPr>
            <a:endParaRPr lang="en-US" sz="1600" dirty="0"/>
          </a:p>
        </p:txBody>
      </p:sp>
      <p:sp>
        <p:nvSpPr>
          <p:cNvPr id="20" name="Shape 16"/>
          <p:cNvSpPr/>
          <p:nvPr/>
        </p:nvSpPr>
        <p:spPr>
          <a:xfrm>
            <a:off x="9083675" y="5783580"/>
            <a:ext cx="1052195" cy="121920"/>
          </a:xfrm>
          <a:prstGeom prst="ellipse">
            <a:avLst/>
          </a:prstGeom>
          <a:solidFill>
            <a:srgbClr val="92D050">
              <a:alpha val="65098"/>
            </a:srgbClr>
          </a:solidFill>
        </p:spPr>
      </p:sp>
      <p:sp>
        <p:nvSpPr>
          <p:cNvPr id="21" name="Text 17"/>
          <p:cNvSpPr/>
          <p:nvPr/>
        </p:nvSpPr>
        <p:spPr>
          <a:xfrm>
            <a:off x="9083675" y="5783580"/>
            <a:ext cx="1052195" cy="121920"/>
          </a:xfrm>
          <a:prstGeom prst="rect">
            <a:avLst/>
          </a:prstGeom>
          <a:noFill/>
        </p:spPr>
        <p:txBody>
          <a:bodyPr wrap="square" lIns="45720" tIns="91440" rIns="91440" bIns="45720" rtlCol="0" anchor="ctr"/>
          <a:lstStyle/>
          <a:p>
            <a:pPr>
              <a:lnSpc>
                <a:spcPct val="100000"/>
              </a:lnSpc>
            </a:pPr>
            <a:endParaRPr lang="en-US" sz="1600" dirty="0"/>
          </a:p>
        </p:txBody>
      </p:sp>
      <p:sp>
        <p:nvSpPr>
          <p:cNvPr id="22" name="Text 18"/>
          <p:cNvSpPr/>
          <p:nvPr/>
        </p:nvSpPr>
        <p:spPr>
          <a:xfrm>
            <a:off x="1506220" y="405765"/>
            <a:ext cx="9799955" cy="421680"/>
          </a:xfrm>
          <a:prstGeom prst="rect">
            <a:avLst/>
          </a:prstGeom>
          <a:noFill/>
        </p:spPr>
        <p:txBody>
          <a:bodyPr wrap="square" lIns="91440" tIns="45720" rIns="91440" bIns="45720" rtlCol="0" anchor="t">
            <a:spAutoFit/>
          </a:bodyPr>
          <a:lstStyle/>
          <a:p>
            <a:pPr>
              <a:lnSpc>
                <a:spcPct val="100000"/>
              </a:lnSpc>
            </a:pPr>
            <a:r>
              <a:rPr lang="en-US" sz="2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Zamonaviy rivojlanish yo‘nalishlari</a:t>
            </a:r>
            <a:endParaRPr lang="en-US" sz="1600" dirty="0"/>
          </a:p>
        </p:txBody>
      </p:sp>
      <p:sp>
        <p:nvSpPr>
          <p:cNvPr id="23" name="Text 19"/>
          <p:cNvSpPr/>
          <p:nvPr/>
        </p:nvSpPr>
        <p:spPr>
          <a:xfrm>
            <a:off x="1264920" y="1833880"/>
            <a:ext cx="2556510" cy="568920"/>
          </a:xfrm>
          <a:prstGeom prst="rect">
            <a:avLst/>
          </a:prstGeom>
          <a:noFill/>
        </p:spPr>
        <p:txBody>
          <a:bodyPr wrap="square" lIns="91440" tIns="45720" rIns="91440" bIns="45720" rtlCol="0" anchor="t">
            <a:spAutoFit/>
          </a:bodyPr>
          <a:lstStyle/>
          <a:p>
            <a:pPr>
              <a:lnSpc>
                <a:spcPct val="100000"/>
              </a:lnSpc>
            </a:pPr>
            <a:r>
              <a:rPr lang="en-US" sz="1800" b="1" dirty="0">
                <a:solidFill>
                  <a:srgbClr val="FFFFFF"/>
                </a:solidFill>
                <a:latin typeface="Microsoft Sans Serif" panose="020B0604020202020204" pitchFamily="34" charset="0"/>
                <a:ea typeface="Microsoft Sans Serif" panose="020B0604020202020204" pitchFamily="34" charset="-122"/>
                <a:cs typeface="Microsoft Sans Serif" panose="020B0604020202020204" pitchFamily="34" charset="-120"/>
              </a:rPr>
              <a:t>Energiya samaradorligi</a:t>
            </a:r>
            <a:endParaRPr lang="en-US" sz="1600" dirty="0"/>
          </a:p>
        </p:txBody>
      </p:sp>
      <p:sp>
        <p:nvSpPr>
          <p:cNvPr id="24" name="Text 20"/>
          <p:cNvSpPr/>
          <p:nvPr/>
        </p:nvSpPr>
        <p:spPr>
          <a:xfrm>
            <a:off x="1136015" y="2593340"/>
            <a:ext cx="2814320" cy="2126059"/>
          </a:xfrm>
          <a:prstGeom prst="rect">
            <a:avLst/>
          </a:prstGeom>
          <a:noFill/>
        </p:spPr>
        <p:txBody>
          <a:bodyPr wrap="square" lIns="91440" tIns="45720" rIns="91440" bIns="45720" rtlCol="0" anchor="t">
            <a:spAutoFit/>
          </a:bodyPr>
          <a:lstStyle/>
          <a:p>
            <a:pPr>
              <a:lnSpc>
                <a:spcPct val="100000"/>
              </a:lnSpc>
            </a:pPr>
            <a:r>
              <a:rPr lang="en-US" sz="16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Zamonaviy issiqlik almashinish qurilmalarida energiya samaradorligini oshirish alohida e’tibor qaratilmoqda. Innovatsion yechimlar orqali qurilmalar ishonchliligi va resurs tejamkorligi oshirilmoqda.</a:t>
            </a:r>
            <a:endParaRPr lang="en-US" sz="1600" dirty="0"/>
          </a:p>
        </p:txBody>
      </p:sp>
      <p:sp>
        <p:nvSpPr>
          <p:cNvPr id="25" name="Text 21"/>
          <p:cNvSpPr/>
          <p:nvPr/>
        </p:nvSpPr>
        <p:spPr>
          <a:xfrm>
            <a:off x="4798060" y="1437640"/>
            <a:ext cx="2556510" cy="568920"/>
          </a:xfrm>
          <a:prstGeom prst="rect">
            <a:avLst/>
          </a:prstGeom>
          <a:noFill/>
        </p:spPr>
        <p:txBody>
          <a:bodyPr wrap="square" lIns="91440" tIns="45720" rIns="91440" bIns="45720" rtlCol="0" anchor="t">
            <a:spAutoFit/>
          </a:bodyPr>
          <a:lstStyle/>
          <a:p>
            <a:pPr>
              <a:lnSpc>
                <a:spcPct val="100000"/>
              </a:lnSpc>
            </a:pPr>
            <a:r>
              <a:rPr lang="en-US" sz="1800" b="1" dirty="0">
                <a:solidFill>
                  <a:srgbClr val="FFFFFF"/>
                </a:solidFill>
                <a:latin typeface="Microsoft Sans Serif" panose="020B0604020202020204" pitchFamily="34" charset="0"/>
                <a:ea typeface="Microsoft Sans Serif" panose="020B0604020202020204" pitchFamily="34" charset="-122"/>
                <a:cs typeface="Microsoft Sans Serif" panose="020B0604020202020204" pitchFamily="34" charset="-120"/>
              </a:rPr>
              <a:t>Material sifatini yaxshilash</a:t>
            </a:r>
            <a:endParaRPr lang="en-US" sz="1600" dirty="0"/>
          </a:p>
        </p:txBody>
      </p:sp>
      <p:sp>
        <p:nvSpPr>
          <p:cNvPr id="26" name="Text 22"/>
          <p:cNvSpPr/>
          <p:nvPr/>
        </p:nvSpPr>
        <p:spPr>
          <a:xfrm>
            <a:off x="4669155" y="2197100"/>
            <a:ext cx="2814320" cy="1857177"/>
          </a:xfrm>
          <a:prstGeom prst="rect">
            <a:avLst/>
          </a:prstGeom>
          <a:noFill/>
        </p:spPr>
        <p:txBody>
          <a:bodyPr wrap="square" lIns="91440" tIns="45720" rIns="91440" bIns="45720" rtlCol="0" anchor="t">
            <a:spAutoFit/>
          </a:bodyPr>
          <a:lstStyle/>
          <a:p>
            <a:pPr>
              <a:lnSpc>
                <a:spcPct val="100000"/>
              </a:lnSpc>
            </a:pPr>
            <a:r>
              <a:rPr lang="en-US" sz="16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Material sifatini yaxshilash zamonaviy rivojlanish yo‘nalishlaridan biridir. Yuqori sifatli materiallar issiqlik almashinishni samarali amalga oshirish imkonini beradi.</a:t>
            </a:r>
            <a:endParaRPr lang="en-US" sz="1600" dirty="0"/>
          </a:p>
        </p:txBody>
      </p:sp>
      <p:sp>
        <p:nvSpPr>
          <p:cNvPr id="27" name="Text 23"/>
          <p:cNvSpPr/>
          <p:nvPr/>
        </p:nvSpPr>
        <p:spPr>
          <a:xfrm>
            <a:off x="8331200" y="1833880"/>
            <a:ext cx="2556510" cy="270073"/>
          </a:xfrm>
          <a:prstGeom prst="rect">
            <a:avLst/>
          </a:prstGeom>
          <a:noFill/>
        </p:spPr>
        <p:txBody>
          <a:bodyPr wrap="square" lIns="91440" tIns="45720" rIns="91440" bIns="45720" rtlCol="0" anchor="t">
            <a:spAutoFit/>
          </a:bodyPr>
          <a:lstStyle/>
          <a:p>
            <a:pPr>
              <a:lnSpc>
                <a:spcPct val="100000"/>
              </a:lnSpc>
            </a:pPr>
            <a:r>
              <a:rPr lang="en-US" sz="1800" b="1" dirty="0">
                <a:solidFill>
                  <a:srgbClr val="FFFFFF"/>
                </a:solidFill>
                <a:latin typeface="Microsoft Sans Serif" panose="020B0604020202020204" pitchFamily="34" charset="0"/>
                <a:ea typeface="Microsoft Sans Serif" panose="020B0604020202020204" pitchFamily="34" charset="-122"/>
                <a:cs typeface="Microsoft Sans Serif" panose="020B0604020202020204" pitchFamily="34" charset="-120"/>
              </a:rPr>
              <a:t>Avtomatlashtirish</a:t>
            </a:r>
            <a:endParaRPr lang="en-US" sz="1600" dirty="0"/>
          </a:p>
        </p:txBody>
      </p:sp>
      <p:sp>
        <p:nvSpPr>
          <p:cNvPr id="28" name="Text 24"/>
          <p:cNvSpPr/>
          <p:nvPr/>
        </p:nvSpPr>
        <p:spPr>
          <a:xfrm>
            <a:off x="8202295" y="2593340"/>
            <a:ext cx="2814320" cy="2126059"/>
          </a:xfrm>
          <a:prstGeom prst="rect">
            <a:avLst/>
          </a:prstGeom>
          <a:noFill/>
        </p:spPr>
        <p:txBody>
          <a:bodyPr wrap="square" lIns="91440" tIns="45720" rIns="91440" bIns="45720" rtlCol="0" anchor="t">
            <a:spAutoFit/>
          </a:bodyPr>
          <a:lstStyle/>
          <a:p>
            <a:pPr>
              <a:lnSpc>
                <a:spcPct val="100000"/>
              </a:lnSpc>
            </a:pPr>
            <a:r>
              <a:rPr lang="en-US" sz="16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Avtomatlashtirish issiqlik almashinish qurilmalarining ishlanganligini yaxshilaydi. Avtomatlashtirilgan qurilmalar texnologik jarayonlarni samarali o‘tkazishda muhim ahamiyatga ega.</a:t>
            </a:r>
            <a:endParaRPr lang="en-US" sz="1600" dirty="0"/>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2:55-d2nf7rp8bjvh7rlj08bg.png"/>
          <p:cNvPicPr>
            <a:picLocks noChangeAspect="1"/>
          </p:cNvPicPr>
          <p:nvPr/>
        </p:nvPicPr>
        <p:blipFill>
          <a:blip r:embed="rId1"/>
          <a:srcRect l="20" r="20"/>
          <a:stretch>
            <a:fillRect/>
          </a:stretch>
        </p:blipFill>
        <p:spPr>
          <a:xfrm>
            <a:off x="-11430" y="-24130"/>
            <a:ext cx="11249025" cy="6320790"/>
          </a:xfrm>
          <a:prstGeom prst="rect">
            <a:avLst/>
          </a:prstGeom>
        </p:spPr>
      </p:pic>
      <p:pic>
        <p:nvPicPr>
          <p:cNvPr id="3" name="Image 1" descr="https://kimi-img.moonshot.cn/pub/slides/slides_tmpl/image/25-08-27-20:02:54-d2nf7rh8bjvh7rlj08a0.png"/>
          <p:cNvPicPr>
            <a:picLocks noChangeAspect="1"/>
          </p:cNvPicPr>
          <p:nvPr/>
        </p:nvPicPr>
        <p:blipFill>
          <a:blip r:embed="rId2"/>
          <a:stretch>
            <a:fillRect/>
          </a:stretch>
        </p:blipFill>
        <p:spPr>
          <a:xfrm>
            <a:off x="1261745" y="4329430"/>
            <a:ext cx="1511935" cy="1353185"/>
          </a:xfrm>
          <a:prstGeom prst="rect">
            <a:avLst/>
          </a:prstGeom>
        </p:spPr>
      </p:pic>
      <p:sp>
        <p:nvSpPr>
          <p:cNvPr id="4" name="Text 0"/>
          <p:cNvSpPr/>
          <p:nvPr/>
        </p:nvSpPr>
        <p:spPr>
          <a:xfrm>
            <a:off x="3048000" y="1278890"/>
            <a:ext cx="6096000" cy="1211659"/>
          </a:xfrm>
          <a:prstGeom prst="rect">
            <a:avLst/>
          </a:prstGeom>
          <a:noFill/>
        </p:spPr>
        <p:txBody>
          <a:bodyPr wrap="square" lIns="91440" tIns="45720" rIns="91440" bIns="45720" rtlCol="0" anchor="t">
            <a:spAutoFit/>
          </a:bodyPr>
          <a:lstStyle/>
          <a:p>
            <a:pPr algn="ctr">
              <a:lnSpc>
                <a:spcPct val="100000"/>
              </a:lnSpc>
            </a:pPr>
            <a:r>
              <a:rPr lang="en-US" sz="80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05</a:t>
            </a:r>
            <a:endParaRPr lang="en-US" sz="1600" dirty="0"/>
          </a:p>
        </p:txBody>
      </p:sp>
      <p:sp>
        <p:nvSpPr>
          <p:cNvPr id="5" name="Text 1"/>
          <p:cNvSpPr/>
          <p:nvPr/>
        </p:nvSpPr>
        <p:spPr>
          <a:xfrm>
            <a:off x="664210" y="2883535"/>
            <a:ext cx="10737850" cy="902692"/>
          </a:xfrm>
          <a:prstGeom prst="rect">
            <a:avLst/>
          </a:prstGeom>
          <a:noFill/>
        </p:spPr>
        <p:txBody>
          <a:bodyPr wrap="square" lIns="91440" tIns="45720" rIns="91440" bIns="45720" rtlCol="0" anchor="t">
            <a:spAutoFit/>
          </a:bodyPr>
          <a:lstStyle/>
          <a:p>
            <a:pPr algn="ctr">
              <a:lnSpc>
                <a:spcPct val="100000"/>
              </a:lnSpc>
            </a:pPr>
            <a:r>
              <a:rPr lang="en-US" sz="6000" b="1" dirty="0">
                <a:solidFill>
                  <a:srgbClr val="404040"/>
                </a:solidFill>
                <a:latin typeface="Microsoft Sans Serif" panose="020B0604020202020204" pitchFamily="34" charset="0"/>
                <a:ea typeface="Microsoft Sans Serif" panose="020B0604020202020204" pitchFamily="34" charset="-122"/>
                <a:cs typeface="Microsoft Sans Serif" panose="020B0604020202020204" pitchFamily="34" charset="-120"/>
              </a:rPr>
              <a:t>Xulosa</a:t>
            </a:r>
            <a:endParaRPr lang="en-US" sz="1600" dirty="0"/>
          </a:p>
        </p:txBody>
      </p:sp>
      <p:sp>
        <p:nvSpPr>
          <p:cNvPr id="6" name="Shape 2"/>
          <p:cNvSpPr/>
          <p:nvPr/>
        </p:nvSpPr>
        <p:spPr>
          <a:xfrm>
            <a:off x="1610995" y="509112"/>
            <a:ext cx="8640000" cy="0"/>
          </a:xfrm>
          <a:prstGeom prst="line">
            <a:avLst/>
          </a:prstGeom>
          <a:noFill/>
          <a:ln w="15875">
            <a:solidFill>
              <a:srgbClr val="000000"/>
            </a:solidFill>
            <a:prstDash val="sysDot"/>
            <a:headEnd type="none"/>
            <a:tailEnd type="none"/>
          </a:ln>
        </p:spPr>
      </p:sp>
      <p:sp>
        <p:nvSpPr>
          <p:cNvPr id="7" name="Shape 3"/>
          <p:cNvSpPr/>
          <p:nvPr/>
        </p:nvSpPr>
        <p:spPr>
          <a:xfrm>
            <a:off x="2355215" y="6550025"/>
            <a:ext cx="8894445" cy="0"/>
          </a:xfrm>
          <a:prstGeom prst="line">
            <a:avLst/>
          </a:prstGeom>
          <a:noFill/>
          <a:ln w="15875">
            <a:solidFill>
              <a:srgbClr val="000000"/>
            </a:solidFill>
            <a:prstDash val="sysDot"/>
            <a:headEnd type="none"/>
            <a:tailEnd type="none"/>
          </a:ln>
        </p:spPr>
      </p:sp>
      <p:sp>
        <p:nvSpPr>
          <p:cNvPr id="8" name="Shape 4"/>
          <p:cNvSpPr/>
          <p:nvPr/>
        </p:nvSpPr>
        <p:spPr>
          <a:xfrm>
            <a:off x="11774805" y="1237615"/>
            <a:ext cx="0" cy="4104005"/>
          </a:xfrm>
          <a:prstGeom prst="line">
            <a:avLst/>
          </a:prstGeom>
          <a:noFill/>
          <a:ln w="19050">
            <a:solidFill>
              <a:srgbClr val="000000"/>
            </a:solidFill>
            <a:prstDash val="solid"/>
            <a:headEnd type="none"/>
            <a:tailEnd type="none"/>
          </a:ln>
        </p:spPr>
      </p:sp>
      <p:sp>
        <p:nvSpPr>
          <p:cNvPr id="9" name="Shape 5"/>
          <p:cNvSpPr/>
          <p:nvPr/>
        </p:nvSpPr>
        <p:spPr>
          <a:xfrm flipV="1">
            <a:off x="586105" y="2072640"/>
            <a:ext cx="0" cy="4104005"/>
          </a:xfrm>
          <a:prstGeom prst="line">
            <a:avLst/>
          </a:prstGeom>
          <a:noFill/>
          <a:ln w="19050">
            <a:solidFill>
              <a:srgbClr val="000000"/>
            </a:solidFill>
            <a:prstDash val="solid"/>
            <a:headEnd type="none"/>
            <a:tailEnd type="none"/>
          </a:ln>
        </p:spPr>
      </p:sp>
      <p:pic>
        <p:nvPicPr>
          <p:cNvPr id="10" name="Image 2" descr="https://kimi-img.moonshot.cn/pub/slides/slides_tmpl/image/25-08-27-20:02:52-d2nf7r18bjvh7rlj07v0.png"/>
          <p:cNvPicPr>
            <a:picLocks noChangeAspect="1"/>
          </p:cNvPicPr>
          <p:nvPr/>
        </p:nvPicPr>
        <p:blipFill>
          <a:blip r:embed="rId3"/>
          <a:stretch>
            <a:fillRect/>
          </a:stretch>
        </p:blipFill>
        <p:spPr>
          <a:xfrm>
            <a:off x="551180" y="337820"/>
            <a:ext cx="902335" cy="298450"/>
          </a:xfrm>
          <a:prstGeom prst="rect">
            <a:avLst/>
          </a:prstGeom>
        </p:spPr>
      </p:pic>
      <p:pic>
        <p:nvPicPr>
          <p:cNvPr id="11" name="Image 3" descr="https://kimi-img.moonshot.cn/pub/slides/slides_tmpl/image/25-08-27-20:02:52-d2nf7r18bjvh7rlj07ug.png"/>
          <p:cNvPicPr>
            <a:picLocks noChangeAspect="1"/>
          </p:cNvPicPr>
          <p:nvPr/>
        </p:nvPicPr>
        <p:blipFill>
          <a:blip r:embed="rId4"/>
          <a:stretch>
            <a:fillRect/>
          </a:stretch>
        </p:blipFill>
        <p:spPr>
          <a:xfrm>
            <a:off x="10459720" y="354330"/>
            <a:ext cx="1334770" cy="304800"/>
          </a:xfrm>
          <a:prstGeom prst="rect">
            <a:avLst/>
          </a:prstGeom>
        </p:spPr>
      </p:pic>
      <p:pic>
        <p:nvPicPr>
          <p:cNvPr id="12" name="Image 4" descr="https://kimi-img.moonshot.cn/pub/slides/slides_tmpl/image/25-08-27-20:02:53-d2nf7r98bjvh7rlj080g.png"/>
          <p:cNvPicPr>
            <a:picLocks noChangeAspect="1"/>
          </p:cNvPicPr>
          <p:nvPr/>
        </p:nvPicPr>
        <p:blipFill>
          <a:blip r:embed="rId5"/>
          <a:stretch>
            <a:fillRect/>
          </a:stretch>
        </p:blipFill>
        <p:spPr>
          <a:xfrm>
            <a:off x="457200" y="1196340"/>
            <a:ext cx="207010" cy="719455"/>
          </a:xfrm>
          <a:prstGeom prst="rect">
            <a:avLst/>
          </a:prstGeom>
        </p:spPr>
      </p:pic>
      <p:pic>
        <p:nvPicPr>
          <p:cNvPr id="13" name="Image 5" descr="https://kimi-img.moonshot.cn/pub/slides/slides_tmpl/image/25-08-27-20:02:53-d2nf7r98bjvh7rlj080g.png"/>
          <p:cNvPicPr>
            <a:picLocks noChangeAspect="1"/>
          </p:cNvPicPr>
          <p:nvPr/>
        </p:nvPicPr>
        <p:blipFill>
          <a:blip r:embed="rId5"/>
          <a:stretch>
            <a:fillRect/>
          </a:stretch>
        </p:blipFill>
        <p:spPr>
          <a:xfrm>
            <a:off x="11654790" y="5469890"/>
            <a:ext cx="207010" cy="719455"/>
          </a:xfrm>
          <a:prstGeom prst="rect">
            <a:avLst/>
          </a:prstGeom>
        </p:spPr>
      </p:pic>
      <p:pic>
        <p:nvPicPr>
          <p:cNvPr id="14" name="Image 6" descr="https://kimi-img.moonshot.cn/pub/slides/slides_tmpl/image/25-08-27-20:02:52-d2nf7r18bjvh7rlj07ug.png"/>
          <p:cNvPicPr>
            <a:picLocks noChangeAspect="1"/>
          </p:cNvPicPr>
          <p:nvPr/>
        </p:nvPicPr>
        <p:blipFill>
          <a:blip r:embed="rId4"/>
          <a:stretch>
            <a:fillRect/>
          </a:stretch>
        </p:blipFill>
        <p:spPr>
          <a:xfrm>
            <a:off x="771525" y="6377305"/>
            <a:ext cx="1334770" cy="304800"/>
          </a:xfrm>
          <a:prstGeom prst="rect">
            <a:avLst/>
          </a:prstGeom>
        </p:spPr>
      </p:pic>
      <p:pic>
        <p:nvPicPr>
          <p:cNvPr id="15" name="Image 7" descr="https://kimi-img.moonshot.cn/pub/slides/slides_tmpl/image/25-08-27-20:02:53-d2nf7r98bjvh7rlj0820.png"/>
          <p:cNvPicPr>
            <a:picLocks noChangeAspect="1"/>
          </p:cNvPicPr>
          <p:nvPr/>
        </p:nvPicPr>
        <p:blipFill>
          <a:blip r:embed="rId6"/>
          <a:stretch>
            <a:fillRect/>
          </a:stretch>
        </p:blipFill>
        <p:spPr>
          <a:xfrm>
            <a:off x="11474450" y="6356350"/>
            <a:ext cx="353695" cy="298450"/>
          </a:xfrm>
          <a:prstGeom prst="rect">
            <a:avLst/>
          </a:prstGeom>
        </p:spPr>
      </p:pic>
      <p:pic>
        <p:nvPicPr>
          <p:cNvPr id="16" name="Image 8" descr="https://kimi-img.moonshot.cn/pub/slides/slides_tmpl/image/25-08-27-20:02:54-d2nf7rh8bjvh7rlj08b0.png"/>
          <p:cNvPicPr>
            <a:picLocks noChangeAspect="1"/>
          </p:cNvPicPr>
          <p:nvPr/>
        </p:nvPicPr>
        <p:blipFill>
          <a:blip r:embed="rId7"/>
          <a:stretch>
            <a:fillRect/>
          </a:stretch>
        </p:blipFill>
        <p:spPr>
          <a:xfrm>
            <a:off x="5148580" y="1563370"/>
            <a:ext cx="2450465" cy="1219200"/>
          </a:xfrm>
          <a:prstGeom prst="rect">
            <a:avLst/>
          </a:prstGeom>
        </p:spPr>
      </p:pic>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2:58-d2nf7sh8bjvh7rlj08l0.png"/>
          <p:cNvPicPr>
            <a:picLocks noChangeAspect="1"/>
          </p:cNvPicPr>
          <p:nvPr/>
        </p:nvPicPr>
        <p:blipFill>
          <a:blip r:embed="rId1"/>
          <a:srcRect l="21" r="21"/>
          <a:stretch>
            <a:fillRect/>
          </a:stretch>
        </p:blipFill>
        <p:spPr>
          <a:xfrm>
            <a:off x="0" y="-19050"/>
            <a:ext cx="12235815" cy="6877050"/>
          </a:xfrm>
          <a:prstGeom prst="rect">
            <a:avLst/>
          </a:prstGeom>
        </p:spPr>
      </p:pic>
      <p:pic>
        <p:nvPicPr>
          <p:cNvPr id="3" name="Image 1" descr="https://kimi-img.moonshot.cn/pub/slides/slides_tmpl/image/25-08-27-20:02:57-d2nf7s98bjvh7rlj08jg.png"/>
          <p:cNvPicPr>
            <a:picLocks noChangeAspect="1"/>
          </p:cNvPicPr>
          <p:nvPr/>
        </p:nvPicPr>
        <p:blipFill>
          <a:blip r:embed="rId2"/>
          <a:stretch>
            <a:fillRect/>
          </a:stretch>
        </p:blipFill>
        <p:spPr>
          <a:xfrm>
            <a:off x="594360" y="369570"/>
            <a:ext cx="670560" cy="682625"/>
          </a:xfrm>
          <a:prstGeom prst="rect">
            <a:avLst/>
          </a:prstGeom>
        </p:spPr>
      </p:pic>
      <p:sp>
        <p:nvSpPr>
          <p:cNvPr id="4" name="Shape 0"/>
          <p:cNvSpPr/>
          <p:nvPr/>
        </p:nvSpPr>
        <p:spPr>
          <a:xfrm>
            <a:off x="1506220" y="1386205"/>
            <a:ext cx="4297680" cy="4450080"/>
          </a:xfrm>
          <a:prstGeom prst="roundRect">
            <a:avLst>
              <a:gd name="adj" fmla="val 4018"/>
            </a:avLst>
          </a:prstGeom>
          <a:solidFill>
            <a:srgbClr val="FFFFFF"/>
          </a:solidFill>
          <a:ln w="19050">
            <a:gradFill flip="none" rotWithShape="1">
              <a:gsLst>
                <a:gs pos="0">
                  <a:srgbClr val="6EAA2E"/>
                </a:gs>
                <a:gs pos="30000">
                  <a:srgbClr val="6EAA2E"/>
                </a:gs>
                <a:gs pos="100000">
                  <a:srgbClr val="92D050"/>
                </a:gs>
              </a:gsLst>
              <a:lin ang="10800000" scaled="1"/>
            </a:gradFill>
            <a:prstDash val="solid"/>
          </a:ln>
        </p:spPr>
      </p:sp>
      <p:sp>
        <p:nvSpPr>
          <p:cNvPr id="5" name="Text 1"/>
          <p:cNvSpPr/>
          <p:nvPr/>
        </p:nvSpPr>
        <p:spPr>
          <a:xfrm>
            <a:off x="1506220" y="1386205"/>
            <a:ext cx="4297680" cy="4450080"/>
          </a:xfrm>
          <a:prstGeom prst="rect">
            <a:avLst/>
          </a:prstGeom>
          <a:noFill/>
        </p:spPr>
        <p:txBody>
          <a:bodyPr wrap="square" lIns="45720" tIns="91440" rIns="91440" bIns="45720" rtlCol="0" anchor="ctr"/>
          <a:lstStyle/>
          <a:p>
            <a:pPr>
              <a:lnSpc>
                <a:spcPct val="100000"/>
              </a:lnSpc>
            </a:pPr>
            <a:endParaRPr lang="en-US" sz="1600" dirty="0"/>
          </a:p>
        </p:txBody>
      </p:sp>
      <p:sp>
        <p:nvSpPr>
          <p:cNvPr id="6" name="Shape 2"/>
          <p:cNvSpPr/>
          <p:nvPr/>
        </p:nvSpPr>
        <p:spPr>
          <a:xfrm>
            <a:off x="6388100" y="1386205"/>
            <a:ext cx="4297680" cy="4450080"/>
          </a:xfrm>
          <a:prstGeom prst="roundRect">
            <a:avLst>
              <a:gd name="adj" fmla="val 4018"/>
            </a:avLst>
          </a:prstGeom>
          <a:solidFill>
            <a:srgbClr val="FFFFFF"/>
          </a:solidFill>
          <a:ln w="19050">
            <a:gradFill flip="none" rotWithShape="1">
              <a:gsLst>
                <a:gs pos="0">
                  <a:srgbClr val="6EAA2E"/>
                </a:gs>
                <a:gs pos="30000">
                  <a:srgbClr val="6EAA2E"/>
                </a:gs>
                <a:gs pos="100000">
                  <a:srgbClr val="92D050"/>
                </a:gs>
              </a:gsLst>
              <a:lin ang="10800000" scaled="1"/>
            </a:gradFill>
            <a:prstDash val="solid"/>
          </a:ln>
        </p:spPr>
      </p:sp>
      <p:sp>
        <p:nvSpPr>
          <p:cNvPr id="7" name="Text 3"/>
          <p:cNvSpPr/>
          <p:nvPr/>
        </p:nvSpPr>
        <p:spPr>
          <a:xfrm>
            <a:off x="6388100" y="1386205"/>
            <a:ext cx="4297680" cy="4450080"/>
          </a:xfrm>
          <a:prstGeom prst="rect">
            <a:avLst/>
          </a:prstGeom>
          <a:noFill/>
        </p:spPr>
        <p:txBody>
          <a:bodyPr wrap="square" lIns="45720" tIns="91440" rIns="91440" bIns="45720" rtlCol="0" anchor="ctr"/>
          <a:lstStyle/>
          <a:p>
            <a:pPr>
              <a:lnSpc>
                <a:spcPct val="100000"/>
              </a:lnSpc>
            </a:pPr>
            <a:endParaRPr lang="en-US" sz="1600" dirty="0"/>
          </a:p>
        </p:txBody>
      </p:sp>
      <p:sp>
        <p:nvSpPr>
          <p:cNvPr id="8" name="Shape 4"/>
          <p:cNvSpPr/>
          <p:nvPr/>
        </p:nvSpPr>
        <p:spPr>
          <a:xfrm>
            <a:off x="-3810" y="4144645"/>
            <a:ext cx="12206605" cy="2713355"/>
          </a:xfrm>
          <a:custGeom>
            <a:avLst/>
            <a:gdLst/>
            <a:ahLst/>
            <a:cxnLst/>
            <a:rect l="l" t="t" r="r" b="b"/>
            <a:pathLst>
              <a:path w="12206605" h="2713355">
                <a:moveTo>
                  <a:pt x="0" y="1346200"/>
                </a:moveTo>
                <a:cubicBezTo>
                  <a:pt x="1021080" y="554355"/>
                  <a:pt x="3368040" y="0"/>
                  <a:pt x="6099810" y="0"/>
                </a:cubicBezTo>
                <a:cubicBezTo>
                  <a:pt x="8837930" y="0"/>
                  <a:pt x="11189335" y="556895"/>
                  <a:pt x="12206605" y="1351280"/>
                </a:cubicBezTo>
                <a:lnTo>
                  <a:pt x="12206605" y="2713355"/>
                </a:lnTo>
                <a:lnTo>
                  <a:pt x="0" y="2713355"/>
                </a:lnTo>
                <a:lnTo>
                  <a:pt x="0" y="1346200"/>
                </a:lnTo>
                <a:close/>
              </a:path>
            </a:pathLst>
          </a:custGeom>
          <a:gradFill flip="none" rotWithShape="1">
            <a:gsLst>
              <a:gs pos="0">
                <a:srgbClr val="6EAA2E"/>
              </a:gs>
              <a:gs pos="53000">
                <a:srgbClr val="92D050"/>
              </a:gs>
              <a:gs pos="91000">
                <a:srgbClr val="C9E828"/>
              </a:gs>
              <a:gs pos="100000">
                <a:srgbClr val="C9E828"/>
              </a:gs>
            </a:gsLst>
            <a:lin ang="13500000" scaled="1"/>
          </a:gradFill>
        </p:spPr>
      </p:sp>
      <p:sp>
        <p:nvSpPr>
          <p:cNvPr id="9" name="Text 5"/>
          <p:cNvSpPr/>
          <p:nvPr/>
        </p:nvSpPr>
        <p:spPr>
          <a:xfrm>
            <a:off x="-3810" y="4144645"/>
            <a:ext cx="12206605" cy="2713355"/>
          </a:xfrm>
          <a:prstGeom prst="rect">
            <a:avLst/>
          </a:prstGeom>
          <a:noFill/>
        </p:spPr>
        <p:txBody>
          <a:bodyPr wrap="square" lIns="45720" tIns="91440" rIns="91440" bIns="45720" rtlCol="0" anchor="ctr"/>
          <a:lstStyle/>
          <a:p>
            <a:pPr>
              <a:lnSpc>
                <a:spcPct val="100000"/>
              </a:lnSpc>
            </a:pPr>
            <a:endParaRPr lang="en-US" sz="1600" dirty="0"/>
          </a:p>
        </p:txBody>
      </p:sp>
      <p:sp>
        <p:nvSpPr>
          <p:cNvPr id="10" name="Shape 6"/>
          <p:cNvSpPr/>
          <p:nvPr/>
        </p:nvSpPr>
        <p:spPr>
          <a:xfrm>
            <a:off x="6388100" y="4146927"/>
            <a:ext cx="4297680" cy="1689358"/>
          </a:xfrm>
          <a:custGeom>
            <a:avLst/>
            <a:gdLst/>
            <a:ahLst/>
            <a:cxnLst/>
            <a:rect l="l" t="t" r="r" b="b"/>
            <a:pathLst>
              <a:path w="4297680" h="1689358">
                <a:moveTo>
                  <a:pt x="0" y="0"/>
                </a:moveTo>
                <a:lnTo>
                  <a:pt x="55245" y="635"/>
                </a:lnTo>
                <a:lnTo>
                  <a:pt x="227330" y="4446"/>
                </a:lnTo>
                <a:lnTo>
                  <a:pt x="398145" y="9526"/>
                </a:lnTo>
                <a:lnTo>
                  <a:pt x="567690" y="16513"/>
                </a:lnTo>
                <a:lnTo>
                  <a:pt x="735330" y="24134"/>
                </a:lnTo>
                <a:lnTo>
                  <a:pt x="902335" y="33660"/>
                </a:lnTo>
                <a:lnTo>
                  <a:pt x="1067435" y="44457"/>
                </a:lnTo>
                <a:lnTo>
                  <a:pt x="1231265" y="56524"/>
                </a:lnTo>
                <a:lnTo>
                  <a:pt x="1393825" y="70496"/>
                </a:lnTo>
                <a:lnTo>
                  <a:pt x="1554480" y="85103"/>
                </a:lnTo>
                <a:lnTo>
                  <a:pt x="1713230" y="100980"/>
                </a:lnTo>
                <a:lnTo>
                  <a:pt x="1870710" y="118763"/>
                </a:lnTo>
                <a:lnTo>
                  <a:pt x="2026285" y="137181"/>
                </a:lnTo>
                <a:lnTo>
                  <a:pt x="2179955" y="157504"/>
                </a:lnTo>
                <a:lnTo>
                  <a:pt x="2332355" y="178462"/>
                </a:lnTo>
                <a:lnTo>
                  <a:pt x="2482215" y="201326"/>
                </a:lnTo>
                <a:lnTo>
                  <a:pt x="2630170" y="224824"/>
                </a:lnTo>
                <a:lnTo>
                  <a:pt x="2776220" y="249593"/>
                </a:lnTo>
                <a:lnTo>
                  <a:pt x="2919730" y="275632"/>
                </a:lnTo>
                <a:lnTo>
                  <a:pt x="3061335" y="302941"/>
                </a:lnTo>
                <a:lnTo>
                  <a:pt x="3201035" y="330886"/>
                </a:lnTo>
                <a:lnTo>
                  <a:pt x="3338195" y="360100"/>
                </a:lnTo>
                <a:lnTo>
                  <a:pt x="3473450" y="390585"/>
                </a:lnTo>
                <a:lnTo>
                  <a:pt x="3606165" y="422340"/>
                </a:lnTo>
                <a:cubicBezTo>
                  <a:pt x="3863975" y="480768"/>
                  <a:pt x="4330065" y="623665"/>
                  <a:pt x="4297680" y="616044"/>
                </a:cubicBezTo>
                <a:lnTo>
                  <a:pt x="4297680" y="1516612"/>
                </a:lnTo>
                <a:cubicBezTo>
                  <a:pt x="4300855" y="1613781"/>
                  <a:pt x="4211955" y="1691898"/>
                  <a:pt x="4124960" y="1689358"/>
                </a:cubicBezTo>
                <a:lnTo>
                  <a:pt x="172720" y="1689358"/>
                </a:lnTo>
                <a:cubicBezTo>
                  <a:pt x="75565" y="1692533"/>
                  <a:pt x="-2540" y="1603620"/>
                  <a:pt x="0" y="1516612"/>
                </a:cubicBezTo>
                <a:lnTo>
                  <a:pt x="0" y="0"/>
                </a:lnTo>
                <a:close/>
              </a:path>
            </a:pathLst>
          </a:custGeom>
          <a:gradFill flip="none" rotWithShape="1">
            <a:gsLst>
              <a:gs pos="0">
                <a:srgbClr val="6EAA2E"/>
              </a:gs>
              <a:gs pos="53000">
                <a:srgbClr val="92D050"/>
              </a:gs>
              <a:gs pos="91000">
                <a:srgbClr val="C9E828"/>
              </a:gs>
              <a:gs pos="100000">
                <a:srgbClr val="C9E828"/>
              </a:gs>
            </a:gsLst>
            <a:lin ang="16200000" scaled="1"/>
          </a:gradFill>
        </p:spPr>
      </p:sp>
      <p:sp>
        <p:nvSpPr>
          <p:cNvPr id="11" name="Text 7"/>
          <p:cNvSpPr/>
          <p:nvPr/>
        </p:nvSpPr>
        <p:spPr>
          <a:xfrm>
            <a:off x="6388100" y="4146927"/>
            <a:ext cx="4297680" cy="1689358"/>
          </a:xfrm>
          <a:prstGeom prst="rect">
            <a:avLst/>
          </a:prstGeom>
          <a:noFill/>
        </p:spPr>
        <p:txBody>
          <a:bodyPr wrap="square" lIns="45720" tIns="91440" rIns="91440" bIns="45720" rtlCol="0" anchor="ctr"/>
          <a:lstStyle/>
          <a:p>
            <a:pPr>
              <a:lnSpc>
                <a:spcPct val="100000"/>
              </a:lnSpc>
            </a:pPr>
            <a:endParaRPr lang="en-US" sz="1600" dirty="0"/>
          </a:p>
        </p:txBody>
      </p:sp>
      <p:sp>
        <p:nvSpPr>
          <p:cNvPr id="12" name="Shape 8"/>
          <p:cNvSpPr/>
          <p:nvPr/>
        </p:nvSpPr>
        <p:spPr>
          <a:xfrm>
            <a:off x="1506220" y="4146927"/>
            <a:ext cx="4297680" cy="1689358"/>
          </a:xfrm>
          <a:custGeom>
            <a:avLst/>
            <a:gdLst/>
            <a:ahLst/>
            <a:cxnLst/>
            <a:rect l="l" t="t" r="r" b="b"/>
            <a:pathLst>
              <a:path w="4297680" h="1689358">
                <a:moveTo>
                  <a:pt x="0" y="616044"/>
                </a:moveTo>
                <a:cubicBezTo>
                  <a:pt x="112395" y="574763"/>
                  <a:pt x="655320" y="425515"/>
                  <a:pt x="691515" y="422340"/>
                </a:cubicBezTo>
                <a:lnTo>
                  <a:pt x="824230" y="390585"/>
                </a:lnTo>
                <a:lnTo>
                  <a:pt x="959485" y="360100"/>
                </a:lnTo>
                <a:lnTo>
                  <a:pt x="1096645" y="330886"/>
                </a:lnTo>
                <a:lnTo>
                  <a:pt x="1236345" y="302941"/>
                </a:lnTo>
                <a:lnTo>
                  <a:pt x="1377950" y="275632"/>
                </a:lnTo>
                <a:lnTo>
                  <a:pt x="1521460" y="249593"/>
                </a:lnTo>
                <a:lnTo>
                  <a:pt x="1667510" y="224824"/>
                </a:lnTo>
                <a:lnTo>
                  <a:pt x="1815465" y="201326"/>
                </a:lnTo>
                <a:lnTo>
                  <a:pt x="1965325" y="178462"/>
                </a:lnTo>
                <a:lnTo>
                  <a:pt x="2117725" y="157504"/>
                </a:lnTo>
                <a:lnTo>
                  <a:pt x="2271395" y="137181"/>
                </a:lnTo>
                <a:lnTo>
                  <a:pt x="2426970" y="118763"/>
                </a:lnTo>
                <a:lnTo>
                  <a:pt x="2584450" y="100980"/>
                </a:lnTo>
                <a:lnTo>
                  <a:pt x="2743200" y="85103"/>
                </a:lnTo>
                <a:lnTo>
                  <a:pt x="2903855" y="70496"/>
                </a:lnTo>
                <a:lnTo>
                  <a:pt x="3066415" y="56524"/>
                </a:lnTo>
                <a:lnTo>
                  <a:pt x="3230245" y="44457"/>
                </a:lnTo>
                <a:lnTo>
                  <a:pt x="3395345" y="33660"/>
                </a:lnTo>
                <a:lnTo>
                  <a:pt x="3562350" y="24134"/>
                </a:lnTo>
                <a:lnTo>
                  <a:pt x="3729990" y="16513"/>
                </a:lnTo>
                <a:lnTo>
                  <a:pt x="3899535" y="9526"/>
                </a:lnTo>
                <a:lnTo>
                  <a:pt x="4070350" y="4446"/>
                </a:lnTo>
                <a:lnTo>
                  <a:pt x="4242435" y="635"/>
                </a:lnTo>
                <a:lnTo>
                  <a:pt x="4297680" y="0"/>
                </a:lnTo>
                <a:lnTo>
                  <a:pt x="4297680" y="1516612"/>
                </a:lnTo>
                <a:cubicBezTo>
                  <a:pt x="4300855" y="1613781"/>
                  <a:pt x="4211955" y="1691898"/>
                  <a:pt x="4124960" y="1689358"/>
                </a:cubicBezTo>
                <a:lnTo>
                  <a:pt x="172720" y="1689358"/>
                </a:lnTo>
                <a:cubicBezTo>
                  <a:pt x="75565" y="1692533"/>
                  <a:pt x="-2540" y="1603620"/>
                  <a:pt x="0" y="1516612"/>
                </a:cubicBezTo>
                <a:lnTo>
                  <a:pt x="0" y="616044"/>
                </a:lnTo>
                <a:close/>
              </a:path>
            </a:pathLst>
          </a:custGeom>
          <a:gradFill flip="none" rotWithShape="1">
            <a:gsLst>
              <a:gs pos="0">
                <a:srgbClr val="6EAA2E"/>
              </a:gs>
              <a:gs pos="53000">
                <a:srgbClr val="92D050"/>
              </a:gs>
              <a:gs pos="91000">
                <a:srgbClr val="C9E828"/>
              </a:gs>
              <a:gs pos="100000">
                <a:srgbClr val="C9E828"/>
              </a:gs>
            </a:gsLst>
            <a:lin ang="16200000" scaled="1"/>
          </a:gradFill>
        </p:spPr>
      </p:sp>
      <p:sp>
        <p:nvSpPr>
          <p:cNvPr id="13" name="Text 9"/>
          <p:cNvSpPr/>
          <p:nvPr/>
        </p:nvSpPr>
        <p:spPr>
          <a:xfrm>
            <a:off x="1506220" y="4146927"/>
            <a:ext cx="4297680" cy="1689358"/>
          </a:xfrm>
          <a:prstGeom prst="rect">
            <a:avLst/>
          </a:prstGeom>
          <a:noFill/>
        </p:spPr>
        <p:txBody>
          <a:bodyPr wrap="square" lIns="45720" tIns="91440" rIns="91440" bIns="45720" rtlCol="0" anchor="ctr"/>
          <a:lstStyle/>
          <a:p>
            <a:pPr>
              <a:lnSpc>
                <a:spcPct val="100000"/>
              </a:lnSpc>
            </a:pPr>
            <a:endParaRPr lang="en-US" sz="1600" dirty="0"/>
          </a:p>
        </p:txBody>
      </p:sp>
      <p:sp>
        <p:nvSpPr>
          <p:cNvPr id="14" name="Text 10"/>
          <p:cNvSpPr/>
          <p:nvPr/>
        </p:nvSpPr>
        <p:spPr>
          <a:xfrm>
            <a:off x="1506220" y="405765"/>
            <a:ext cx="9799955" cy="421680"/>
          </a:xfrm>
          <a:prstGeom prst="rect">
            <a:avLst/>
          </a:prstGeom>
          <a:noFill/>
        </p:spPr>
        <p:txBody>
          <a:bodyPr wrap="square" lIns="91440" tIns="45720" rIns="91440" bIns="45720" rtlCol="0" anchor="t">
            <a:spAutoFit/>
          </a:bodyPr>
          <a:lstStyle/>
          <a:p>
            <a:pPr>
              <a:lnSpc>
                <a:spcPct val="100000"/>
              </a:lnSpc>
            </a:pPr>
            <a:r>
              <a:rPr lang="en-US" sz="2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Xulosa va istiqbollar</a:t>
            </a:r>
            <a:endParaRPr lang="en-US" sz="1600" dirty="0"/>
          </a:p>
        </p:txBody>
      </p:sp>
      <p:sp>
        <p:nvSpPr>
          <p:cNvPr id="15" name="Text 11"/>
          <p:cNvSpPr/>
          <p:nvPr/>
        </p:nvSpPr>
        <p:spPr>
          <a:xfrm>
            <a:off x="1775778" y="4744720"/>
            <a:ext cx="3758565" cy="362148"/>
          </a:xfrm>
          <a:prstGeom prst="rect">
            <a:avLst/>
          </a:prstGeom>
          <a:noFill/>
        </p:spPr>
        <p:txBody>
          <a:bodyPr wrap="square" lIns="91440" tIns="45720" rIns="91440" bIns="45720" rtlCol="0" anchor="t">
            <a:spAutoFit/>
          </a:bodyPr>
          <a:lstStyle/>
          <a:p>
            <a:pPr>
              <a:lnSpc>
                <a:spcPct val="100000"/>
              </a:lnSpc>
            </a:pPr>
            <a:r>
              <a:rPr lang="en-US" sz="2400" b="1" dirty="0">
                <a:solidFill>
                  <a:srgbClr val="FFFFFF"/>
                </a:solidFill>
                <a:latin typeface="Microsoft Sans Serif" panose="020B0604020202020204" pitchFamily="34" charset="0"/>
                <a:ea typeface="Microsoft Sans Serif" panose="020B0604020202020204" pitchFamily="34" charset="-122"/>
                <a:cs typeface="Microsoft Sans Serif" panose="020B0604020202020204" pitchFamily="34" charset="-120"/>
              </a:rPr>
              <a:t>Ahamiyat</a:t>
            </a:r>
            <a:endParaRPr lang="en-US" sz="1600" dirty="0"/>
          </a:p>
        </p:txBody>
      </p:sp>
      <p:sp>
        <p:nvSpPr>
          <p:cNvPr id="16" name="Text 12"/>
          <p:cNvSpPr/>
          <p:nvPr/>
        </p:nvSpPr>
        <p:spPr>
          <a:xfrm>
            <a:off x="1777683" y="1621155"/>
            <a:ext cx="3756660" cy="1828800"/>
          </a:xfrm>
          <a:prstGeom prst="rect">
            <a:avLst/>
          </a:prstGeom>
          <a:noFill/>
        </p:spPr>
        <p:txBody>
          <a:bodyPr wrap="square" lIns="91440" tIns="45720" rIns="91440" bIns="45720" rtlCol="0" anchor="t">
            <a:spAutoFit/>
          </a:bodyPr>
          <a:lstStyle/>
          <a:p>
            <a:pPr>
              <a:lnSpc>
                <a:spcPct val="150000"/>
              </a:lnSpc>
            </a:pPr>
            <a:r>
              <a:rPr lang="en-US" sz="16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Issiqlik almashinish qurilmalari turli sanoat sohalarida muhim ahamiyatga ega. Sirtiy va ko‘p yo‘lli qurilmalar o‘ziga xos xususiyatlari bilan alohida e’tibor talab qiladi.</a:t>
            </a:r>
            <a:endParaRPr lang="en-US" sz="1600" dirty="0"/>
          </a:p>
        </p:txBody>
      </p:sp>
      <p:sp>
        <p:nvSpPr>
          <p:cNvPr id="17" name="Text 13"/>
          <p:cNvSpPr/>
          <p:nvPr/>
        </p:nvSpPr>
        <p:spPr>
          <a:xfrm>
            <a:off x="6657658" y="4744720"/>
            <a:ext cx="3758565" cy="362148"/>
          </a:xfrm>
          <a:prstGeom prst="rect">
            <a:avLst/>
          </a:prstGeom>
          <a:noFill/>
        </p:spPr>
        <p:txBody>
          <a:bodyPr wrap="square" lIns="91440" tIns="45720" rIns="91440" bIns="45720" rtlCol="0" anchor="t">
            <a:spAutoFit/>
          </a:bodyPr>
          <a:lstStyle/>
          <a:p>
            <a:pPr>
              <a:lnSpc>
                <a:spcPct val="100000"/>
              </a:lnSpc>
            </a:pPr>
            <a:r>
              <a:rPr lang="en-US" sz="2400" b="1" dirty="0">
                <a:solidFill>
                  <a:srgbClr val="FFFFFF"/>
                </a:solidFill>
                <a:latin typeface="Microsoft Sans Serif" panose="020B0604020202020204" pitchFamily="34" charset="0"/>
                <a:ea typeface="Microsoft Sans Serif" panose="020B0604020202020204" pitchFamily="34" charset="-122"/>
                <a:cs typeface="Microsoft Sans Serif" panose="020B0604020202020204" pitchFamily="34" charset="-120"/>
              </a:rPr>
              <a:t>Istonch va barqarorlik</a:t>
            </a:r>
            <a:endParaRPr lang="en-US" sz="1600" dirty="0"/>
          </a:p>
        </p:txBody>
      </p:sp>
      <p:sp>
        <p:nvSpPr>
          <p:cNvPr id="18" name="Text 14"/>
          <p:cNvSpPr/>
          <p:nvPr/>
        </p:nvSpPr>
        <p:spPr>
          <a:xfrm>
            <a:off x="6659563" y="1621155"/>
            <a:ext cx="3756660" cy="2194520"/>
          </a:xfrm>
          <a:prstGeom prst="rect">
            <a:avLst/>
          </a:prstGeom>
          <a:noFill/>
        </p:spPr>
        <p:txBody>
          <a:bodyPr wrap="square" lIns="91440" tIns="45720" rIns="91440" bIns="45720" rtlCol="0" anchor="t">
            <a:spAutoFit/>
          </a:bodyPr>
          <a:lstStyle/>
          <a:p>
            <a:pPr>
              <a:lnSpc>
                <a:spcPct val="150000"/>
              </a:lnSpc>
            </a:pPr>
            <a:r>
              <a:rPr lang="en-US" sz="16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Ularni samarali qo‘llash energiya tejamkorligi va ekologik barqarorlikka hissa qo‘shadi. Zamonaviy yechimlar orqali qurilmalar ishonchliligi va resurs tejamkorligi oshirilmoqda.</a:t>
            </a:r>
            <a:endParaRPr lang="en-US" sz="1600" dirty="0"/>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2:55-d2nf7rp8bjvh7rlj08c0.png"/>
          <p:cNvPicPr>
            <a:picLocks noChangeAspect="1"/>
          </p:cNvPicPr>
          <p:nvPr/>
        </p:nvPicPr>
        <p:blipFill>
          <a:blip r:embed="rId1"/>
          <a:srcRect l="3" r="3"/>
          <a:stretch>
            <a:fillRect/>
          </a:stretch>
        </p:blipFill>
        <p:spPr>
          <a:xfrm>
            <a:off x="49530" y="-13335"/>
            <a:ext cx="12154535" cy="6867525"/>
          </a:xfrm>
          <a:prstGeom prst="rect">
            <a:avLst/>
          </a:prstGeom>
        </p:spPr>
      </p:pic>
      <p:sp>
        <p:nvSpPr>
          <p:cNvPr id="3" name="Shape 0"/>
          <p:cNvSpPr/>
          <p:nvPr/>
        </p:nvSpPr>
        <p:spPr>
          <a:xfrm>
            <a:off x="5168900" y="1543685"/>
            <a:ext cx="5604510" cy="648970"/>
          </a:xfrm>
          <a:prstGeom prst="round2DiagRect">
            <a:avLst>
              <a:gd name="adj1" fmla="val 16667"/>
              <a:gd name="adj2" fmla="val 0"/>
            </a:avLst>
          </a:prstGeom>
          <a:solidFill>
            <a:srgbClr val="000000">
              <a:alpha val="0"/>
            </a:srgbClr>
          </a:solidFill>
          <a:ln w="25400">
            <a:solidFill>
              <a:srgbClr val="000000"/>
            </a:solidFill>
            <a:prstDash val="solid"/>
          </a:ln>
        </p:spPr>
      </p:sp>
      <p:sp>
        <p:nvSpPr>
          <p:cNvPr id="4" name="Text 1"/>
          <p:cNvSpPr/>
          <p:nvPr/>
        </p:nvSpPr>
        <p:spPr>
          <a:xfrm>
            <a:off x="5168900" y="1543685"/>
            <a:ext cx="5604510" cy="648970"/>
          </a:xfrm>
          <a:prstGeom prst="rect">
            <a:avLst/>
          </a:prstGeom>
          <a:noFill/>
        </p:spPr>
        <p:txBody>
          <a:bodyPr wrap="square" lIns="45720" tIns="91440" rIns="91440" bIns="45720" rtlCol="0" anchor="ctr"/>
          <a:lstStyle/>
          <a:p>
            <a:pPr>
              <a:lnSpc>
                <a:spcPct val="100000"/>
              </a:lnSpc>
            </a:pPr>
            <a:endParaRPr lang="en-US" sz="1600" dirty="0"/>
          </a:p>
        </p:txBody>
      </p:sp>
      <p:sp>
        <p:nvSpPr>
          <p:cNvPr id="5" name="Shape 2"/>
          <p:cNvSpPr/>
          <p:nvPr/>
        </p:nvSpPr>
        <p:spPr>
          <a:xfrm>
            <a:off x="6042660" y="1706880"/>
            <a:ext cx="0" cy="323850"/>
          </a:xfrm>
          <a:prstGeom prst="line">
            <a:avLst/>
          </a:prstGeom>
          <a:noFill/>
          <a:ln w="19050">
            <a:solidFill>
              <a:srgbClr val="000000"/>
            </a:solidFill>
            <a:prstDash val="solid"/>
            <a:headEnd type="none"/>
            <a:tailEnd type="none"/>
          </a:ln>
        </p:spPr>
      </p:sp>
      <p:sp>
        <p:nvSpPr>
          <p:cNvPr id="6" name="Shape 3"/>
          <p:cNvSpPr/>
          <p:nvPr/>
        </p:nvSpPr>
        <p:spPr>
          <a:xfrm>
            <a:off x="5168900" y="2469515"/>
            <a:ext cx="5604510" cy="648970"/>
          </a:xfrm>
          <a:prstGeom prst="round2DiagRect">
            <a:avLst>
              <a:gd name="adj1" fmla="val 16667"/>
              <a:gd name="adj2" fmla="val 0"/>
            </a:avLst>
          </a:prstGeom>
          <a:solidFill>
            <a:srgbClr val="000000">
              <a:alpha val="0"/>
            </a:srgbClr>
          </a:solidFill>
          <a:ln w="25400">
            <a:solidFill>
              <a:srgbClr val="000000"/>
            </a:solidFill>
            <a:prstDash val="solid"/>
          </a:ln>
        </p:spPr>
      </p:sp>
      <p:sp>
        <p:nvSpPr>
          <p:cNvPr id="7" name="Text 4"/>
          <p:cNvSpPr/>
          <p:nvPr/>
        </p:nvSpPr>
        <p:spPr>
          <a:xfrm>
            <a:off x="5168900" y="2469515"/>
            <a:ext cx="5604510" cy="648970"/>
          </a:xfrm>
          <a:prstGeom prst="rect">
            <a:avLst/>
          </a:prstGeom>
          <a:noFill/>
        </p:spPr>
        <p:txBody>
          <a:bodyPr wrap="square" lIns="45720" tIns="91440" rIns="91440" bIns="45720" rtlCol="0" anchor="ctr"/>
          <a:lstStyle/>
          <a:p>
            <a:pPr>
              <a:lnSpc>
                <a:spcPct val="100000"/>
              </a:lnSpc>
            </a:pPr>
            <a:endParaRPr lang="en-US" sz="1600" dirty="0"/>
          </a:p>
        </p:txBody>
      </p:sp>
      <p:sp>
        <p:nvSpPr>
          <p:cNvPr id="8" name="Shape 5"/>
          <p:cNvSpPr/>
          <p:nvPr/>
        </p:nvSpPr>
        <p:spPr>
          <a:xfrm>
            <a:off x="6042660" y="2632710"/>
            <a:ext cx="0" cy="323850"/>
          </a:xfrm>
          <a:prstGeom prst="line">
            <a:avLst/>
          </a:prstGeom>
          <a:noFill/>
          <a:ln w="19050">
            <a:solidFill>
              <a:srgbClr val="000000"/>
            </a:solidFill>
            <a:prstDash val="solid"/>
            <a:headEnd type="none"/>
            <a:tailEnd type="none"/>
          </a:ln>
        </p:spPr>
      </p:sp>
      <p:sp>
        <p:nvSpPr>
          <p:cNvPr id="9" name="Shape 6"/>
          <p:cNvSpPr/>
          <p:nvPr/>
        </p:nvSpPr>
        <p:spPr>
          <a:xfrm>
            <a:off x="5168900" y="3395345"/>
            <a:ext cx="5604510" cy="648970"/>
          </a:xfrm>
          <a:prstGeom prst="round2DiagRect">
            <a:avLst>
              <a:gd name="adj1" fmla="val 16667"/>
              <a:gd name="adj2" fmla="val 0"/>
            </a:avLst>
          </a:prstGeom>
          <a:solidFill>
            <a:srgbClr val="000000">
              <a:alpha val="0"/>
            </a:srgbClr>
          </a:solidFill>
          <a:ln w="25400">
            <a:solidFill>
              <a:srgbClr val="000000"/>
            </a:solidFill>
            <a:prstDash val="solid"/>
          </a:ln>
        </p:spPr>
      </p:sp>
      <p:sp>
        <p:nvSpPr>
          <p:cNvPr id="10" name="Text 7"/>
          <p:cNvSpPr/>
          <p:nvPr/>
        </p:nvSpPr>
        <p:spPr>
          <a:xfrm>
            <a:off x="5168900" y="3395345"/>
            <a:ext cx="5604510" cy="648970"/>
          </a:xfrm>
          <a:prstGeom prst="rect">
            <a:avLst/>
          </a:prstGeom>
          <a:noFill/>
        </p:spPr>
        <p:txBody>
          <a:bodyPr wrap="square" lIns="45720" tIns="91440" rIns="91440" bIns="45720" rtlCol="0" anchor="ctr"/>
          <a:lstStyle/>
          <a:p>
            <a:pPr>
              <a:lnSpc>
                <a:spcPct val="100000"/>
              </a:lnSpc>
            </a:pPr>
            <a:endParaRPr lang="en-US" sz="1600" dirty="0"/>
          </a:p>
        </p:txBody>
      </p:sp>
      <p:sp>
        <p:nvSpPr>
          <p:cNvPr id="11" name="Shape 8"/>
          <p:cNvSpPr/>
          <p:nvPr/>
        </p:nvSpPr>
        <p:spPr>
          <a:xfrm>
            <a:off x="6042660" y="3558540"/>
            <a:ext cx="0" cy="323850"/>
          </a:xfrm>
          <a:prstGeom prst="line">
            <a:avLst/>
          </a:prstGeom>
          <a:noFill/>
          <a:ln w="19050">
            <a:solidFill>
              <a:srgbClr val="000000"/>
            </a:solidFill>
            <a:prstDash val="solid"/>
            <a:headEnd type="none"/>
            <a:tailEnd type="none"/>
          </a:ln>
        </p:spPr>
      </p:sp>
      <p:sp>
        <p:nvSpPr>
          <p:cNvPr id="12" name="Shape 9"/>
          <p:cNvSpPr/>
          <p:nvPr/>
        </p:nvSpPr>
        <p:spPr>
          <a:xfrm>
            <a:off x="5168900" y="4321175"/>
            <a:ext cx="5604510" cy="648970"/>
          </a:xfrm>
          <a:prstGeom prst="round2DiagRect">
            <a:avLst>
              <a:gd name="adj1" fmla="val 16667"/>
              <a:gd name="adj2" fmla="val 0"/>
            </a:avLst>
          </a:prstGeom>
          <a:solidFill>
            <a:srgbClr val="000000">
              <a:alpha val="0"/>
            </a:srgbClr>
          </a:solidFill>
          <a:ln w="25400">
            <a:solidFill>
              <a:srgbClr val="000000"/>
            </a:solidFill>
            <a:prstDash val="solid"/>
          </a:ln>
        </p:spPr>
      </p:sp>
      <p:sp>
        <p:nvSpPr>
          <p:cNvPr id="13" name="Text 10"/>
          <p:cNvSpPr/>
          <p:nvPr/>
        </p:nvSpPr>
        <p:spPr>
          <a:xfrm>
            <a:off x="5168900" y="4321175"/>
            <a:ext cx="5604510" cy="648970"/>
          </a:xfrm>
          <a:prstGeom prst="rect">
            <a:avLst/>
          </a:prstGeom>
          <a:noFill/>
        </p:spPr>
        <p:txBody>
          <a:bodyPr wrap="square" lIns="45720" tIns="91440" rIns="91440" bIns="45720" rtlCol="0" anchor="ctr"/>
          <a:lstStyle/>
          <a:p>
            <a:pPr>
              <a:lnSpc>
                <a:spcPct val="100000"/>
              </a:lnSpc>
            </a:pPr>
            <a:endParaRPr lang="en-US" sz="1600" dirty="0"/>
          </a:p>
        </p:txBody>
      </p:sp>
      <p:sp>
        <p:nvSpPr>
          <p:cNvPr id="14" name="Shape 11"/>
          <p:cNvSpPr/>
          <p:nvPr/>
        </p:nvSpPr>
        <p:spPr>
          <a:xfrm>
            <a:off x="6042660" y="4484370"/>
            <a:ext cx="0" cy="323850"/>
          </a:xfrm>
          <a:prstGeom prst="line">
            <a:avLst/>
          </a:prstGeom>
          <a:noFill/>
          <a:ln w="19050">
            <a:solidFill>
              <a:srgbClr val="000000"/>
            </a:solidFill>
            <a:prstDash val="solid"/>
            <a:headEnd type="none"/>
            <a:tailEnd type="none"/>
          </a:ln>
        </p:spPr>
      </p:sp>
      <p:sp>
        <p:nvSpPr>
          <p:cNvPr id="15" name="Shape 12"/>
          <p:cNvSpPr/>
          <p:nvPr/>
        </p:nvSpPr>
        <p:spPr>
          <a:xfrm>
            <a:off x="5168900" y="5247005"/>
            <a:ext cx="5604510" cy="648970"/>
          </a:xfrm>
          <a:prstGeom prst="round2DiagRect">
            <a:avLst>
              <a:gd name="adj1" fmla="val 16667"/>
              <a:gd name="adj2" fmla="val 0"/>
            </a:avLst>
          </a:prstGeom>
          <a:solidFill>
            <a:srgbClr val="000000">
              <a:alpha val="0"/>
            </a:srgbClr>
          </a:solidFill>
          <a:ln w="25400">
            <a:solidFill>
              <a:srgbClr val="000000"/>
            </a:solidFill>
            <a:prstDash val="solid"/>
          </a:ln>
        </p:spPr>
      </p:sp>
      <p:sp>
        <p:nvSpPr>
          <p:cNvPr id="16" name="Text 13"/>
          <p:cNvSpPr/>
          <p:nvPr/>
        </p:nvSpPr>
        <p:spPr>
          <a:xfrm>
            <a:off x="5168900" y="5247005"/>
            <a:ext cx="5604510" cy="648970"/>
          </a:xfrm>
          <a:prstGeom prst="rect">
            <a:avLst/>
          </a:prstGeom>
          <a:noFill/>
        </p:spPr>
        <p:txBody>
          <a:bodyPr wrap="square" lIns="45720" tIns="91440" rIns="91440" bIns="45720" rtlCol="0" anchor="ctr"/>
          <a:lstStyle/>
          <a:p>
            <a:pPr>
              <a:lnSpc>
                <a:spcPct val="100000"/>
              </a:lnSpc>
            </a:pPr>
            <a:endParaRPr lang="en-US" sz="1600" dirty="0"/>
          </a:p>
        </p:txBody>
      </p:sp>
      <p:sp>
        <p:nvSpPr>
          <p:cNvPr id="17" name="Shape 14"/>
          <p:cNvSpPr/>
          <p:nvPr/>
        </p:nvSpPr>
        <p:spPr>
          <a:xfrm>
            <a:off x="6042660" y="5410200"/>
            <a:ext cx="0" cy="323850"/>
          </a:xfrm>
          <a:prstGeom prst="line">
            <a:avLst/>
          </a:prstGeom>
          <a:noFill/>
          <a:ln w="19050">
            <a:solidFill>
              <a:srgbClr val="000000"/>
            </a:solidFill>
            <a:prstDash val="solid"/>
            <a:headEnd type="none"/>
            <a:tailEnd type="none"/>
          </a:ln>
        </p:spPr>
      </p:sp>
      <p:sp>
        <p:nvSpPr>
          <p:cNvPr id="18" name="Shape 15"/>
          <p:cNvSpPr/>
          <p:nvPr/>
        </p:nvSpPr>
        <p:spPr>
          <a:xfrm flipV="1">
            <a:off x="1507808" y="80645"/>
            <a:ext cx="1905" cy="1867535"/>
          </a:xfrm>
          <a:prstGeom prst="line">
            <a:avLst/>
          </a:prstGeom>
          <a:noFill/>
          <a:ln w="19050">
            <a:solidFill>
              <a:srgbClr val="000000"/>
            </a:solidFill>
            <a:prstDash val="solid"/>
            <a:headEnd type="none"/>
            <a:tailEnd type="none"/>
          </a:ln>
        </p:spPr>
      </p:sp>
      <p:sp>
        <p:nvSpPr>
          <p:cNvPr id="19" name="Shape 16"/>
          <p:cNvSpPr/>
          <p:nvPr/>
        </p:nvSpPr>
        <p:spPr>
          <a:xfrm flipV="1">
            <a:off x="1507808" y="4901565"/>
            <a:ext cx="1905" cy="1867535"/>
          </a:xfrm>
          <a:prstGeom prst="line">
            <a:avLst/>
          </a:prstGeom>
          <a:noFill/>
          <a:ln w="19050">
            <a:solidFill>
              <a:srgbClr val="000000"/>
            </a:solidFill>
            <a:prstDash val="solid"/>
            <a:headEnd type="none"/>
            <a:tailEnd type="none"/>
          </a:ln>
        </p:spPr>
      </p:sp>
      <p:sp>
        <p:nvSpPr>
          <p:cNvPr id="20" name="Text 17"/>
          <p:cNvSpPr/>
          <p:nvPr/>
        </p:nvSpPr>
        <p:spPr>
          <a:xfrm>
            <a:off x="669925" y="3019425"/>
            <a:ext cx="3617595" cy="539115"/>
          </a:xfrm>
          <a:prstGeom prst="rect">
            <a:avLst/>
          </a:prstGeom>
          <a:noFill/>
        </p:spPr>
        <p:txBody>
          <a:bodyPr wrap="square" lIns="0" tIns="0" rIns="0" bIns="0" rtlCol="0" anchor="ctr"/>
          <a:lstStyle/>
          <a:p>
            <a:pPr algn="ctr">
              <a:lnSpc>
                <a:spcPct val="100000"/>
              </a:lnSpc>
            </a:pPr>
            <a:r>
              <a:rPr lang="en-US" sz="4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CONTENTS</a:t>
            </a:r>
            <a:endParaRPr lang="en-US" sz="1600" dirty="0"/>
          </a:p>
        </p:txBody>
      </p:sp>
      <p:sp>
        <p:nvSpPr>
          <p:cNvPr id="21" name="Text 18"/>
          <p:cNvSpPr/>
          <p:nvPr/>
        </p:nvSpPr>
        <p:spPr>
          <a:xfrm>
            <a:off x="5367020" y="1586865"/>
            <a:ext cx="1200785" cy="481012"/>
          </a:xfrm>
          <a:prstGeom prst="rect">
            <a:avLst/>
          </a:prstGeom>
          <a:noFill/>
        </p:spPr>
        <p:txBody>
          <a:bodyPr wrap="square" lIns="91440" tIns="45720" rIns="91440" bIns="45720" rtlCol="0" anchor="t">
            <a:spAutoFit/>
          </a:bodyPr>
          <a:lstStyle/>
          <a:p>
            <a:pPr>
              <a:lnSpc>
                <a:spcPct val="100000"/>
              </a:lnSpc>
            </a:pPr>
            <a:r>
              <a:rPr lang="en-US" sz="32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01</a:t>
            </a:r>
            <a:endParaRPr lang="en-US" sz="1600" dirty="0"/>
          </a:p>
        </p:txBody>
      </p:sp>
      <p:sp>
        <p:nvSpPr>
          <p:cNvPr id="22" name="Text 19"/>
          <p:cNvSpPr/>
          <p:nvPr/>
        </p:nvSpPr>
        <p:spPr>
          <a:xfrm>
            <a:off x="6172835" y="1643380"/>
            <a:ext cx="4454525" cy="762595"/>
          </a:xfrm>
          <a:prstGeom prst="rect">
            <a:avLst/>
          </a:prstGeom>
          <a:noFill/>
        </p:spPr>
        <p:txBody>
          <a:bodyPr wrap="square" lIns="91440" tIns="45720" rIns="91440" bIns="45720" rtlCol="0" anchor="t">
            <a:spAutoFit/>
          </a:bodyPr>
          <a:lstStyle/>
          <a:p>
            <a:pPr>
              <a:lnSpc>
                <a:spcPct val="100000"/>
              </a:lnSpc>
            </a:pPr>
            <a:r>
              <a:rPr lang="en-US" sz="2400" b="1" dirty="0">
                <a:solidFill>
                  <a:srgbClr val="404040"/>
                </a:solidFill>
                <a:latin typeface="Microsoft Sans Serif" panose="020B0604020202020204" pitchFamily="34" charset="0"/>
                <a:ea typeface="Microsoft Sans Serif" panose="020B0604020202020204" pitchFamily="34" charset="-122"/>
                <a:cs typeface="Microsoft Sans Serif" panose="020B0604020202020204" pitchFamily="34" charset="-120"/>
              </a:rPr>
              <a:t>Kirish va Asosiy Tushunchalar</a:t>
            </a:r>
            <a:endParaRPr lang="en-US" sz="1600" dirty="0"/>
          </a:p>
        </p:txBody>
      </p:sp>
      <p:sp>
        <p:nvSpPr>
          <p:cNvPr id="23" name="Text 20"/>
          <p:cNvSpPr/>
          <p:nvPr/>
        </p:nvSpPr>
        <p:spPr>
          <a:xfrm>
            <a:off x="5367020" y="2512695"/>
            <a:ext cx="1200785" cy="481012"/>
          </a:xfrm>
          <a:prstGeom prst="rect">
            <a:avLst/>
          </a:prstGeom>
          <a:noFill/>
        </p:spPr>
        <p:txBody>
          <a:bodyPr wrap="square" lIns="91440" tIns="45720" rIns="91440" bIns="45720" rtlCol="0" anchor="t">
            <a:spAutoFit/>
          </a:bodyPr>
          <a:lstStyle/>
          <a:p>
            <a:pPr>
              <a:lnSpc>
                <a:spcPct val="100000"/>
              </a:lnSpc>
            </a:pPr>
            <a:r>
              <a:rPr lang="en-US" sz="32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02</a:t>
            </a:r>
            <a:endParaRPr lang="en-US" sz="1600" dirty="0"/>
          </a:p>
        </p:txBody>
      </p:sp>
      <p:sp>
        <p:nvSpPr>
          <p:cNvPr id="24" name="Text 21"/>
          <p:cNvSpPr/>
          <p:nvPr/>
        </p:nvSpPr>
        <p:spPr>
          <a:xfrm>
            <a:off x="6172835" y="2569210"/>
            <a:ext cx="4454525" cy="762595"/>
          </a:xfrm>
          <a:prstGeom prst="rect">
            <a:avLst/>
          </a:prstGeom>
          <a:noFill/>
        </p:spPr>
        <p:txBody>
          <a:bodyPr wrap="square" lIns="91440" tIns="45720" rIns="91440" bIns="45720" rtlCol="0" anchor="t">
            <a:spAutoFit/>
          </a:bodyPr>
          <a:lstStyle/>
          <a:p>
            <a:pPr>
              <a:lnSpc>
                <a:spcPct val="100000"/>
              </a:lnSpc>
            </a:pPr>
            <a:r>
              <a:rPr lang="en-US" sz="2400" b="1" dirty="0">
                <a:solidFill>
                  <a:srgbClr val="404040"/>
                </a:solidFill>
                <a:latin typeface="Microsoft Sans Serif" panose="020B0604020202020204" pitchFamily="34" charset="0"/>
                <a:ea typeface="Microsoft Sans Serif" panose="020B0604020202020204" pitchFamily="34" charset="-122"/>
                <a:cs typeface="Microsoft Sans Serif" panose="020B0604020202020204" pitchFamily="34" charset="-120"/>
              </a:rPr>
              <a:t>Sirtiy Issiqlik Almashinish Qurilmalari</a:t>
            </a:r>
            <a:endParaRPr lang="en-US" sz="1600" dirty="0"/>
          </a:p>
        </p:txBody>
      </p:sp>
      <p:sp>
        <p:nvSpPr>
          <p:cNvPr id="25" name="Text 22"/>
          <p:cNvSpPr/>
          <p:nvPr/>
        </p:nvSpPr>
        <p:spPr>
          <a:xfrm>
            <a:off x="5367020" y="3438525"/>
            <a:ext cx="1200785" cy="481012"/>
          </a:xfrm>
          <a:prstGeom prst="rect">
            <a:avLst/>
          </a:prstGeom>
          <a:noFill/>
        </p:spPr>
        <p:txBody>
          <a:bodyPr wrap="square" lIns="91440" tIns="45720" rIns="91440" bIns="45720" rtlCol="0" anchor="t">
            <a:spAutoFit/>
          </a:bodyPr>
          <a:lstStyle/>
          <a:p>
            <a:pPr>
              <a:lnSpc>
                <a:spcPct val="100000"/>
              </a:lnSpc>
            </a:pPr>
            <a:r>
              <a:rPr lang="en-US" sz="32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03</a:t>
            </a:r>
            <a:endParaRPr lang="en-US" sz="1600" dirty="0"/>
          </a:p>
        </p:txBody>
      </p:sp>
      <p:sp>
        <p:nvSpPr>
          <p:cNvPr id="26" name="Text 23"/>
          <p:cNvSpPr/>
          <p:nvPr/>
        </p:nvSpPr>
        <p:spPr>
          <a:xfrm>
            <a:off x="6172835" y="3495040"/>
            <a:ext cx="4454525" cy="762595"/>
          </a:xfrm>
          <a:prstGeom prst="rect">
            <a:avLst/>
          </a:prstGeom>
          <a:noFill/>
        </p:spPr>
        <p:txBody>
          <a:bodyPr wrap="square" lIns="91440" tIns="45720" rIns="91440" bIns="45720" rtlCol="0" anchor="t">
            <a:spAutoFit/>
          </a:bodyPr>
          <a:lstStyle/>
          <a:p>
            <a:pPr>
              <a:lnSpc>
                <a:spcPct val="100000"/>
              </a:lnSpc>
            </a:pPr>
            <a:r>
              <a:rPr lang="en-US" sz="2400" b="1" dirty="0">
                <a:solidFill>
                  <a:srgbClr val="404040"/>
                </a:solidFill>
                <a:latin typeface="Microsoft Sans Serif" panose="020B0604020202020204" pitchFamily="34" charset="0"/>
                <a:ea typeface="Microsoft Sans Serif" panose="020B0604020202020204" pitchFamily="34" charset="-122"/>
                <a:cs typeface="Microsoft Sans Serif" panose="020B0604020202020204" pitchFamily="34" charset="-120"/>
              </a:rPr>
              <a:t>Ko‘p Yo‘lli Issiqlik Almashinish Qurilmalari</a:t>
            </a:r>
            <a:endParaRPr lang="en-US" sz="1600" dirty="0"/>
          </a:p>
        </p:txBody>
      </p:sp>
      <p:sp>
        <p:nvSpPr>
          <p:cNvPr id="27" name="Text 24"/>
          <p:cNvSpPr/>
          <p:nvPr/>
        </p:nvSpPr>
        <p:spPr>
          <a:xfrm>
            <a:off x="5367020" y="4364355"/>
            <a:ext cx="1200785" cy="481012"/>
          </a:xfrm>
          <a:prstGeom prst="rect">
            <a:avLst/>
          </a:prstGeom>
          <a:noFill/>
        </p:spPr>
        <p:txBody>
          <a:bodyPr wrap="square" lIns="91440" tIns="45720" rIns="91440" bIns="45720" rtlCol="0" anchor="t">
            <a:spAutoFit/>
          </a:bodyPr>
          <a:lstStyle/>
          <a:p>
            <a:pPr>
              <a:lnSpc>
                <a:spcPct val="100000"/>
              </a:lnSpc>
            </a:pPr>
            <a:r>
              <a:rPr lang="en-US" sz="32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04</a:t>
            </a:r>
            <a:endParaRPr lang="en-US" sz="1600" dirty="0"/>
          </a:p>
        </p:txBody>
      </p:sp>
      <p:sp>
        <p:nvSpPr>
          <p:cNvPr id="28" name="Text 25"/>
          <p:cNvSpPr/>
          <p:nvPr/>
        </p:nvSpPr>
        <p:spPr>
          <a:xfrm>
            <a:off x="6172835" y="4420870"/>
            <a:ext cx="4454525" cy="762595"/>
          </a:xfrm>
          <a:prstGeom prst="rect">
            <a:avLst/>
          </a:prstGeom>
          <a:noFill/>
        </p:spPr>
        <p:txBody>
          <a:bodyPr wrap="square" lIns="91440" tIns="45720" rIns="91440" bIns="45720" rtlCol="0" anchor="t">
            <a:spAutoFit/>
          </a:bodyPr>
          <a:lstStyle/>
          <a:p>
            <a:pPr>
              <a:lnSpc>
                <a:spcPct val="100000"/>
              </a:lnSpc>
            </a:pPr>
            <a:r>
              <a:rPr lang="en-US" sz="2400" b="1" dirty="0">
                <a:solidFill>
                  <a:srgbClr val="404040"/>
                </a:solidFill>
                <a:latin typeface="Microsoft Sans Serif" panose="020B0604020202020204" pitchFamily="34" charset="0"/>
                <a:ea typeface="Microsoft Sans Serif" panose="020B0604020202020204" pitchFamily="34" charset="-122"/>
                <a:cs typeface="Microsoft Sans Serif" panose="020B0604020202020204" pitchFamily="34" charset="-120"/>
              </a:rPr>
              <a:t>Qurilmalar Turlari va Taqqoslash</a:t>
            </a:r>
            <a:endParaRPr lang="en-US" sz="1600" dirty="0"/>
          </a:p>
        </p:txBody>
      </p:sp>
      <p:sp>
        <p:nvSpPr>
          <p:cNvPr id="29" name="Text 26"/>
          <p:cNvSpPr/>
          <p:nvPr/>
        </p:nvSpPr>
        <p:spPr>
          <a:xfrm>
            <a:off x="5367020" y="5290185"/>
            <a:ext cx="1200785" cy="481012"/>
          </a:xfrm>
          <a:prstGeom prst="rect">
            <a:avLst/>
          </a:prstGeom>
          <a:noFill/>
        </p:spPr>
        <p:txBody>
          <a:bodyPr wrap="square" lIns="91440" tIns="45720" rIns="91440" bIns="45720" rtlCol="0" anchor="t">
            <a:spAutoFit/>
          </a:bodyPr>
          <a:lstStyle/>
          <a:p>
            <a:pPr>
              <a:lnSpc>
                <a:spcPct val="100000"/>
              </a:lnSpc>
            </a:pPr>
            <a:r>
              <a:rPr lang="en-US" sz="32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05</a:t>
            </a:r>
            <a:endParaRPr lang="en-US" sz="1600" dirty="0"/>
          </a:p>
        </p:txBody>
      </p:sp>
      <p:sp>
        <p:nvSpPr>
          <p:cNvPr id="30" name="Text 27"/>
          <p:cNvSpPr/>
          <p:nvPr/>
        </p:nvSpPr>
        <p:spPr>
          <a:xfrm>
            <a:off x="6172835" y="5346700"/>
            <a:ext cx="4454525" cy="362148"/>
          </a:xfrm>
          <a:prstGeom prst="rect">
            <a:avLst/>
          </a:prstGeom>
          <a:noFill/>
        </p:spPr>
        <p:txBody>
          <a:bodyPr wrap="square" lIns="91440" tIns="45720" rIns="91440" bIns="45720" rtlCol="0" anchor="t">
            <a:spAutoFit/>
          </a:bodyPr>
          <a:lstStyle/>
          <a:p>
            <a:pPr>
              <a:lnSpc>
                <a:spcPct val="100000"/>
              </a:lnSpc>
            </a:pPr>
            <a:r>
              <a:rPr lang="en-US" sz="2400" b="1" dirty="0">
                <a:solidFill>
                  <a:srgbClr val="404040"/>
                </a:solidFill>
                <a:latin typeface="Microsoft Sans Serif" panose="020B0604020202020204" pitchFamily="34" charset="0"/>
                <a:ea typeface="Microsoft Sans Serif" panose="020B0604020202020204" pitchFamily="34" charset="-122"/>
                <a:cs typeface="Microsoft Sans Serif" panose="020B0604020202020204" pitchFamily="34" charset="-120"/>
              </a:rPr>
              <a:t>Xulosa</a:t>
            </a:r>
            <a:endParaRPr lang="en-US" sz="1600" dirty="0"/>
          </a:p>
        </p:txBody>
      </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2:58-d2nf7sh8bjvh7rlj08lg.png"/>
          <p:cNvPicPr>
            <a:picLocks noChangeAspect="1"/>
          </p:cNvPicPr>
          <p:nvPr/>
        </p:nvPicPr>
        <p:blipFill>
          <a:blip r:embed="rId1"/>
          <a:srcRect l="26" r="26"/>
          <a:stretch>
            <a:fillRect/>
          </a:stretch>
        </p:blipFill>
        <p:spPr>
          <a:xfrm>
            <a:off x="-24130" y="8255"/>
            <a:ext cx="12234545" cy="6849745"/>
          </a:xfrm>
          <a:prstGeom prst="rect">
            <a:avLst/>
          </a:prstGeom>
        </p:spPr>
      </p:pic>
      <p:sp>
        <p:nvSpPr>
          <p:cNvPr id="3" name="Text 0"/>
          <p:cNvSpPr/>
          <p:nvPr/>
        </p:nvSpPr>
        <p:spPr>
          <a:xfrm>
            <a:off x="1709420" y="2432050"/>
            <a:ext cx="8542020" cy="1414780"/>
          </a:xfrm>
          <a:prstGeom prst="rect">
            <a:avLst/>
          </a:prstGeom>
          <a:noFill/>
        </p:spPr>
        <p:txBody>
          <a:bodyPr wrap="square" lIns="91440" tIns="45720" rIns="91440" bIns="45720" rtlCol="0" anchor="t"/>
          <a:lstStyle/>
          <a:p>
            <a:pPr algn="ctr">
              <a:lnSpc>
                <a:spcPct val="120000"/>
              </a:lnSpc>
            </a:pPr>
            <a:r>
              <a:rPr lang="en-US" sz="96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THANK YOU</a:t>
            </a:r>
            <a:endParaRPr lang="en-US" sz="1600" dirty="0"/>
          </a:p>
        </p:txBody>
      </p:sp>
      <p:sp>
        <p:nvSpPr>
          <p:cNvPr id="4" name="Shape 1"/>
          <p:cNvSpPr/>
          <p:nvPr/>
        </p:nvSpPr>
        <p:spPr>
          <a:xfrm>
            <a:off x="1788795" y="5076825"/>
            <a:ext cx="153670" cy="153670"/>
          </a:xfrm>
          <a:prstGeom prst="star4">
            <a:avLst>
              <a:gd name="adj" fmla="val 10416"/>
            </a:avLst>
          </a:prstGeom>
          <a:solidFill>
            <a:srgbClr val="FFBB59"/>
          </a:solidFill>
        </p:spPr>
      </p:sp>
      <p:sp>
        <p:nvSpPr>
          <p:cNvPr id="5" name="Text 2"/>
          <p:cNvSpPr/>
          <p:nvPr/>
        </p:nvSpPr>
        <p:spPr>
          <a:xfrm>
            <a:off x="1788795" y="5076825"/>
            <a:ext cx="153670" cy="153670"/>
          </a:xfrm>
          <a:prstGeom prst="rect">
            <a:avLst/>
          </a:prstGeom>
          <a:noFill/>
        </p:spPr>
        <p:txBody>
          <a:bodyPr wrap="square" lIns="45720" tIns="91440" rIns="91440" bIns="45720" rtlCol="0" anchor="ctr"/>
          <a:lstStyle/>
          <a:p>
            <a:pPr>
              <a:lnSpc>
                <a:spcPct val="100000"/>
              </a:lnSpc>
            </a:pPr>
            <a:endParaRPr lang="en-US" sz="1600" dirty="0"/>
          </a:p>
        </p:txBody>
      </p:sp>
      <p:sp>
        <p:nvSpPr>
          <p:cNvPr id="6" name="Shape 3"/>
          <p:cNvSpPr/>
          <p:nvPr/>
        </p:nvSpPr>
        <p:spPr>
          <a:xfrm>
            <a:off x="1261745" y="4424680"/>
            <a:ext cx="153670" cy="153670"/>
          </a:xfrm>
          <a:prstGeom prst="star4">
            <a:avLst>
              <a:gd name="adj" fmla="val 10416"/>
            </a:avLst>
          </a:prstGeom>
          <a:solidFill>
            <a:srgbClr val="FFBB59"/>
          </a:solidFill>
        </p:spPr>
      </p:sp>
      <p:sp>
        <p:nvSpPr>
          <p:cNvPr id="7" name="Text 4"/>
          <p:cNvSpPr/>
          <p:nvPr/>
        </p:nvSpPr>
        <p:spPr>
          <a:xfrm>
            <a:off x="1261745" y="4424680"/>
            <a:ext cx="153670" cy="153670"/>
          </a:xfrm>
          <a:prstGeom prst="rect">
            <a:avLst/>
          </a:prstGeom>
          <a:noFill/>
        </p:spPr>
        <p:txBody>
          <a:bodyPr wrap="square" lIns="45720" tIns="91440" rIns="91440" bIns="45720" rtlCol="0" anchor="ctr"/>
          <a:lstStyle/>
          <a:p>
            <a:pPr>
              <a:lnSpc>
                <a:spcPct val="100000"/>
              </a:lnSpc>
            </a:pPr>
            <a:endParaRPr lang="en-US" sz="1600" dirty="0"/>
          </a:p>
        </p:txBody>
      </p:sp>
      <p:pic>
        <p:nvPicPr>
          <p:cNvPr id="8" name="Image 1" descr="https://kimi-img.moonshot.cn/pub/slides/slides_tmpl/image/25-08-27-20:02:53-d2nf7r98bjvh7rlj0800.png"/>
          <p:cNvPicPr>
            <a:picLocks noChangeAspect="1"/>
          </p:cNvPicPr>
          <p:nvPr/>
        </p:nvPicPr>
        <p:blipFill>
          <a:blip r:embed="rId2"/>
          <a:stretch>
            <a:fillRect/>
          </a:stretch>
        </p:blipFill>
        <p:spPr>
          <a:xfrm>
            <a:off x="9655810" y="4407535"/>
            <a:ext cx="1456690" cy="1840865"/>
          </a:xfrm>
          <a:prstGeom prst="rect">
            <a:avLst/>
          </a:prstGeom>
        </p:spPr>
      </p:pic>
      <p:sp>
        <p:nvSpPr>
          <p:cNvPr id="9" name="Shape 5"/>
          <p:cNvSpPr/>
          <p:nvPr/>
        </p:nvSpPr>
        <p:spPr>
          <a:xfrm>
            <a:off x="1610995" y="509270"/>
            <a:ext cx="8639810" cy="0"/>
          </a:xfrm>
          <a:prstGeom prst="line">
            <a:avLst/>
          </a:prstGeom>
          <a:noFill/>
          <a:ln w="15875">
            <a:solidFill>
              <a:srgbClr val="000000"/>
            </a:solidFill>
            <a:prstDash val="sysDot"/>
            <a:headEnd type="none"/>
            <a:tailEnd type="none"/>
          </a:ln>
        </p:spPr>
      </p:sp>
      <p:sp>
        <p:nvSpPr>
          <p:cNvPr id="10" name="Shape 6"/>
          <p:cNvSpPr/>
          <p:nvPr/>
        </p:nvSpPr>
        <p:spPr>
          <a:xfrm>
            <a:off x="2355215" y="6550025"/>
            <a:ext cx="8894445" cy="0"/>
          </a:xfrm>
          <a:prstGeom prst="line">
            <a:avLst/>
          </a:prstGeom>
          <a:noFill/>
          <a:ln w="15875">
            <a:solidFill>
              <a:srgbClr val="000000"/>
            </a:solidFill>
            <a:prstDash val="sysDot"/>
            <a:headEnd type="none"/>
            <a:tailEnd type="none"/>
          </a:ln>
        </p:spPr>
      </p:sp>
      <p:sp>
        <p:nvSpPr>
          <p:cNvPr id="11" name="Shape 7"/>
          <p:cNvSpPr/>
          <p:nvPr/>
        </p:nvSpPr>
        <p:spPr>
          <a:xfrm>
            <a:off x="11774805" y="1237615"/>
            <a:ext cx="0" cy="4104005"/>
          </a:xfrm>
          <a:prstGeom prst="line">
            <a:avLst/>
          </a:prstGeom>
          <a:noFill/>
          <a:ln w="19050">
            <a:solidFill>
              <a:srgbClr val="000000"/>
            </a:solidFill>
            <a:prstDash val="solid"/>
            <a:headEnd type="none"/>
            <a:tailEnd type="none"/>
          </a:ln>
        </p:spPr>
      </p:sp>
      <p:sp>
        <p:nvSpPr>
          <p:cNvPr id="12" name="Shape 8"/>
          <p:cNvSpPr/>
          <p:nvPr/>
        </p:nvSpPr>
        <p:spPr>
          <a:xfrm flipV="1">
            <a:off x="586105" y="2072640"/>
            <a:ext cx="0" cy="4104005"/>
          </a:xfrm>
          <a:prstGeom prst="line">
            <a:avLst/>
          </a:prstGeom>
          <a:noFill/>
          <a:ln w="19050">
            <a:solidFill>
              <a:srgbClr val="000000"/>
            </a:solidFill>
            <a:prstDash val="solid"/>
            <a:headEnd type="none"/>
            <a:tailEnd type="none"/>
          </a:ln>
        </p:spPr>
      </p:sp>
      <p:pic>
        <p:nvPicPr>
          <p:cNvPr id="13" name="Image 2" descr="https://kimi-img.moonshot.cn/pub/slides/slides_tmpl/image/25-08-27-20:02:52-d2nf7r18bjvh7rlj07v0.png"/>
          <p:cNvPicPr>
            <a:picLocks noChangeAspect="1"/>
          </p:cNvPicPr>
          <p:nvPr/>
        </p:nvPicPr>
        <p:blipFill>
          <a:blip r:embed="rId3"/>
          <a:stretch>
            <a:fillRect/>
          </a:stretch>
        </p:blipFill>
        <p:spPr>
          <a:xfrm>
            <a:off x="551180" y="337820"/>
            <a:ext cx="902335" cy="298450"/>
          </a:xfrm>
          <a:prstGeom prst="rect">
            <a:avLst/>
          </a:prstGeom>
        </p:spPr>
      </p:pic>
      <p:pic>
        <p:nvPicPr>
          <p:cNvPr id="14" name="Image 3" descr="https://kimi-img.moonshot.cn/pub/slides/slides_tmpl/image/25-08-27-20:02:52-d2nf7r18bjvh7rlj07ug.png"/>
          <p:cNvPicPr>
            <a:picLocks noChangeAspect="1"/>
          </p:cNvPicPr>
          <p:nvPr/>
        </p:nvPicPr>
        <p:blipFill>
          <a:blip r:embed="rId4"/>
          <a:stretch>
            <a:fillRect/>
          </a:stretch>
        </p:blipFill>
        <p:spPr>
          <a:xfrm>
            <a:off x="10459720" y="354330"/>
            <a:ext cx="1334770" cy="304800"/>
          </a:xfrm>
          <a:prstGeom prst="rect">
            <a:avLst/>
          </a:prstGeom>
        </p:spPr>
      </p:pic>
      <p:pic>
        <p:nvPicPr>
          <p:cNvPr id="15" name="Image 4" descr="https://kimi-img.moonshot.cn/pub/slides/slides_tmpl/image/25-08-27-20:02:53-d2nf7r98bjvh7rlj080g.png"/>
          <p:cNvPicPr>
            <a:picLocks noChangeAspect="1"/>
          </p:cNvPicPr>
          <p:nvPr/>
        </p:nvPicPr>
        <p:blipFill>
          <a:blip r:embed="rId5"/>
          <a:stretch>
            <a:fillRect/>
          </a:stretch>
        </p:blipFill>
        <p:spPr>
          <a:xfrm>
            <a:off x="457200" y="1196340"/>
            <a:ext cx="207010" cy="719455"/>
          </a:xfrm>
          <a:prstGeom prst="rect">
            <a:avLst/>
          </a:prstGeom>
        </p:spPr>
      </p:pic>
      <p:pic>
        <p:nvPicPr>
          <p:cNvPr id="16" name="Image 5" descr="https://kimi-img.moonshot.cn/pub/slides/slides_tmpl/image/25-08-27-20:02:53-d2nf7r98bjvh7rlj080g.png"/>
          <p:cNvPicPr>
            <a:picLocks noChangeAspect="1"/>
          </p:cNvPicPr>
          <p:nvPr/>
        </p:nvPicPr>
        <p:blipFill>
          <a:blip r:embed="rId5"/>
          <a:stretch>
            <a:fillRect/>
          </a:stretch>
        </p:blipFill>
        <p:spPr>
          <a:xfrm>
            <a:off x="11654790" y="5469890"/>
            <a:ext cx="207010" cy="719455"/>
          </a:xfrm>
          <a:prstGeom prst="rect">
            <a:avLst/>
          </a:prstGeom>
        </p:spPr>
      </p:pic>
      <p:pic>
        <p:nvPicPr>
          <p:cNvPr id="17" name="Image 6" descr="https://kimi-img.moonshot.cn/pub/slides/slides_tmpl/image/25-08-27-20:02:52-d2nf7r18bjvh7rlj07ug.png"/>
          <p:cNvPicPr>
            <a:picLocks noChangeAspect="1"/>
          </p:cNvPicPr>
          <p:nvPr/>
        </p:nvPicPr>
        <p:blipFill>
          <a:blip r:embed="rId4"/>
          <a:stretch>
            <a:fillRect/>
          </a:stretch>
        </p:blipFill>
        <p:spPr>
          <a:xfrm>
            <a:off x="771525" y="6377305"/>
            <a:ext cx="1334770" cy="304800"/>
          </a:xfrm>
          <a:prstGeom prst="rect">
            <a:avLst/>
          </a:prstGeom>
        </p:spPr>
      </p:pic>
      <p:pic>
        <p:nvPicPr>
          <p:cNvPr id="18" name="Image 7" descr="https://kimi-img.moonshot.cn/pub/slides/slides_tmpl/image/25-08-27-20:02:53-d2nf7r98bjvh7rlj0820.png"/>
          <p:cNvPicPr>
            <a:picLocks noChangeAspect="1"/>
          </p:cNvPicPr>
          <p:nvPr/>
        </p:nvPicPr>
        <p:blipFill>
          <a:blip r:embed="rId6"/>
          <a:stretch>
            <a:fillRect/>
          </a:stretch>
        </p:blipFill>
        <p:spPr>
          <a:xfrm>
            <a:off x="11474450" y="6356350"/>
            <a:ext cx="353695" cy="298450"/>
          </a:xfrm>
          <a:prstGeom prst="rect">
            <a:avLst/>
          </a:prstGeom>
        </p:spPr>
      </p:pic>
      <p:pic>
        <p:nvPicPr>
          <p:cNvPr id="19" name="Image 8" descr="https://kimi-img.moonshot.cn/pub/slides/slides_tmpl/image/25-08-27-20:02:53-d2nf7r98bjvh7rlj0810.png"/>
          <p:cNvPicPr>
            <a:picLocks noChangeAspect="1"/>
          </p:cNvPicPr>
          <p:nvPr/>
        </p:nvPicPr>
        <p:blipFill>
          <a:blip r:embed="rId7"/>
          <a:stretch>
            <a:fillRect/>
          </a:stretch>
        </p:blipFill>
        <p:spPr>
          <a:xfrm>
            <a:off x="7780020" y="3117215"/>
            <a:ext cx="3242945" cy="1664335"/>
          </a:xfrm>
          <a:prstGeom prst="rect">
            <a:avLst/>
          </a:prstGeom>
        </p:spPr>
      </p:pic>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2:55-d2nf7rp8bjvh7rlj08bg.png"/>
          <p:cNvPicPr>
            <a:picLocks noChangeAspect="1"/>
          </p:cNvPicPr>
          <p:nvPr/>
        </p:nvPicPr>
        <p:blipFill>
          <a:blip r:embed="rId1"/>
          <a:srcRect l="20" r="20"/>
          <a:stretch>
            <a:fillRect/>
          </a:stretch>
        </p:blipFill>
        <p:spPr>
          <a:xfrm>
            <a:off x="-11430" y="-24130"/>
            <a:ext cx="11249025" cy="6320790"/>
          </a:xfrm>
          <a:prstGeom prst="rect">
            <a:avLst/>
          </a:prstGeom>
        </p:spPr>
      </p:pic>
      <p:pic>
        <p:nvPicPr>
          <p:cNvPr id="3" name="Image 1" descr="https://kimi-img.moonshot.cn/pub/slides/slides_tmpl/image/25-08-27-20:02:54-d2nf7rh8bjvh7rlj08a0.png"/>
          <p:cNvPicPr>
            <a:picLocks noChangeAspect="1"/>
          </p:cNvPicPr>
          <p:nvPr/>
        </p:nvPicPr>
        <p:blipFill>
          <a:blip r:embed="rId2"/>
          <a:stretch>
            <a:fillRect/>
          </a:stretch>
        </p:blipFill>
        <p:spPr>
          <a:xfrm>
            <a:off x="1261745" y="4329430"/>
            <a:ext cx="1511935" cy="1353185"/>
          </a:xfrm>
          <a:prstGeom prst="rect">
            <a:avLst/>
          </a:prstGeom>
        </p:spPr>
      </p:pic>
      <p:sp>
        <p:nvSpPr>
          <p:cNvPr id="4" name="Text 0"/>
          <p:cNvSpPr/>
          <p:nvPr/>
        </p:nvSpPr>
        <p:spPr>
          <a:xfrm>
            <a:off x="3048000" y="1278890"/>
            <a:ext cx="6096000" cy="1211659"/>
          </a:xfrm>
          <a:prstGeom prst="rect">
            <a:avLst/>
          </a:prstGeom>
          <a:noFill/>
        </p:spPr>
        <p:txBody>
          <a:bodyPr wrap="square" lIns="91440" tIns="45720" rIns="91440" bIns="45720" rtlCol="0" anchor="t">
            <a:spAutoFit/>
          </a:bodyPr>
          <a:lstStyle/>
          <a:p>
            <a:pPr algn="ctr">
              <a:lnSpc>
                <a:spcPct val="100000"/>
              </a:lnSpc>
            </a:pPr>
            <a:r>
              <a:rPr lang="en-US" sz="80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01</a:t>
            </a:r>
            <a:endParaRPr lang="en-US" sz="1600" dirty="0"/>
          </a:p>
        </p:txBody>
      </p:sp>
      <p:sp>
        <p:nvSpPr>
          <p:cNvPr id="5" name="Text 1"/>
          <p:cNvSpPr/>
          <p:nvPr/>
        </p:nvSpPr>
        <p:spPr>
          <a:xfrm>
            <a:off x="664210" y="2883535"/>
            <a:ext cx="10737850" cy="1900833"/>
          </a:xfrm>
          <a:prstGeom prst="rect">
            <a:avLst/>
          </a:prstGeom>
          <a:noFill/>
        </p:spPr>
        <p:txBody>
          <a:bodyPr wrap="square" lIns="91440" tIns="45720" rIns="91440" bIns="45720" rtlCol="0" anchor="t">
            <a:spAutoFit/>
          </a:bodyPr>
          <a:lstStyle/>
          <a:p>
            <a:pPr algn="ctr">
              <a:lnSpc>
                <a:spcPct val="100000"/>
              </a:lnSpc>
            </a:pPr>
            <a:r>
              <a:rPr lang="en-US" sz="6000" b="1" dirty="0">
                <a:solidFill>
                  <a:srgbClr val="404040"/>
                </a:solidFill>
                <a:latin typeface="Microsoft Sans Serif" panose="020B0604020202020204" pitchFamily="34" charset="0"/>
                <a:ea typeface="Microsoft Sans Serif" panose="020B0604020202020204" pitchFamily="34" charset="-122"/>
                <a:cs typeface="Microsoft Sans Serif" panose="020B0604020202020204" pitchFamily="34" charset="-120"/>
              </a:rPr>
              <a:t>Kirish va Asosiy Tushunchalar</a:t>
            </a:r>
            <a:endParaRPr lang="en-US" sz="1600" dirty="0"/>
          </a:p>
        </p:txBody>
      </p:sp>
      <p:sp>
        <p:nvSpPr>
          <p:cNvPr id="6" name="Shape 2"/>
          <p:cNvSpPr/>
          <p:nvPr/>
        </p:nvSpPr>
        <p:spPr>
          <a:xfrm>
            <a:off x="1610995" y="509112"/>
            <a:ext cx="8640000" cy="0"/>
          </a:xfrm>
          <a:prstGeom prst="line">
            <a:avLst/>
          </a:prstGeom>
          <a:noFill/>
          <a:ln w="15875">
            <a:solidFill>
              <a:srgbClr val="000000"/>
            </a:solidFill>
            <a:prstDash val="sysDot"/>
            <a:headEnd type="none"/>
            <a:tailEnd type="none"/>
          </a:ln>
        </p:spPr>
      </p:sp>
      <p:sp>
        <p:nvSpPr>
          <p:cNvPr id="7" name="Shape 3"/>
          <p:cNvSpPr/>
          <p:nvPr/>
        </p:nvSpPr>
        <p:spPr>
          <a:xfrm>
            <a:off x="2355215" y="6550025"/>
            <a:ext cx="8894445" cy="0"/>
          </a:xfrm>
          <a:prstGeom prst="line">
            <a:avLst/>
          </a:prstGeom>
          <a:noFill/>
          <a:ln w="15875">
            <a:solidFill>
              <a:srgbClr val="000000"/>
            </a:solidFill>
            <a:prstDash val="sysDot"/>
            <a:headEnd type="none"/>
            <a:tailEnd type="none"/>
          </a:ln>
        </p:spPr>
      </p:sp>
      <p:sp>
        <p:nvSpPr>
          <p:cNvPr id="8" name="Shape 4"/>
          <p:cNvSpPr/>
          <p:nvPr/>
        </p:nvSpPr>
        <p:spPr>
          <a:xfrm>
            <a:off x="11774805" y="1237615"/>
            <a:ext cx="0" cy="4104005"/>
          </a:xfrm>
          <a:prstGeom prst="line">
            <a:avLst/>
          </a:prstGeom>
          <a:noFill/>
          <a:ln w="19050">
            <a:solidFill>
              <a:srgbClr val="000000"/>
            </a:solidFill>
            <a:prstDash val="solid"/>
            <a:headEnd type="none"/>
            <a:tailEnd type="none"/>
          </a:ln>
        </p:spPr>
      </p:sp>
      <p:sp>
        <p:nvSpPr>
          <p:cNvPr id="9" name="Shape 5"/>
          <p:cNvSpPr/>
          <p:nvPr/>
        </p:nvSpPr>
        <p:spPr>
          <a:xfrm flipV="1">
            <a:off x="586105" y="2072640"/>
            <a:ext cx="0" cy="4104005"/>
          </a:xfrm>
          <a:prstGeom prst="line">
            <a:avLst/>
          </a:prstGeom>
          <a:noFill/>
          <a:ln w="19050">
            <a:solidFill>
              <a:srgbClr val="000000"/>
            </a:solidFill>
            <a:prstDash val="solid"/>
            <a:headEnd type="none"/>
            <a:tailEnd type="none"/>
          </a:ln>
        </p:spPr>
      </p:sp>
      <p:pic>
        <p:nvPicPr>
          <p:cNvPr id="10" name="Image 2" descr="https://kimi-img.moonshot.cn/pub/slides/slides_tmpl/image/25-08-27-20:02:52-d2nf7r18bjvh7rlj07v0.png"/>
          <p:cNvPicPr>
            <a:picLocks noChangeAspect="1"/>
          </p:cNvPicPr>
          <p:nvPr/>
        </p:nvPicPr>
        <p:blipFill>
          <a:blip r:embed="rId3"/>
          <a:stretch>
            <a:fillRect/>
          </a:stretch>
        </p:blipFill>
        <p:spPr>
          <a:xfrm>
            <a:off x="551180" y="337820"/>
            <a:ext cx="902335" cy="298450"/>
          </a:xfrm>
          <a:prstGeom prst="rect">
            <a:avLst/>
          </a:prstGeom>
        </p:spPr>
      </p:pic>
      <p:pic>
        <p:nvPicPr>
          <p:cNvPr id="11" name="Image 3" descr="https://kimi-img.moonshot.cn/pub/slides/slides_tmpl/image/25-08-27-20:02:52-d2nf7r18bjvh7rlj07ug.png"/>
          <p:cNvPicPr>
            <a:picLocks noChangeAspect="1"/>
          </p:cNvPicPr>
          <p:nvPr/>
        </p:nvPicPr>
        <p:blipFill>
          <a:blip r:embed="rId4"/>
          <a:stretch>
            <a:fillRect/>
          </a:stretch>
        </p:blipFill>
        <p:spPr>
          <a:xfrm>
            <a:off x="10459720" y="354330"/>
            <a:ext cx="1334770" cy="304800"/>
          </a:xfrm>
          <a:prstGeom prst="rect">
            <a:avLst/>
          </a:prstGeom>
        </p:spPr>
      </p:pic>
      <p:pic>
        <p:nvPicPr>
          <p:cNvPr id="12" name="Image 4" descr="https://kimi-img.moonshot.cn/pub/slides/slides_tmpl/image/25-08-27-20:02:53-d2nf7r98bjvh7rlj080g.png"/>
          <p:cNvPicPr>
            <a:picLocks noChangeAspect="1"/>
          </p:cNvPicPr>
          <p:nvPr/>
        </p:nvPicPr>
        <p:blipFill>
          <a:blip r:embed="rId5"/>
          <a:stretch>
            <a:fillRect/>
          </a:stretch>
        </p:blipFill>
        <p:spPr>
          <a:xfrm>
            <a:off x="457200" y="1196340"/>
            <a:ext cx="207010" cy="719455"/>
          </a:xfrm>
          <a:prstGeom prst="rect">
            <a:avLst/>
          </a:prstGeom>
        </p:spPr>
      </p:pic>
      <p:pic>
        <p:nvPicPr>
          <p:cNvPr id="13" name="Image 5" descr="https://kimi-img.moonshot.cn/pub/slides/slides_tmpl/image/25-08-27-20:02:53-d2nf7r98bjvh7rlj080g.png"/>
          <p:cNvPicPr>
            <a:picLocks noChangeAspect="1"/>
          </p:cNvPicPr>
          <p:nvPr/>
        </p:nvPicPr>
        <p:blipFill>
          <a:blip r:embed="rId5"/>
          <a:stretch>
            <a:fillRect/>
          </a:stretch>
        </p:blipFill>
        <p:spPr>
          <a:xfrm>
            <a:off x="11654790" y="5469890"/>
            <a:ext cx="207010" cy="719455"/>
          </a:xfrm>
          <a:prstGeom prst="rect">
            <a:avLst/>
          </a:prstGeom>
        </p:spPr>
      </p:pic>
      <p:pic>
        <p:nvPicPr>
          <p:cNvPr id="14" name="Image 6" descr="https://kimi-img.moonshot.cn/pub/slides/slides_tmpl/image/25-08-27-20:02:52-d2nf7r18bjvh7rlj07ug.png"/>
          <p:cNvPicPr>
            <a:picLocks noChangeAspect="1"/>
          </p:cNvPicPr>
          <p:nvPr/>
        </p:nvPicPr>
        <p:blipFill>
          <a:blip r:embed="rId4"/>
          <a:stretch>
            <a:fillRect/>
          </a:stretch>
        </p:blipFill>
        <p:spPr>
          <a:xfrm>
            <a:off x="771525" y="6377305"/>
            <a:ext cx="1334770" cy="304800"/>
          </a:xfrm>
          <a:prstGeom prst="rect">
            <a:avLst/>
          </a:prstGeom>
        </p:spPr>
      </p:pic>
      <p:pic>
        <p:nvPicPr>
          <p:cNvPr id="15" name="Image 7" descr="https://kimi-img.moonshot.cn/pub/slides/slides_tmpl/image/25-08-27-20:02:53-d2nf7r98bjvh7rlj0820.png"/>
          <p:cNvPicPr>
            <a:picLocks noChangeAspect="1"/>
          </p:cNvPicPr>
          <p:nvPr/>
        </p:nvPicPr>
        <p:blipFill>
          <a:blip r:embed="rId6"/>
          <a:stretch>
            <a:fillRect/>
          </a:stretch>
        </p:blipFill>
        <p:spPr>
          <a:xfrm>
            <a:off x="11474450" y="6356350"/>
            <a:ext cx="353695" cy="298450"/>
          </a:xfrm>
          <a:prstGeom prst="rect">
            <a:avLst/>
          </a:prstGeom>
        </p:spPr>
      </p:pic>
      <p:pic>
        <p:nvPicPr>
          <p:cNvPr id="16" name="Image 8" descr="https://kimi-img.moonshot.cn/pub/slides/slides_tmpl/image/25-08-27-20:02:54-d2nf7rh8bjvh7rlj08b0.png"/>
          <p:cNvPicPr>
            <a:picLocks noChangeAspect="1"/>
          </p:cNvPicPr>
          <p:nvPr/>
        </p:nvPicPr>
        <p:blipFill>
          <a:blip r:embed="rId7"/>
          <a:stretch>
            <a:fillRect/>
          </a:stretch>
        </p:blipFill>
        <p:spPr>
          <a:xfrm>
            <a:off x="5148580" y="1563370"/>
            <a:ext cx="2450465" cy="1219200"/>
          </a:xfrm>
          <a:prstGeom prst="rect">
            <a:avLst/>
          </a:prstGeom>
        </p:spPr>
      </p:pic>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2:58-d2nf7sh8bjvh7rlj08l0.png"/>
          <p:cNvPicPr>
            <a:picLocks noChangeAspect="1"/>
          </p:cNvPicPr>
          <p:nvPr/>
        </p:nvPicPr>
        <p:blipFill>
          <a:blip r:embed="rId1"/>
          <a:srcRect l="21" r="21"/>
          <a:stretch>
            <a:fillRect/>
          </a:stretch>
        </p:blipFill>
        <p:spPr>
          <a:xfrm>
            <a:off x="0" y="-19050"/>
            <a:ext cx="12235815" cy="6877050"/>
          </a:xfrm>
          <a:prstGeom prst="rect">
            <a:avLst/>
          </a:prstGeom>
        </p:spPr>
      </p:pic>
      <p:pic>
        <p:nvPicPr>
          <p:cNvPr id="3" name="Image 1" descr="https://kimi-img.moonshot.cn/pub/slides/slides_tmpl/image/25-08-27-20:02:57-d2nf7s98bjvh7rlj08jg.png"/>
          <p:cNvPicPr>
            <a:picLocks noChangeAspect="1"/>
          </p:cNvPicPr>
          <p:nvPr/>
        </p:nvPicPr>
        <p:blipFill>
          <a:blip r:embed="rId2"/>
          <a:stretch>
            <a:fillRect/>
          </a:stretch>
        </p:blipFill>
        <p:spPr>
          <a:xfrm>
            <a:off x="594360" y="369570"/>
            <a:ext cx="670560" cy="682625"/>
          </a:xfrm>
          <a:prstGeom prst="rect">
            <a:avLst/>
          </a:prstGeom>
        </p:spPr>
      </p:pic>
      <p:sp>
        <p:nvSpPr>
          <p:cNvPr id="4" name="Shape 0"/>
          <p:cNvSpPr/>
          <p:nvPr/>
        </p:nvSpPr>
        <p:spPr>
          <a:xfrm>
            <a:off x="5813425" y="2110740"/>
            <a:ext cx="5360035" cy="2709545"/>
          </a:xfrm>
          <a:custGeom>
            <a:avLst/>
            <a:gdLst/>
            <a:ahLst/>
            <a:cxnLst/>
            <a:rect l="l" t="t" r="r" b="b"/>
            <a:pathLst>
              <a:path w="5360035" h="2709545">
                <a:moveTo>
                  <a:pt x="4633675" y="2709545"/>
                </a:moveTo>
                <a:lnTo>
                  <a:pt x="0" y="2709545"/>
                </a:lnTo>
                <a:lnTo>
                  <a:pt x="726360" y="0"/>
                </a:lnTo>
                <a:lnTo>
                  <a:pt x="5360035" y="0"/>
                </a:lnTo>
                <a:close/>
              </a:path>
            </a:pathLst>
          </a:custGeom>
          <a:gradFill flip="none" rotWithShape="1">
            <a:gsLst>
              <a:gs pos="0">
                <a:srgbClr val="FFD966">
                  <a:alpha val="0"/>
                </a:srgbClr>
              </a:gs>
              <a:gs pos="20000">
                <a:srgbClr val="FFD966">
                  <a:alpha val="0"/>
                </a:srgbClr>
              </a:gs>
              <a:gs pos="100000">
                <a:srgbClr val="FFD966">
                  <a:alpha val="40000"/>
                </a:srgbClr>
              </a:gs>
            </a:gsLst>
            <a:lin ang="10800000" scaled="1"/>
          </a:gradFill>
        </p:spPr>
      </p:sp>
      <p:sp>
        <p:nvSpPr>
          <p:cNvPr id="5" name="Text 1"/>
          <p:cNvSpPr/>
          <p:nvPr/>
        </p:nvSpPr>
        <p:spPr>
          <a:xfrm>
            <a:off x="5813425" y="2110740"/>
            <a:ext cx="5360035" cy="2709545"/>
          </a:xfrm>
          <a:prstGeom prst="rect">
            <a:avLst/>
          </a:prstGeom>
          <a:noFill/>
        </p:spPr>
        <p:txBody>
          <a:bodyPr wrap="square" lIns="45720" tIns="91440" rIns="91440" bIns="45720" rtlCol="0" anchor="ctr"/>
          <a:lstStyle/>
          <a:p>
            <a:pPr>
              <a:lnSpc>
                <a:spcPct val="100000"/>
              </a:lnSpc>
            </a:pPr>
            <a:endParaRPr lang="en-US" sz="1600" dirty="0"/>
          </a:p>
        </p:txBody>
      </p:sp>
      <p:sp>
        <p:nvSpPr>
          <p:cNvPr id="6" name="Shape 2"/>
          <p:cNvSpPr/>
          <p:nvPr/>
        </p:nvSpPr>
        <p:spPr>
          <a:xfrm>
            <a:off x="5921375" y="2241550"/>
            <a:ext cx="5360035" cy="2709545"/>
          </a:xfrm>
          <a:custGeom>
            <a:avLst/>
            <a:gdLst/>
            <a:ahLst/>
            <a:cxnLst/>
            <a:rect l="l" t="t" r="r" b="b"/>
            <a:pathLst>
              <a:path w="5360035" h="2709545">
                <a:moveTo>
                  <a:pt x="4633675" y="2709545"/>
                </a:moveTo>
                <a:lnTo>
                  <a:pt x="0" y="2709545"/>
                </a:lnTo>
                <a:lnTo>
                  <a:pt x="726360" y="0"/>
                </a:lnTo>
                <a:lnTo>
                  <a:pt x="5360035" y="0"/>
                </a:lnTo>
                <a:close/>
              </a:path>
            </a:pathLst>
          </a:custGeom>
          <a:solidFill>
            <a:srgbClr val="FFFFFF"/>
          </a:solidFill>
          <a:ln w="19050">
            <a:gradFill flip="none" rotWithShape="1">
              <a:gsLst>
                <a:gs pos="0">
                  <a:srgbClr val="FFD966">
                    <a:alpha val="0"/>
                  </a:srgbClr>
                </a:gs>
                <a:gs pos="30000">
                  <a:srgbClr val="FFD966">
                    <a:alpha val="0"/>
                  </a:srgbClr>
                </a:gs>
                <a:gs pos="100000">
                  <a:srgbClr val="FFC000"/>
                </a:gs>
              </a:gsLst>
              <a:lin ang="10800000" scaled="1"/>
            </a:gradFill>
            <a:prstDash val="solid"/>
          </a:ln>
        </p:spPr>
      </p:sp>
      <p:sp>
        <p:nvSpPr>
          <p:cNvPr id="7" name="Text 3"/>
          <p:cNvSpPr/>
          <p:nvPr/>
        </p:nvSpPr>
        <p:spPr>
          <a:xfrm>
            <a:off x="5921375" y="2241550"/>
            <a:ext cx="5360035" cy="2709545"/>
          </a:xfrm>
          <a:prstGeom prst="rect">
            <a:avLst/>
          </a:prstGeom>
          <a:noFill/>
        </p:spPr>
        <p:txBody>
          <a:bodyPr wrap="square" lIns="45720" tIns="91440" rIns="91440" bIns="45720" rtlCol="0" anchor="ctr"/>
          <a:lstStyle/>
          <a:p>
            <a:pPr>
              <a:lnSpc>
                <a:spcPct val="100000"/>
              </a:lnSpc>
            </a:pPr>
            <a:endParaRPr lang="en-US" sz="1600" dirty="0"/>
          </a:p>
        </p:txBody>
      </p:sp>
      <p:sp>
        <p:nvSpPr>
          <p:cNvPr id="8" name="Shape 4"/>
          <p:cNvSpPr/>
          <p:nvPr/>
        </p:nvSpPr>
        <p:spPr>
          <a:xfrm>
            <a:off x="915670" y="1682115"/>
            <a:ext cx="5360035" cy="2709545"/>
          </a:xfrm>
          <a:custGeom>
            <a:avLst/>
            <a:gdLst/>
            <a:ahLst/>
            <a:cxnLst/>
            <a:rect l="l" t="t" r="r" b="b"/>
            <a:pathLst>
              <a:path w="5360035" h="2709545">
                <a:moveTo>
                  <a:pt x="4633675" y="2709545"/>
                </a:moveTo>
                <a:lnTo>
                  <a:pt x="0" y="2709545"/>
                </a:lnTo>
                <a:lnTo>
                  <a:pt x="726360" y="0"/>
                </a:lnTo>
                <a:lnTo>
                  <a:pt x="5360035" y="0"/>
                </a:lnTo>
                <a:close/>
              </a:path>
            </a:pathLst>
          </a:custGeom>
          <a:gradFill flip="none" rotWithShape="1">
            <a:gsLst>
              <a:gs pos="0">
                <a:srgbClr val="BEE396">
                  <a:alpha val="0"/>
                </a:srgbClr>
              </a:gs>
              <a:gs pos="20000">
                <a:srgbClr val="BEE396">
                  <a:alpha val="0"/>
                </a:srgbClr>
              </a:gs>
              <a:gs pos="100000">
                <a:srgbClr val="BEE396">
                  <a:alpha val="40000"/>
                </a:srgbClr>
              </a:gs>
            </a:gsLst>
            <a:lin ang="0" scaled="1"/>
          </a:gradFill>
        </p:spPr>
      </p:sp>
      <p:sp>
        <p:nvSpPr>
          <p:cNvPr id="9" name="Text 5"/>
          <p:cNvSpPr/>
          <p:nvPr/>
        </p:nvSpPr>
        <p:spPr>
          <a:xfrm>
            <a:off x="915670" y="1682115"/>
            <a:ext cx="5360035" cy="2709545"/>
          </a:xfrm>
          <a:prstGeom prst="rect">
            <a:avLst/>
          </a:prstGeom>
          <a:noFill/>
        </p:spPr>
        <p:txBody>
          <a:bodyPr wrap="square" lIns="45720" tIns="91440" rIns="91440" bIns="45720" rtlCol="0" anchor="ctr"/>
          <a:lstStyle/>
          <a:p>
            <a:pPr>
              <a:lnSpc>
                <a:spcPct val="100000"/>
              </a:lnSpc>
            </a:pPr>
            <a:endParaRPr lang="en-US" sz="1600" dirty="0"/>
          </a:p>
        </p:txBody>
      </p:sp>
      <p:sp>
        <p:nvSpPr>
          <p:cNvPr id="10" name="Shape 6"/>
          <p:cNvSpPr/>
          <p:nvPr/>
        </p:nvSpPr>
        <p:spPr>
          <a:xfrm>
            <a:off x="819785" y="1556385"/>
            <a:ext cx="5360035" cy="2709545"/>
          </a:xfrm>
          <a:custGeom>
            <a:avLst/>
            <a:gdLst/>
            <a:ahLst/>
            <a:cxnLst/>
            <a:rect l="l" t="t" r="r" b="b"/>
            <a:pathLst>
              <a:path w="5360035" h="2709545">
                <a:moveTo>
                  <a:pt x="4633675" y="2709545"/>
                </a:moveTo>
                <a:lnTo>
                  <a:pt x="0" y="2709545"/>
                </a:lnTo>
                <a:lnTo>
                  <a:pt x="726360" y="0"/>
                </a:lnTo>
                <a:lnTo>
                  <a:pt x="5360035" y="0"/>
                </a:lnTo>
                <a:close/>
              </a:path>
            </a:pathLst>
          </a:custGeom>
          <a:solidFill>
            <a:srgbClr val="FFFFFF"/>
          </a:solidFill>
          <a:ln w="19050">
            <a:gradFill flip="none" rotWithShape="1">
              <a:gsLst>
                <a:gs pos="0">
                  <a:srgbClr val="BEE396">
                    <a:alpha val="0"/>
                  </a:srgbClr>
                </a:gs>
                <a:gs pos="30000">
                  <a:srgbClr val="BEE396">
                    <a:alpha val="0"/>
                  </a:srgbClr>
                </a:gs>
                <a:gs pos="100000">
                  <a:srgbClr val="92D050"/>
                </a:gs>
              </a:gsLst>
              <a:lin ang="0" scaled="1"/>
            </a:gradFill>
            <a:prstDash val="solid"/>
          </a:ln>
        </p:spPr>
      </p:sp>
      <p:sp>
        <p:nvSpPr>
          <p:cNvPr id="11" name="Text 7"/>
          <p:cNvSpPr/>
          <p:nvPr/>
        </p:nvSpPr>
        <p:spPr>
          <a:xfrm>
            <a:off x="819785" y="1556385"/>
            <a:ext cx="5360035" cy="2709545"/>
          </a:xfrm>
          <a:prstGeom prst="rect">
            <a:avLst/>
          </a:prstGeom>
          <a:noFill/>
        </p:spPr>
        <p:txBody>
          <a:bodyPr wrap="square" lIns="45720" tIns="91440" rIns="91440" bIns="45720" rtlCol="0" anchor="ctr"/>
          <a:lstStyle/>
          <a:p>
            <a:pPr>
              <a:lnSpc>
                <a:spcPct val="100000"/>
              </a:lnSpc>
            </a:pPr>
            <a:endParaRPr lang="en-US" sz="1600" dirty="0"/>
          </a:p>
        </p:txBody>
      </p:sp>
      <p:sp>
        <p:nvSpPr>
          <p:cNvPr id="12" name="Shape 8"/>
          <p:cNvSpPr/>
          <p:nvPr/>
        </p:nvSpPr>
        <p:spPr>
          <a:xfrm>
            <a:off x="-3810" y="5335270"/>
            <a:ext cx="12206605" cy="1522730"/>
          </a:xfrm>
          <a:prstGeom prst="roundRect">
            <a:avLst>
              <a:gd name="adj" fmla="val 0"/>
            </a:avLst>
          </a:prstGeom>
          <a:gradFill flip="none" rotWithShape="1">
            <a:gsLst>
              <a:gs pos="0">
                <a:srgbClr val="6EAA2E"/>
              </a:gs>
              <a:gs pos="53000">
                <a:srgbClr val="92D050"/>
              </a:gs>
              <a:gs pos="91000">
                <a:srgbClr val="C9E828"/>
              </a:gs>
              <a:gs pos="100000">
                <a:srgbClr val="C9E828"/>
              </a:gs>
            </a:gsLst>
            <a:lin ang="13500000" scaled="1"/>
          </a:gradFill>
        </p:spPr>
      </p:sp>
      <p:sp>
        <p:nvSpPr>
          <p:cNvPr id="13" name="Text 9"/>
          <p:cNvSpPr/>
          <p:nvPr/>
        </p:nvSpPr>
        <p:spPr>
          <a:xfrm>
            <a:off x="-3810" y="5335270"/>
            <a:ext cx="12206605" cy="1522730"/>
          </a:xfrm>
          <a:prstGeom prst="rect">
            <a:avLst/>
          </a:prstGeom>
          <a:noFill/>
        </p:spPr>
        <p:txBody>
          <a:bodyPr wrap="square" lIns="45720" tIns="91440" rIns="91440" bIns="45720" rtlCol="0" anchor="ctr"/>
          <a:lstStyle/>
          <a:p>
            <a:pPr>
              <a:lnSpc>
                <a:spcPct val="100000"/>
              </a:lnSpc>
            </a:pPr>
            <a:endParaRPr lang="en-US" sz="1600" dirty="0"/>
          </a:p>
        </p:txBody>
      </p:sp>
      <p:sp>
        <p:nvSpPr>
          <p:cNvPr id="14" name="Text 10"/>
          <p:cNvSpPr/>
          <p:nvPr/>
        </p:nvSpPr>
        <p:spPr>
          <a:xfrm>
            <a:off x="1506220" y="405765"/>
            <a:ext cx="9799955" cy="421680"/>
          </a:xfrm>
          <a:prstGeom prst="rect">
            <a:avLst/>
          </a:prstGeom>
          <a:noFill/>
        </p:spPr>
        <p:txBody>
          <a:bodyPr wrap="square" lIns="91440" tIns="45720" rIns="91440" bIns="45720" rtlCol="0" anchor="t">
            <a:spAutoFit/>
          </a:bodyPr>
          <a:lstStyle/>
          <a:p>
            <a:pPr>
              <a:lnSpc>
                <a:spcPct val="100000"/>
              </a:lnSpc>
            </a:pPr>
            <a:r>
              <a:rPr lang="en-US" sz="2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Issiqlik almashinish nima?</a:t>
            </a:r>
            <a:endParaRPr lang="en-US" sz="1600" dirty="0"/>
          </a:p>
        </p:txBody>
      </p:sp>
      <p:sp>
        <p:nvSpPr>
          <p:cNvPr id="15" name="Shape 11"/>
          <p:cNvSpPr/>
          <p:nvPr/>
        </p:nvSpPr>
        <p:spPr>
          <a:xfrm>
            <a:off x="4199255" y="1338990"/>
            <a:ext cx="1457325" cy="504006"/>
          </a:xfrm>
          <a:prstGeom prst="parallelogram">
            <a:avLst>
              <a:gd name="adj" fmla="val 20892"/>
            </a:avLst>
          </a:prstGeom>
          <a:solidFill>
            <a:srgbClr val="92D050"/>
          </a:solidFill>
        </p:spPr>
      </p:sp>
      <p:sp>
        <p:nvSpPr>
          <p:cNvPr id="16" name="Text 12"/>
          <p:cNvSpPr/>
          <p:nvPr/>
        </p:nvSpPr>
        <p:spPr>
          <a:xfrm>
            <a:off x="4199255" y="1338990"/>
            <a:ext cx="1457325" cy="504006"/>
          </a:xfrm>
          <a:prstGeom prst="rect">
            <a:avLst/>
          </a:prstGeom>
          <a:noFill/>
        </p:spPr>
        <p:txBody>
          <a:bodyPr wrap="square" lIns="45720" tIns="91440" rIns="91440" bIns="45720" rtlCol="0" anchor="ctr"/>
          <a:lstStyle/>
          <a:p>
            <a:pPr algn="ctr">
              <a:lnSpc>
                <a:spcPct val="100000"/>
              </a:lnSpc>
            </a:pPr>
            <a:r>
              <a:rPr lang="en-US" sz="1900" b="1" dirty="0">
                <a:solidFill>
                  <a:srgbClr val="FFFFFF"/>
                </a:solidFill>
                <a:latin typeface="Microsoft Sans Serif" panose="020B0604020202020204" pitchFamily="34" charset="0"/>
                <a:ea typeface="Microsoft Sans Serif" panose="020B0604020202020204" pitchFamily="34" charset="-122"/>
                <a:cs typeface="Microsoft Sans Serif" panose="020B0604020202020204" pitchFamily="34" charset="-120"/>
              </a:rPr>
              <a:t>01</a:t>
            </a:r>
            <a:endParaRPr lang="en-US" sz="1600" dirty="0"/>
          </a:p>
        </p:txBody>
      </p:sp>
      <p:sp>
        <p:nvSpPr>
          <p:cNvPr id="17" name="Text 13"/>
          <p:cNvSpPr/>
          <p:nvPr/>
        </p:nvSpPr>
        <p:spPr>
          <a:xfrm>
            <a:off x="1254760" y="2092325"/>
            <a:ext cx="3806190" cy="369570"/>
          </a:xfrm>
          <a:prstGeom prst="rect">
            <a:avLst/>
          </a:prstGeom>
          <a:noFill/>
        </p:spPr>
        <p:txBody>
          <a:bodyPr wrap="square" lIns="0" tIns="0" rIns="0" bIns="0" rtlCol="0" anchor="t"/>
          <a:lstStyle/>
          <a:p>
            <a:pPr algn="r">
              <a:lnSpc>
                <a:spcPct val="100000"/>
              </a:lnSpc>
            </a:pPr>
            <a:r>
              <a:rPr lang="en-US" sz="1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Issiqlik almashinish tushunchasi</a:t>
            </a:r>
            <a:endParaRPr lang="en-US" sz="1600" dirty="0"/>
          </a:p>
        </p:txBody>
      </p:sp>
      <p:sp>
        <p:nvSpPr>
          <p:cNvPr id="18" name="Text 14"/>
          <p:cNvSpPr/>
          <p:nvPr/>
        </p:nvSpPr>
        <p:spPr>
          <a:xfrm>
            <a:off x="827405" y="2514600"/>
            <a:ext cx="4232910" cy="1659835"/>
          </a:xfrm>
          <a:prstGeom prst="rect">
            <a:avLst/>
          </a:prstGeom>
          <a:noFill/>
        </p:spPr>
        <p:txBody>
          <a:bodyPr wrap="square" lIns="0" tIns="0" rIns="0" bIns="0" rtlCol="0" anchor="t"/>
          <a:lstStyle/>
          <a:p>
            <a:pPr>
              <a:lnSpc>
                <a:spcPct val="130000"/>
              </a:lnSpc>
            </a:pPr>
            <a:r>
              <a:rPr lang="en-US" sz="14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Issiqlik almashinish — issiqroq jismdan sovuqroq jismga issiqlik uzatilishi bilan bog‘liq boʻlgan tabiiy jarayon. U konveksiya, nurlanish va o‘tkazuvchanlik yo‘llari bilan amalga oshadi. Bu jarayon turli texnologik sohalarda keng qo‘llaniladi.</a:t>
            </a:r>
            <a:endParaRPr lang="en-US" sz="1600" dirty="0"/>
          </a:p>
        </p:txBody>
      </p:sp>
      <p:sp>
        <p:nvSpPr>
          <p:cNvPr id="19" name="Shape 15"/>
          <p:cNvSpPr/>
          <p:nvPr/>
        </p:nvSpPr>
        <p:spPr>
          <a:xfrm>
            <a:off x="6471285" y="4613685"/>
            <a:ext cx="1457325" cy="504006"/>
          </a:xfrm>
          <a:prstGeom prst="parallelogram">
            <a:avLst>
              <a:gd name="adj" fmla="val 20892"/>
            </a:avLst>
          </a:prstGeom>
          <a:solidFill>
            <a:srgbClr val="FFC000"/>
          </a:solidFill>
        </p:spPr>
      </p:sp>
      <p:sp>
        <p:nvSpPr>
          <p:cNvPr id="20" name="Text 16"/>
          <p:cNvSpPr/>
          <p:nvPr/>
        </p:nvSpPr>
        <p:spPr>
          <a:xfrm>
            <a:off x="6471285" y="4613685"/>
            <a:ext cx="1457325" cy="504006"/>
          </a:xfrm>
          <a:prstGeom prst="rect">
            <a:avLst/>
          </a:prstGeom>
          <a:noFill/>
        </p:spPr>
        <p:txBody>
          <a:bodyPr wrap="square" lIns="45720" tIns="91440" rIns="91440" bIns="45720" rtlCol="0" anchor="ctr"/>
          <a:lstStyle/>
          <a:p>
            <a:pPr algn="ctr">
              <a:lnSpc>
                <a:spcPct val="100000"/>
              </a:lnSpc>
            </a:pPr>
            <a:r>
              <a:rPr lang="en-US" sz="1900" b="1" dirty="0">
                <a:solidFill>
                  <a:srgbClr val="FFFFFF"/>
                </a:solidFill>
                <a:latin typeface="Microsoft Sans Serif" panose="020B0604020202020204" pitchFamily="34" charset="0"/>
                <a:ea typeface="Microsoft Sans Serif" panose="020B0604020202020204" pitchFamily="34" charset="-122"/>
                <a:cs typeface="Microsoft Sans Serif" panose="020B0604020202020204" pitchFamily="34" charset="-120"/>
              </a:rPr>
              <a:t>02</a:t>
            </a:r>
            <a:endParaRPr lang="en-US" sz="1600" dirty="0"/>
          </a:p>
        </p:txBody>
      </p:sp>
      <p:sp>
        <p:nvSpPr>
          <p:cNvPr id="21" name="Text 17"/>
          <p:cNvSpPr/>
          <p:nvPr/>
        </p:nvSpPr>
        <p:spPr>
          <a:xfrm>
            <a:off x="6994525" y="2595245"/>
            <a:ext cx="3806825" cy="369570"/>
          </a:xfrm>
          <a:prstGeom prst="rect">
            <a:avLst/>
          </a:prstGeom>
          <a:noFill/>
        </p:spPr>
        <p:txBody>
          <a:bodyPr wrap="square" lIns="0" tIns="0" rIns="0" bIns="0" rtlCol="0" anchor="t"/>
          <a:lstStyle/>
          <a:p>
            <a:pPr>
              <a:lnSpc>
                <a:spcPct val="100000"/>
              </a:lnSpc>
            </a:pPr>
            <a:r>
              <a:rPr lang="en-US" sz="1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Jarayonlar</a:t>
            </a:r>
            <a:endParaRPr lang="en-US" sz="1600" dirty="0"/>
          </a:p>
        </p:txBody>
      </p:sp>
      <p:sp>
        <p:nvSpPr>
          <p:cNvPr id="22" name="Text 18"/>
          <p:cNvSpPr/>
          <p:nvPr/>
        </p:nvSpPr>
        <p:spPr>
          <a:xfrm>
            <a:off x="6995160" y="3017520"/>
            <a:ext cx="4233600" cy="1109266"/>
          </a:xfrm>
          <a:prstGeom prst="rect">
            <a:avLst/>
          </a:prstGeom>
          <a:noFill/>
        </p:spPr>
        <p:txBody>
          <a:bodyPr wrap="square" lIns="0" tIns="0" rIns="0" bIns="0" rtlCol="0" anchor="t">
            <a:spAutoFit/>
          </a:bodyPr>
          <a:lstStyle/>
          <a:p>
            <a:pPr>
              <a:lnSpc>
                <a:spcPct val="130000"/>
              </a:lnSpc>
            </a:pPr>
            <a:r>
              <a:rPr lang="en-US" sz="14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Issiqlik almashinish qurilmalari orqali isitish, sovutish va regeneratsiya kabi jarayonlar amalga oshiriladi. Ularning tuzilishi va ishlanganligi bu jarayonlarning talablariga bog‘liq.</a:t>
            </a:r>
            <a:endParaRPr lang="en-US" sz="1600" dirty="0"/>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2:58-d2nf7sh8bjvh7rlj08l0.png"/>
          <p:cNvPicPr>
            <a:picLocks noChangeAspect="1"/>
          </p:cNvPicPr>
          <p:nvPr/>
        </p:nvPicPr>
        <p:blipFill>
          <a:blip r:embed="rId1"/>
          <a:srcRect l="21" r="21"/>
          <a:stretch>
            <a:fillRect/>
          </a:stretch>
        </p:blipFill>
        <p:spPr>
          <a:xfrm>
            <a:off x="0" y="-19050"/>
            <a:ext cx="12235815" cy="6877050"/>
          </a:xfrm>
          <a:prstGeom prst="rect">
            <a:avLst/>
          </a:prstGeom>
        </p:spPr>
      </p:pic>
      <p:pic>
        <p:nvPicPr>
          <p:cNvPr id="3" name="Image 1" descr="https://kimi-img.moonshot.cn/pub/slides/slides_tmpl/image/25-08-27-20:02:57-d2nf7s98bjvh7rlj08jg.png"/>
          <p:cNvPicPr>
            <a:picLocks noChangeAspect="1"/>
          </p:cNvPicPr>
          <p:nvPr/>
        </p:nvPicPr>
        <p:blipFill>
          <a:blip r:embed="rId2"/>
          <a:stretch>
            <a:fillRect/>
          </a:stretch>
        </p:blipFill>
        <p:spPr>
          <a:xfrm>
            <a:off x="594360" y="369570"/>
            <a:ext cx="670560" cy="682625"/>
          </a:xfrm>
          <a:prstGeom prst="rect">
            <a:avLst/>
          </a:prstGeom>
        </p:spPr>
      </p:pic>
      <p:sp>
        <p:nvSpPr>
          <p:cNvPr id="4" name="Shape 0"/>
          <p:cNvSpPr/>
          <p:nvPr/>
        </p:nvSpPr>
        <p:spPr>
          <a:xfrm>
            <a:off x="1016000" y="1473200"/>
            <a:ext cx="334361" cy="335280"/>
          </a:xfrm>
          <a:prstGeom prst="chevron">
            <a:avLst>
              <a:gd name="adj" fmla="val 50000"/>
            </a:avLst>
          </a:prstGeom>
          <a:gradFill flip="none" rotWithShape="1">
            <a:gsLst>
              <a:gs pos="0">
                <a:srgbClr val="92D050"/>
              </a:gs>
              <a:gs pos="29000">
                <a:srgbClr val="92D050"/>
              </a:gs>
              <a:gs pos="100000">
                <a:srgbClr val="FFFF00"/>
              </a:gs>
            </a:gsLst>
            <a:lin ang="13500000" scaled="1"/>
          </a:gradFill>
        </p:spPr>
      </p:sp>
      <p:sp>
        <p:nvSpPr>
          <p:cNvPr id="5" name="Text 1"/>
          <p:cNvSpPr/>
          <p:nvPr/>
        </p:nvSpPr>
        <p:spPr>
          <a:xfrm>
            <a:off x="1016000" y="1473200"/>
            <a:ext cx="334361" cy="335280"/>
          </a:xfrm>
          <a:prstGeom prst="rect">
            <a:avLst/>
          </a:prstGeom>
          <a:noFill/>
        </p:spPr>
        <p:txBody>
          <a:bodyPr wrap="square" lIns="45720" tIns="91440" rIns="91440" bIns="45720" rtlCol="0" anchor="ctr"/>
          <a:lstStyle/>
          <a:p>
            <a:pPr>
              <a:lnSpc>
                <a:spcPct val="100000"/>
              </a:lnSpc>
            </a:pPr>
            <a:endParaRPr lang="en-US" sz="1600" dirty="0"/>
          </a:p>
        </p:txBody>
      </p:sp>
      <p:sp>
        <p:nvSpPr>
          <p:cNvPr id="6" name="Shape 2"/>
          <p:cNvSpPr/>
          <p:nvPr/>
        </p:nvSpPr>
        <p:spPr>
          <a:xfrm>
            <a:off x="1342674" y="1473200"/>
            <a:ext cx="334361" cy="335280"/>
          </a:xfrm>
          <a:prstGeom prst="chevron">
            <a:avLst>
              <a:gd name="adj" fmla="val 50000"/>
            </a:avLst>
          </a:prstGeom>
          <a:gradFill flip="none" rotWithShape="1">
            <a:gsLst>
              <a:gs pos="0">
                <a:srgbClr val="92D050"/>
              </a:gs>
              <a:gs pos="29000">
                <a:srgbClr val="92D050"/>
              </a:gs>
              <a:gs pos="100000">
                <a:srgbClr val="FFFF00"/>
              </a:gs>
            </a:gsLst>
            <a:lin ang="13500000" scaled="1"/>
          </a:gradFill>
        </p:spPr>
      </p:sp>
      <p:sp>
        <p:nvSpPr>
          <p:cNvPr id="7" name="Text 3"/>
          <p:cNvSpPr/>
          <p:nvPr/>
        </p:nvSpPr>
        <p:spPr>
          <a:xfrm>
            <a:off x="1342674" y="1473200"/>
            <a:ext cx="334361" cy="335280"/>
          </a:xfrm>
          <a:prstGeom prst="rect">
            <a:avLst/>
          </a:prstGeom>
          <a:noFill/>
        </p:spPr>
        <p:txBody>
          <a:bodyPr wrap="square" lIns="45720" tIns="91440" rIns="91440" bIns="45720" rtlCol="0" anchor="ctr"/>
          <a:lstStyle/>
          <a:p>
            <a:pPr>
              <a:lnSpc>
                <a:spcPct val="100000"/>
              </a:lnSpc>
            </a:pPr>
            <a:endParaRPr lang="en-US" sz="1600" dirty="0"/>
          </a:p>
        </p:txBody>
      </p:sp>
      <p:sp>
        <p:nvSpPr>
          <p:cNvPr id="8" name="Shape 4"/>
          <p:cNvSpPr/>
          <p:nvPr/>
        </p:nvSpPr>
        <p:spPr>
          <a:xfrm>
            <a:off x="1038860" y="3398520"/>
            <a:ext cx="4571365" cy="2712720"/>
          </a:xfrm>
          <a:prstGeom prst="roundRect">
            <a:avLst>
              <a:gd name="adj" fmla="val 7677"/>
            </a:avLst>
          </a:prstGeom>
          <a:solidFill>
            <a:srgbClr val="FFFFFF"/>
          </a:solidFill>
          <a:ln w="19050">
            <a:gradFill flip="none" rotWithShape="1">
              <a:gsLst>
                <a:gs pos="0">
                  <a:srgbClr val="BEE396"/>
                </a:gs>
                <a:gs pos="100000">
                  <a:srgbClr val="92D050"/>
                </a:gs>
              </a:gsLst>
              <a:lin ang="2700000" scaled="1"/>
            </a:gradFill>
            <a:prstDash val="solid"/>
          </a:ln>
        </p:spPr>
      </p:sp>
      <p:sp>
        <p:nvSpPr>
          <p:cNvPr id="9" name="Text 5"/>
          <p:cNvSpPr/>
          <p:nvPr/>
        </p:nvSpPr>
        <p:spPr>
          <a:xfrm>
            <a:off x="1038860" y="3398520"/>
            <a:ext cx="4571365" cy="2712720"/>
          </a:xfrm>
          <a:prstGeom prst="rect">
            <a:avLst/>
          </a:prstGeom>
          <a:noFill/>
        </p:spPr>
        <p:txBody>
          <a:bodyPr wrap="square" lIns="45720" tIns="91440" rIns="91440" bIns="45720" rtlCol="0" anchor="ctr"/>
          <a:lstStyle/>
          <a:p>
            <a:pPr>
              <a:lnSpc>
                <a:spcPct val="100000"/>
              </a:lnSpc>
            </a:pPr>
            <a:endParaRPr lang="en-US" sz="1600" dirty="0"/>
          </a:p>
        </p:txBody>
      </p:sp>
      <p:sp>
        <p:nvSpPr>
          <p:cNvPr id="10" name="Shape 6"/>
          <p:cNvSpPr/>
          <p:nvPr/>
        </p:nvSpPr>
        <p:spPr>
          <a:xfrm>
            <a:off x="1031240" y="3383280"/>
            <a:ext cx="4586605" cy="640080"/>
          </a:xfrm>
          <a:prstGeom prst="round2SameRect">
            <a:avLst>
              <a:gd name="adj1" fmla="val 16667"/>
              <a:gd name="adj2" fmla="val 0"/>
            </a:avLst>
          </a:prstGeom>
          <a:gradFill flip="none" rotWithShape="1">
            <a:gsLst>
              <a:gs pos="0">
                <a:srgbClr val="6EAA2E"/>
              </a:gs>
              <a:gs pos="75000">
                <a:srgbClr val="92D050"/>
              </a:gs>
              <a:gs pos="100000">
                <a:srgbClr val="C9E828"/>
              </a:gs>
            </a:gsLst>
            <a:lin ang="13500000" scaled="1"/>
          </a:gradFill>
        </p:spPr>
      </p:sp>
      <p:sp>
        <p:nvSpPr>
          <p:cNvPr id="11" name="Text 7"/>
          <p:cNvSpPr/>
          <p:nvPr/>
        </p:nvSpPr>
        <p:spPr>
          <a:xfrm>
            <a:off x="1031240" y="3383280"/>
            <a:ext cx="4586605" cy="640080"/>
          </a:xfrm>
          <a:prstGeom prst="rect">
            <a:avLst/>
          </a:prstGeom>
          <a:noFill/>
        </p:spPr>
        <p:txBody>
          <a:bodyPr wrap="square" lIns="45720" tIns="91440" rIns="91440" bIns="45720" rtlCol="0" anchor="ctr"/>
          <a:lstStyle/>
          <a:p>
            <a:pPr>
              <a:lnSpc>
                <a:spcPct val="100000"/>
              </a:lnSpc>
            </a:pPr>
            <a:endParaRPr lang="en-US" sz="1600" dirty="0"/>
          </a:p>
        </p:txBody>
      </p:sp>
      <p:sp>
        <p:nvSpPr>
          <p:cNvPr id="12" name="Shape 8"/>
          <p:cNvSpPr/>
          <p:nvPr/>
        </p:nvSpPr>
        <p:spPr>
          <a:xfrm>
            <a:off x="6134100" y="3398520"/>
            <a:ext cx="4571365" cy="2712720"/>
          </a:xfrm>
          <a:prstGeom prst="roundRect">
            <a:avLst>
              <a:gd name="adj" fmla="val 7677"/>
            </a:avLst>
          </a:prstGeom>
          <a:solidFill>
            <a:srgbClr val="FFFFFF"/>
          </a:solidFill>
          <a:ln w="19050">
            <a:gradFill flip="none" rotWithShape="1">
              <a:gsLst>
                <a:gs pos="0">
                  <a:srgbClr val="BEE396"/>
                </a:gs>
                <a:gs pos="100000">
                  <a:srgbClr val="92D050"/>
                </a:gs>
              </a:gsLst>
              <a:lin ang="2700000" scaled="1"/>
            </a:gradFill>
            <a:prstDash val="solid"/>
          </a:ln>
        </p:spPr>
      </p:sp>
      <p:sp>
        <p:nvSpPr>
          <p:cNvPr id="13" name="Text 9"/>
          <p:cNvSpPr/>
          <p:nvPr/>
        </p:nvSpPr>
        <p:spPr>
          <a:xfrm>
            <a:off x="6134100" y="3398520"/>
            <a:ext cx="4571365" cy="2712720"/>
          </a:xfrm>
          <a:prstGeom prst="rect">
            <a:avLst/>
          </a:prstGeom>
          <a:noFill/>
        </p:spPr>
        <p:txBody>
          <a:bodyPr wrap="square" lIns="45720" tIns="91440" rIns="91440" bIns="45720" rtlCol="0" anchor="ctr"/>
          <a:lstStyle/>
          <a:p>
            <a:pPr>
              <a:lnSpc>
                <a:spcPct val="100000"/>
              </a:lnSpc>
            </a:pPr>
            <a:endParaRPr lang="en-US" sz="1600" dirty="0"/>
          </a:p>
        </p:txBody>
      </p:sp>
      <p:sp>
        <p:nvSpPr>
          <p:cNvPr id="14" name="Shape 10"/>
          <p:cNvSpPr/>
          <p:nvPr/>
        </p:nvSpPr>
        <p:spPr>
          <a:xfrm>
            <a:off x="6126480" y="3383280"/>
            <a:ext cx="4586605" cy="640080"/>
          </a:xfrm>
          <a:prstGeom prst="round2SameRect">
            <a:avLst>
              <a:gd name="adj1" fmla="val 16667"/>
              <a:gd name="adj2" fmla="val 0"/>
            </a:avLst>
          </a:prstGeom>
          <a:gradFill flip="none" rotWithShape="1">
            <a:gsLst>
              <a:gs pos="0">
                <a:srgbClr val="6EAA2E"/>
              </a:gs>
              <a:gs pos="75000">
                <a:srgbClr val="92D050"/>
              </a:gs>
              <a:gs pos="100000">
                <a:srgbClr val="C9E828"/>
              </a:gs>
            </a:gsLst>
            <a:lin ang="13500000" scaled="1"/>
          </a:gradFill>
        </p:spPr>
      </p:sp>
      <p:sp>
        <p:nvSpPr>
          <p:cNvPr id="15" name="Text 11"/>
          <p:cNvSpPr/>
          <p:nvPr/>
        </p:nvSpPr>
        <p:spPr>
          <a:xfrm>
            <a:off x="6126480" y="3383280"/>
            <a:ext cx="4586605" cy="640080"/>
          </a:xfrm>
          <a:prstGeom prst="rect">
            <a:avLst/>
          </a:prstGeom>
          <a:noFill/>
        </p:spPr>
        <p:txBody>
          <a:bodyPr wrap="square" lIns="45720" tIns="91440" rIns="91440" bIns="45720" rtlCol="0" anchor="ctr"/>
          <a:lstStyle/>
          <a:p>
            <a:pPr>
              <a:lnSpc>
                <a:spcPct val="100000"/>
              </a:lnSpc>
            </a:pPr>
            <a:endParaRPr lang="en-US" sz="1600" dirty="0"/>
          </a:p>
        </p:txBody>
      </p:sp>
      <p:sp>
        <p:nvSpPr>
          <p:cNvPr id="16" name="Text 12"/>
          <p:cNvSpPr/>
          <p:nvPr/>
        </p:nvSpPr>
        <p:spPr>
          <a:xfrm>
            <a:off x="1506220" y="405765"/>
            <a:ext cx="9799955" cy="421680"/>
          </a:xfrm>
          <a:prstGeom prst="rect">
            <a:avLst/>
          </a:prstGeom>
          <a:noFill/>
        </p:spPr>
        <p:txBody>
          <a:bodyPr wrap="square" lIns="91440" tIns="45720" rIns="91440" bIns="45720" rtlCol="0" anchor="t">
            <a:spAutoFit/>
          </a:bodyPr>
          <a:lstStyle/>
          <a:p>
            <a:pPr>
              <a:lnSpc>
                <a:spcPct val="100000"/>
              </a:lnSpc>
            </a:pPr>
            <a:r>
              <a:rPr lang="en-US" sz="2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Issiqlik almashinish qurilmalari ahamiyati</a:t>
            </a:r>
            <a:endParaRPr lang="en-US" sz="1600" dirty="0"/>
          </a:p>
        </p:txBody>
      </p:sp>
      <p:sp>
        <p:nvSpPr>
          <p:cNvPr id="17" name="Text 13"/>
          <p:cNvSpPr/>
          <p:nvPr/>
        </p:nvSpPr>
        <p:spPr>
          <a:xfrm>
            <a:off x="1762125" y="1441133"/>
            <a:ext cx="4644000" cy="362148"/>
          </a:xfrm>
          <a:prstGeom prst="rect">
            <a:avLst/>
          </a:prstGeom>
          <a:noFill/>
        </p:spPr>
        <p:txBody>
          <a:bodyPr wrap="square" lIns="91440" tIns="45720" rIns="91440" bIns="45720" rtlCol="0" anchor="t">
            <a:spAutoFit/>
          </a:bodyPr>
          <a:lstStyle/>
          <a:p>
            <a:pPr algn="just">
              <a:lnSpc>
                <a:spcPct val="100000"/>
              </a:lnSpc>
            </a:pPr>
            <a:r>
              <a:rPr lang="en-US" sz="24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Energiya tejamkorligi</a:t>
            </a:r>
            <a:endParaRPr lang="en-US" sz="1600" dirty="0"/>
          </a:p>
        </p:txBody>
      </p:sp>
      <p:sp>
        <p:nvSpPr>
          <p:cNvPr id="18" name="Text 14"/>
          <p:cNvSpPr/>
          <p:nvPr/>
        </p:nvSpPr>
        <p:spPr>
          <a:xfrm>
            <a:off x="1016000" y="1960880"/>
            <a:ext cx="9794240" cy="1234281"/>
          </a:xfrm>
          <a:prstGeom prst="rect">
            <a:avLst/>
          </a:prstGeom>
          <a:noFill/>
        </p:spPr>
        <p:txBody>
          <a:bodyPr wrap="square" lIns="91440" tIns="45720" rIns="91440" bIns="45720" rtlCol="0" anchor="t">
            <a:spAutoFit/>
          </a:bodyPr>
          <a:lstStyle/>
          <a:p>
            <a:pPr>
              <a:lnSpc>
                <a:spcPct val="150000"/>
              </a:lnSpc>
            </a:pPr>
            <a:r>
              <a:rPr lang="en-US" sz="18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Issiqlik almashinish qurilmalari energiya tejamkorligi va isitish-sovutish jarayonlarini boshqarishda muhim rol o‘ynaydi. Ular kimyo, energetika, oziq-ovqat va boshqa sanoatlarda keng qo‘llaniladi.</a:t>
            </a:r>
            <a:endParaRPr lang="en-US" sz="1600" dirty="0"/>
          </a:p>
        </p:txBody>
      </p:sp>
      <p:sp>
        <p:nvSpPr>
          <p:cNvPr id="19" name="Text 15"/>
          <p:cNvSpPr/>
          <p:nvPr/>
        </p:nvSpPr>
        <p:spPr>
          <a:xfrm>
            <a:off x="1223645" y="3503930"/>
            <a:ext cx="4202430" cy="296863"/>
          </a:xfrm>
          <a:prstGeom prst="rect">
            <a:avLst/>
          </a:prstGeom>
          <a:noFill/>
        </p:spPr>
        <p:txBody>
          <a:bodyPr wrap="square" lIns="91440" tIns="45720" rIns="91440" bIns="45720" rtlCol="0" anchor="t">
            <a:spAutoFit/>
          </a:bodyPr>
          <a:lstStyle/>
          <a:p>
            <a:pPr>
              <a:lnSpc>
                <a:spcPct val="100000"/>
              </a:lnSpc>
            </a:pPr>
            <a:r>
              <a:rPr lang="en-US" sz="2000" b="1" dirty="0">
                <a:solidFill>
                  <a:srgbClr val="FFFFFF"/>
                </a:solidFill>
                <a:latin typeface="Microsoft Sans Serif" panose="020B0604020202020204" pitchFamily="34" charset="0"/>
                <a:ea typeface="Microsoft Sans Serif" panose="020B0604020202020204" pitchFamily="34" charset="-122"/>
                <a:cs typeface="Microsoft Sans Serif" panose="020B0604020202020204" pitchFamily="34" charset="-120"/>
              </a:rPr>
              <a:t>Texnologik jarayonlar</a:t>
            </a:r>
            <a:endParaRPr lang="en-US" sz="1600" dirty="0"/>
          </a:p>
        </p:txBody>
      </p:sp>
      <p:sp>
        <p:nvSpPr>
          <p:cNvPr id="20" name="Text 16"/>
          <p:cNvSpPr/>
          <p:nvPr/>
        </p:nvSpPr>
        <p:spPr>
          <a:xfrm>
            <a:off x="1231900" y="4069080"/>
            <a:ext cx="4185920" cy="1268016"/>
          </a:xfrm>
          <a:prstGeom prst="rect">
            <a:avLst/>
          </a:prstGeom>
          <a:noFill/>
        </p:spPr>
        <p:txBody>
          <a:bodyPr wrap="square" lIns="91440" tIns="45720" rIns="91440" bIns="45720" rtlCol="0" anchor="t">
            <a:spAutoFit/>
          </a:bodyPr>
          <a:lstStyle/>
          <a:p>
            <a:pPr>
              <a:lnSpc>
                <a:spcPct val="130000"/>
              </a:lnSpc>
            </a:pPr>
            <a:r>
              <a:rPr lang="en-US" sz="16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Bu qurilmalar texnologik jarayonlarni samarali o‘tkazishda ishlatiladi. Ular isitish, sovutish va regeneratsiya kabi jarayonlarni qo’llab-quvvatlaydi.</a:t>
            </a:r>
            <a:endParaRPr lang="en-US" sz="1600" dirty="0"/>
          </a:p>
        </p:txBody>
      </p:sp>
      <p:sp>
        <p:nvSpPr>
          <p:cNvPr id="21" name="Text 17"/>
          <p:cNvSpPr/>
          <p:nvPr/>
        </p:nvSpPr>
        <p:spPr>
          <a:xfrm>
            <a:off x="6318885" y="3503930"/>
            <a:ext cx="4202430" cy="296863"/>
          </a:xfrm>
          <a:prstGeom prst="rect">
            <a:avLst/>
          </a:prstGeom>
          <a:noFill/>
        </p:spPr>
        <p:txBody>
          <a:bodyPr wrap="square" lIns="91440" tIns="45720" rIns="91440" bIns="45720" rtlCol="0" anchor="t">
            <a:spAutoFit/>
          </a:bodyPr>
          <a:lstStyle/>
          <a:p>
            <a:pPr>
              <a:lnSpc>
                <a:spcPct val="100000"/>
              </a:lnSpc>
            </a:pPr>
            <a:r>
              <a:rPr lang="en-US" sz="2000" b="1" dirty="0">
                <a:solidFill>
                  <a:srgbClr val="FFFFFF"/>
                </a:solidFill>
                <a:latin typeface="Microsoft Sans Serif" panose="020B0604020202020204" pitchFamily="34" charset="0"/>
                <a:ea typeface="Microsoft Sans Serif" panose="020B0604020202020204" pitchFamily="34" charset="-122"/>
                <a:cs typeface="Microsoft Sans Serif" panose="020B0604020202020204" pitchFamily="34" charset="-120"/>
              </a:rPr>
              <a:t>Sanoat sohalari</a:t>
            </a:r>
            <a:endParaRPr lang="en-US" sz="1600" dirty="0"/>
          </a:p>
        </p:txBody>
      </p:sp>
      <p:sp>
        <p:nvSpPr>
          <p:cNvPr id="22" name="Text 18"/>
          <p:cNvSpPr/>
          <p:nvPr/>
        </p:nvSpPr>
        <p:spPr>
          <a:xfrm>
            <a:off x="6327140" y="4069080"/>
            <a:ext cx="4185920" cy="1585119"/>
          </a:xfrm>
          <a:prstGeom prst="rect">
            <a:avLst/>
          </a:prstGeom>
          <a:noFill/>
        </p:spPr>
        <p:txBody>
          <a:bodyPr wrap="square" lIns="91440" tIns="45720" rIns="91440" bIns="45720" rtlCol="0" anchor="t">
            <a:spAutoFit/>
          </a:bodyPr>
          <a:lstStyle/>
          <a:p>
            <a:pPr>
              <a:lnSpc>
                <a:spcPct val="130000"/>
              </a:lnSpc>
            </a:pPr>
            <a:r>
              <a:rPr lang="en-US" sz="16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Issiqlik almashinish qurilmalari kimyo, energetika, oziq-ovqat va boshqa sanoatlarda keng qo‘llaniladi. Ular texnologik jarayonlarni samarali o‘tkazishda muhim ahamiyatga ega.</a:t>
            </a:r>
            <a:endParaRPr lang="en-US" sz="1600" dirty="0"/>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2:55-d2nf7rp8bjvh7rlj08bg.png"/>
          <p:cNvPicPr>
            <a:picLocks noChangeAspect="1"/>
          </p:cNvPicPr>
          <p:nvPr/>
        </p:nvPicPr>
        <p:blipFill>
          <a:blip r:embed="rId1"/>
          <a:srcRect l="20" r="20"/>
          <a:stretch>
            <a:fillRect/>
          </a:stretch>
        </p:blipFill>
        <p:spPr>
          <a:xfrm>
            <a:off x="-11430" y="-24130"/>
            <a:ext cx="11249025" cy="6320790"/>
          </a:xfrm>
          <a:prstGeom prst="rect">
            <a:avLst/>
          </a:prstGeom>
        </p:spPr>
      </p:pic>
      <p:pic>
        <p:nvPicPr>
          <p:cNvPr id="3" name="Image 1" descr="https://kimi-img.moonshot.cn/pub/slides/slides_tmpl/image/25-08-27-20:02:54-d2nf7rh8bjvh7rlj08a0.png"/>
          <p:cNvPicPr>
            <a:picLocks noChangeAspect="1"/>
          </p:cNvPicPr>
          <p:nvPr/>
        </p:nvPicPr>
        <p:blipFill>
          <a:blip r:embed="rId2"/>
          <a:stretch>
            <a:fillRect/>
          </a:stretch>
        </p:blipFill>
        <p:spPr>
          <a:xfrm>
            <a:off x="1261745" y="4329430"/>
            <a:ext cx="1511935" cy="1353185"/>
          </a:xfrm>
          <a:prstGeom prst="rect">
            <a:avLst/>
          </a:prstGeom>
        </p:spPr>
      </p:pic>
      <p:sp>
        <p:nvSpPr>
          <p:cNvPr id="4" name="Text 0"/>
          <p:cNvSpPr/>
          <p:nvPr/>
        </p:nvSpPr>
        <p:spPr>
          <a:xfrm>
            <a:off x="3048000" y="1278890"/>
            <a:ext cx="6096000" cy="1211659"/>
          </a:xfrm>
          <a:prstGeom prst="rect">
            <a:avLst/>
          </a:prstGeom>
          <a:noFill/>
        </p:spPr>
        <p:txBody>
          <a:bodyPr wrap="square" lIns="91440" tIns="45720" rIns="91440" bIns="45720" rtlCol="0" anchor="t">
            <a:spAutoFit/>
          </a:bodyPr>
          <a:lstStyle/>
          <a:p>
            <a:pPr algn="ctr">
              <a:lnSpc>
                <a:spcPct val="100000"/>
              </a:lnSpc>
            </a:pPr>
            <a:r>
              <a:rPr lang="en-US" sz="80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02</a:t>
            </a:r>
            <a:endParaRPr lang="en-US" sz="1600" dirty="0"/>
          </a:p>
        </p:txBody>
      </p:sp>
      <p:sp>
        <p:nvSpPr>
          <p:cNvPr id="5" name="Text 1"/>
          <p:cNvSpPr/>
          <p:nvPr/>
        </p:nvSpPr>
        <p:spPr>
          <a:xfrm>
            <a:off x="664210" y="2883535"/>
            <a:ext cx="10737850" cy="1900833"/>
          </a:xfrm>
          <a:prstGeom prst="rect">
            <a:avLst/>
          </a:prstGeom>
          <a:noFill/>
        </p:spPr>
        <p:txBody>
          <a:bodyPr wrap="square" lIns="91440" tIns="45720" rIns="91440" bIns="45720" rtlCol="0" anchor="t">
            <a:spAutoFit/>
          </a:bodyPr>
          <a:lstStyle/>
          <a:p>
            <a:pPr algn="ctr">
              <a:lnSpc>
                <a:spcPct val="100000"/>
              </a:lnSpc>
            </a:pPr>
            <a:r>
              <a:rPr lang="en-US" sz="6000" b="1" dirty="0">
                <a:solidFill>
                  <a:srgbClr val="404040"/>
                </a:solidFill>
                <a:latin typeface="Microsoft Sans Serif" panose="020B0604020202020204" pitchFamily="34" charset="0"/>
                <a:ea typeface="Microsoft Sans Serif" panose="020B0604020202020204" pitchFamily="34" charset="-122"/>
                <a:cs typeface="Microsoft Sans Serif" panose="020B0604020202020204" pitchFamily="34" charset="-120"/>
              </a:rPr>
              <a:t>Sirtiy Issiqlik Almashinish Qurilmalari</a:t>
            </a:r>
            <a:endParaRPr lang="en-US" sz="1600" dirty="0"/>
          </a:p>
        </p:txBody>
      </p:sp>
      <p:sp>
        <p:nvSpPr>
          <p:cNvPr id="6" name="Shape 2"/>
          <p:cNvSpPr/>
          <p:nvPr/>
        </p:nvSpPr>
        <p:spPr>
          <a:xfrm>
            <a:off x="1610995" y="509112"/>
            <a:ext cx="8640000" cy="0"/>
          </a:xfrm>
          <a:prstGeom prst="line">
            <a:avLst/>
          </a:prstGeom>
          <a:noFill/>
          <a:ln w="15875">
            <a:solidFill>
              <a:srgbClr val="000000"/>
            </a:solidFill>
            <a:prstDash val="sysDot"/>
            <a:headEnd type="none"/>
            <a:tailEnd type="none"/>
          </a:ln>
        </p:spPr>
      </p:sp>
      <p:sp>
        <p:nvSpPr>
          <p:cNvPr id="7" name="Shape 3"/>
          <p:cNvSpPr/>
          <p:nvPr/>
        </p:nvSpPr>
        <p:spPr>
          <a:xfrm>
            <a:off x="2355215" y="6550025"/>
            <a:ext cx="8894445" cy="0"/>
          </a:xfrm>
          <a:prstGeom prst="line">
            <a:avLst/>
          </a:prstGeom>
          <a:noFill/>
          <a:ln w="15875">
            <a:solidFill>
              <a:srgbClr val="000000"/>
            </a:solidFill>
            <a:prstDash val="sysDot"/>
            <a:headEnd type="none"/>
            <a:tailEnd type="none"/>
          </a:ln>
        </p:spPr>
      </p:sp>
      <p:sp>
        <p:nvSpPr>
          <p:cNvPr id="8" name="Shape 4"/>
          <p:cNvSpPr/>
          <p:nvPr/>
        </p:nvSpPr>
        <p:spPr>
          <a:xfrm>
            <a:off x="11774805" y="1237615"/>
            <a:ext cx="0" cy="4104005"/>
          </a:xfrm>
          <a:prstGeom prst="line">
            <a:avLst/>
          </a:prstGeom>
          <a:noFill/>
          <a:ln w="19050">
            <a:solidFill>
              <a:srgbClr val="000000"/>
            </a:solidFill>
            <a:prstDash val="solid"/>
            <a:headEnd type="none"/>
            <a:tailEnd type="none"/>
          </a:ln>
        </p:spPr>
      </p:sp>
      <p:sp>
        <p:nvSpPr>
          <p:cNvPr id="9" name="Shape 5"/>
          <p:cNvSpPr/>
          <p:nvPr/>
        </p:nvSpPr>
        <p:spPr>
          <a:xfrm flipV="1">
            <a:off x="586105" y="2072640"/>
            <a:ext cx="0" cy="4104005"/>
          </a:xfrm>
          <a:prstGeom prst="line">
            <a:avLst/>
          </a:prstGeom>
          <a:noFill/>
          <a:ln w="19050">
            <a:solidFill>
              <a:srgbClr val="000000"/>
            </a:solidFill>
            <a:prstDash val="solid"/>
            <a:headEnd type="none"/>
            <a:tailEnd type="none"/>
          </a:ln>
        </p:spPr>
      </p:sp>
      <p:pic>
        <p:nvPicPr>
          <p:cNvPr id="10" name="Image 2" descr="https://kimi-img.moonshot.cn/pub/slides/slides_tmpl/image/25-08-27-20:02:52-d2nf7r18bjvh7rlj07v0.png"/>
          <p:cNvPicPr>
            <a:picLocks noChangeAspect="1"/>
          </p:cNvPicPr>
          <p:nvPr/>
        </p:nvPicPr>
        <p:blipFill>
          <a:blip r:embed="rId3"/>
          <a:stretch>
            <a:fillRect/>
          </a:stretch>
        </p:blipFill>
        <p:spPr>
          <a:xfrm>
            <a:off x="551180" y="337820"/>
            <a:ext cx="902335" cy="298450"/>
          </a:xfrm>
          <a:prstGeom prst="rect">
            <a:avLst/>
          </a:prstGeom>
        </p:spPr>
      </p:pic>
      <p:pic>
        <p:nvPicPr>
          <p:cNvPr id="11" name="Image 3" descr="https://kimi-img.moonshot.cn/pub/slides/slides_tmpl/image/25-08-27-20:02:52-d2nf7r18bjvh7rlj07ug.png"/>
          <p:cNvPicPr>
            <a:picLocks noChangeAspect="1"/>
          </p:cNvPicPr>
          <p:nvPr/>
        </p:nvPicPr>
        <p:blipFill>
          <a:blip r:embed="rId4"/>
          <a:stretch>
            <a:fillRect/>
          </a:stretch>
        </p:blipFill>
        <p:spPr>
          <a:xfrm>
            <a:off x="10459720" y="354330"/>
            <a:ext cx="1334770" cy="304800"/>
          </a:xfrm>
          <a:prstGeom prst="rect">
            <a:avLst/>
          </a:prstGeom>
        </p:spPr>
      </p:pic>
      <p:pic>
        <p:nvPicPr>
          <p:cNvPr id="12" name="Image 4" descr="https://kimi-img.moonshot.cn/pub/slides/slides_tmpl/image/25-08-27-20:02:53-d2nf7r98bjvh7rlj080g.png"/>
          <p:cNvPicPr>
            <a:picLocks noChangeAspect="1"/>
          </p:cNvPicPr>
          <p:nvPr/>
        </p:nvPicPr>
        <p:blipFill>
          <a:blip r:embed="rId5"/>
          <a:stretch>
            <a:fillRect/>
          </a:stretch>
        </p:blipFill>
        <p:spPr>
          <a:xfrm>
            <a:off x="457200" y="1196340"/>
            <a:ext cx="207010" cy="719455"/>
          </a:xfrm>
          <a:prstGeom prst="rect">
            <a:avLst/>
          </a:prstGeom>
        </p:spPr>
      </p:pic>
      <p:pic>
        <p:nvPicPr>
          <p:cNvPr id="13" name="Image 5" descr="https://kimi-img.moonshot.cn/pub/slides/slides_tmpl/image/25-08-27-20:02:53-d2nf7r98bjvh7rlj080g.png"/>
          <p:cNvPicPr>
            <a:picLocks noChangeAspect="1"/>
          </p:cNvPicPr>
          <p:nvPr/>
        </p:nvPicPr>
        <p:blipFill>
          <a:blip r:embed="rId5"/>
          <a:stretch>
            <a:fillRect/>
          </a:stretch>
        </p:blipFill>
        <p:spPr>
          <a:xfrm>
            <a:off x="11654790" y="5469890"/>
            <a:ext cx="207010" cy="719455"/>
          </a:xfrm>
          <a:prstGeom prst="rect">
            <a:avLst/>
          </a:prstGeom>
        </p:spPr>
      </p:pic>
      <p:pic>
        <p:nvPicPr>
          <p:cNvPr id="14" name="Image 6" descr="https://kimi-img.moonshot.cn/pub/slides/slides_tmpl/image/25-08-27-20:02:52-d2nf7r18bjvh7rlj07ug.png"/>
          <p:cNvPicPr>
            <a:picLocks noChangeAspect="1"/>
          </p:cNvPicPr>
          <p:nvPr/>
        </p:nvPicPr>
        <p:blipFill>
          <a:blip r:embed="rId4"/>
          <a:stretch>
            <a:fillRect/>
          </a:stretch>
        </p:blipFill>
        <p:spPr>
          <a:xfrm>
            <a:off x="771525" y="6377305"/>
            <a:ext cx="1334770" cy="304800"/>
          </a:xfrm>
          <a:prstGeom prst="rect">
            <a:avLst/>
          </a:prstGeom>
        </p:spPr>
      </p:pic>
      <p:pic>
        <p:nvPicPr>
          <p:cNvPr id="15" name="Image 7" descr="https://kimi-img.moonshot.cn/pub/slides/slides_tmpl/image/25-08-27-20:02:53-d2nf7r98bjvh7rlj0820.png"/>
          <p:cNvPicPr>
            <a:picLocks noChangeAspect="1"/>
          </p:cNvPicPr>
          <p:nvPr/>
        </p:nvPicPr>
        <p:blipFill>
          <a:blip r:embed="rId6"/>
          <a:stretch>
            <a:fillRect/>
          </a:stretch>
        </p:blipFill>
        <p:spPr>
          <a:xfrm>
            <a:off x="11474450" y="6356350"/>
            <a:ext cx="353695" cy="298450"/>
          </a:xfrm>
          <a:prstGeom prst="rect">
            <a:avLst/>
          </a:prstGeom>
        </p:spPr>
      </p:pic>
      <p:pic>
        <p:nvPicPr>
          <p:cNvPr id="16" name="Image 8" descr="https://kimi-img.moonshot.cn/pub/slides/slides_tmpl/image/25-08-27-20:02:54-d2nf7rh8bjvh7rlj08b0.png"/>
          <p:cNvPicPr>
            <a:picLocks noChangeAspect="1"/>
          </p:cNvPicPr>
          <p:nvPr/>
        </p:nvPicPr>
        <p:blipFill>
          <a:blip r:embed="rId7"/>
          <a:stretch>
            <a:fillRect/>
          </a:stretch>
        </p:blipFill>
        <p:spPr>
          <a:xfrm>
            <a:off x="5148580" y="1563370"/>
            <a:ext cx="2450465" cy="1219200"/>
          </a:xfrm>
          <a:prstGeom prst="rect">
            <a:avLst/>
          </a:prstGeom>
        </p:spPr>
      </p:pic>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flipV="1">
            <a:off x="971055" y="748041"/>
            <a:ext cx="292595" cy="291454"/>
          </a:xfrm>
          <a:prstGeom prst="plaque">
            <a:avLst>
              <a:gd name="adj" fmla="val 50000"/>
            </a:avLst>
          </a:prstGeom>
          <a:solidFill>
            <a:srgbClr val="000000"/>
          </a:solidFill>
        </p:spPr>
      </p:sp>
      <p:sp>
        <p:nvSpPr>
          <p:cNvPr id="3" name="Text 1"/>
          <p:cNvSpPr/>
          <p:nvPr/>
        </p:nvSpPr>
        <p:spPr>
          <a:xfrm>
            <a:off x="971055" y="748041"/>
            <a:ext cx="292595" cy="291454"/>
          </a:xfrm>
          <a:prstGeom prst="rect">
            <a:avLst/>
          </a:prstGeom>
          <a:noFill/>
        </p:spPr>
        <p:txBody>
          <a:bodyPr wrap="square" lIns="45720" tIns="91440" rIns="91440" bIns="45720" rtlCol="0" anchor="ctr"/>
          <a:lstStyle/>
          <a:p>
            <a:pPr>
              <a:lnSpc>
                <a:spcPct val="100000"/>
              </a:lnSpc>
            </a:pPr>
            <a:endParaRPr lang="en-US" sz="1600" dirty="0"/>
          </a:p>
        </p:txBody>
      </p:sp>
      <p:sp>
        <p:nvSpPr>
          <p:cNvPr id="4" name="Shape 2"/>
          <p:cNvSpPr/>
          <p:nvPr/>
        </p:nvSpPr>
        <p:spPr>
          <a:xfrm flipV="1">
            <a:off x="594360" y="380365"/>
            <a:ext cx="438309" cy="436889"/>
          </a:xfrm>
          <a:prstGeom prst="plaque">
            <a:avLst>
              <a:gd name="adj" fmla="val 50000"/>
            </a:avLst>
          </a:prstGeom>
          <a:solidFill>
            <a:srgbClr val="000000"/>
          </a:solidFill>
        </p:spPr>
      </p:sp>
      <p:sp>
        <p:nvSpPr>
          <p:cNvPr id="5" name="Text 3"/>
          <p:cNvSpPr/>
          <p:nvPr/>
        </p:nvSpPr>
        <p:spPr>
          <a:xfrm>
            <a:off x="594360" y="380365"/>
            <a:ext cx="438309" cy="436889"/>
          </a:xfrm>
          <a:prstGeom prst="rect">
            <a:avLst/>
          </a:prstGeom>
          <a:noFill/>
        </p:spPr>
        <p:txBody>
          <a:bodyPr wrap="square" lIns="45720" tIns="91440" rIns="91440" bIns="45720" rtlCol="0" anchor="ctr"/>
          <a:lstStyle/>
          <a:p>
            <a:pPr>
              <a:lnSpc>
                <a:spcPct val="100000"/>
              </a:lnSpc>
            </a:pPr>
            <a:endParaRPr lang="en-US" sz="1600" dirty="0"/>
          </a:p>
        </p:txBody>
      </p:sp>
      <p:pic>
        <p:nvPicPr>
          <p:cNvPr id="6" name="Image 0" descr="https://kimi-img.moonshot.cn/pub/slides/slides_tmpl/image/25-08-27-20:02:57-d2nf7s98bjvh7rlj08ig.png"/>
          <p:cNvPicPr>
            <a:picLocks noChangeAspect="1"/>
          </p:cNvPicPr>
          <p:nvPr/>
        </p:nvPicPr>
        <p:blipFill>
          <a:blip r:embed="rId1"/>
          <a:srcRect l="35" r="35"/>
          <a:stretch>
            <a:fillRect/>
          </a:stretch>
        </p:blipFill>
        <p:spPr>
          <a:xfrm>
            <a:off x="-10795" y="1793240"/>
            <a:ext cx="5464175" cy="5085715"/>
          </a:xfrm>
          <a:prstGeom prst="rect">
            <a:avLst/>
          </a:prstGeom>
        </p:spPr>
      </p:pic>
      <p:sp>
        <p:nvSpPr>
          <p:cNvPr id="7" name="Shape 4"/>
          <p:cNvSpPr/>
          <p:nvPr/>
        </p:nvSpPr>
        <p:spPr>
          <a:xfrm>
            <a:off x="7361555" y="22225"/>
            <a:ext cx="4815840" cy="6827520"/>
          </a:xfrm>
          <a:prstGeom prst="rect">
            <a:avLst/>
          </a:prstGeom>
          <a:gradFill flip="none" rotWithShape="1">
            <a:gsLst>
              <a:gs pos="0">
                <a:srgbClr val="6EAA2E"/>
              </a:gs>
              <a:gs pos="30000">
                <a:srgbClr val="6EAA2E"/>
              </a:gs>
              <a:gs pos="86000">
                <a:srgbClr val="92D050"/>
              </a:gs>
              <a:gs pos="100000">
                <a:srgbClr val="C9E828"/>
              </a:gs>
            </a:gsLst>
            <a:lin ang="13500000" scaled="1"/>
          </a:gradFill>
        </p:spPr>
      </p:sp>
      <p:sp>
        <p:nvSpPr>
          <p:cNvPr id="8" name="Text 5"/>
          <p:cNvSpPr/>
          <p:nvPr/>
        </p:nvSpPr>
        <p:spPr>
          <a:xfrm>
            <a:off x="7361555" y="22225"/>
            <a:ext cx="4815840" cy="6827520"/>
          </a:xfrm>
          <a:prstGeom prst="rect">
            <a:avLst/>
          </a:prstGeom>
          <a:noFill/>
        </p:spPr>
        <p:txBody>
          <a:bodyPr wrap="square" lIns="45720" tIns="91440" rIns="91440" bIns="45720" rtlCol="0" anchor="ctr"/>
          <a:lstStyle/>
          <a:p>
            <a:pPr>
              <a:lnSpc>
                <a:spcPct val="100000"/>
              </a:lnSpc>
            </a:pPr>
            <a:endParaRPr lang="en-US" sz="1600" dirty="0"/>
          </a:p>
        </p:txBody>
      </p:sp>
      <p:sp>
        <p:nvSpPr>
          <p:cNvPr id="9" name="Shape 6"/>
          <p:cNvSpPr/>
          <p:nvPr/>
        </p:nvSpPr>
        <p:spPr>
          <a:xfrm flipV="1">
            <a:off x="11135877" y="6005391"/>
            <a:ext cx="425568" cy="423984"/>
          </a:xfrm>
          <a:prstGeom prst="plaque">
            <a:avLst>
              <a:gd name="adj" fmla="val 50000"/>
            </a:avLst>
          </a:prstGeom>
          <a:solidFill>
            <a:srgbClr val="FFFFFF"/>
          </a:solidFill>
        </p:spPr>
      </p:sp>
      <p:sp>
        <p:nvSpPr>
          <p:cNvPr id="10" name="Text 7"/>
          <p:cNvSpPr/>
          <p:nvPr/>
        </p:nvSpPr>
        <p:spPr>
          <a:xfrm>
            <a:off x="11135877" y="6005391"/>
            <a:ext cx="425568" cy="423984"/>
          </a:xfrm>
          <a:prstGeom prst="rect">
            <a:avLst/>
          </a:prstGeom>
          <a:noFill/>
        </p:spPr>
        <p:txBody>
          <a:bodyPr wrap="square" lIns="45720" tIns="91440" rIns="91440" bIns="45720" rtlCol="0" anchor="ctr"/>
          <a:lstStyle/>
          <a:p>
            <a:pPr>
              <a:lnSpc>
                <a:spcPct val="100000"/>
              </a:lnSpc>
            </a:pPr>
            <a:endParaRPr lang="en-US" sz="1600" dirty="0"/>
          </a:p>
        </p:txBody>
      </p:sp>
      <p:sp>
        <p:nvSpPr>
          <p:cNvPr id="11" name="Shape 8"/>
          <p:cNvSpPr/>
          <p:nvPr/>
        </p:nvSpPr>
        <p:spPr>
          <a:xfrm flipV="1">
            <a:off x="10587990" y="5470525"/>
            <a:ext cx="637503" cy="635551"/>
          </a:xfrm>
          <a:prstGeom prst="plaque">
            <a:avLst>
              <a:gd name="adj" fmla="val 50000"/>
            </a:avLst>
          </a:prstGeom>
          <a:solidFill>
            <a:srgbClr val="FFFFFF"/>
          </a:solidFill>
        </p:spPr>
      </p:sp>
      <p:sp>
        <p:nvSpPr>
          <p:cNvPr id="12" name="Text 9"/>
          <p:cNvSpPr/>
          <p:nvPr/>
        </p:nvSpPr>
        <p:spPr>
          <a:xfrm>
            <a:off x="10587990" y="5470525"/>
            <a:ext cx="637503" cy="635551"/>
          </a:xfrm>
          <a:prstGeom prst="rect">
            <a:avLst/>
          </a:prstGeom>
          <a:noFill/>
        </p:spPr>
        <p:txBody>
          <a:bodyPr wrap="square" lIns="45720" tIns="91440" rIns="91440" bIns="45720" rtlCol="0" anchor="ctr"/>
          <a:lstStyle/>
          <a:p>
            <a:pPr>
              <a:lnSpc>
                <a:spcPct val="100000"/>
              </a:lnSpc>
            </a:pPr>
            <a:endParaRPr lang="en-US" sz="1600" dirty="0"/>
          </a:p>
        </p:txBody>
      </p:sp>
      <p:pic>
        <p:nvPicPr>
          <p:cNvPr id="13" name="Image 1" descr="https://kimi-img.moonshot.cn/pub/slides/slides_tmpl/image/25-08-27-20:02:57-d2nf7s98bjvh7rlj08j0.png"/>
          <p:cNvPicPr>
            <a:picLocks noChangeAspect="1"/>
          </p:cNvPicPr>
          <p:nvPr/>
        </p:nvPicPr>
        <p:blipFill>
          <a:blip r:embed="rId2"/>
          <a:srcRect l="23" r="23"/>
          <a:stretch>
            <a:fillRect/>
          </a:stretch>
        </p:blipFill>
        <p:spPr>
          <a:xfrm>
            <a:off x="692785" y="1851025"/>
            <a:ext cx="6939915" cy="3855720"/>
          </a:xfrm>
          <a:prstGeom prst="rect">
            <a:avLst/>
          </a:prstGeom>
        </p:spPr>
      </p:pic>
      <p:sp>
        <p:nvSpPr>
          <p:cNvPr id="14" name="Text 10"/>
          <p:cNvSpPr/>
          <p:nvPr/>
        </p:nvSpPr>
        <p:spPr>
          <a:xfrm>
            <a:off x="1506220" y="405765"/>
            <a:ext cx="9799955" cy="421680"/>
          </a:xfrm>
          <a:prstGeom prst="rect">
            <a:avLst/>
          </a:prstGeom>
          <a:noFill/>
        </p:spPr>
        <p:txBody>
          <a:bodyPr wrap="square" lIns="91440" tIns="45720" rIns="91440" bIns="45720" rtlCol="0" anchor="t">
            <a:spAutoFit/>
          </a:bodyPr>
          <a:lstStyle/>
          <a:p>
            <a:pPr>
              <a:lnSpc>
                <a:spcPct val="100000"/>
              </a:lnSpc>
            </a:pPr>
            <a:r>
              <a:rPr lang="en-US" sz="2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Sirtiy qurilmalar tavsifi</a:t>
            </a:r>
            <a:endParaRPr lang="en-US" sz="1600" dirty="0"/>
          </a:p>
        </p:txBody>
      </p:sp>
      <p:sp>
        <p:nvSpPr>
          <p:cNvPr id="15" name="Text 11"/>
          <p:cNvSpPr/>
          <p:nvPr/>
        </p:nvSpPr>
        <p:spPr>
          <a:xfrm>
            <a:off x="7766050" y="1290955"/>
            <a:ext cx="4027170" cy="1012825"/>
          </a:xfrm>
          <a:prstGeom prst="rect">
            <a:avLst/>
          </a:prstGeom>
          <a:noFill/>
        </p:spPr>
        <p:txBody>
          <a:bodyPr wrap="square" lIns="91440" tIns="45720" rIns="91440" bIns="45720" rtlCol="0" anchor="t">
            <a:spAutoFit/>
          </a:bodyPr>
          <a:lstStyle/>
          <a:p>
            <a:pPr algn="just">
              <a:lnSpc>
                <a:spcPct val="100000"/>
              </a:lnSpc>
            </a:pPr>
            <a:r>
              <a:rPr lang="en-US" sz="3200" b="1" dirty="0">
                <a:solidFill>
                  <a:srgbClr val="FFFFFF"/>
                </a:solidFill>
                <a:latin typeface="Microsoft Sans Serif" panose="020B0604020202020204" pitchFamily="34" charset="0"/>
                <a:ea typeface="Microsoft Sans Serif" panose="020B0604020202020204" pitchFamily="34" charset="-122"/>
                <a:cs typeface="Microsoft Sans Serif" panose="020B0604020202020204" pitchFamily="34" charset="-120"/>
              </a:rPr>
              <a:t>Sirtiy almashinish qurilmalari</a:t>
            </a:r>
            <a:endParaRPr lang="en-US" sz="1600" dirty="0"/>
          </a:p>
        </p:txBody>
      </p:sp>
      <p:sp>
        <p:nvSpPr>
          <p:cNvPr id="16" name="Text 12"/>
          <p:cNvSpPr/>
          <p:nvPr/>
        </p:nvSpPr>
        <p:spPr>
          <a:xfrm>
            <a:off x="7766050" y="2404745"/>
            <a:ext cx="4014078" cy="3083560"/>
          </a:xfrm>
          <a:prstGeom prst="rect">
            <a:avLst/>
          </a:prstGeom>
          <a:noFill/>
        </p:spPr>
        <p:txBody>
          <a:bodyPr wrap="square" lIns="91440" tIns="45720" rIns="91440" bIns="45720" rtlCol="0" anchor="t"/>
          <a:lstStyle/>
          <a:p>
            <a:pPr>
              <a:lnSpc>
                <a:spcPct val="130000"/>
              </a:lnSpc>
            </a:pPr>
            <a:r>
              <a:rPr lang="en-US" sz="2000" dirty="0">
                <a:solidFill>
                  <a:srgbClr val="FFFFFF"/>
                </a:solidFill>
                <a:latin typeface="Microsoft Sans Serif" panose="020B0604020202020204" pitchFamily="34" charset="0"/>
                <a:ea typeface="Microsoft Sans Serif" panose="020B0604020202020204" pitchFamily="34" charset="-122"/>
                <a:cs typeface="Microsoft Sans Serif" panose="020B0604020202020204" pitchFamily="34" charset="-120"/>
              </a:rPr>
              <a:t>Sirtiy issiqlik almashinish qurilmalarida issiqlik almashinish asosan jism sirtlari orqali sodir bo‘ladi. Bu qurilmalar isitish, sovutish va regeneratsiya jarayonlarida ishlatiladi. Ularning tuzilishi sirtning kattaligiga va materialiga bog‘liq.</a:t>
            </a:r>
            <a:endParaRPr lang="en-US" sz="1600" dirty="0"/>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2:58-d2nf7sh8bjvh7rlj08l0.png"/>
          <p:cNvPicPr>
            <a:picLocks noChangeAspect="1"/>
          </p:cNvPicPr>
          <p:nvPr/>
        </p:nvPicPr>
        <p:blipFill>
          <a:blip r:embed="rId1"/>
          <a:srcRect l="21" r="21"/>
          <a:stretch>
            <a:fillRect/>
          </a:stretch>
        </p:blipFill>
        <p:spPr>
          <a:xfrm>
            <a:off x="0" y="-19050"/>
            <a:ext cx="12235815" cy="6877050"/>
          </a:xfrm>
          <a:prstGeom prst="rect">
            <a:avLst/>
          </a:prstGeom>
        </p:spPr>
      </p:pic>
      <p:pic>
        <p:nvPicPr>
          <p:cNvPr id="3" name="Image 1" descr="https://kimi-img.moonshot.cn/pub/slides/slides_tmpl/image/25-08-27-20:02:57-d2nf7s98bjvh7rlj08jg.png"/>
          <p:cNvPicPr>
            <a:picLocks noChangeAspect="1"/>
          </p:cNvPicPr>
          <p:nvPr/>
        </p:nvPicPr>
        <p:blipFill>
          <a:blip r:embed="rId2"/>
          <a:stretch>
            <a:fillRect/>
          </a:stretch>
        </p:blipFill>
        <p:spPr>
          <a:xfrm>
            <a:off x="594360" y="369570"/>
            <a:ext cx="670560" cy="682625"/>
          </a:xfrm>
          <a:prstGeom prst="rect">
            <a:avLst/>
          </a:prstGeom>
        </p:spPr>
      </p:pic>
      <p:sp>
        <p:nvSpPr>
          <p:cNvPr id="4" name="Shape 0"/>
          <p:cNvSpPr/>
          <p:nvPr/>
        </p:nvSpPr>
        <p:spPr>
          <a:xfrm>
            <a:off x="-6985" y="1494790"/>
            <a:ext cx="12206605" cy="1126490"/>
          </a:xfrm>
          <a:prstGeom prst="roundRect">
            <a:avLst>
              <a:gd name="adj" fmla="val 0"/>
            </a:avLst>
          </a:prstGeom>
          <a:gradFill flip="none" rotWithShape="1">
            <a:gsLst>
              <a:gs pos="0">
                <a:srgbClr val="6EAA2E"/>
              </a:gs>
              <a:gs pos="53000">
                <a:srgbClr val="92D050"/>
              </a:gs>
              <a:gs pos="91000">
                <a:srgbClr val="C9E828"/>
              </a:gs>
              <a:gs pos="100000">
                <a:srgbClr val="C9E828"/>
              </a:gs>
            </a:gsLst>
            <a:lin ang="13500000" scaled="1"/>
          </a:gradFill>
        </p:spPr>
      </p:sp>
      <p:sp>
        <p:nvSpPr>
          <p:cNvPr id="5" name="Text 1"/>
          <p:cNvSpPr/>
          <p:nvPr/>
        </p:nvSpPr>
        <p:spPr>
          <a:xfrm>
            <a:off x="-6985" y="1494790"/>
            <a:ext cx="12206605" cy="1126490"/>
          </a:xfrm>
          <a:prstGeom prst="rect">
            <a:avLst/>
          </a:prstGeom>
          <a:noFill/>
        </p:spPr>
        <p:txBody>
          <a:bodyPr wrap="square" lIns="45720" tIns="91440" rIns="91440" bIns="45720" rtlCol="0" anchor="ctr"/>
          <a:lstStyle/>
          <a:p>
            <a:pPr>
              <a:lnSpc>
                <a:spcPct val="100000"/>
              </a:lnSpc>
            </a:pPr>
            <a:endParaRPr lang="en-US" sz="1600" dirty="0"/>
          </a:p>
        </p:txBody>
      </p:sp>
      <p:sp>
        <p:nvSpPr>
          <p:cNvPr id="6" name="Shape 2"/>
          <p:cNvSpPr/>
          <p:nvPr/>
        </p:nvSpPr>
        <p:spPr>
          <a:xfrm>
            <a:off x="1092200" y="1925320"/>
            <a:ext cx="4359910" cy="4023360"/>
          </a:xfrm>
          <a:prstGeom prst="roundRect">
            <a:avLst>
              <a:gd name="adj" fmla="val 3066"/>
            </a:avLst>
          </a:prstGeom>
          <a:solidFill>
            <a:srgbClr val="FFFFFF"/>
          </a:solidFill>
          <a:ln w="19050">
            <a:gradFill flip="none" rotWithShape="1">
              <a:gsLst>
                <a:gs pos="0">
                  <a:srgbClr val="6EAA2E"/>
                </a:gs>
                <a:gs pos="30000">
                  <a:srgbClr val="6EAA2E"/>
                </a:gs>
                <a:gs pos="100000">
                  <a:srgbClr val="92D050"/>
                </a:gs>
              </a:gsLst>
              <a:lin ang="10800000" scaled="1"/>
            </a:gradFill>
            <a:prstDash val="solid"/>
          </a:ln>
        </p:spPr>
      </p:sp>
      <p:sp>
        <p:nvSpPr>
          <p:cNvPr id="7" name="Text 3"/>
          <p:cNvSpPr/>
          <p:nvPr/>
        </p:nvSpPr>
        <p:spPr>
          <a:xfrm>
            <a:off x="1092200" y="1925320"/>
            <a:ext cx="4359910" cy="4023360"/>
          </a:xfrm>
          <a:prstGeom prst="rect">
            <a:avLst/>
          </a:prstGeom>
          <a:noFill/>
        </p:spPr>
        <p:txBody>
          <a:bodyPr wrap="square" lIns="45720" tIns="91440" rIns="91440" bIns="45720" rtlCol="0" anchor="ctr"/>
          <a:lstStyle/>
          <a:p>
            <a:pPr>
              <a:lnSpc>
                <a:spcPct val="100000"/>
              </a:lnSpc>
            </a:pPr>
            <a:endParaRPr lang="en-US" sz="1600" dirty="0"/>
          </a:p>
        </p:txBody>
      </p:sp>
      <p:sp>
        <p:nvSpPr>
          <p:cNvPr id="8" name="Shape 4"/>
          <p:cNvSpPr/>
          <p:nvPr/>
        </p:nvSpPr>
        <p:spPr>
          <a:xfrm>
            <a:off x="1307465" y="3101340"/>
            <a:ext cx="3893185" cy="0"/>
          </a:xfrm>
          <a:prstGeom prst="line">
            <a:avLst/>
          </a:prstGeom>
          <a:noFill/>
          <a:ln w="19050">
            <a:solidFill>
              <a:srgbClr val="49711E"/>
            </a:solidFill>
            <a:prstDash val="solid"/>
            <a:headEnd type="none"/>
            <a:tailEnd type="none"/>
          </a:ln>
        </p:spPr>
      </p:sp>
      <p:sp>
        <p:nvSpPr>
          <p:cNvPr id="9" name="Shape 5"/>
          <p:cNvSpPr/>
          <p:nvPr/>
        </p:nvSpPr>
        <p:spPr>
          <a:xfrm>
            <a:off x="5913120" y="1925320"/>
            <a:ext cx="4359910" cy="4023360"/>
          </a:xfrm>
          <a:prstGeom prst="roundRect">
            <a:avLst>
              <a:gd name="adj" fmla="val 3066"/>
            </a:avLst>
          </a:prstGeom>
          <a:solidFill>
            <a:srgbClr val="FFFFFF"/>
          </a:solidFill>
          <a:ln w="19050">
            <a:gradFill flip="none" rotWithShape="1">
              <a:gsLst>
                <a:gs pos="0">
                  <a:srgbClr val="6EAA2E"/>
                </a:gs>
                <a:gs pos="30000">
                  <a:srgbClr val="6EAA2E"/>
                </a:gs>
                <a:gs pos="100000">
                  <a:srgbClr val="92D050"/>
                </a:gs>
              </a:gsLst>
              <a:lin ang="10800000" scaled="1"/>
            </a:gradFill>
            <a:prstDash val="solid"/>
          </a:ln>
        </p:spPr>
      </p:sp>
      <p:sp>
        <p:nvSpPr>
          <p:cNvPr id="10" name="Text 6"/>
          <p:cNvSpPr/>
          <p:nvPr/>
        </p:nvSpPr>
        <p:spPr>
          <a:xfrm>
            <a:off x="5913120" y="1925320"/>
            <a:ext cx="4359910" cy="4023360"/>
          </a:xfrm>
          <a:prstGeom prst="rect">
            <a:avLst/>
          </a:prstGeom>
          <a:noFill/>
        </p:spPr>
        <p:txBody>
          <a:bodyPr wrap="square" lIns="45720" tIns="91440" rIns="91440" bIns="45720" rtlCol="0" anchor="ctr"/>
          <a:lstStyle/>
          <a:p>
            <a:pPr>
              <a:lnSpc>
                <a:spcPct val="100000"/>
              </a:lnSpc>
            </a:pPr>
            <a:endParaRPr lang="en-US" sz="1600" dirty="0"/>
          </a:p>
        </p:txBody>
      </p:sp>
      <p:sp>
        <p:nvSpPr>
          <p:cNvPr id="11" name="Shape 7"/>
          <p:cNvSpPr/>
          <p:nvPr/>
        </p:nvSpPr>
        <p:spPr>
          <a:xfrm>
            <a:off x="6128385" y="3101340"/>
            <a:ext cx="3893185" cy="0"/>
          </a:xfrm>
          <a:prstGeom prst="line">
            <a:avLst/>
          </a:prstGeom>
          <a:noFill/>
          <a:ln w="19050">
            <a:solidFill>
              <a:srgbClr val="49711E"/>
            </a:solidFill>
            <a:prstDash val="solid"/>
            <a:headEnd type="none"/>
            <a:tailEnd type="none"/>
          </a:ln>
        </p:spPr>
      </p:sp>
      <p:sp>
        <p:nvSpPr>
          <p:cNvPr id="12" name="Text 8"/>
          <p:cNvSpPr/>
          <p:nvPr/>
        </p:nvSpPr>
        <p:spPr>
          <a:xfrm>
            <a:off x="1506220" y="405765"/>
            <a:ext cx="9799955" cy="421680"/>
          </a:xfrm>
          <a:prstGeom prst="rect">
            <a:avLst/>
          </a:prstGeom>
          <a:noFill/>
        </p:spPr>
        <p:txBody>
          <a:bodyPr wrap="square" lIns="91440" tIns="45720" rIns="91440" bIns="45720" rtlCol="0" anchor="t">
            <a:spAutoFit/>
          </a:bodyPr>
          <a:lstStyle/>
          <a:p>
            <a:pPr>
              <a:lnSpc>
                <a:spcPct val="100000"/>
              </a:lnSpc>
            </a:pPr>
            <a:r>
              <a:rPr lang="en-US" sz="2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Sirtiy almashinish mexanizmi</a:t>
            </a:r>
            <a:endParaRPr lang="en-US" sz="1600" dirty="0"/>
          </a:p>
        </p:txBody>
      </p:sp>
      <p:sp>
        <p:nvSpPr>
          <p:cNvPr id="13" name="Text 9"/>
          <p:cNvSpPr/>
          <p:nvPr/>
        </p:nvSpPr>
        <p:spPr>
          <a:xfrm>
            <a:off x="1326515" y="2209800"/>
            <a:ext cx="3891915" cy="362148"/>
          </a:xfrm>
          <a:prstGeom prst="rect">
            <a:avLst/>
          </a:prstGeom>
          <a:noFill/>
        </p:spPr>
        <p:txBody>
          <a:bodyPr wrap="square" lIns="91440" tIns="45720" rIns="91440" bIns="45720" rtlCol="0" anchor="t">
            <a:spAutoFit/>
          </a:bodyPr>
          <a:lstStyle/>
          <a:p>
            <a:pPr>
              <a:lnSpc>
                <a:spcPct val="100000"/>
              </a:lnSpc>
            </a:pPr>
            <a:r>
              <a:rPr lang="en-US" sz="2400" b="1" dirty="0">
                <a:solidFill>
                  <a:srgbClr val="49711E"/>
                </a:solidFill>
                <a:latin typeface="Microsoft Sans Serif" panose="020B0604020202020204" pitchFamily="34" charset="0"/>
                <a:ea typeface="Microsoft Sans Serif" panose="020B0604020202020204" pitchFamily="34" charset="-122"/>
                <a:cs typeface="Microsoft Sans Serif" panose="020B0604020202020204" pitchFamily="34" charset="-120"/>
              </a:rPr>
              <a:t>Issiqlik uzatish</a:t>
            </a:r>
            <a:endParaRPr lang="en-US" sz="1600" dirty="0"/>
          </a:p>
        </p:txBody>
      </p:sp>
      <p:sp>
        <p:nvSpPr>
          <p:cNvPr id="14" name="Text 10"/>
          <p:cNvSpPr/>
          <p:nvPr/>
        </p:nvSpPr>
        <p:spPr>
          <a:xfrm>
            <a:off x="1307465" y="3155315"/>
            <a:ext cx="3893185" cy="1706959"/>
          </a:xfrm>
          <a:prstGeom prst="rect">
            <a:avLst/>
          </a:prstGeom>
          <a:noFill/>
        </p:spPr>
        <p:txBody>
          <a:bodyPr wrap="square" lIns="91440" tIns="45720" rIns="91440" bIns="45720" rtlCol="0" anchor="t">
            <a:spAutoFit/>
          </a:bodyPr>
          <a:lstStyle/>
          <a:p>
            <a:pPr>
              <a:lnSpc>
                <a:spcPct val="140000"/>
              </a:lnSpc>
            </a:pPr>
            <a:r>
              <a:rPr lang="en-US" sz="16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Sirtiy almashinishda issiqlik uzatuvchi agentlar bir-biridan ajratilgan sirt orqali issiqlikni uzatadi. Bu jarayon konveksiya va o‘tkazuvchanlik orqali amalga oshadi.</a:t>
            </a:r>
            <a:endParaRPr lang="en-US" sz="1600" dirty="0"/>
          </a:p>
        </p:txBody>
      </p:sp>
      <p:sp>
        <p:nvSpPr>
          <p:cNvPr id="15" name="Text 11"/>
          <p:cNvSpPr/>
          <p:nvPr/>
        </p:nvSpPr>
        <p:spPr>
          <a:xfrm>
            <a:off x="6147435" y="2209800"/>
            <a:ext cx="3891915" cy="362148"/>
          </a:xfrm>
          <a:prstGeom prst="rect">
            <a:avLst/>
          </a:prstGeom>
          <a:noFill/>
        </p:spPr>
        <p:txBody>
          <a:bodyPr wrap="square" lIns="91440" tIns="45720" rIns="91440" bIns="45720" rtlCol="0" anchor="t">
            <a:spAutoFit/>
          </a:bodyPr>
          <a:lstStyle/>
          <a:p>
            <a:pPr>
              <a:lnSpc>
                <a:spcPct val="100000"/>
              </a:lnSpc>
            </a:pPr>
            <a:r>
              <a:rPr lang="en-US" sz="2400" b="1" dirty="0">
                <a:solidFill>
                  <a:srgbClr val="49711E"/>
                </a:solidFill>
                <a:latin typeface="Microsoft Sans Serif" panose="020B0604020202020204" pitchFamily="34" charset="0"/>
                <a:ea typeface="Microsoft Sans Serif" panose="020B0604020202020204" pitchFamily="34" charset="-122"/>
                <a:cs typeface="Microsoft Sans Serif" panose="020B0604020202020204" pitchFamily="34" charset="-120"/>
              </a:rPr>
              <a:t>Sirtning holati</a:t>
            </a:r>
            <a:endParaRPr lang="en-US" sz="1600" dirty="0"/>
          </a:p>
        </p:txBody>
      </p:sp>
      <p:sp>
        <p:nvSpPr>
          <p:cNvPr id="16" name="Text 12"/>
          <p:cNvSpPr/>
          <p:nvPr/>
        </p:nvSpPr>
        <p:spPr>
          <a:xfrm>
            <a:off x="6128385" y="3155315"/>
            <a:ext cx="3893185" cy="1365448"/>
          </a:xfrm>
          <a:prstGeom prst="rect">
            <a:avLst/>
          </a:prstGeom>
          <a:noFill/>
        </p:spPr>
        <p:txBody>
          <a:bodyPr wrap="square" lIns="91440" tIns="45720" rIns="91440" bIns="45720" rtlCol="0" anchor="t">
            <a:spAutoFit/>
          </a:bodyPr>
          <a:lstStyle/>
          <a:p>
            <a:pPr>
              <a:lnSpc>
                <a:spcPct val="140000"/>
              </a:lnSpc>
            </a:pPr>
            <a:r>
              <a:rPr lang="en-US" sz="16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Sirtning materiali va holati almashinish samaradorligiga ta’sir qiladi. Toza va yaxshi o‘tkazuvchan sirtlar samarali almashinishni ta’minlaydi.</a:t>
            </a:r>
            <a:endParaRPr lang="en-US" sz="1600" dirty="0"/>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https://kimi-img.moonshot.cn/pub/slides/slides_tmpl/image/25-08-27-20:02:58-d2nf7sh8bjvh7rlj08l0.png"/>
          <p:cNvPicPr>
            <a:picLocks noChangeAspect="1"/>
          </p:cNvPicPr>
          <p:nvPr/>
        </p:nvPicPr>
        <p:blipFill>
          <a:blip r:embed="rId1"/>
          <a:srcRect l="21" r="21"/>
          <a:stretch>
            <a:fillRect/>
          </a:stretch>
        </p:blipFill>
        <p:spPr>
          <a:xfrm>
            <a:off x="0" y="-19050"/>
            <a:ext cx="12235815" cy="6877050"/>
          </a:xfrm>
          <a:prstGeom prst="rect">
            <a:avLst/>
          </a:prstGeom>
        </p:spPr>
      </p:pic>
      <p:pic>
        <p:nvPicPr>
          <p:cNvPr id="3" name="Image 1" descr="https://kimi-img.moonshot.cn/pub/slides/slides_tmpl/image/25-08-27-20:02:57-d2nf7s98bjvh7rlj08jg.png"/>
          <p:cNvPicPr>
            <a:picLocks noChangeAspect="1"/>
          </p:cNvPicPr>
          <p:nvPr/>
        </p:nvPicPr>
        <p:blipFill>
          <a:blip r:embed="rId2"/>
          <a:stretch>
            <a:fillRect/>
          </a:stretch>
        </p:blipFill>
        <p:spPr>
          <a:xfrm>
            <a:off x="594360" y="369570"/>
            <a:ext cx="670560" cy="682625"/>
          </a:xfrm>
          <a:prstGeom prst="rect">
            <a:avLst/>
          </a:prstGeom>
        </p:spPr>
      </p:pic>
      <p:sp>
        <p:nvSpPr>
          <p:cNvPr id="4" name="Shape 0"/>
          <p:cNvSpPr/>
          <p:nvPr/>
        </p:nvSpPr>
        <p:spPr>
          <a:xfrm>
            <a:off x="1086485" y="1710055"/>
            <a:ext cx="3119120" cy="4194175"/>
          </a:xfrm>
          <a:prstGeom prst="roundRect">
            <a:avLst>
              <a:gd name="adj" fmla="val 4788"/>
            </a:avLst>
          </a:prstGeom>
          <a:solidFill>
            <a:srgbClr val="FFFFFF"/>
          </a:solidFill>
          <a:ln w="19050">
            <a:gradFill flip="none" rotWithShape="1">
              <a:gsLst>
                <a:gs pos="0">
                  <a:srgbClr val="6EAA2E"/>
                </a:gs>
                <a:gs pos="30000">
                  <a:srgbClr val="6EAA2E"/>
                </a:gs>
                <a:gs pos="100000">
                  <a:srgbClr val="92D050"/>
                </a:gs>
              </a:gsLst>
              <a:lin ang="10800000" scaled="1"/>
            </a:gradFill>
            <a:prstDash val="solid"/>
          </a:ln>
        </p:spPr>
      </p:sp>
      <p:sp>
        <p:nvSpPr>
          <p:cNvPr id="5" name="Text 1"/>
          <p:cNvSpPr/>
          <p:nvPr/>
        </p:nvSpPr>
        <p:spPr>
          <a:xfrm>
            <a:off x="1086485" y="1710055"/>
            <a:ext cx="3119120" cy="4194175"/>
          </a:xfrm>
          <a:prstGeom prst="rect">
            <a:avLst/>
          </a:prstGeom>
          <a:noFill/>
        </p:spPr>
        <p:txBody>
          <a:bodyPr wrap="square" lIns="45720" tIns="91440" rIns="91440" bIns="45720" rtlCol="0" anchor="ctr"/>
          <a:lstStyle/>
          <a:p>
            <a:pPr>
              <a:lnSpc>
                <a:spcPct val="100000"/>
              </a:lnSpc>
            </a:pPr>
            <a:endParaRPr lang="en-US" sz="1600" dirty="0"/>
          </a:p>
        </p:txBody>
      </p:sp>
      <p:sp>
        <p:nvSpPr>
          <p:cNvPr id="6" name="Shape 2"/>
          <p:cNvSpPr/>
          <p:nvPr/>
        </p:nvSpPr>
        <p:spPr>
          <a:xfrm>
            <a:off x="4500880" y="1710055"/>
            <a:ext cx="3119120" cy="4194175"/>
          </a:xfrm>
          <a:prstGeom prst="roundRect">
            <a:avLst>
              <a:gd name="adj" fmla="val 4788"/>
            </a:avLst>
          </a:prstGeom>
          <a:solidFill>
            <a:srgbClr val="FFFFFF"/>
          </a:solidFill>
          <a:ln w="19050">
            <a:gradFill flip="none" rotWithShape="1">
              <a:gsLst>
                <a:gs pos="0">
                  <a:srgbClr val="6EAA2E"/>
                </a:gs>
                <a:gs pos="30000">
                  <a:srgbClr val="6EAA2E"/>
                </a:gs>
                <a:gs pos="100000">
                  <a:srgbClr val="92D050"/>
                </a:gs>
              </a:gsLst>
              <a:lin ang="10800000" scaled="1"/>
            </a:gradFill>
            <a:prstDash val="solid"/>
          </a:ln>
        </p:spPr>
      </p:sp>
      <p:sp>
        <p:nvSpPr>
          <p:cNvPr id="7" name="Text 3"/>
          <p:cNvSpPr/>
          <p:nvPr/>
        </p:nvSpPr>
        <p:spPr>
          <a:xfrm>
            <a:off x="4500880" y="1710055"/>
            <a:ext cx="3119120" cy="4194175"/>
          </a:xfrm>
          <a:prstGeom prst="rect">
            <a:avLst/>
          </a:prstGeom>
          <a:noFill/>
        </p:spPr>
        <p:txBody>
          <a:bodyPr wrap="square" lIns="45720" tIns="91440" rIns="91440" bIns="45720" rtlCol="0" anchor="ctr"/>
          <a:lstStyle/>
          <a:p>
            <a:pPr>
              <a:lnSpc>
                <a:spcPct val="100000"/>
              </a:lnSpc>
            </a:pPr>
            <a:endParaRPr lang="en-US" sz="1600" dirty="0"/>
          </a:p>
        </p:txBody>
      </p:sp>
      <p:sp>
        <p:nvSpPr>
          <p:cNvPr id="8" name="Shape 4"/>
          <p:cNvSpPr/>
          <p:nvPr/>
        </p:nvSpPr>
        <p:spPr>
          <a:xfrm>
            <a:off x="7915275" y="1710055"/>
            <a:ext cx="3119120" cy="4194175"/>
          </a:xfrm>
          <a:prstGeom prst="roundRect">
            <a:avLst>
              <a:gd name="adj" fmla="val 4788"/>
            </a:avLst>
          </a:prstGeom>
          <a:solidFill>
            <a:srgbClr val="FFFFFF"/>
          </a:solidFill>
          <a:ln w="19050">
            <a:gradFill flip="none" rotWithShape="1">
              <a:gsLst>
                <a:gs pos="0">
                  <a:srgbClr val="6EAA2E"/>
                </a:gs>
                <a:gs pos="30000">
                  <a:srgbClr val="6EAA2E"/>
                </a:gs>
                <a:gs pos="100000">
                  <a:srgbClr val="92D050"/>
                </a:gs>
              </a:gsLst>
              <a:lin ang="10800000" scaled="1"/>
            </a:gradFill>
            <a:prstDash val="solid"/>
          </a:ln>
        </p:spPr>
      </p:sp>
      <p:sp>
        <p:nvSpPr>
          <p:cNvPr id="9" name="Text 5"/>
          <p:cNvSpPr/>
          <p:nvPr/>
        </p:nvSpPr>
        <p:spPr>
          <a:xfrm>
            <a:off x="7915275" y="1710055"/>
            <a:ext cx="3119120" cy="4194175"/>
          </a:xfrm>
          <a:prstGeom prst="rect">
            <a:avLst/>
          </a:prstGeom>
          <a:noFill/>
        </p:spPr>
        <p:txBody>
          <a:bodyPr wrap="square" lIns="45720" tIns="91440" rIns="91440" bIns="45720" rtlCol="0" anchor="ctr"/>
          <a:lstStyle/>
          <a:p>
            <a:pPr>
              <a:lnSpc>
                <a:spcPct val="100000"/>
              </a:lnSpc>
            </a:pPr>
            <a:endParaRPr lang="en-US" sz="1600" dirty="0"/>
          </a:p>
        </p:txBody>
      </p:sp>
      <p:sp>
        <p:nvSpPr>
          <p:cNvPr id="10" name="Text 6"/>
          <p:cNvSpPr/>
          <p:nvPr/>
        </p:nvSpPr>
        <p:spPr>
          <a:xfrm>
            <a:off x="1506220" y="405765"/>
            <a:ext cx="9799955" cy="421680"/>
          </a:xfrm>
          <a:prstGeom prst="rect">
            <a:avLst/>
          </a:prstGeom>
          <a:noFill/>
        </p:spPr>
        <p:txBody>
          <a:bodyPr wrap="square" lIns="91440" tIns="45720" rIns="91440" bIns="45720" rtlCol="0" anchor="t">
            <a:spAutoFit/>
          </a:bodyPr>
          <a:lstStyle/>
          <a:p>
            <a:pPr>
              <a:lnSpc>
                <a:spcPct val="100000"/>
              </a:lnSpc>
            </a:pPr>
            <a:r>
              <a:rPr lang="en-US" sz="2800" b="1"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Sirtiy qurilmalar qo‘llanilishi</a:t>
            </a:r>
            <a:endParaRPr lang="en-US" sz="1600" dirty="0"/>
          </a:p>
        </p:txBody>
      </p:sp>
      <p:sp>
        <p:nvSpPr>
          <p:cNvPr id="11" name="Text 7"/>
          <p:cNvSpPr/>
          <p:nvPr/>
        </p:nvSpPr>
        <p:spPr>
          <a:xfrm>
            <a:off x="781050" y="638175"/>
            <a:ext cx="4064000" cy="174625"/>
          </a:xfrm>
          <a:prstGeom prst="rect">
            <a:avLst/>
          </a:prstGeom>
          <a:noFill/>
        </p:spPr>
        <p:txBody>
          <a:bodyPr wrap="square" lIns="91440" tIns="45720" rIns="91440" bIns="45720" rtlCol="0" anchor="t">
            <a:spAutoFit/>
          </a:bodyPr>
          <a:lstStyle/>
          <a:p>
            <a:pPr>
              <a:lnSpc>
                <a:spcPct val="100000"/>
              </a:lnSpc>
            </a:pPr>
            <a:r>
              <a:rPr lang="en-US" sz="18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 </a:t>
            </a:r>
            <a:endParaRPr lang="en-US" sz="1600" dirty="0"/>
          </a:p>
        </p:txBody>
      </p:sp>
      <p:sp>
        <p:nvSpPr>
          <p:cNvPr id="12" name="Text 8"/>
          <p:cNvSpPr/>
          <p:nvPr/>
        </p:nvSpPr>
        <p:spPr>
          <a:xfrm>
            <a:off x="1363980" y="1902460"/>
            <a:ext cx="722630" cy="1149945"/>
          </a:xfrm>
          <a:prstGeom prst="rect">
            <a:avLst/>
          </a:prstGeom>
          <a:noFill/>
        </p:spPr>
        <p:txBody>
          <a:bodyPr wrap="square" lIns="91440" tIns="45720" rIns="91440" bIns="45720" rtlCol="0" anchor="t">
            <a:spAutoFit/>
          </a:bodyPr>
          <a:lstStyle/>
          <a:p>
            <a:pPr>
              <a:lnSpc>
                <a:spcPct val="100000"/>
              </a:lnSpc>
            </a:pPr>
            <a:r>
              <a:rPr lang="en-US" sz="3600" b="1" dirty="0">
                <a:solidFill>
                  <a:srgbClr val="6EAA2E"/>
                </a:solidFill>
                <a:latin typeface="Microsoft Sans Serif" panose="020B0604020202020204" pitchFamily="34" charset="0"/>
                <a:ea typeface="Microsoft Sans Serif" panose="020B0604020202020204" pitchFamily="34" charset="-122"/>
                <a:cs typeface="Microsoft Sans Serif" panose="020B0604020202020204" pitchFamily="34" charset="-120"/>
              </a:rPr>
              <a:t>01</a:t>
            </a:r>
            <a:endParaRPr lang="en-US" sz="1600" dirty="0"/>
          </a:p>
        </p:txBody>
      </p:sp>
      <p:sp>
        <p:nvSpPr>
          <p:cNvPr id="13" name="Text 9"/>
          <p:cNvSpPr/>
          <p:nvPr/>
        </p:nvSpPr>
        <p:spPr>
          <a:xfrm>
            <a:off x="1313180" y="2498090"/>
            <a:ext cx="2655570" cy="270073"/>
          </a:xfrm>
          <a:prstGeom prst="rect">
            <a:avLst/>
          </a:prstGeom>
          <a:noFill/>
        </p:spPr>
        <p:txBody>
          <a:bodyPr wrap="square" lIns="91440" tIns="45720" rIns="91440" bIns="45720" rtlCol="0" anchor="t">
            <a:spAutoFit/>
          </a:bodyPr>
          <a:lstStyle/>
          <a:p>
            <a:pPr>
              <a:lnSpc>
                <a:spcPct val="100000"/>
              </a:lnSpc>
            </a:pPr>
            <a:r>
              <a:rPr lang="en-US" sz="1800" b="1" dirty="0">
                <a:solidFill>
                  <a:srgbClr val="6EAA2E"/>
                </a:solidFill>
                <a:latin typeface="Microsoft Sans Serif" panose="020B0604020202020204" pitchFamily="34" charset="0"/>
                <a:ea typeface="Microsoft Sans Serif" panose="020B0604020202020204" pitchFamily="34" charset="-122"/>
                <a:cs typeface="Microsoft Sans Serif" panose="020B0604020202020204" pitchFamily="34" charset="-120"/>
              </a:rPr>
              <a:t>Xom-ashyo isitish</a:t>
            </a:r>
            <a:endParaRPr lang="en-US" sz="1600" dirty="0"/>
          </a:p>
        </p:txBody>
      </p:sp>
      <p:sp>
        <p:nvSpPr>
          <p:cNvPr id="14" name="Text 10"/>
          <p:cNvSpPr/>
          <p:nvPr/>
        </p:nvSpPr>
        <p:spPr>
          <a:xfrm>
            <a:off x="1294130" y="3165475"/>
            <a:ext cx="2694940" cy="2880122"/>
          </a:xfrm>
          <a:prstGeom prst="rect">
            <a:avLst/>
          </a:prstGeom>
          <a:noFill/>
        </p:spPr>
        <p:txBody>
          <a:bodyPr wrap="square" lIns="91440" tIns="45720" rIns="91440" bIns="45720" rtlCol="0" anchor="t">
            <a:spAutoFit/>
          </a:bodyPr>
          <a:lstStyle/>
          <a:p>
            <a:pPr>
              <a:lnSpc>
                <a:spcPct val="150000"/>
              </a:lnSpc>
            </a:pPr>
            <a:r>
              <a:rPr lang="en-US" sz="14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Sirtiy issiqlik almashinish qurilmalari xom-ashyo, distillyat va reagentlarni isitish yoki sovutishda ishlatiladi. Ularning asosiy afzalligi — issiqlik uzatuvchi agentlarning aralashmasi va nazorat qilinadigan almashinish jarayoni.</a:t>
            </a:r>
            <a:endParaRPr lang="en-US" sz="1600" dirty="0"/>
          </a:p>
        </p:txBody>
      </p:sp>
      <p:sp>
        <p:nvSpPr>
          <p:cNvPr id="15" name="Text 11"/>
          <p:cNvSpPr/>
          <p:nvPr/>
        </p:nvSpPr>
        <p:spPr>
          <a:xfrm>
            <a:off x="4778375" y="1902460"/>
            <a:ext cx="912495" cy="546298"/>
          </a:xfrm>
          <a:prstGeom prst="rect">
            <a:avLst/>
          </a:prstGeom>
          <a:noFill/>
        </p:spPr>
        <p:txBody>
          <a:bodyPr wrap="square" lIns="91440" tIns="45720" rIns="91440" bIns="45720" rtlCol="0" anchor="t">
            <a:spAutoFit/>
          </a:bodyPr>
          <a:lstStyle/>
          <a:p>
            <a:pPr>
              <a:lnSpc>
                <a:spcPct val="100000"/>
              </a:lnSpc>
            </a:pPr>
            <a:r>
              <a:rPr lang="en-US" sz="3600" b="1" dirty="0">
                <a:solidFill>
                  <a:srgbClr val="6EAA2E"/>
                </a:solidFill>
                <a:latin typeface="Microsoft Sans Serif" panose="020B0604020202020204" pitchFamily="34" charset="0"/>
                <a:ea typeface="Microsoft Sans Serif" panose="020B0604020202020204" pitchFamily="34" charset="-122"/>
                <a:cs typeface="Microsoft Sans Serif" panose="020B0604020202020204" pitchFamily="34" charset="-120"/>
              </a:rPr>
              <a:t>02</a:t>
            </a:r>
            <a:endParaRPr lang="en-US" sz="1600" dirty="0"/>
          </a:p>
        </p:txBody>
      </p:sp>
      <p:sp>
        <p:nvSpPr>
          <p:cNvPr id="16" name="Text 12"/>
          <p:cNvSpPr/>
          <p:nvPr/>
        </p:nvSpPr>
        <p:spPr>
          <a:xfrm>
            <a:off x="4727575" y="2498090"/>
            <a:ext cx="2655570" cy="270073"/>
          </a:xfrm>
          <a:prstGeom prst="rect">
            <a:avLst/>
          </a:prstGeom>
          <a:noFill/>
        </p:spPr>
        <p:txBody>
          <a:bodyPr wrap="square" lIns="91440" tIns="45720" rIns="91440" bIns="45720" rtlCol="0" anchor="t">
            <a:spAutoFit/>
          </a:bodyPr>
          <a:lstStyle/>
          <a:p>
            <a:pPr>
              <a:lnSpc>
                <a:spcPct val="100000"/>
              </a:lnSpc>
            </a:pPr>
            <a:r>
              <a:rPr lang="en-US" sz="1800" b="1" dirty="0">
                <a:solidFill>
                  <a:srgbClr val="6EAA2E"/>
                </a:solidFill>
                <a:latin typeface="Microsoft Sans Serif" panose="020B0604020202020204" pitchFamily="34" charset="0"/>
                <a:ea typeface="Microsoft Sans Serif" panose="020B0604020202020204" pitchFamily="34" charset="-122"/>
                <a:cs typeface="Microsoft Sans Serif" panose="020B0604020202020204" pitchFamily="34" charset="-120"/>
              </a:rPr>
              <a:t>Regeneratsiya</a:t>
            </a:r>
            <a:endParaRPr lang="en-US" sz="1600" dirty="0"/>
          </a:p>
        </p:txBody>
      </p:sp>
      <p:sp>
        <p:nvSpPr>
          <p:cNvPr id="17" name="Text 13"/>
          <p:cNvSpPr/>
          <p:nvPr/>
        </p:nvSpPr>
        <p:spPr>
          <a:xfrm>
            <a:off x="4708525" y="3165475"/>
            <a:ext cx="2694940" cy="1279922"/>
          </a:xfrm>
          <a:prstGeom prst="rect">
            <a:avLst/>
          </a:prstGeom>
          <a:noFill/>
        </p:spPr>
        <p:txBody>
          <a:bodyPr wrap="square" lIns="91440" tIns="45720" rIns="91440" bIns="45720" rtlCol="0" anchor="t">
            <a:spAutoFit/>
          </a:bodyPr>
          <a:lstStyle/>
          <a:p>
            <a:pPr>
              <a:lnSpc>
                <a:spcPct val="150000"/>
              </a:lnSpc>
            </a:pPr>
            <a:r>
              <a:rPr lang="en-US" sz="14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Bu qurilmalar regeneratsiya jarayonlarida ham qo’llaniladi. Issiqlikni saqlash va qayta ishlatish imkoniyatini beradi.</a:t>
            </a:r>
            <a:endParaRPr lang="en-US" sz="1600" dirty="0"/>
          </a:p>
        </p:txBody>
      </p:sp>
      <p:sp>
        <p:nvSpPr>
          <p:cNvPr id="18" name="Text 14"/>
          <p:cNvSpPr/>
          <p:nvPr/>
        </p:nvSpPr>
        <p:spPr>
          <a:xfrm>
            <a:off x="8192770" y="1902460"/>
            <a:ext cx="912495" cy="546298"/>
          </a:xfrm>
          <a:prstGeom prst="rect">
            <a:avLst/>
          </a:prstGeom>
          <a:noFill/>
        </p:spPr>
        <p:txBody>
          <a:bodyPr wrap="square" lIns="91440" tIns="45720" rIns="91440" bIns="45720" rtlCol="0" anchor="t">
            <a:spAutoFit/>
          </a:bodyPr>
          <a:lstStyle/>
          <a:p>
            <a:pPr>
              <a:lnSpc>
                <a:spcPct val="100000"/>
              </a:lnSpc>
            </a:pPr>
            <a:r>
              <a:rPr lang="en-US" sz="3600" b="1" dirty="0">
                <a:solidFill>
                  <a:srgbClr val="6EAA2E"/>
                </a:solidFill>
                <a:latin typeface="Microsoft Sans Serif" panose="020B0604020202020204" pitchFamily="34" charset="0"/>
                <a:ea typeface="Microsoft Sans Serif" panose="020B0604020202020204" pitchFamily="34" charset="-122"/>
                <a:cs typeface="Microsoft Sans Serif" panose="020B0604020202020204" pitchFamily="34" charset="-120"/>
              </a:rPr>
              <a:t>03</a:t>
            </a:r>
            <a:endParaRPr lang="en-US" sz="1600" dirty="0"/>
          </a:p>
        </p:txBody>
      </p:sp>
      <p:sp>
        <p:nvSpPr>
          <p:cNvPr id="19" name="Text 15"/>
          <p:cNvSpPr/>
          <p:nvPr/>
        </p:nvSpPr>
        <p:spPr>
          <a:xfrm>
            <a:off x="8141970" y="2498090"/>
            <a:ext cx="2655570" cy="270073"/>
          </a:xfrm>
          <a:prstGeom prst="rect">
            <a:avLst/>
          </a:prstGeom>
          <a:noFill/>
        </p:spPr>
        <p:txBody>
          <a:bodyPr wrap="square" lIns="91440" tIns="45720" rIns="91440" bIns="45720" rtlCol="0" anchor="t">
            <a:spAutoFit/>
          </a:bodyPr>
          <a:lstStyle/>
          <a:p>
            <a:pPr>
              <a:lnSpc>
                <a:spcPct val="100000"/>
              </a:lnSpc>
            </a:pPr>
            <a:r>
              <a:rPr lang="en-US" sz="1800" b="1" dirty="0">
                <a:solidFill>
                  <a:srgbClr val="6EAA2E"/>
                </a:solidFill>
                <a:latin typeface="Microsoft Sans Serif" panose="020B0604020202020204" pitchFamily="34" charset="0"/>
                <a:ea typeface="Microsoft Sans Serif" panose="020B0604020202020204" pitchFamily="34" charset="-122"/>
                <a:cs typeface="Microsoft Sans Serif" panose="020B0604020202020204" pitchFamily="34" charset="-120"/>
              </a:rPr>
              <a:t>Sanoat sohalari</a:t>
            </a:r>
            <a:endParaRPr lang="en-US" sz="1600" dirty="0"/>
          </a:p>
        </p:txBody>
      </p:sp>
      <p:sp>
        <p:nvSpPr>
          <p:cNvPr id="20" name="Text 16"/>
          <p:cNvSpPr/>
          <p:nvPr/>
        </p:nvSpPr>
        <p:spPr>
          <a:xfrm>
            <a:off x="8122920" y="3165475"/>
            <a:ext cx="2694940" cy="2239963"/>
          </a:xfrm>
          <a:prstGeom prst="rect">
            <a:avLst/>
          </a:prstGeom>
          <a:noFill/>
        </p:spPr>
        <p:txBody>
          <a:bodyPr wrap="square" lIns="91440" tIns="45720" rIns="91440" bIns="45720" rtlCol="0" anchor="t">
            <a:spAutoFit/>
          </a:bodyPr>
          <a:lstStyle/>
          <a:p>
            <a:pPr>
              <a:lnSpc>
                <a:spcPct val="150000"/>
              </a:lnSpc>
            </a:pPr>
            <a:r>
              <a:rPr lang="en-US" sz="1400" dirty="0">
                <a:solidFill>
                  <a:srgbClr val="000000"/>
                </a:solidFill>
                <a:latin typeface="Microsoft Sans Serif" panose="020B0604020202020204" pitchFamily="34" charset="0"/>
                <a:ea typeface="Microsoft Sans Serif" panose="020B0604020202020204" pitchFamily="34" charset="-122"/>
                <a:cs typeface="Microsoft Sans Serif" panose="020B0604020202020204" pitchFamily="34" charset="-120"/>
              </a:rPr>
              <a:t>Sirtiy qurilmalar kimyo, energetika va oziq-ovqat sanoatlari kabi sohalarda keng qo’llaniladi. Ular texnologik jarayonlarni samarali o‘tkazishda muhim ahamiyatga ega.</a:t>
            </a:r>
            <a:endParaRPr lang="en-US" sz="1600" dirty="0"/>
          </a:p>
        </p:txBody>
      </p:sp>
    </p:spTree>
  </p:cSld>
  <p:clrMapOvr>
    <a:masterClrMapping/>
  </p:clrMapOvr>
  <p:transition>
    <p:fade/>
  </p:transition>
</p:sld>
</file>

<file path=ppt/theme/theme1.xml><?xml version="1.0" encoding="utf-8"?>
<a:theme xmlns:a="http://schemas.openxmlformats.org/drawingml/2006/main" name="Custom Theme">
  <a:themeElements>
    <a:clrScheme name="Custom">
      <a:dk1>
        <a:srgbClr val="000000"/>
      </a:dk1>
      <a:lt1>
        <a:srgbClr val="FFFFFF"/>
      </a:lt1>
      <a:dk2>
        <a:srgbClr val="44546A"/>
      </a:dk2>
      <a:lt2>
        <a:srgbClr val="E7E6E6"/>
      </a:lt2>
      <a:accent1>
        <a:srgbClr val="00B0F0"/>
      </a:accent1>
      <a:accent2>
        <a:srgbClr val="92D050"/>
      </a:accent2>
      <a:accent3>
        <a:srgbClr val="FFFF00"/>
      </a:accent3>
      <a:accent4>
        <a:srgbClr val="FFC000"/>
      </a:accent4>
      <a:accent5>
        <a:srgbClr val="7030A0"/>
      </a:accent5>
      <a:accent6>
        <a:srgbClr val="FF9202"/>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Theme">
  <a:themeElements>
    <a:clrScheme name="Custom">
      <a:dk1>
        <a:srgbClr val="000000"/>
      </a:dk1>
      <a:lt1>
        <a:srgbClr val="FFFFFF"/>
      </a:lt1>
      <a:dk2>
        <a:srgbClr val="44546A"/>
      </a:dk2>
      <a:lt2>
        <a:srgbClr val="E7E6E6"/>
      </a:lt2>
      <a:accent1>
        <a:srgbClr val="00B0F0"/>
      </a:accent1>
      <a:accent2>
        <a:srgbClr val="92D050"/>
      </a:accent2>
      <a:accent3>
        <a:srgbClr val="FFFF00"/>
      </a:accent3>
      <a:accent4>
        <a:srgbClr val="FFC000"/>
      </a:accent4>
      <a:accent5>
        <a:srgbClr val="7030A0"/>
      </a:accent5>
      <a:accent6>
        <a:srgbClr val="FF9202"/>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5760</Words>
  <Application>WPS Presentation</Application>
  <PresentationFormat>On-screen Show (16:9)</PresentationFormat>
  <Paragraphs>182</Paragraphs>
  <Slides>20</Slides>
  <Notes>20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20</vt:i4>
      </vt:variant>
    </vt:vector>
  </HeadingPairs>
  <TitlesOfParts>
    <vt:vector size="30" baseType="lpstr">
      <vt:lpstr>Arial</vt:lpstr>
      <vt:lpstr>SimSun</vt:lpstr>
      <vt:lpstr>Wingdings</vt:lpstr>
      <vt:lpstr>Microsoft Sans Serif</vt:lpstr>
      <vt:lpstr>Microsoft Sans Serif</vt:lpstr>
      <vt:lpstr>Microsoft Sans Serif</vt:lpstr>
      <vt:lpstr>Calibri</vt:lpstr>
      <vt:lpstr>Microsoft YaHei</vt:lpstr>
      <vt:lpstr>Arial Unicode MS</vt:lpstr>
      <vt:lpstr>Custom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Moonshot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Issiqlik Almashinish Qurilmalari: Mexanizm va Turlari</dc:title>
  <dc:creator>Kimi</dc:creator>
  <dc:subject>Issiqlik Almashinish Qurilmalari: Mexanizm va Turlari</dc:subject>
  <cp:lastModifiedBy>user</cp:lastModifiedBy>
  <cp:revision>2</cp:revision>
  <dcterms:created xsi:type="dcterms:W3CDTF">2025-12-06T12:43:00Z</dcterms:created>
  <dcterms:modified xsi:type="dcterms:W3CDTF">2025-12-19T05:11:56Z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{"Label":"Issiqlik Almashinish Qurilmalari: Mexanizm va Turlari","ContentProducer":"001191110108MACG2KBH8F10000","ProduceID":"d4q288amisdo1uh9agt0","ReservedCode1":"","ContentPropagator":"001191110108MACG2KBH8F20000","PropagateID":"d4q288amisdo1uh9agt0","ReservedCode2":""}</vt:lpwstr>
  </property>
  <property fmtid="{D5CDD505-2E9C-101B-9397-08002B2CF9AE}" pid="3" name="ICV">
    <vt:lpwstr>C042011FF4194191B14EEE5C65CE907B_13</vt:lpwstr>
  </property>
  <property fmtid="{D5CDD505-2E9C-101B-9397-08002B2CF9AE}" pid="4" name="KSOProductBuildVer">
    <vt:lpwstr>1049-12.2.0.23155</vt:lpwstr>
  </property>
</Properties>
</file>