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png" ContentType="image/png"/>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media/image10.svg" ContentType="image/svg+xml"/>
  <Override PartName="/ppt/media/image12.svg" ContentType="image/svg+xml"/>
  <Override PartName="/ppt/media/image14.svg" ContentType="image/svg+xml"/>
  <Override PartName="/ppt/media/image17.svg" ContentType="image/svg+xml"/>
  <Override PartName="/ppt/media/image19.svg" ContentType="image/svg+xml"/>
  <Override PartName="/ppt/media/image3.svg" ContentType="image/svg+xml"/>
  <Override PartName="/ppt/media/image6.svg" ContentType="image/svg+xml"/>
  <Override PartName="/ppt/media/image8.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18288000" cy="10287000"/>
  <p:notesSz cx="6858000" cy="9144000"/>
  <p:embeddedFontLst>
    <p:embeddedFont>
      <p:font typeface="Questrial" panose="02000000000000000000"/>
      <p:regular r:id="rId20"/>
    </p:embeddedFont>
    <p:embeddedFont>
      <p:font typeface="Calibri" panose="020F0502020204030204" charset="0"/>
      <p:regular r:id="rId21"/>
      <p:bold r:id="rId22"/>
      <p:italic r:id="rId23"/>
      <p:boldItalic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72"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showGuides="1">
      <p:cViewPr varScale="1">
        <p:scale>
          <a:sx n="74" d="100"/>
          <a:sy n="74" d="100"/>
        </p:scale>
        <p:origin x="-1092" y="-90"/>
      </p:cViewPr>
      <p:guideLst>
        <p:guide orient="horz" pos="2172"/>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4" Type="http://schemas.openxmlformats.org/officeDocument/2006/relationships/font" Target="fonts/font5.fntdata"/><Relationship Id="rId23" Type="http://schemas.openxmlformats.org/officeDocument/2006/relationships/font" Target="fonts/font4.fntdata"/><Relationship Id="rId22" Type="http://schemas.openxmlformats.org/officeDocument/2006/relationships/font" Target="fonts/font3.fntdata"/><Relationship Id="rId21" Type="http://schemas.openxmlformats.org/officeDocument/2006/relationships/font" Target="fonts/font2.fntdata"/><Relationship Id="rId20" Type="http://schemas.openxmlformats.org/officeDocument/2006/relationships/font" Target="fonts/font1.fntdata"/><Relationship Id="rId2" Type="http://schemas.openxmlformats.org/officeDocument/2006/relationships/theme" Target="theme/theme1.xml"/><Relationship Id="rId19" Type="http://schemas.openxmlformats.org/officeDocument/2006/relationships/tableStyles" Target="tableStyles.xml"/><Relationship Id="rId18" Type="http://schemas.openxmlformats.org/officeDocument/2006/relationships/viewProps" Target="viewProps.xml"/><Relationship Id="rId17" Type="http://schemas.openxmlformats.org/officeDocument/2006/relationships/presProps" Target="presProps.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5.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8.svg"/><Relationship Id="rId7" Type="http://schemas.openxmlformats.org/officeDocument/2006/relationships/image" Target="../media/image7.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xml"/><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tags" Target="../tags/tag3.xml"/></Relationships>
</file>

<file path=ppt/slides/_rels/slide13.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8.svg"/><Relationship Id="rId7" Type="http://schemas.openxmlformats.org/officeDocument/2006/relationships/image" Target="../media/image7.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image" Target="../media/image1.png"/></Relationships>
</file>

<file path=ppt/slides/_rels/slide14.xml.rels><?xml version="1.0" encoding="UTF-8" standalone="yes"?>
<Relationships xmlns="http://schemas.openxmlformats.org/package/2006/relationships"><Relationship Id="rId9" Type="http://schemas.openxmlformats.org/officeDocument/2006/relationships/image" Target="../media/image9.png"/><Relationship Id="rId8" Type="http://schemas.openxmlformats.org/officeDocument/2006/relationships/image" Target="../media/image12.svg"/><Relationship Id="rId7" Type="http://schemas.openxmlformats.org/officeDocument/2006/relationships/image" Target="../media/image11.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png"/><Relationship Id="rId3" Type="http://schemas.openxmlformats.org/officeDocument/2006/relationships/image" Target="../media/image14.svg"/><Relationship Id="rId2" Type="http://schemas.openxmlformats.org/officeDocument/2006/relationships/image" Target="../media/image13.png"/><Relationship Id="rId19" Type="http://schemas.openxmlformats.org/officeDocument/2006/relationships/slideLayout" Target="../slideLayouts/slideLayout7.xml"/><Relationship Id="rId18" Type="http://schemas.openxmlformats.org/officeDocument/2006/relationships/image" Target="../media/image19.svg"/><Relationship Id="rId17" Type="http://schemas.openxmlformats.org/officeDocument/2006/relationships/image" Target="../media/image18.png"/><Relationship Id="rId16" Type="http://schemas.openxmlformats.org/officeDocument/2006/relationships/image" Target="../media/image3.svg"/><Relationship Id="rId15" Type="http://schemas.openxmlformats.org/officeDocument/2006/relationships/image" Target="../media/image2.png"/><Relationship Id="rId14" Type="http://schemas.openxmlformats.org/officeDocument/2006/relationships/image" Target="../media/image6.svg"/><Relationship Id="rId13" Type="http://schemas.openxmlformats.org/officeDocument/2006/relationships/image" Target="../media/image5.png"/><Relationship Id="rId12" Type="http://schemas.openxmlformats.org/officeDocument/2006/relationships/image" Target="../media/image8.svg"/><Relationship Id="rId11" Type="http://schemas.openxmlformats.org/officeDocument/2006/relationships/image" Target="../media/image7.png"/><Relationship Id="rId10" Type="http://schemas.openxmlformats.org/officeDocument/2006/relationships/image" Target="../media/image10.sv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0.svg"/><Relationship Id="rId1" Type="http://schemas.openxmlformats.org/officeDocument/2006/relationships/image" Target="../media/image9.png"/></Relationships>
</file>

<file path=ppt/slides/_rels/slide4.xml.rels><?xml version="1.0" encoding="UTF-8" standalone="yes"?>
<Relationships xmlns="http://schemas.openxmlformats.org/package/2006/relationships"><Relationship Id="rId6" Type="http://schemas.openxmlformats.org/officeDocument/2006/relationships/vmlDrawing" Target="../drawings/vmlDrawing1.vml"/><Relationship Id="rId5" Type="http://schemas.openxmlformats.org/officeDocument/2006/relationships/slideLayout" Target="../slideLayouts/slideLayout7.xml"/><Relationship Id="rId4" Type="http://schemas.openxmlformats.org/officeDocument/2006/relationships/image" Target="../media/image15.wmf"/><Relationship Id="rId3" Type="http://schemas.openxmlformats.org/officeDocument/2006/relationships/oleObject" Target="../embeddings/oleObject1.bin"/><Relationship Id="rId2" Type="http://schemas.openxmlformats.org/officeDocument/2006/relationships/image" Target="../media/image3.svg"/><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tags" Target="../tags/tag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BCDBD3"/>
        </a:solidFill>
        <a:effectLst/>
      </p:bgPr>
    </p:bg>
    <p:spTree>
      <p:nvGrpSpPr>
        <p:cNvPr id="1" name=""/>
        <p:cNvGrpSpPr/>
        <p:nvPr/>
      </p:nvGrpSpPr>
      <p:grpSpPr>
        <a:xfrm>
          <a:off x="0" y="0"/>
          <a:ext cx="0" cy="0"/>
          <a:chOff x="0" y="0"/>
          <a:chExt cx="0" cy="0"/>
        </a:xfrm>
      </p:grpSpPr>
      <p:grpSp>
        <p:nvGrpSpPr>
          <p:cNvPr id="2" name="Group 2"/>
          <p:cNvGrpSpPr/>
          <p:nvPr/>
        </p:nvGrpSpPr>
        <p:grpSpPr>
          <a:xfrm rot="0">
            <a:off x="441723" y="379852"/>
            <a:ext cx="17404553" cy="9527296"/>
            <a:chOff x="0" y="0"/>
            <a:chExt cx="23206071" cy="12703061"/>
          </a:xfrm>
        </p:grpSpPr>
        <p:grpSp>
          <p:nvGrpSpPr>
            <p:cNvPr id="3" name="Group 3"/>
            <p:cNvGrpSpPr/>
            <p:nvPr/>
          </p:nvGrpSpPr>
          <p:grpSpPr>
            <a:xfrm rot="0">
              <a:off x="0" y="0"/>
              <a:ext cx="23206071" cy="12703061"/>
              <a:chOff x="0" y="0"/>
              <a:chExt cx="4596479" cy="2516124"/>
            </a:xfrm>
          </p:grpSpPr>
          <p:sp>
            <p:nvSpPr>
              <p:cNvPr id="4" name="Freeform 4"/>
              <p:cNvSpPr/>
              <p:nvPr/>
            </p:nvSpPr>
            <p:spPr>
              <a:xfrm>
                <a:off x="0" y="0"/>
                <a:ext cx="4596479" cy="2516124"/>
              </a:xfrm>
              <a:custGeom>
                <a:avLst/>
                <a:gdLst/>
                <a:ahLst/>
                <a:cxnLst/>
                <a:rect l="l" t="t" r="r" b="b"/>
                <a:pathLst>
                  <a:path w="4596479" h="2516124">
                    <a:moveTo>
                      <a:pt x="4517061" y="0"/>
                    </a:moveTo>
                    <a:lnTo>
                      <a:pt x="79418" y="0"/>
                    </a:lnTo>
                    <a:cubicBezTo>
                      <a:pt x="79418" y="43699"/>
                      <a:pt x="44079" y="79418"/>
                      <a:pt x="0" y="79418"/>
                    </a:cubicBezTo>
                    <a:lnTo>
                      <a:pt x="0" y="2436706"/>
                    </a:lnTo>
                    <a:cubicBezTo>
                      <a:pt x="43699" y="2436706"/>
                      <a:pt x="79418" y="2472045"/>
                      <a:pt x="79418" y="2516124"/>
                    </a:cubicBezTo>
                    <a:lnTo>
                      <a:pt x="4517061" y="2516124"/>
                    </a:lnTo>
                    <a:cubicBezTo>
                      <a:pt x="4517061" y="2472425"/>
                      <a:pt x="4552400" y="2436706"/>
                      <a:pt x="4596479" y="2436706"/>
                    </a:cubicBezTo>
                    <a:lnTo>
                      <a:pt x="4596479" y="79418"/>
                    </a:lnTo>
                    <a:cubicBezTo>
                      <a:pt x="4552780" y="79418"/>
                      <a:pt x="4517061" y="44079"/>
                      <a:pt x="4517061" y="0"/>
                    </a:cubicBezTo>
                    <a:close/>
                  </a:path>
                </a:pathLst>
              </a:custGeom>
              <a:solidFill>
                <a:srgbClr val="000000">
                  <a:alpha val="0"/>
                </a:srgbClr>
              </a:solidFill>
              <a:ln w="19050" cap="sq">
                <a:solidFill>
                  <a:srgbClr val="261310"/>
                </a:solidFill>
                <a:prstDash val="solid"/>
                <a:miter/>
              </a:ln>
            </p:spPr>
          </p:sp>
          <p:sp>
            <p:nvSpPr>
              <p:cNvPr id="5" name="TextBox 5"/>
              <p:cNvSpPr txBox="1"/>
              <p:nvPr/>
            </p:nvSpPr>
            <p:spPr>
              <a:xfrm>
                <a:off x="38100" y="-9525"/>
                <a:ext cx="4520279" cy="2487549"/>
              </a:xfrm>
              <a:prstGeom prst="rect">
                <a:avLst/>
              </a:prstGeom>
            </p:spPr>
            <p:txBody>
              <a:bodyPr lIns="50800" tIns="50800" rIns="50800" bIns="50800" rtlCol="0" anchor="ctr"/>
              <a:lstStyle/>
              <a:p>
                <a:pPr algn="ctr">
                  <a:lnSpc>
                    <a:spcPts val="2660"/>
                  </a:lnSpc>
                </a:pPr>
              </a:p>
            </p:txBody>
          </p:sp>
        </p:grpSp>
        <p:grpSp>
          <p:nvGrpSpPr>
            <p:cNvPr id="6" name="Group 6"/>
            <p:cNvGrpSpPr/>
            <p:nvPr/>
          </p:nvGrpSpPr>
          <p:grpSpPr>
            <a:xfrm rot="0">
              <a:off x="170293" y="192716"/>
              <a:ext cx="22836362" cy="12317628"/>
              <a:chOff x="0" y="0"/>
              <a:chExt cx="4596479" cy="2479279"/>
            </a:xfrm>
          </p:grpSpPr>
          <p:sp>
            <p:nvSpPr>
              <p:cNvPr id="7" name="Freeform 7"/>
              <p:cNvSpPr/>
              <p:nvPr/>
            </p:nvSpPr>
            <p:spPr>
              <a:xfrm>
                <a:off x="0" y="0"/>
                <a:ext cx="4596479" cy="2479279"/>
              </a:xfrm>
              <a:custGeom>
                <a:avLst/>
                <a:gdLst/>
                <a:ahLst/>
                <a:cxnLst/>
                <a:rect l="l" t="t" r="r" b="b"/>
                <a:pathLst>
                  <a:path w="4596479" h="2479279">
                    <a:moveTo>
                      <a:pt x="4517061" y="0"/>
                    </a:moveTo>
                    <a:lnTo>
                      <a:pt x="79418" y="0"/>
                    </a:lnTo>
                    <a:cubicBezTo>
                      <a:pt x="79418" y="43699"/>
                      <a:pt x="44079" y="79418"/>
                      <a:pt x="0" y="79418"/>
                    </a:cubicBezTo>
                    <a:lnTo>
                      <a:pt x="0" y="2399861"/>
                    </a:lnTo>
                    <a:cubicBezTo>
                      <a:pt x="43699" y="2399861"/>
                      <a:pt x="79418" y="2435200"/>
                      <a:pt x="79418" y="2479279"/>
                    </a:cubicBezTo>
                    <a:lnTo>
                      <a:pt x="4517061" y="2479279"/>
                    </a:lnTo>
                    <a:cubicBezTo>
                      <a:pt x="4517061" y="2435580"/>
                      <a:pt x="4552400" y="2399861"/>
                      <a:pt x="4596479" y="2399861"/>
                    </a:cubicBezTo>
                    <a:lnTo>
                      <a:pt x="4596479" y="79418"/>
                    </a:lnTo>
                    <a:cubicBezTo>
                      <a:pt x="4552780" y="79418"/>
                      <a:pt x="4517061" y="44079"/>
                      <a:pt x="4517061" y="0"/>
                    </a:cubicBezTo>
                    <a:close/>
                  </a:path>
                </a:pathLst>
              </a:custGeom>
              <a:solidFill>
                <a:srgbClr val="F8F2EC"/>
              </a:solidFill>
            </p:spPr>
          </p:sp>
          <p:sp>
            <p:nvSpPr>
              <p:cNvPr id="8" name="TextBox 8"/>
              <p:cNvSpPr txBox="1"/>
              <p:nvPr/>
            </p:nvSpPr>
            <p:spPr>
              <a:xfrm>
                <a:off x="38100" y="-9525"/>
                <a:ext cx="4520279" cy="2450704"/>
              </a:xfrm>
              <a:prstGeom prst="rect">
                <a:avLst/>
              </a:prstGeom>
            </p:spPr>
            <p:txBody>
              <a:bodyPr lIns="50800" tIns="50800" rIns="50800" bIns="50800" rtlCol="0" anchor="ctr"/>
              <a:lstStyle/>
              <a:p>
                <a:pPr algn="ctr">
                  <a:lnSpc>
                    <a:spcPts val="2660"/>
                  </a:lnSpc>
                </a:pPr>
              </a:p>
            </p:txBody>
          </p:sp>
        </p:grpSp>
      </p:grpSp>
      <p:sp>
        <p:nvSpPr>
          <p:cNvPr id="9" name="Freeform 9"/>
          <p:cNvSpPr/>
          <p:nvPr/>
        </p:nvSpPr>
        <p:spPr>
          <a:xfrm>
            <a:off x="14104662" y="2832967"/>
            <a:ext cx="2738459" cy="3218346"/>
          </a:xfrm>
          <a:custGeom>
            <a:avLst/>
            <a:gdLst/>
            <a:ahLst/>
            <a:cxnLst/>
            <a:rect l="l" t="t" r="r" b="b"/>
            <a:pathLst>
              <a:path w="2738459" h="3218346">
                <a:moveTo>
                  <a:pt x="0" y="0"/>
                </a:moveTo>
                <a:lnTo>
                  <a:pt x="2738459" y="0"/>
                </a:lnTo>
                <a:lnTo>
                  <a:pt x="2738459" y="3218346"/>
                </a:lnTo>
                <a:lnTo>
                  <a:pt x="0" y="3218346"/>
                </a:lnTo>
                <a:lnTo>
                  <a:pt x="0" y="0"/>
                </a:lnTo>
                <a:close/>
              </a:path>
            </a:pathLst>
          </a:custGeom>
          <a:blipFill>
            <a:blip r:embed="rId1"/>
            <a:stretch>
              <a:fillRect l="-13034" t="-4432" r="-16589" b="-5864"/>
            </a:stretch>
          </a:blipFill>
        </p:spPr>
      </p:sp>
      <p:sp>
        <p:nvSpPr>
          <p:cNvPr id="10" name="Freeform 10"/>
          <p:cNvSpPr/>
          <p:nvPr/>
        </p:nvSpPr>
        <p:spPr>
          <a:xfrm rot="-3878630">
            <a:off x="3680702" y="1471233"/>
            <a:ext cx="2034541" cy="1667625"/>
          </a:xfrm>
          <a:custGeom>
            <a:avLst/>
            <a:gdLst/>
            <a:ahLst/>
            <a:cxnLst/>
            <a:rect l="l" t="t" r="r" b="b"/>
            <a:pathLst>
              <a:path w="2034541" h="1667625">
                <a:moveTo>
                  <a:pt x="0" y="0"/>
                </a:moveTo>
                <a:lnTo>
                  <a:pt x="2034540" y="0"/>
                </a:lnTo>
                <a:lnTo>
                  <a:pt x="2034540" y="1667624"/>
                </a:lnTo>
                <a:lnTo>
                  <a:pt x="0" y="166762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1" name="Freeform 11"/>
          <p:cNvSpPr/>
          <p:nvPr/>
        </p:nvSpPr>
        <p:spPr>
          <a:xfrm>
            <a:off x="13173931" y="6293853"/>
            <a:ext cx="4242992" cy="2681983"/>
          </a:xfrm>
          <a:custGeom>
            <a:avLst/>
            <a:gdLst/>
            <a:ahLst/>
            <a:cxnLst/>
            <a:rect l="l" t="t" r="r" b="b"/>
            <a:pathLst>
              <a:path w="4242992" h="2681983">
                <a:moveTo>
                  <a:pt x="0" y="0"/>
                </a:moveTo>
                <a:lnTo>
                  <a:pt x="4242991" y="0"/>
                </a:lnTo>
                <a:lnTo>
                  <a:pt x="4242991" y="2681984"/>
                </a:lnTo>
                <a:lnTo>
                  <a:pt x="0" y="2681984"/>
                </a:lnTo>
                <a:lnTo>
                  <a:pt x="0" y="0"/>
                </a:lnTo>
                <a:close/>
              </a:path>
            </a:pathLst>
          </a:custGeom>
          <a:blipFill>
            <a:blip r:embed="rId4"/>
            <a:stretch>
              <a:fillRect l="-7004" t="-21252" r="-5503" b="-23396"/>
            </a:stretch>
          </a:blipFill>
        </p:spPr>
      </p:sp>
      <p:sp>
        <p:nvSpPr>
          <p:cNvPr id="12" name="TextBox 12"/>
          <p:cNvSpPr txBox="1"/>
          <p:nvPr/>
        </p:nvSpPr>
        <p:spPr>
          <a:xfrm>
            <a:off x="4190958" y="2491464"/>
            <a:ext cx="9921323" cy="3566160"/>
          </a:xfrm>
          <a:prstGeom prst="rect">
            <a:avLst/>
          </a:prstGeom>
        </p:spPr>
        <p:txBody>
          <a:bodyPr lIns="0" tIns="0" rIns="0" bIns="0" rtlCol="0" anchor="t">
            <a:spAutoFit/>
          </a:bodyPr>
          <a:lstStyle/>
          <a:p>
            <a:pPr algn="ctr">
              <a:lnSpc>
                <a:spcPts val="13905"/>
              </a:lnSpc>
            </a:pPr>
            <a:r>
              <a:rPr lang="en-US" sz="11685" b="1">
                <a:solidFill>
                  <a:srgbClr val="261310"/>
                </a:solidFill>
                <a:latin typeface="Grand Cru S Ultra-Bold" panose="00000900000000000000"/>
                <a:ea typeface="Grand Cru S Ultra-Bold" panose="00000900000000000000"/>
                <a:cs typeface="Grand Cru S Ultra-Bold" panose="00000900000000000000"/>
                <a:sym typeface="Grand Cru S Ultra-Bold" panose="00000900000000000000"/>
              </a:rPr>
              <a:t>Radiatsion Fizika</a:t>
            </a:r>
            <a:endParaRPr lang="en-US" sz="11685" b="1">
              <a:solidFill>
                <a:srgbClr val="261310"/>
              </a:solidFill>
              <a:latin typeface="Grand Cru S Ultra-Bold" panose="00000900000000000000"/>
              <a:ea typeface="Grand Cru S Ultra-Bold" panose="00000900000000000000"/>
              <a:cs typeface="Grand Cru S Ultra-Bold" panose="00000900000000000000"/>
              <a:sym typeface="Grand Cru S Ultra-Bold" panose="00000900000000000000"/>
            </a:endParaRPr>
          </a:p>
        </p:txBody>
      </p:sp>
      <p:sp>
        <p:nvSpPr>
          <p:cNvPr id="13" name="Freeform 13"/>
          <p:cNvSpPr/>
          <p:nvPr/>
        </p:nvSpPr>
        <p:spPr>
          <a:xfrm>
            <a:off x="1186322" y="2069819"/>
            <a:ext cx="3502854" cy="6816969"/>
          </a:xfrm>
          <a:custGeom>
            <a:avLst/>
            <a:gdLst/>
            <a:ahLst/>
            <a:cxnLst/>
            <a:rect l="l" t="t" r="r" b="b"/>
            <a:pathLst>
              <a:path w="3502854" h="6816969">
                <a:moveTo>
                  <a:pt x="0" y="0"/>
                </a:moveTo>
                <a:lnTo>
                  <a:pt x="3502854" y="0"/>
                </a:lnTo>
                <a:lnTo>
                  <a:pt x="3502854" y="6816970"/>
                </a:lnTo>
                <a:lnTo>
                  <a:pt x="0" y="681697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4" name="Freeform 14"/>
          <p:cNvSpPr/>
          <p:nvPr/>
        </p:nvSpPr>
        <p:spPr>
          <a:xfrm rot="-9536387">
            <a:off x="12906278" y="1468382"/>
            <a:ext cx="3399978" cy="1673325"/>
          </a:xfrm>
          <a:custGeom>
            <a:avLst/>
            <a:gdLst/>
            <a:ahLst/>
            <a:cxnLst/>
            <a:rect l="l" t="t" r="r" b="b"/>
            <a:pathLst>
              <a:path w="3399978" h="1673325">
                <a:moveTo>
                  <a:pt x="0" y="0"/>
                </a:moveTo>
                <a:lnTo>
                  <a:pt x="3399978" y="0"/>
                </a:lnTo>
                <a:lnTo>
                  <a:pt x="3399978" y="1673326"/>
                </a:lnTo>
                <a:lnTo>
                  <a:pt x="0" y="167332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6" name="TextBox 16"/>
          <p:cNvSpPr txBox="1"/>
          <p:nvPr/>
        </p:nvSpPr>
        <p:spPr>
          <a:xfrm>
            <a:off x="6477000" y="7124700"/>
            <a:ext cx="5513070" cy="1166495"/>
          </a:xfrm>
          <a:prstGeom prst="rect">
            <a:avLst/>
          </a:prstGeom>
        </p:spPr>
        <p:txBody>
          <a:bodyPr lIns="0" tIns="0" rIns="0" bIns="0" rtlCol="0" anchor="t">
            <a:noAutofit/>
          </a:bodyPr>
          <a:lstStyle/>
          <a:p>
            <a:pPr algn="ctr">
              <a:lnSpc>
                <a:spcPts val="3445"/>
              </a:lnSpc>
              <a:spcBef>
                <a:spcPct val="0"/>
              </a:spcBef>
            </a:pPr>
            <a:r>
              <a:rPr lang="en-US" sz="3200" b="1">
                <a:solidFill>
                  <a:schemeClr val="tx1"/>
                </a:solidFill>
                <a:latin typeface="Glacial Indifference Bold" panose="00000800000000000000"/>
                <a:ea typeface="Glacial Indifference Bold" panose="00000800000000000000"/>
                <a:cs typeface="Glacial Indifference Bold" panose="00000800000000000000"/>
                <a:sym typeface="Glacial Indifference Bold" panose="00000800000000000000"/>
              </a:rPr>
              <a:t>Xolmurotova Sevara</a:t>
            </a:r>
            <a:endParaRPr lang="en-US" sz="3200" b="1">
              <a:solidFill>
                <a:schemeClr val="tx1"/>
              </a:solidFill>
              <a:latin typeface="Glacial Indifference Bold" panose="00000800000000000000"/>
              <a:ea typeface="Glacial Indifference Bold" panose="00000800000000000000"/>
              <a:cs typeface="Glacial Indifference Bold" panose="00000800000000000000"/>
              <a:sym typeface="Glacial Indifference Bold" panose="00000800000000000000"/>
            </a:endParaRPr>
          </a:p>
          <a:p>
            <a:pPr algn="ctr">
              <a:lnSpc>
                <a:spcPts val="3445"/>
              </a:lnSpc>
              <a:spcBef>
                <a:spcPct val="0"/>
              </a:spcBef>
            </a:pPr>
            <a:r>
              <a:rPr lang="en-US" sz="3200" b="1">
                <a:solidFill>
                  <a:schemeClr val="tx1"/>
                </a:solidFill>
                <a:latin typeface="Glacial Indifference Bold" panose="00000800000000000000"/>
                <a:ea typeface="Glacial Indifference Bold" panose="00000800000000000000"/>
                <a:cs typeface="Glacial Indifference Bold" panose="00000800000000000000"/>
                <a:sym typeface="Glacial Indifference Bold" panose="00000800000000000000"/>
              </a:rPr>
              <a:t>Yo’ldosheva Shoira</a:t>
            </a:r>
            <a:endParaRPr lang="en-US" sz="3200" b="1">
              <a:solidFill>
                <a:schemeClr val="tx1"/>
              </a:solidFill>
              <a:latin typeface="Glacial Indifference Bold" panose="00000800000000000000"/>
              <a:ea typeface="Glacial Indifference Bold" panose="00000800000000000000"/>
              <a:cs typeface="Glacial Indifference Bold" panose="00000800000000000000"/>
              <a:sym typeface="Glacial Indifference Bold" panose="0000080000000000000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BCDBD3"/>
        </a:solidFill>
        <a:effectLst/>
      </p:bgPr>
    </p:bg>
    <p:spTree>
      <p:nvGrpSpPr>
        <p:cNvPr id="1" name=""/>
        <p:cNvGrpSpPr/>
        <p:nvPr/>
      </p:nvGrpSpPr>
      <p:grpSpPr>
        <a:xfrm>
          <a:off x="0" y="0"/>
          <a:ext cx="0" cy="0"/>
          <a:chOff x="0" y="0"/>
          <a:chExt cx="0" cy="0"/>
        </a:xfrm>
      </p:grpSpPr>
      <p:grpSp>
        <p:nvGrpSpPr>
          <p:cNvPr id="2" name="Group 2"/>
          <p:cNvGrpSpPr/>
          <p:nvPr/>
        </p:nvGrpSpPr>
        <p:grpSpPr>
          <a:xfrm rot="0">
            <a:off x="441723" y="379852"/>
            <a:ext cx="17404553" cy="9527296"/>
            <a:chOff x="0" y="0"/>
            <a:chExt cx="23206071" cy="12703061"/>
          </a:xfrm>
        </p:grpSpPr>
        <p:grpSp>
          <p:nvGrpSpPr>
            <p:cNvPr id="3" name="Group 3"/>
            <p:cNvGrpSpPr/>
            <p:nvPr/>
          </p:nvGrpSpPr>
          <p:grpSpPr>
            <a:xfrm rot="0">
              <a:off x="0" y="0"/>
              <a:ext cx="23206071" cy="12703061"/>
              <a:chOff x="0" y="0"/>
              <a:chExt cx="4596479" cy="2516124"/>
            </a:xfrm>
          </p:grpSpPr>
          <p:sp>
            <p:nvSpPr>
              <p:cNvPr id="4" name="Freeform 4"/>
              <p:cNvSpPr/>
              <p:nvPr/>
            </p:nvSpPr>
            <p:spPr>
              <a:xfrm>
                <a:off x="0" y="0"/>
                <a:ext cx="4596479" cy="2516124"/>
              </a:xfrm>
              <a:custGeom>
                <a:avLst/>
                <a:gdLst/>
                <a:ahLst/>
                <a:cxnLst/>
                <a:rect l="l" t="t" r="r" b="b"/>
                <a:pathLst>
                  <a:path w="4596479" h="2516124">
                    <a:moveTo>
                      <a:pt x="4517061" y="0"/>
                    </a:moveTo>
                    <a:lnTo>
                      <a:pt x="79418" y="0"/>
                    </a:lnTo>
                    <a:cubicBezTo>
                      <a:pt x="79418" y="43699"/>
                      <a:pt x="44079" y="79418"/>
                      <a:pt x="0" y="79418"/>
                    </a:cubicBezTo>
                    <a:lnTo>
                      <a:pt x="0" y="2436706"/>
                    </a:lnTo>
                    <a:cubicBezTo>
                      <a:pt x="43699" y="2436706"/>
                      <a:pt x="79418" y="2472045"/>
                      <a:pt x="79418" y="2516124"/>
                    </a:cubicBezTo>
                    <a:lnTo>
                      <a:pt x="4517061" y="2516124"/>
                    </a:lnTo>
                    <a:cubicBezTo>
                      <a:pt x="4517061" y="2472425"/>
                      <a:pt x="4552400" y="2436706"/>
                      <a:pt x="4596479" y="2436706"/>
                    </a:cubicBezTo>
                    <a:lnTo>
                      <a:pt x="4596479" y="79418"/>
                    </a:lnTo>
                    <a:cubicBezTo>
                      <a:pt x="4552780" y="79418"/>
                      <a:pt x="4517061" y="44079"/>
                      <a:pt x="4517061" y="0"/>
                    </a:cubicBezTo>
                    <a:close/>
                  </a:path>
                </a:pathLst>
              </a:custGeom>
              <a:solidFill>
                <a:srgbClr val="000000">
                  <a:alpha val="0"/>
                </a:srgbClr>
              </a:solidFill>
              <a:ln w="19050" cap="sq">
                <a:solidFill>
                  <a:srgbClr val="261310"/>
                </a:solidFill>
                <a:prstDash val="solid"/>
                <a:miter/>
              </a:ln>
            </p:spPr>
          </p:sp>
          <p:sp>
            <p:nvSpPr>
              <p:cNvPr id="5" name="TextBox 5"/>
              <p:cNvSpPr txBox="1"/>
              <p:nvPr/>
            </p:nvSpPr>
            <p:spPr>
              <a:xfrm>
                <a:off x="38100" y="-9525"/>
                <a:ext cx="4520279" cy="2487549"/>
              </a:xfrm>
              <a:prstGeom prst="rect">
                <a:avLst/>
              </a:prstGeom>
            </p:spPr>
            <p:txBody>
              <a:bodyPr lIns="50800" tIns="50800" rIns="50800" bIns="50800" rtlCol="0" anchor="ctr"/>
              <a:lstStyle/>
              <a:p>
                <a:pPr algn="ctr">
                  <a:lnSpc>
                    <a:spcPts val="2660"/>
                  </a:lnSpc>
                </a:pPr>
              </a:p>
            </p:txBody>
          </p:sp>
        </p:grpSp>
        <p:grpSp>
          <p:nvGrpSpPr>
            <p:cNvPr id="6" name="Group 6"/>
            <p:cNvGrpSpPr/>
            <p:nvPr/>
          </p:nvGrpSpPr>
          <p:grpSpPr>
            <a:xfrm rot="0">
              <a:off x="170293" y="186017"/>
              <a:ext cx="22836362" cy="12317628"/>
              <a:chOff x="0" y="0"/>
              <a:chExt cx="4596479" cy="2479279"/>
            </a:xfrm>
          </p:grpSpPr>
          <p:sp>
            <p:nvSpPr>
              <p:cNvPr id="7" name="Freeform 7"/>
              <p:cNvSpPr/>
              <p:nvPr/>
            </p:nvSpPr>
            <p:spPr>
              <a:xfrm>
                <a:off x="0" y="0"/>
                <a:ext cx="4596479" cy="2479279"/>
              </a:xfrm>
              <a:custGeom>
                <a:avLst/>
                <a:gdLst/>
                <a:ahLst/>
                <a:cxnLst/>
                <a:rect l="l" t="t" r="r" b="b"/>
                <a:pathLst>
                  <a:path w="4596479" h="2479279">
                    <a:moveTo>
                      <a:pt x="4517061" y="0"/>
                    </a:moveTo>
                    <a:lnTo>
                      <a:pt x="79418" y="0"/>
                    </a:lnTo>
                    <a:cubicBezTo>
                      <a:pt x="79418" y="43699"/>
                      <a:pt x="44079" y="79418"/>
                      <a:pt x="0" y="79418"/>
                    </a:cubicBezTo>
                    <a:lnTo>
                      <a:pt x="0" y="2399861"/>
                    </a:lnTo>
                    <a:cubicBezTo>
                      <a:pt x="43699" y="2399861"/>
                      <a:pt x="79418" y="2435200"/>
                      <a:pt x="79418" y="2479279"/>
                    </a:cubicBezTo>
                    <a:lnTo>
                      <a:pt x="4517061" y="2479279"/>
                    </a:lnTo>
                    <a:cubicBezTo>
                      <a:pt x="4517061" y="2435580"/>
                      <a:pt x="4552400" y="2399861"/>
                      <a:pt x="4596479" y="2399861"/>
                    </a:cubicBezTo>
                    <a:lnTo>
                      <a:pt x="4596479" y="79418"/>
                    </a:lnTo>
                    <a:cubicBezTo>
                      <a:pt x="4552780" y="79418"/>
                      <a:pt x="4517061" y="44079"/>
                      <a:pt x="4517061" y="0"/>
                    </a:cubicBezTo>
                    <a:close/>
                  </a:path>
                </a:pathLst>
              </a:custGeom>
              <a:solidFill>
                <a:srgbClr val="F8F2EC"/>
              </a:solidFill>
            </p:spPr>
          </p:sp>
          <p:sp>
            <p:nvSpPr>
              <p:cNvPr id="8" name="TextBox 8"/>
              <p:cNvSpPr txBox="1"/>
              <p:nvPr/>
            </p:nvSpPr>
            <p:spPr>
              <a:xfrm>
                <a:off x="38100" y="-9525"/>
                <a:ext cx="4520279" cy="2450704"/>
              </a:xfrm>
              <a:prstGeom prst="rect">
                <a:avLst/>
              </a:prstGeom>
            </p:spPr>
            <p:txBody>
              <a:bodyPr lIns="50800" tIns="50800" rIns="50800" bIns="50800" rtlCol="0" anchor="ctr"/>
              <a:lstStyle/>
              <a:p>
                <a:pPr algn="ctr">
                  <a:lnSpc>
                    <a:spcPts val="2660"/>
                  </a:lnSpc>
                </a:pPr>
              </a:p>
            </p:txBody>
          </p:sp>
        </p:grpSp>
      </p:grpSp>
      <p:sp>
        <p:nvSpPr>
          <p:cNvPr id="10" name="TextBox 10"/>
          <p:cNvSpPr txBox="1"/>
          <p:nvPr/>
        </p:nvSpPr>
        <p:spPr>
          <a:xfrm>
            <a:off x="1984375" y="1158240"/>
            <a:ext cx="14254480" cy="7862570"/>
          </a:xfrm>
          <a:prstGeom prst="rect">
            <a:avLst/>
          </a:prstGeom>
        </p:spPr>
        <p:txBody>
          <a:bodyPr wrap="square" lIns="0" tIns="0" rIns="0" bIns="0" rtlCol="0" anchor="t">
            <a:noAutofit/>
          </a:bodyPr>
          <a:lstStyle/>
          <a:p>
            <a:pPr algn="just">
              <a:lnSpc>
                <a:spcPct val="100000"/>
              </a:lnSpc>
            </a:pPr>
            <a:r>
              <a:rPr lang="en-US" altLang="ru-RU" sz="2790">
                <a:solidFill>
                  <a:srgbClr val="261310"/>
                </a:solidFill>
                <a:latin typeface="Questrial" panose="02000000000000000000"/>
                <a:ea typeface="Questrial" panose="02000000000000000000"/>
                <a:cs typeface="Questrial" panose="02000000000000000000"/>
                <a:sym typeface="Questrial" panose="02000000000000000000"/>
              </a:rPr>
              <a:t>8</a:t>
            </a:r>
            <a:r>
              <a:rPr lang="en-US" altLang="ru-RU" sz="2790">
                <a:solidFill>
                  <a:srgbClr val="261310"/>
                </a:solidFill>
                <a:latin typeface="+mj-ea"/>
                <a:ea typeface="Questrial" panose="02000000000000000000"/>
                <a:cs typeface="+mj-ea"/>
                <a:sym typeface="Questrial" panose="02000000000000000000"/>
              </a:rPr>
              <a:t>-PRINSIP. AVARIYALARNING OLDINI OLISH.</a:t>
            </a:r>
            <a:endParaRPr lang="en-US" altLang="ru-RU" sz="2790">
              <a:solidFill>
                <a:srgbClr val="261310"/>
              </a:solidFill>
              <a:latin typeface="+mj-ea"/>
              <a:ea typeface="Questrial" panose="02000000000000000000"/>
              <a:cs typeface="+mj-ea"/>
              <a:sym typeface="Questrial" panose="02000000000000000000"/>
            </a:endParaRPr>
          </a:p>
          <a:p>
            <a:pPr algn="just">
              <a:lnSpc>
                <a:spcPct val="100000"/>
              </a:lnSpc>
            </a:pPr>
            <a:r>
              <a:rPr lang="en-US" altLang="ru-RU" sz="2790">
                <a:solidFill>
                  <a:srgbClr val="261310"/>
                </a:solidFill>
                <a:latin typeface="+mj-ea"/>
                <a:ea typeface="Questrial" panose="02000000000000000000"/>
                <a:cs typeface="+mj-ea"/>
                <a:sym typeface="Questrial" panose="02000000000000000000"/>
              </a:rPr>
              <a:t>Yadro yoki radiatsion avariyalar oldini olish uchun barcha amaliy choralar ko‘rilishi kerak.</a:t>
            </a:r>
            <a:endParaRPr lang="en-US" altLang="ru-RU" sz="2790">
              <a:solidFill>
                <a:srgbClr val="261310"/>
              </a:solidFill>
              <a:latin typeface="+mj-ea"/>
              <a:ea typeface="Questrial" panose="02000000000000000000"/>
              <a:cs typeface="+mj-ea"/>
              <a:sym typeface="Questrial" panose="02000000000000000000"/>
            </a:endParaRPr>
          </a:p>
          <a:p>
            <a:pPr algn="just">
              <a:lnSpc>
                <a:spcPct val="100000"/>
              </a:lnSpc>
            </a:pPr>
            <a:r>
              <a:rPr lang="en-US" altLang="ru-RU" sz="2790">
                <a:solidFill>
                  <a:srgbClr val="261310"/>
                </a:solidFill>
                <a:latin typeface="+mj-ea"/>
                <a:ea typeface="Questrial" panose="02000000000000000000"/>
                <a:cs typeface="+mj-ea"/>
                <a:sym typeface="Questrial" panose="02000000000000000000"/>
              </a:rPr>
              <a:t>“Chuqur mudofaa” (defence in depth) tamoyili asosiy usul bo‘lib, bir nechta mustaqil himoya darajalaridan iborat.</a:t>
            </a:r>
            <a:endParaRPr lang="en-US" altLang="ru-RU" sz="2790">
              <a:solidFill>
                <a:srgbClr val="261310"/>
              </a:solidFill>
              <a:latin typeface="+mj-ea"/>
              <a:ea typeface="Questrial" panose="02000000000000000000"/>
              <a:cs typeface="+mj-ea"/>
              <a:sym typeface="Questrial" panose="02000000000000000000"/>
            </a:endParaRPr>
          </a:p>
          <a:p>
            <a:pPr algn="just">
              <a:lnSpc>
                <a:spcPct val="100000"/>
              </a:lnSpc>
            </a:pPr>
            <a:r>
              <a:rPr lang="en-US" altLang="ru-RU" sz="2790">
                <a:solidFill>
                  <a:srgbClr val="261310"/>
                </a:solidFill>
                <a:latin typeface="+mj-ea"/>
                <a:ea typeface="Questrial" panose="02000000000000000000"/>
                <a:cs typeface="+mj-ea"/>
                <a:sym typeface="Questrial" panose="02000000000000000000"/>
              </a:rPr>
              <a:t>Avariya boshqaruvi bo‘yicha rejalari avvaldan ishlab chiqilishi shart.</a:t>
            </a:r>
            <a:endParaRPr lang="en-US" altLang="ru-RU" sz="2790">
              <a:solidFill>
                <a:srgbClr val="261310"/>
              </a:solidFill>
              <a:latin typeface="+mj-ea"/>
              <a:ea typeface="Questrial" panose="02000000000000000000"/>
              <a:cs typeface="+mj-ea"/>
              <a:sym typeface="Questrial" panose="02000000000000000000"/>
            </a:endParaRPr>
          </a:p>
          <a:p>
            <a:pPr algn="just">
              <a:lnSpc>
                <a:spcPct val="100000"/>
              </a:lnSpc>
            </a:pPr>
            <a:endParaRPr lang="en-US" altLang="ru-RU" sz="2790" b="1">
              <a:solidFill>
                <a:srgbClr val="261310"/>
              </a:solidFill>
              <a:latin typeface="+mj-ea"/>
              <a:ea typeface="Grand Cru S Bold" panose="00000800000000000000"/>
              <a:cs typeface="+mj-ea"/>
              <a:sym typeface="Grand Cru S Bold" panose="00000800000000000000"/>
            </a:endParaRPr>
          </a:p>
          <a:p>
            <a:pPr algn="just">
              <a:lnSpc>
                <a:spcPct val="100000"/>
              </a:lnSpc>
              <a:spcBef>
                <a:spcPct val="0"/>
              </a:spcBef>
            </a:pPr>
            <a:r>
              <a:rPr lang="en-US" altLang="ru-RU" sz="2790">
                <a:solidFill>
                  <a:srgbClr val="261310"/>
                </a:solidFill>
                <a:latin typeface="+mj-ea"/>
                <a:ea typeface="Grand Cru S Bold" panose="00000800000000000000"/>
                <a:cs typeface="+mj-ea"/>
                <a:sym typeface="Grand Cru S Bold" panose="00000800000000000000"/>
              </a:rPr>
              <a:t>9-PRINSIP. FAVQULODDA TAYYORGARLIK VA JAVOB</a:t>
            </a:r>
            <a:endParaRPr lang="en-US" altLang="ru-RU" sz="2790">
              <a:solidFill>
                <a:srgbClr val="261310"/>
              </a:solidFill>
              <a:latin typeface="+mj-ea"/>
              <a:ea typeface="Grand Cru S Bold" panose="00000800000000000000"/>
              <a:cs typeface="+mj-ea"/>
              <a:sym typeface="Grand Cru S Bold" panose="00000800000000000000"/>
            </a:endParaRPr>
          </a:p>
          <a:p>
            <a:pPr algn="just">
              <a:lnSpc>
                <a:spcPct val="100000"/>
              </a:lnSpc>
              <a:spcBef>
                <a:spcPct val="0"/>
              </a:spcBef>
            </a:pPr>
            <a:r>
              <a:rPr lang="en-US" altLang="ru-RU" sz="2790">
                <a:solidFill>
                  <a:srgbClr val="261310"/>
                </a:solidFill>
                <a:latin typeface="+mj-ea"/>
                <a:ea typeface="Grand Cru S Bold" panose="00000800000000000000"/>
                <a:cs typeface="+mj-ea"/>
                <a:sym typeface="Grand Cru S Bold" panose="00000800000000000000"/>
              </a:rPr>
              <a:t>Yadro yoki radiatsion hodisalarga tayyor turish va javob choralarini oldindan rejalashtirish shart.</a:t>
            </a:r>
            <a:endParaRPr lang="en-US" altLang="ru-RU" sz="2790">
              <a:solidFill>
                <a:srgbClr val="261310"/>
              </a:solidFill>
              <a:latin typeface="+mj-ea"/>
              <a:ea typeface="Grand Cru S Bold" panose="00000800000000000000"/>
              <a:cs typeface="+mj-ea"/>
              <a:sym typeface="Grand Cru S Bold" panose="00000800000000000000"/>
            </a:endParaRPr>
          </a:p>
          <a:p>
            <a:pPr algn="just">
              <a:lnSpc>
                <a:spcPct val="100000"/>
              </a:lnSpc>
              <a:spcBef>
                <a:spcPct val="0"/>
              </a:spcBef>
            </a:pPr>
            <a:r>
              <a:rPr lang="en-US" altLang="ru-RU" sz="2790">
                <a:solidFill>
                  <a:srgbClr val="261310"/>
                </a:solidFill>
                <a:latin typeface="+mj-ea"/>
                <a:ea typeface="Grand Cru S Bold" panose="00000800000000000000"/>
                <a:cs typeface="+mj-ea"/>
                <a:sym typeface="Grand Cru S Bold" panose="00000800000000000000"/>
              </a:rPr>
              <a:t>Favqulodda vaziyatlarda himoya choralarini tez amalga oshirish uchun mezonlar oldindan belgilanadi.</a:t>
            </a:r>
            <a:endParaRPr lang="en-US" altLang="ru-RU" sz="2790">
              <a:solidFill>
                <a:srgbClr val="261310"/>
              </a:solidFill>
              <a:latin typeface="+mj-ea"/>
              <a:ea typeface="Grand Cru S Bold" panose="00000800000000000000"/>
              <a:cs typeface="+mj-ea"/>
              <a:sym typeface="Grand Cru S Bold" panose="00000800000000000000"/>
            </a:endParaRPr>
          </a:p>
          <a:p>
            <a:pPr algn="just">
              <a:lnSpc>
                <a:spcPct val="100000"/>
              </a:lnSpc>
              <a:spcBef>
                <a:spcPct val="0"/>
              </a:spcBef>
            </a:pPr>
            <a:endParaRPr lang="en-US" altLang="ru-RU" sz="2790">
              <a:solidFill>
                <a:srgbClr val="261310"/>
              </a:solidFill>
              <a:latin typeface="+mj-ea"/>
              <a:ea typeface="Grand Cru S Bold" panose="00000800000000000000"/>
              <a:cs typeface="+mj-ea"/>
              <a:sym typeface="Grand Cru S Bold" panose="00000800000000000000"/>
            </a:endParaRPr>
          </a:p>
          <a:p>
            <a:pPr algn="just">
              <a:lnSpc>
                <a:spcPct val="100000"/>
              </a:lnSpc>
              <a:spcBef>
                <a:spcPct val="0"/>
              </a:spcBef>
            </a:pPr>
            <a:r>
              <a:rPr lang="en-US" altLang="ru-RU" sz="2790">
                <a:solidFill>
                  <a:srgbClr val="261310"/>
                </a:solidFill>
                <a:latin typeface="+mj-ea"/>
                <a:ea typeface="Grand Cru S Bold" panose="00000800000000000000"/>
                <a:cs typeface="+mj-ea"/>
                <a:sym typeface="Grand Cru S Bold" panose="00000800000000000000"/>
              </a:rPr>
              <a:t> 10-PRINSIP. MAVJUD YOKI NAZORATSIZ RADIATSION XAVFLARNI KAMAYTIRISH.</a:t>
            </a:r>
            <a:endParaRPr lang="en-US" altLang="ru-RU" sz="2790">
              <a:solidFill>
                <a:srgbClr val="261310"/>
              </a:solidFill>
              <a:latin typeface="+mj-ea"/>
              <a:ea typeface="Grand Cru S Bold" panose="00000800000000000000"/>
              <a:cs typeface="+mj-ea"/>
              <a:sym typeface="Grand Cru S Bold" panose="00000800000000000000"/>
            </a:endParaRPr>
          </a:p>
          <a:p>
            <a:pPr algn="just">
              <a:lnSpc>
                <a:spcPct val="100000"/>
              </a:lnSpc>
              <a:spcBef>
                <a:spcPct val="0"/>
              </a:spcBef>
            </a:pPr>
            <a:r>
              <a:rPr lang="en-US" altLang="ru-RU" sz="2790">
                <a:solidFill>
                  <a:srgbClr val="261310"/>
                </a:solidFill>
                <a:latin typeface="+mj-ea"/>
                <a:ea typeface="Grand Cru S Bold" panose="00000800000000000000"/>
                <a:cs typeface="+mj-ea"/>
                <a:sym typeface="Grand Cru S Bold" panose="00000800000000000000"/>
              </a:rPr>
              <a:t>Mavjud yoki tartibga solinmagan radiatsion xavflarni kamaytirishga qaratilgan choralarga faqat ular asoslangan va optimallashtirilgan bo‘lsa ruxsat beriladi.</a:t>
            </a:r>
            <a:endParaRPr lang="en-US" altLang="ru-RU" sz="2790">
              <a:solidFill>
                <a:srgbClr val="261310"/>
              </a:solidFill>
              <a:latin typeface="+mj-ea"/>
              <a:ea typeface="Grand Cru S Bold" panose="00000800000000000000"/>
              <a:cs typeface="+mj-ea"/>
              <a:sym typeface="Grand Cru S Bold" panose="00000800000000000000"/>
            </a:endParaRPr>
          </a:p>
          <a:p>
            <a:pPr algn="just">
              <a:lnSpc>
                <a:spcPct val="100000"/>
              </a:lnSpc>
              <a:spcBef>
                <a:spcPct val="0"/>
              </a:spcBef>
            </a:pPr>
            <a:r>
              <a:rPr lang="en-US" altLang="ru-RU" sz="2790">
                <a:solidFill>
                  <a:srgbClr val="261310"/>
                </a:solidFill>
                <a:latin typeface="+mj-ea"/>
                <a:ea typeface="Grand Cru S Bold" panose="00000800000000000000"/>
                <a:cs typeface="+mj-ea"/>
                <a:sym typeface="Grand Cru S Bold" panose="00000800000000000000"/>
              </a:rPr>
              <a:t>Bunga quyidagilar kiradi:</a:t>
            </a:r>
            <a:endParaRPr lang="en-US" altLang="ru-RU" sz="2790">
              <a:solidFill>
                <a:srgbClr val="261310"/>
              </a:solidFill>
              <a:latin typeface="+mj-ea"/>
              <a:ea typeface="Grand Cru S Bold" panose="00000800000000000000"/>
              <a:cs typeface="+mj-ea"/>
              <a:sym typeface="Grand Cru S Bold" panose="00000800000000000000"/>
            </a:endParaRPr>
          </a:p>
          <a:p>
            <a:pPr algn="just">
              <a:lnSpc>
                <a:spcPct val="100000"/>
              </a:lnSpc>
              <a:spcBef>
                <a:spcPct val="0"/>
              </a:spcBef>
            </a:pPr>
            <a:r>
              <a:rPr lang="en-US" altLang="ru-RU" sz="2790">
                <a:solidFill>
                  <a:srgbClr val="261310"/>
                </a:solidFill>
                <a:latin typeface="+mj-ea"/>
                <a:ea typeface="Grand Cru S Bold" panose="00000800000000000000"/>
                <a:cs typeface="+mj-ea"/>
                <a:sym typeface="Grand Cru S Bold" panose="00000800000000000000"/>
              </a:rPr>
              <a:t>* tabiiy manbalardan keladigan yuqori nurlanish (masalan, radon);</a:t>
            </a:r>
            <a:endParaRPr lang="en-US" altLang="ru-RU" sz="2790">
              <a:solidFill>
                <a:srgbClr val="261310"/>
              </a:solidFill>
              <a:latin typeface="+mj-ea"/>
              <a:ea typeface="Grand Cru S Bold" panose="00000800000000000000"/>
              <a:cs typeface="+mj-ea"/>
              <a:sym typeface="Grand Cru S Bold" panose="00000800000000000000"/>
            </a:endParaRPr>
          </a:p>
          <a:p>
            <a:pPr algn="just">
              <a:lnSpc>
                <a:spcPct val="100000"/>
              </a:lnSpc>
              <a:spcBef>
                <a:spcPct val="0"/>
              </a:spcBef>
            </a:pPr>
            <a:r>
              <a:rPr lang="en-US" altLang="ru-RU" sz="2790">
                <a:solidFill>
                  <a:srgbClr val="261310"/>
                </a:solidFill>
                <a:latin typeface="+mj-ea"/>
                <a:ea typeface="Grand Cru S Bold" panose="00000800000000000000"/>
                <a:cs typeface="+mj-ea"/>
                <a:sym typeface="Grand Cru S Bold" panose="00000800000000000000"/>
              </a:rPr>
              <a:t>* nazorat qilinmagan eski faoliyatlar qoldiqlari;</a:t>
            </a:r>
            <a:endParaRPr lang="en-US" altLang="ru-RU" sz="2790">
              <a:solidFill>
                <a:srgbClr val="261310"/>
              </a:solidFill>
              <a:latin typeface="+mj-ea"/>
              <a:ea typeface="Grand Cru S Bold" panose="00000800000000000000"/>
              <a:cs typeface="+mj-ea"/>
              <a:sym typeface="Grand Cru S Bold" panose="00000800000000000000"/>
            </a:endParaRPr>
          </a:p>
          <a:p>
            <a:pPr algn="just">
              <a:lnSpc>
                <a:spcPct val="100000"/>
              </a:lnSpc>
              <a:spcBef>
                <a:spcPct val="0"/>
              </a:spcBef>
            </a:pPr>
            <a:r>
              <a:rPr lang="en-US" altLang="ru-RU" sz="2790">
                <a:solidFill>
                  <a:srgbClr val="261310"/>
                </a:solidFill>
                <a:latin typeface="+mj-ea"/>
                <a:ea typeface="Grand Cru S Bold" panose="00000800000000000000"/>
                <a:cs typeface="+mj-ea"/>
                <a:sym typeface="Grand Cru S Bold" panose="00000800000000000000"/>
              </a:rPr>
              <a:t>* avariya oqibatida yuzaga kelgan ifloslanish.[2]</a:t>
            </a:r>
            <a:endParaRPr lang="en-US" altLang="ru-RU" sz="2790">
              <a:solidFill>
                <a:srgbClr val="261310"/>
              </a:solidFill>
              <a:latin typeface="+mj-ea"/>
              <a:ea typeface="Grand Cru S Bold" panose="00000800000000000000"/>
              <a:cs typeface="+mj-ea"/>
              <a:sym typeface="Grand Cru S Bold" panose="00000800000000000000"/>
            </a:endParaRPr>
          </a:p>
          <a:p>
            <a:pPr algn="l">
              <a:lnSpc>
                <a:spcPts val="3905"/>
              </a:lnSpc>
            </a:pPr>
            <a:endParaRPr lang="en-US" sz="2790">
              <a:solidFill>
                <a:srgbClr val="261310"/>
              </a:solidFill>
              <a:latin typeface="Questrial" panose="02000000000000000000"/>
              <a:ea typeface="Questrial" panose="02000000000000000000"/>
              <a:cs typeface="Questrial" panose="02000000000000000000"/>
              <a:sym typeface="Questrial" panose="0200000000000000000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BCDBD3"/>
        </a:solidFill>
        <a:effectLst/>
      </p:bgPr>
    </p:bg>
    <p:spTree>
      <p:nvGrpSpPr>
        <p:cNvPr id="1" name=""/>
        <p:cNvGrpSpPr/>
        <p:nvPr/>
      </p:nvGrpSpPr>
      <p:grpSpPr>
        <a:xfrm>
          <a:off x="0" y="0"/>
          <a:ext cx="0" cy="0"/>
          <a:chOff x="0" y="0"/>
          <a:chExt cx="0" cy="0"/>
        </a:xfrm>
      </p:grpSpPr>
      <p:grpSp>
        <p:nvGrpSpPr>
          <p:cNvPr id="2" name="Group 2"/>
          <p:cNvGrpSpPr/>
          <p:nvPr/>
        </p:nvGrpSpPr>
        <p:grpSpPr>
          <a:xfrm rot="0">
            <a:off x="441723" y="379852"/>
            <a:ext cx="17404553" cy="9527296"/>
            <a:chOff x="0" y="0"/>
            <a:chExt cx="23206071" cy="12703061"/>
          </a:xfrm>
        </p:grpSpPr>
        <p:grpSp>
          <p:nvGrpSpPr>
            <p:cNvPr id="3" name="Group 3"/>
            <p:cNvGrpSpPr/>
            <p:nvPr/>
          </p:nvGrpSpPr>
          <p:grpSpPr>
            <a:xfrm rot="0">
              <a:off x="0" y="0"/>
              <a:ext cx="23206071" cy="12703061"/>
              <a:chOff x="0" y="0"/>
              <a:chExt cx="4596479" cy="2516124"/>
            </a:xfrm>
          </p:grpSpPr>
          <p:sp>
            <p:nvSpPr>
              <p:cNvPr id="4" name="Freeform 4"/>
              <p:cNvSpPr/>
              <p:nvPr/>
            </p:nvSpPr>
            <p:spPr>
              <a:xfrm>
                <a:off x="0" y="0"/>
                <a:ext cx="4596479" cy="2516124"/>
              </a:xfrm>
              <a:custGeom>
                <a:avLst/>
                <a:gdLst/>
                <a:ahLst/>
                <a:cxnLst/>
                <a:rect l="l" t="t" r="r" b="b"/>
                <a:pathLst>
                  <a:path w="4596479" h="2516124">
                    <a:moveTo>
                      <a:pt x="4517061" y="0"/>
                    </a:moveTo>
                    <a:lnTo>
                      <a:pt x="79418" y="0"/>
                    </a:lnTo>
                    <a:cubicBezTo>
                      <a:pt x="79418" y="43699"/>
                      <a:pt x="44079" y="79418"/>
                      <a:pt x="0" y="79418"/>
                    </a:cubicBezTo>
                    <a:lnTo>
                      <a:pt x="0" y="2436706"/>
                    </a:lnTo>
                    <a:cubicBezTo>
                      <a:pt x="43699" y="2436706"/>
                      <a:pt x="79418" y="2472045"/>
                      <a:pt x="79418" y="2516124"/>
                    </a:cubicBezTo>
                    <a:lnTo>
                      <a:pt x="4517061" y="2516124"/>
                    </a:lnTo>
                    <a:cubicBezTo>
                      <a:pt x="4517061" y="2472425"/>
                      <a:pt x="4552400" y="2436706"/>
                      <a:pt x="4596479" y="2436706"/>
                    </a:cubicBezTo>
                    <a:lnTo>
                      <a:pt x="4596479" y="79418"/>
                    </a:lnTo>
                    <a:cubicBezTo>
                      <a:pt x="4552780" y="79418"/>
                      <a:pt x="4517061" y="44079"/>
                      <a:pt x="4517061" y="0"/>
                    </a:cubicBezTo>
                    <a:close/>
                  </a:path>
                </a:pathLst>
              </a:custGeom>
              <a:solidFill>
                <a:srgbClr val="000000">
                  <a:alpha val="0"/>
                </a:srgbClr>
              </a:solidFill>
              <a:ln w="19050" cap="sq">
                <a:solidFill>
                  <a:srgbClr val="261310"/>
                </a:solidFill>
                <a:prstDash val="solid"/>
                <a:miter/>
              </a:ln>
            </p:spPr>
          </p:sp>
          <p:sp>
            <p:nvSpPr>
              <p:cNvPr id="5" name="TextBox 5"/>
              <p:cNvSpPr txBox="1"/>
              <p:nvPr/>
            </p:nvSpPr>
            <p:spPr>
              <a:xfrm>
                <a:off x="38100" y="-9525"/>
                <a:ext cx="4520279" cy="2487549"/>
              </a:xfrm>
              <a:prstGeom prst="rect">
                <a:avLst/>
              </a:prstGeom>
            </p:spPr>
            <p:txBody>
              <a:bodyPr lIns="50800" tIns="50800" rIns="50800" bIns="50800" rtlCol="0" anchor="ctr"/>
              <a:lstStyle/>
              <a:p>
                <a:pPr algn="ctr">
                  <a:lnSpc>
                    <a:spcPts val="2660"/>
                  </a:lnSpc>
                </a:pPr>
              </a:p>
            </p:txBody>
          </p:sp>
        </p:grpSp>
        <p:grpSp>
          <p:nvGrpSpPr>
            <p:cNvPr id="6" name="Group 6"/>
            <p:cNvGrpSpPr/>
            <p:nvPr/>
          </p:nvGrpSpPr>
          <p:grpSpPr>
            <a:xfrm rot="0">
              <a:off x="170293" y="186017"/>
              <a:ext cx="22836362" cy="12317628"/>
              <a:chOff x="0" y="0"/>
              <a:chExt cx="4596479" cy="2479279"/>
            </a:xfrm>
          </p:grpSpPr>
          <p:sp>
            <p:nvSpPr>
              <p:cNvPr id="7" name="Freeform 7"/>
              <p:cNvSpPr/>
              <p:nvPr/>
            </p:nvSpPr>
            <p:spPr>
              <a:xfrm>
                <a:off x="0" y="0"/>
                <a:ext cx="4596479" cy="2479279"/>
              </a:xfrm>
              <a:custGeom>
                <a:avLst/>
                <a:gdLst/>
                <a:ahLst/>
                <a:cxnLst/>
                <a:rect l="l" t="t" r="r" b="b"/>
                <a:pathLst>
                  <a:path w="4596479" h="2479279">
                    <a:moveTo>
                      <a:pt x="4517061" y="0"/>
                    </a:moveTo>
                    <a:lnTo>
                      <a:pt x="79418" y="0"/>
                    </a:lnTo>
                    <a:cubicBezTo>
                      <a:pt x="79418" y="43699"/>
                      <a:pt x="44079" y="79418"/>
                      <a:pt x="0" y="79418"/>
                    </a:cubicBezTo>
                    <a:lnTo>
                      <a:pt x="0" y="2399861"/>
                    </a:lnTo>
                    <a:cubicBezTo>
                      <a:pt x="43699" y="2399861"/>
                      <a:pt x="79418" y="2435200"/>
                      <a:pt x="79418" y="2479279"/>
                    </a:cubicBezTo>
                    <a:lnTo>
                      <a:pt x="4517061" y="2479279"/>
                    </a:lnTo>
                    <a:cubicBezTo>
                      <a:pt x="4517061" y="2435580"/>
                      <a:pt x="4552400" y="2399861"/>
                      <a:pt x="4596479" y="2399861"/>
                    </a:cubicBezTo>
                    <a:lnTo>
                      <a:pt x="4596479" y="79418"/>
                    </a:lnTo>
                    <a:cubicBezTo>
                      <a:pt x="4552780" y="79418"/>
                      <a:pt x="4517061" y="44079"/>
                      <a:pt x="4517061" y="0"/>
                    </a:cubicBezTo>
                    <a:close/>
                  </a:path>
                </a:pathLst>
              </a:custGeom>
              <a:solidFill>
                <a:srgbClr val="F8F2EC"/>
              </a:solidFill>
            </p:spPr>
          </p:sp>
          <p:sp>
            <p:nvSpPr>
              <p:cNvPr id="8" name="TextBox 8"/>
              <p:cNvSpPr txBox="1"/>
              <p:nvPr/>
            </p:nvSpPr>
            <p:spPr>
              <a:xfrm>
                <a:off x="38100" y="-9525"/>
                <a:ext cx="4520279" cy="2450704"/>
              </a:xfrm>
              <a:prstGeom prst="rect">
                <a:avLst/>
              </a:prstGeom>
            </p:spPr>
            <p:txBody>
              <a:bodyPr lIns="50800" tIns="50800" rIns="50800" bIns="50800" rtlCol="0" anchor="ctr"/>
              <a:lstStyle/>
              <a:p>
                <a:pPr algn="ctr">
                  <a:lnSpc>
                    <a:spcPts val="2660"/>
                  </a:lnSpc>
                </a:pPr>
              </a:p>
            </p:txBody>
          </p:sp>
        </p:grpSp>
      </p:grpSp>
      <p:sp>
        <p:nvSpPr>
          <p:cNvPr id="14" name="Freeform 14"/>
          <p:cNvSpPr/>
          <p:nvPr/>
        </p:nvSpPr>
        <p:spPr>
          <a:xfrm>
            <a:off x="457317" y="6210617"/>
            <a:ext cx="5677971" cy="3665382"/>
          </a:xfrm>
          <a:custGeom>
            <a:avLst/>
            <a:gdLst/>
            <a:ahLst/>
            <a:cxnLst/>
            <a:rect l="l" t="t" r="r" b="b"/>
            <a:pathLst>
              <a:path w="5677971" h="3665382">
                <a:moveTo>
                  <a:pt x="0" y="0"/>
                </a:moveTo>
                <a:lnTo>
                  <a:pt x="5677971" y="0"/>
                </a:lnTo>
                <a:lnTo>
                  <a:pt x="5677971" y="3665382"/>
                </a:lnTo>
                <a:lnTo>
                  <a:pt x="0" y="3665382"/>
                </a:lnTo>
                <a:lnTo>
                  <a:pt x="0" y="0"/>
                </a:lnTo>
                <a:close/>
              </a:path>
            </a:pathLst>
          </a:custGeom>
          <a:blipFill>
            <a:blip r:embed="rId1"/>
            <a:stretch>
              <a:fillRect l="-6505" t="-19922" r="-6714" b="-22607"/>
            </a:stretch>
          </a:blipFill>
        </p:spPr>
      </p:sp>
      <p:sp>
        <p:nvSpPr>
          <p:cNvPr id="18" name="TextBox 18"/>
          <p:cNvSpPr txBox="1"/>
          <p:nvPr>
            <p:custDataLst>
              <p:tags r:id="rId2"/>
            </p:custDataLst>
          </p:nvPr>
        </p:nvSpPr>
        <p:spPr>
          <a:xfrm>
            <a:off x="6216650" y="1022985"/>
            <a:ext cx="10926445" cy="8291195"/>
          </a:xfrm>
          <a:prstGeom prst="rect">
            <a:avLst/>
          </a:prstGeom>
        </p:spPr>
        <p:txBody>
          <a:bodyPr wrap="square" lIns="0" tIns="0" rIns="0" bIns="0" rtlCol="0" anchor="t">
            <a:noAutofit/>
          </a:bodyPr>
          <a:lstStyle/>
          <a:p>
            <a:pPr algn="ctr">
              <a:lnSpc>
                <a:spcPts val="275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IAEA ning 10 ta asosiy xavfsizlik prinsipi buzilganda qo‘llaniladigan choralar:</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algn="ctr">
              <a:lnSpc>
                <a:spcPts val="2750"/>
              </a:lnSpc>
            </a:pP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algn="ctr">
              <a:lnSpc>
                <a:spcPts val="275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1. Davlat mas’uliyati buzilsa— IAEA ogohlantiradi, ekspert missiyasi yuboriladi.</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algn="ctr">
              <a:lnSpc>
                <a:spcPts val="275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2. Regulyator talablari bajarilmasa — litsenziya cheklanadi yoki bekor qilinadi.</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algn="ctr">
              <a:lnSpc>
                <a:spcPts val="275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3. Operator mas’uliyati buzilsa — faoliyat to‘xtatiladi, ma’muriy/jinoiy javobgarlik.</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algn="ctr">
              <a:lnSpc>
                <a:spcPts val="275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4. Xavf-xatar bahosi noto‘g‘ri bo‘lsa — qayta xavfsizlik ekspertizasi, tuzatish rejasi.</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algn="ctr">
              <a:lnSpc>
                <a:spcPts val="275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5. Obyekt xavfsiz ishlamasa — reaktor/quvvat cheklanadi yoki to‘xtatiladi.</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algn="ctr">
              <a:lnSpc>
                <a:spcPts val="275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6. Nurlanishdan himoya buzilsa — hodisa baholanadi (INES), doza nazorati kuchayadi.</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algn="ctr">
              <a:lnSpc>
                <a:spcPts val="275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7. Inson omili xatolari— xodimlar qayta o‘qitiladi, malaka yangilanadi.</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algn="ctr">
              <a:lnSpc>
                <a:spcPts val="275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8. ALARA bajarilmasa — jarimalar, texnik jarayonlarni optimallashtirish.</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algn="ctr">
              <a:lnSpc>
                <a:spcPts val="275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9. Favqulodda tayyorgarlik sust bo‘lsa — reja qayta ishlab chiqiladi, mashg‘ulotlar o‘tkaziladi.</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algn="ctr">
              <a:lnSpc>
                <a:spcPts val="275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10. Radioaktiv chiqindilar noto‘g‘ri boshqarilsa — chiqindi joyi yopiladi yoki qayta quriladi, IAEA missiyasi yuboriladi.</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algn="ctr">
              <a:lnSpc>
                <a:spcPts val="2750"/>
              </a:lnSpc>
            </a:pPr>
            <a:r>
              <a:rPr lang="en-US" sz="1965">
                <a:solidFill>
                  <a:srgbClr val="261310"/>
                </a:solidFill>
                <a:latin typeface="Questrial" panose="02000000000000000000"/>
                <a:ea typeface="Questrial" panose="02000000000000000000"/>
                <a:cs typeface="Questrial" panose="02000000000000000000"/>
                <a:sym typeface="Questrial" panose="02000000000000000000"/>
              </a:rPr>
              <a:t> </a:t>
            </a:r>
            <a:endParaRPr lang="en-US" sz="1965">
              <a:solidFill>
                <a:srgbClr val="261310"/>
              </a:solidFill>
              <a:latin typeface="Questrial" panose="02000000000000000000"/>
              <a:ea typeface="Questrial" panose="02000000000000000000"/>
              <a:cs typeface="Questrial" panose="02000000000000000000"/>
              <a:sym typeface="Questrial" panose="0200000000000000000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BCDBD3"/>
        </a:solidFill>
        <a:effectLst/>
      </p:bgPr>
    </p:bg>
    <p:spTree>
      <p:nvGrpSpPr>
        <p:cNvPr id="1" name=""/>
        <p:cNvGrpSpPr/>
        <p:nvPr/>
      </p:nvGrpSpPr>
      <p:grpSpPr>
        <a:xfrm>
          <a:off x="0" y="0"/>
          <a:ext cx="0" cy="0"/>
          <a:chOff x="0" y="0"/>
          <a:chExt cx="0" cy="0"/>
        </a:xfrm>
      </p:grpSpPr>
      <p:grpSp>
        <p:nvGrpSpPr>
          <p:cNvPr id="2" name="Group 2"/>
          <p:cNvGrpSpPr/>
          <p:nvPr/>
        </p:nvGrpSpPr>
        <p:grpSpPr>
          <a:xfrm rot="0">
            <a:off x="441723" y="379852"/>
            <a:ext cx="17404553" cy="9527296"/>
            <a:chOff x="0" y="0"/>
            <a:chExt cx="23206071" cy="12703061"/>
          </a:xfrm>
        </p:grpSpPr>
        <p:grpSp>
          <p:nvGrpSpPr>
            <p:cNvPr id="3" name="Group 3"/>
            <p:cNvGrpSpPr/>
            <p:nvPr/>
          </p:nvGrpSpPr>
          <p:grpSpPr>
            <a:xfrm rot="0">
              <a:off x="0" y="0"/>
              <a:ext cx="23206071" cy="12703061"/>
              <a:chOff x="0" y="0"/>
              <a:chExt cx="4596479" cy="2516124"/>
            </a:xfrm>
          </p:grpSpPr>
          <p:sp>
            <p:nvSpPr>
              <p:cNvPr id="4" name="Freeform 4"/>
              <p:cNvSpPr/>
              <p:nvPr/>
            </p:nvSpPr>
            <p:spPr>
              <a:xfrm>
                <a:off x="0" y="0"/>
                <a:ext cx="4596479" cy="2516124"/>
              </a:xfrm>
              <a:custGeom>
                <a:avLst/>
                <a:gdLst/>
                <a:ahLst/>
                <a:cxnLst/>
                <a:rect l="l" t="t" r="r" b="b"/>
                <a:pathLst>
                  <a:path w="4596479" h="2516124">
                    <a:moveTo>
                      <a:pt x="4517061" y="0"/>
                    </a:moveTo>
                    <a:lnTo>
                      <a:pt x="79418" y="0"/>
                    </a:lnTo>
                    <a:cubicBezTo>
                      <a:pt x="79418" y="43699"/>
                      <a:pt x="44079" y="79418"/>
                      <a:pt x="0" y="79418"/>
                    </a:cubicBezTo>
                    <a:lnTo>
                      <a:pt x="0" y="2436706"/>
                    </a:lnTo>
                    <a:cubicBezTo>
                      <a:pt x="43699" y="2436706"/>
                      <a:pt x="79418" y="2472045"/>
                      <a:pt x="79418" y="2516124"/>
                    </a:cubicBezTo>
                    <a:lnTo>
                      <a:pt x="4517061" y="2516124"/>
                    </a:lnTo>
                    <a:cubicBezTo>
                      <a:pt x="4517061" y="2472425"/>
                      <a:pt x="4552400" y="2436706"/>
                      <a:pt x="4596479" y="2436706"/>
                    </a:cubicBezTo>
                    <a:lnTo>
                      <a:pt x="4596479" y="79418"/>
                    </a:lnTo>
                    <a:cubicBezTo>
                      <a:pt x="4552780" y="79418"/>
                      <a:pt x="4517061" y="44079"/>
                      <a:pt x="4517061" y="0"/>
                    </a:cubicBezTo>
                    <a:close/>
                  </a:path>
                </a:pathLst>
              </a:custGeom>
              <a:solidFill>
                <a:srgbClr val="000000">
                  <a:alpha val="0"/>
                </a:srgbClr>
              </a:solidFill>
              <a:ln w="19050" cap="sq">
                <a:solidFill>
                  <a:srgbClr val="261310"/>
                </a:solidFill>
                <a:prstDash val="solid"/>
                <a:miter/>
              </a:ln>
            </p:spPr>
          </p:sp>
          <p:sp>
            <p:nvSpPr>
              <p:cNvPr id="5" name="TextBox 5"/>
              <p:cNvSpPr txBox="1"/>
              <p:nvPr/>
            </p:nvSpPr>
            <p:spPr>
              <a:xfrm>
                <a:off x="38100" y="-9525"/>
                <a:ext cx="4520279" cy="2487549"/>
              </a:xfrm>
              <a:prstGeom prst="rect">
                <a:avLst/>
              </a:prstGeom>
            </p:spPr>
            <p:txBody>
              <a:bodyPr lIns="50800" tIns="50800" rIns="50800" bIns="50800" rtlCol="0" anchor="ctr"/>
              <a:lstStyle/>
              <a:p>
                <a:pPr algn="ctr">
                  <a:lnSpc>
                    <a:spcPts val="2660"/>
                  </a:lnSpc>
                </a:pPr>
              </a:p>
            </p:txBody>
          </p:sp>
        </p:grpSp>
        <p:grpSp>
          <p:nvGrpSpPr>
            <p:cNvPr id="6" name="Group 6"/>
            <p:cNvGrpSpPr/>
            <p:nvPr/>
          </p:nvGrpSpPr>
          <p:grpSpPr>
            <a:xfrm rot="0">
              <a:off x="170293" y="186017"/>
              <a:ext cx="22836362" cy="12317628"/>
              <a:chOff x="0" y="0"/>
              <a:chExt cx="4596479" cy="2479279"/>
            </a:xfrm>
          </p:grpSpPr>
          <p:sp>
            <p:nvSpPr>
              <p:cNvPr id="7" name="Freeform 7"/>
              <p:cNvSpPr/>
              <p:nvPr/>
            </p:nvSpPr>
            <p:spPr>
              <a:xfrm>
                <a:off x="0" y="0"/>
                <a:ext cx="4596479" cy="2479279"/>
              </a:xfrm>
              <a:custGeom>
                <a:avLst/>
                <a:gdLst/>
                <a:ahLst/>
                <a:cxnLst/>
                <a:rect l="l" t="t" r="r" b="b"/>
                <a:pathLst>
                  <a:path w="4596479" h="2479279">
                    <a:moveTo>
                      <a:pt x="4517061" y="0"/>
                    </a:moveTo>
                    <a:lnTo>
                      <a:pt x="79418" y="0"/>
                    </a:lnTo>
                    <a:cubicBezTo>
                      <a:pt x="79418" y="43699"/>
                      <a:pt x="44079" y="79418"/>
                      <a:pt x="0" y="79418"/>
                    </a:cubicBezTo>
                    <a:lnTo>
                      <a:pt x="0" y="2399861"/>
                    </a:lnTo>
                    <a:cubicBezTo>
                      <a:pt x="43699" y="2399861"/>
                      <a:pt x="79418" y="2435200"/>
                      <a:pt x="79418" y="2479279"/>
                    </a:cubicBezTo>
                    <a:lnTo>
                      <a:pt x="4517061" y="2479279"/>
                    </a:lnTo>
                    <a:cubicBezTo>
                      <a:pt x="4517061" y="2435580"/>
                      <a:pt x="4552400" y="2399861"/>
                      <a:pt x="4596479" y="2399861"/>
                    </a:cubicBezTo>
                    <a:lnTo>
                      <a:pt x="4596479" y="79418"/>
                    </a:lnTo>
                    <a:cubicBezTo>
                      <a:pt x="4552780" y="79418"/>
                      <a:pt x="4517061" y="44079"/>
                      <a:pt x="4517061" y="0"/>
                    </a:cubicBezTo>
                    <a:close/>
                  </a:path>
                </a:pathLst>
              </a:custGeom>
              <a:solidFill>
                <a:srgbClr val="F8F2EC"/>
              </a:solidFill>
            </p:spPr>
          </p:sp>
          <p:sp>
            <p:nvSpPr>
              <p:cNvPr id="8" name="TextBox 8"/>
              <p:cNvSpPr txBox="1"/>
              <p:nvPr/>
            </p:nvSpPr>
            <p:spPr>
              <a:xfrm>
                <a:off x="38100" y="-9525"/>
                <a:ext cx="4520279" cy="2450704"/>
              </a:xfrm>
              <a:prstGeom prst="rect">
                <a:avLst/>
              </a:prstGeom>
            </p:spPr>
            <p:txBody>
              <a:bodyPr lIns="50800" tIns="50800" rIns="50800" bIns="50800" rtlCol="0" anchor="ctr"/>
              <a:lstStyle/>
              <a:p>
                <a:pPr algn="ctr">
                  <a:lnSpc>
                    <a:spcPts val="2660"/>
                  </a:lnSpc>
                </a:pPr>
              </a:p>
            </p:txBody>
          </p:sp>
        </p:grpSp>
      </p:grpSp>
      <p:sp>
        <p:nvSpPr>
          <p:cNvPr id="9" name="TextBox 9"/>
          <p:cNvSpPr txBox="1"/>
          <p:nvPr/>
        </p:nvSpPr>
        <p:spPr>
          <a:xfrm>
            <a:off x="1295244" y="952377"/>
            <a:ext cx="11824408" cy="1777365"/>
          </a:xfrm>
          <a:prstGeom prst="rect">
            <a:avLst/>
          </a:prstGeom>
        </p:spPr>
        <p:txBody>
          <a:bodyPr lIns="0" tIns="0" rIns="0" bIns="0" rtlCol="0" anchor="t">
            <a:spAutoFit/>
          </a:bodyPr>
          <a:lstStyle/>
          <a:p>
            <a:pPr algn="l">
              <a:lnSpc>
                <a:spcPts val="13860"/>
              </a:lnSpc>
              <a:spcBef>
                <a:spcPct val="0"/>
              </a:spcBef>
            </a:pPr>
            <a:r>
              <a:rPr lang="en-US" sz="4400" b="1">
                <a:solidFill>
                  <a:srgbClr val="261310"/>
                </a:solidFill>
                <a:latin typeface="Grand Cru S Bold" panose="00000800000000000000"/>
                <a:ea typeface="Grand Cru S Bold" panose="00000800000000000000"/>
                <a:cs typeface="Grand Cru S Bold" panose="00000800000000000000"/>
                <a:sym typeface="Grand Cru S Bold" panose="00000800000000000000"/>
              </a:rPr>
              <a:t>Foydalanilgan adabiyotlar:</a:t>
            </a:r>
            <a:endParaRPr lang="en-US" sz="4400" b="1">
              <a:solidFill>
                <a:srgbClr val="261310"/>
              </a:solidFill>
              <a:latin typeface="Grand Cru S Bold" panose="00000800000000000000"/>
              <a:ea typeface="Grand Cru S Bold" panose="00000800000000000000"/>
              <a:cs typeface="Grand Cru S Bold" panose="00000800000000000000"/>
              <a:sym typeface="Grand Cru S Bold" panose="00000800000000000000"/>
            </a:endParaRPr>
          </a:p>
        </p:txBody>
      </p:sp>
      <p:sp>
        <p:nvSpPr>
          <p:cNvPr id="20" name="TextBox 20"/>
          <p:cNvSpPr txBox="1"/>
          <p:nvPr>
            <p:custDataLst>
              <p:tags r:id="rId1"/>
            </p:custDataLst>
          </p:nvPr>
        </p:nvSpPr>
        <p:spPr>
          <a:xfrm>
            <a:off x="1205865" y="2729865"/>
            <a:ext cx="11782425" cy="6480810"/>
          </a:xfrm>
          <a:prstGeom prst="rect">
            <a:avLst/>
          </a:prstGeom>
        </p:spPr>
        <p:txBody>
          <a:bodyPr lIns="0" tIns="0" rIns="0" bIns="0" rtlCol="0" anchor="t">
            <a:noAutofit/>
          </a:bodyPr>
          <a:lstStyle/>
          <a:p>
            <a:pPr algn="l">
              <a:lnSpc>
                <a:spcPts val="3920"/>
              </a:lnSpc>
            </a:pPr>
            <a:r>
              <a:rPr lang="en-US" sz="2800">
                <a:solidFill>
                  <a:srgbClr val="261310"/>
                </a:solidFill>
                <a:latin typeface="Questrial" panose="02000000000000000000"/>
                <a:ea typeface="Questrial" panose="02000000000000000000"/>
                <a:cs typeface="Questrial" panose="02000000000000000000"/>
                <a:sym typeface="Questrial" panose="02000000000000000000"/>
              </a:rPr>
              <a:t>1.</a:t>
            </a: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https://www.iaea.org/about/overview/history</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algn="l">
              <a:lnSpc>
                <a:spcPts val="392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2.https://www-pub.iaea.org/MTCD/Publications/PDF/Pub1273_web.pdf</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p:txBody>
      </p:sp>
      <p:sp>
        <p:nvSpPr>
          <p:cNvPr id="28" name="Freeform 28"/>
          <p:cNvSpPr/>
          <p:nvPr/>
        </p:nvSpPr>
        <p:spPr>
          <a:xfrm rot="-8378249">
            <a:off x="11947460" y="1238860"/>
            <a:ext cx="5389795" cy="2652629"/>
          </a:xfrm>
          <a:custGeom>
            <a:avLst/>
            <a:gdLst/>
            <a:ahLst/>
            <a:cxnLst/>
            <a:rect l="l" t="t" r="r" b="b"/>
            <a:pathLst>
              <a:path w="5389795" h="2652629">
                <a:moveTo>
                  <a:pt x="0" y="0"/>
                </a:moveTo>
                <a:lnTo>
                  <a:pt x="5389795" y="0"/>
                </a:lnTo>
                <a:lnTo>
                  <a:pt x="5389795" y="2652629"/>
                </a:lnTo>
                <a:lnTo>
                  <a:pt x="0" y="265262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BCDBD3"/>
        </a:solidFill>
        <a:effectLst/>
      </p:bgPr>
    </p:bg>
    <p:spTree>
      <p:nvGrpSpPr>
        <p:cNvPr id="1" name=""/>
        <p:cNvGrpSpPr/>
        <p:nvPr/>
      </p:nvGrpSpPr>
      <p:grpSpPr>
        <a:xfrm>
          <a:off x="0" y="0"/>
          <a:ext cx="0" cy="0"/>
          <a:chOff x="0" y="0"/>
          <a:chExt cx="0" cy="0"/>
        </a:xfrm>
      </p:grpSpPr>
      <p:grpSp>
        <p:nvGrpSpPr>
          <p:cNvPr id="2" name="Group 2"/>
          <p:cNvGrpSpPr/>
          <p:nvPr/>
        </p:nvGrpSpPr>
        <p:grpSpPr>
          <a:xfrm rot="0">
            <a:off x="441723" y="379852"/>
            <a:ext cx="17404553" cy="9527296"/>
            <a:chOff x="0" y="0"/>
            <a:chExt cx="23206071" cy="12703061"/>
          </a:xfrm>
        </p:grpSpPr>
        <p:grpSp>
          <p:nvGrpSpPr>
            <p:cNvPr id="3" name="Group 3"/>
            <p:cNvGrpSpPr/>
            <p:nvPr/>
          </p:nvGrpSpPr>
          <p:grpSpPr>
            <a:xfrm rot="0">
              <a:off x="0" y="0"/>
              <a:ext cx="23206071" cy="12703061"/>
              <a:chOff x="0" y="0"/>
              <a:chExt cx="4596479" cy="2516124"/>
            </a:xfrm>
          </p:grpSpPr>
          <p:sp>
            <p:nvSpPr>
              <p:cNvPr id="4" name="Freeform 4"/>
              <p:cNvSpPr/>
              <p:nvPr/>
            </p:nvSpPr>
            <p:spPr>
              <a:xfrm>
                <a:off x="0" y="0"/>
                <a:ext cx="4596479" cy="2516124"/>
              </a:xfrm>
              <a:custGeom>
                <a:avLst/>
                <a:gdLst/>
                <a:ahLst/>
                <a:cxnLst/>
                <a:rect l="l" t="t" r="r" b="b"/>
                <a:pathLst>
                  <a:path w="4596479" h="2516124">
                    <a:moveTo>
                      <a:pt x="4517061" y="0"/>
                    </a:moveTo>
                    <a:lnTo>
                      <a:pt x="79418" y="0"/>
                    </a:lnTo>
                    <a:cubicBezTo>
                      <a:pt x="79418" y="43699"/>
                      <a:pt x="44079" y="79418"/>
                      <a:pt x="0" y="79418"/>
                    </a:cubicBezTo>
                    <a:lnTo>
                      <a:pt x="0" y="2436706"/>
                    </a:lnTo>
                    <a:cubicBezTo>
                      <a:pt x="43699" y="2436706"/>
                      <a:pt x="79418" y="2472045"/>
                      <a:pt x="79418" y="2516124"/>
                    </a:cubicBezTo>
                    <a:lnTo>
                      <a:pt x="4517061" y="2516124"/>
                    </a:lnTo>
                    <a:cubicBezTo>
                      <a:pt x="4517061" y="2472425"/>
                      <a:pt x="4552400" y="2436706"/>
                      <a:pt x="4596479" y="2436706"/>
                    </a:cubicBezTo>
                    <a:lnTo>
                      <a:pt x="4596479" y="79418"/>
                    </a:lnTo>
                    <a:cubicBezTo>
                      <a:pt x="4552780" y="79418"/>
                      <a:pt x="4517061" y="44079"/>
                      <a:pt x="4517061" y="0"/>
                    </a:cubicBezTo>
                    <a:close/>
                  </a:path>
                </a:pathLst>
              </a:custGeom>
              <a:solidFill>
                <a:srgbClr val="000000">
                  <a:alpha val="0"/>
                </a:srgbClr>
              </a:solidFill>
              <a:ln w="19050" cap="sq">
                <a:solidFill>
                  <a:srgbClr val="261310"/>
                </a:solidFill>
                <a:prstDash val="solid"/>
                <a:miter/>
              </a:ln>
            </p:spPr>
          </p:sp>
          <p:sp>
            <p:nvSpPr>
              <p:cNvPr id="5" name="TextBox 5"/>
              <p:cNvSpPr txBox="1"/>
              <p:nvPr/>
            </p:nvSpPr>
            <p:spPr>
              <a:xfrm>
                <a:off x="38100" y="-9525"/>
                <a:ext cx="4520279" cy="2487549"/>
              </a:xfrm>
              <a:prstGeom prst="rect">
                <a:avLst/>
              </a:prstGeom>
            </p:spPr>
            <p:txBody>
              <a:bodyPr lIns="50800" tIns="50800" rIns="50800" bIns="50800" rtlCol="0" anchor="ctr"/>
              <a:lstStyle/>
              <a:p>
                <a:pPr algn="ctr">
                  <a:lnSpc>
                    <a:spcPts val="2660"/>
                  </a:lnSpc>
                </a:pPr>
              </a:p>
            </p:txBody>
          </p:sp>
        </p:grpSp>
        <p:grpSp>
          <p:nvGrpSpPr>
            <p:cNvPr id="6" name="Group 6"/>
            <p:cNvGrpSpPr/>
            <p:nvPr/>
          </p:nvGrpSpPr>
          <p:grpSpPr>
            <a:xfrm rot="0">
              <a:off x="170293" y="192716"/>
              <a:ext cx="22836362" cy="12317628"/>
              <a:chOff x="0" y="0"/>
              <a:chExt cx="4596479" cy="2479279"/>
            </a:xfrm>
          </p:grpSpPr>
          <p:sp>
            <p:nvSpPr>
              <p:cNvPr id="7" name="Freeform 7"/>
              <p:cNvSpPr/>
              <p:nvPr/>
            </p:nvSpPr>
            <p:spPr>
              <a:xfrm>
                <a:off x="0" y="0"/>
                <a:ext cx="4596479" cy="2479279"/>
              </a:xfrm>
              <a:custGeom>
                <a:avLst/>
                <a:gdLst/>
                <a:ahLst/>
                <a:cxnLst/>
                <a:rect l="l" t="t" r="r" b="b"/>
                <a:pathLst>
                  <a:path w="4596479" h="2479279">
                    <a:moveTo>
                      <a:pt x="4517061" y="0"/>
                    </a:moveTo>
                    <a:lnTo>
                      <a:pt x="79418" y="0"/>
                    </a:lnTo>
                    <a:cubicBezTo>
                      <a:pt x="79418" y="43699"/>
                      <a:pt x="44079" y="79418"/>
                      <a:pt x="0" y="79418"/>
                    </a:cubicBezTo>
                    <a:lnTo>
                      <a:pt x="0" y="2399861"/>
                    </a:lnTo>
                    <a:cubicBezTo>
                      <a:pt x="43699" y="2399861"/>
                      <a:pt x="79418" y="2435200"/>
                      <a:pt x="79418" y="2479279"/>
                    </a:cubicBezTo>
                    <a:lnTo>
                      <a:pt x="4517061" y="2479279"/>
                    </a:lnTo>
                    <a:cubicBezTo>
                      <a:pt x="4517061" y="2435580"/>
                      <a:pt x="4552400" y="2399861"/>
                      <a:pt x="4596479" y="2399861"/>
                    </a:cubicBezTo>
                    <a:lnTo>
                      <a:pt x="4596479" y="79418"/>
                    </a:lnTo>
                    <a:cubicBezTo>
                      <a:pt x="4552780" y="79418"/>
                      <a:pt x="4517061" y="44079"/>
                      <a:pt x="4517061" y="0"/>
                    </a:cubicBezTo>
                    <a:close/>
                  </a:path>
                </a:pathLst>
              </a:custGeom>
              <a:solidFill>
                <a:srgbClr val="F8F2EC"/>
              </a:solidFill>
            </p:spPr>
          </p:sp>
          <p:sp>
            <p:nvSpPr>
              <p:cNvPr id="8" name="TextBox 8"/>
              <p:cNvSpPr txBox="1"/>
              <p:nvPr/>
            </p:nvSpPr>
            <p:spPr>
              <a:xfrm>
                <a:off x="38100" y="-9525"/>
                <a:ext cx="4520279" cy="2450704"/>
              </a:xfrm>
              <a:prstGeom prst="rect">
                <a:avLst/>
              </a:prstGeom>
            </p:spPr>
            <p:txBody>
              <a:bodyPr lIns="50800" tIns="50800" rIns="50800" bIns="50800" rtlCol="0" anchor="ctr"/>
              <a:lstStyle/>
              <a:p>
                <a:pPr algn="ctr">
                  <a:lnSpc>
                    <a:spcPts val="2660"/>
                  </a:lnSpc>
                </a:pPr>
              </a:p>
            </p:txBody>
          </p:sp>
        </p:grpSp>
      </p:grpSp>
      <p:sp>
        <p:nvSpPr>
          <p:cNvPr id="9" name="Freeform 9"/>
          <p:cNvSpPr/>
          <p:nvPr/>
        </p:nvSpPr>
        <p:spPr>
          <a:xfrm>
            <a:off x="13471444" y="1858803"/>
            <a:ext cx="3490725" cy="4102440"/>
          </a:xfrm>
          <a:custGeom>
            <a:avLst/>
            <a:gdLst/>
            <a:ahLst/>
            <a:cxnLst/>
            <a:rect l="l" t="t" r="r" b="b"/>
            <a:pathLst>
              <a:path w="3490725" h="4102440">
                <a:moveTo>
                  <a:pt x="0" y="0"/>
                </a:moveTo>
                <a:lnTo>
                  <a:pt x="3490725" y="0"/>
                </a:lnTo>
                <a:lnTo>
                  <a:pt x="3490725" y="4102440"/>
                </a:lnTo>
                <a:lnTo>
                  <a:pt x="0" y="4102440"/>
                </a:lnTo>
                <a:lnTo>
                  <a:pt x="0" y="0"/>
                </a:lnTo>
                <a:close/>
              </a:path>
            </a:pathLst>
          </a:custGeom>
          <a:blipFill>
            <a:blip r:embed="rId1"/>
            <a:stretch>
              <a:fillRect l="-13034" t="-4432" r="-16589" b="-5864"/>
            </a:stretch>
          </a:blipFill>
        </p:spPr>
      </p:sp>
      <p:sp>
        <p:nvSpPr>
          <p:cNvPr id="10" name="Freeform 10"/>
          <p:cNvSpPr/>
          <p:nvPr/>
        </p:nvSpPr>
        <p:spPr>
          <a:xfrm rot="-3878630">
            <a:off x="4342326" y="1471233"/>
            <a:ext cx="2034541" cy="1667625"/>
          </a:xfrm>
          <a:custGeom>
            <a:avLst/>
            <a:gdLst/>
            <a:ahLst/>
            <a:cxnLst/>
            <a:rect l="l" t="t" r="r" b="b"/>
            <a:pathLst>
              <a:path w="2034541" h="1667625">
                <a:moveTo>
                  <a:pt x="0" y="0"/>
                </a:moveTo>
                <a:lnTo>
                  <a:pt x="2034541" y="0"/>
                </a:lnTo>
                <a:lnTo>
                  <a:pt x="2034541" y="1667624"/>
                </a:lnTo>
                <a:lnTo>
                  <a:pt x="0" y="166762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1" name="Freeform 11"/>
          <p:cNvSpPr/>
          <p:nvPr/>
        </p:nvSpPr>
        <p:spPr>
          <a:xfrm>
            <a:off x="12719178" y="6467075"/>
            <a:ext cx="4242992" cy="2681983"/>
          </a:xfrm>
          <a:custGeom>
            <a:avLst/>
            <a:gdLst/>
            <a:ahLst/>
            <a:cxnLst/>
            <a:rect l="l" t="t" r="r" b="b"/>
            <a:pathLst>
              <a:path w="4242992" h="2681983">
                <a:moveTo>
                  <a:pt x="0" y="0"/>
                </a:moveTo>
                <a:lnTo>
                  <a:pt x="4242991" y="0"/>
                </a:lnTo>
                <a:lnTo>
                  <a:pt x="4242991" y="2681983"/>
                </a:lnTo>
                <a:lnTo>
                  <a:pt x="0" y="2681983"/>
                </a:lnTo>
                <a:lnTo>
                  <a:pt x="0" y="0"/>
                </a:lnTo>
                <a:close/>
              </a:path>
            </a:pathLst>
          </a:custGeom>
          <a:blipFill>
            <a:blip r:embed="rId4"/>
            <a:stretch>
              <a:fillRect l="-7004" t="-21252" r="-5503" b="-23396"/>
            </a:stretch>
          </a:blipFill>
        </p:spPr>
      </p:sp>
      <p:sp>
        <p:nvSpPr>
          <p:cNvPr id="12" name="TextBox 12"/>
          <p:cNvSpPr txBox="1"/>
          <p:nvPr/>
        </p:nvSpPr>
        <p:spPr>
          <a:xfrm>
            <a:off x="5118086" y="3118717"/>
            <a:ext cx="8374502" cy="3656457"/>
          </a:xfrm>
          <a:prstGeom prst="rect">
            <a:avLst/>
          </a:prstGeom>
        </p:spPr>
        <p:txBody>
          <a:bodyPr lIns="0" tIns="0" rIns="0" bIns="0" rtlCol="0" anchor="t">
            <a:spAutoFit/>
          </a:bodyPr>
          <a:lstStyle/>
          <a:p>
            <a:pPr algn="ctr">
              <a:lnSpc>
                <a:spcPts val="13960"/>
              </a:lnSpc>
            </a:pPr>
            <a:r>
              <a:rPr lang="en-US" sz="14100" b="1">
                <a:solidFill>
                  <a:srgbClr val="261310"/>
                </a:solidFill>
                <a:latin typeface="Grand Cru S Bold" panose="00000800000000000000"/>
                <a:ea typeface="Grand Cru S Bold" panose="00000800000000000000"/>
                <a:cs typeface="Grand Cru S Bold" panose="00000800000000000000"/>
                <a:sym typeface="Grand Cru S Bold" panose="00000800000000000000"/>
              </a:rPr>
              <a:t>Thank</a:t>
            </a:r>
            <a:endParaRPr lang="en-US" sz="14100" b="1">
              <a:solidFill>
                <a:srgbClr val="261310"/>
              </a:solidFill>
              <a:latin typeface="Grand Cru S Bold" panose="00000800000000000000"/>
              <a:ea typeface="Grand Cru S Bold" panose="00000800000000000000"/>
              <a:cs typeface="Grand Cru S Bold" panose="00000800000000000000"/>
              <a:sym typeface="Grand Cru S Bold" panose="00000800000000000000"/>
            </a:endParaRPr>
          </a:p>
          <a:p>
            <a:pPr algn="ctr">
              <a:lnSpc>
                <a:spcPts val="13960"/>
              </a:lnSpc>
            </a:pPr>
            <a:r>
              <a:rPr lang="en-US" sz="14100" b="1">
                <a:solidFill>
                  <a:srgbClr val="261310"/>
                </a:solidFill>
                <a:latin typeface="Grand Cru S Bold" panose="00000800000000000000"/>
                <a:ea typeface="Grand Cru S Bold" panose="00000800000000000000"/>
                <a:cs typeface="Grand Cru S Bold" panose="00000800000000000000"/>
                <a:sym typeface="Grand Cru S Bold" panose="00000800000000000000"/>
              </a:rPr>
              <a:t>you!</a:t>
            </a:r>
            <a:endParaRPr lang="en-US" sz="14100" b="1">
              <a:solidFill>
                <a:srgbClr val="261310"/>
              </a:solidFill>
              <a:latin typeface="Grand Cru S Bold" panose="00000800000000000000"/>
              <a:ea typeface="Grand Cru S Bold" panose="00000800000000000000"/>
              <a:cs typeface="Grand Cru S Bold" panose="00000800000000000000"/>
              <a:sym typeface="Grand Cru S Bold" panose="00000800000000000000"/>
            </a:endParaRPr>
          </a:p>
        </p:txBody>
      </p:sp>
      <p:sp>
        <p:nvSpPr>
          <p:cNvPr id="13" name="Freeform 13"/>
          <p:cNvSpPr/>
          <p:nvPr/>
        </p:nvSpPr>
        <p:spPr>
          <a:xfrm>
            <a:off x="1481882" y="1858803"/>
            <a:ext cx="3502854" cy="6816969"/>
          </a:xfrm>
          <a:custGeom>
            <a:avLst/>
            <a:gdLst/>
            <a:ahLst/>
            <a:cxnLst/>
            <a:rect l="l" t="t" r="r" b="b"/>
            <a:pathLst>
              <a:path w="3502854" h="6816969">
                <a:moveTo>
                  <a:pt x="0" y="0"/>
                </a:moveTo>
                <a:lnTo>
                  <a:pt x="3502854" y="0"/>
                </a:lnTo>
                <a:lnTo>
                  <a:pt x="3502854" y="6816969"/>
                </a:lnTo>
                <a:lnTo>
                  <a:pt x="0" y="681696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4" name="Freeform 14"/>
          <p:cNvSpPr/>
          <p:nvPr/>
        </p:nvSpPr>
        <p:spPr>
          <a:xfrm rot="-9025787">
            <a:off x="10195987" y="1460182"/>
            <a:ext cx="2972937" cy="1463154"/>
          </a:xfrm>
          <a:custGeom>
            <a:avLst/>
            <a:gdLst/>
            <a:ahLst/>
            <a:cxnLst/>
            <a:rect l="l" t="t" r="r" b="b"/>
            <a:pathLst>
              <a:path w="2972937" h="1463154">
                <a:moveTo>
                  <a:pt x="0" y="0"/>
                </a:moveTo>
                <a:lnTo>
                  <a:pt x="2972937" y="0"/>
                </a:lnTo>
                <a:lnTo>
                  <a:pt x="2972937" y="1463153"/>
                </a:lnTo>
                <a:lnTo>
                  <a:pt x="0" y="14631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5" name="TextBox 15"/>
          <p:cNvSpPr txBox="1"/>
          <p:nvPr/>
        </p:nvSpPr>
        <p:spPr>
          <a:xfrm>
            <a:off x="5452173" y="6929670"/>
            <a:ext cx="7706329" cy="523875"/>
          </a:xfrm>
          <a:prstGeom prst="rect">
            <a:avLst/>
          </a:prstGeom>
        </p:spPr>
        <p:txBody>
          <a:bodyPr lIns="0" tIns="0" rIns="0" bIns="0" rtlCol="0" anchor="t">
            <a:spAutoFit/>
          </a:bodyPr>
          <a:lstStyle/>
          <a:p>
            <a:pPr algn="ctr">
              <a:lnSpc>
                <a:spcPts val="4200"/>
              </a:lnSpc>
              <a:spcBef>
                <a:spcPct val="0"/>
              </a:spcBef>
            </a:pPr>
            <a:r>
              <a:rPr lang="en-US" sz="3000" b="1">
                <a:solidFill>
                  <a:srgbClr val="261310"/>
                </a:solidFill>
                <a:latin typeface="Glacial Indifference Bold" panose="00000800000000000000"/>
                <a:ea typeface="Glacial Indifference Bold" panose="00000800000000000000"/>
                <a:cs typeface="Glacial Indifference Bold" panose="00000800000000000000"/>
                <a:sym typeface="Glacial Indifference Bold" panose="00000800000000000000"/>
              </a:rPr>
              <a:t>Do you have any questions?</a:t>
            </a:r>
            <a:endParaRPr lang="en-US" sz="3000" b="1">
              <a:solidFill>
                <a:srgbClr val="261310"/>
              </a:solidFill>
              <a:latin typeface="Glacial Indifference Bold" panose="00000800000000000000"/>
              <a:ea typeface="Glacial Indifference Bold" panose="00000800000000000000"/>
              <a:cs typeface="Glacial Indifference Bold" panose="00000800000000000000"/>
              <a:sym typeface="Glacial Indifference Bold" panose="00000800000000000000"/>
            </a:endParaRPr>
          </a:p>
        </p:txBody>
      </p:sp>
      <p:sp>
        <p:nvSpPr>
          <p:cNvPr id="16" name="TextBox 16"/>
          <p:cNvSpPr txBox="1"/>
          <p:nvPr/>
        </p:nvSpPr>
        <p:spPr>
          <a:xfrm>
            <a:off x="6548722" y="7760441"/>
            <a:ext cx="5513231" cy="421742"/>
          </a:xfrm>
          <a:prstGeom prst="rect">
            <a:avLst/>
          </a:prstGeom>
        </p:spPr>
        <p:txBody>
          <a:bodyPr lIns="0" tIns="0" rIns="0" bIns="0" rtlCol="0" anchor="t">
            <a:spAutoFit/>
          </a:bodyPr>
          <a:lstStyle/>
          <a:p>
            <a:pPr algn="ctr">
              <a:lnSpc>
                <a:spcPts val="3445"/>
              </a:lnSpc>
              <a:spcBef>
                <a:spcPct val="0"/>
              </a:spcBef>
            </a:pPr>
            <a:r>
              <a:rPr lang="en-US" sz="2460" b="1">
                <a:solidFill>
                  <a:srgbClr val="FFFCF3"/>
                </a:solidFill>
                <a:latin typeface="Glacial Indifference Bold" panose="00000800000000000000"/>
                <a:ea typeface="Glacial Indifference Bold" panose="00000800000000000000"/>
                <a:cs typeface="Glacial Indifference Bold" panose="00000800000000000000"/>
                <a:sym typeface="Glacial Indifference Bold" panose="00000800000000000000"/>
              </a:rPr>
              <a:t>www.reallygreatsite.com</a:t>
            </a:r>
            <a:endParaRPr lang="en-US" sz="2460" b="1">
              <a:solidFill>
                <a:srgbClr val="FFFCF3"/>
              </a:solidFill>
              <a:latin typeface="Glacial Indifference Bold" panose="00000800000000000000"/>
              <a:ea typeface="Glacial Indifference Bold" panose="00000800000000000000"/>
              <a:cs typeface="Glacial Indifference Bold" panose="00000800000000000000"/>
              <a:sym typeface="Glacial Indifference Bold" panose="0000080000000000000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8F2EC"/>
        </a:solidFill>
        <a:effectLst/>
      </p:bgPr>
    </p:bg>
    <p:spTree>
      <p:nvGrpSpPr>
        <p:cNvPr id="1" name=""/>
        <p:cNvGrpSpPr/>
        <p:nvPr/>
      </p:nvGrpSpPr>
      <p:grpSpPr>
        <a:xfrm>
          <a:off x="0" y="0"/>
          <a:ext cx="0" cy="0"/>
          <a:chOff x="0" y="0"/>
          <a:chExt cx="0" cy="0"/>
        </a:xfrm>
      </p:grpSpPr>
      <p:sp>
        <p:nvSpPr>
          <p:cNvPr id="2" name="Freeform 2"/>
          <p:cNvSpPr/>
          <p:nvPr/>
        </p:nvSpPr>
        <p:spPr>
          <a:xfrm>
            <a:off x="4499838" y="2950793"/>
            <a:ext cx="4165775" cy="2689192"/>
          </a:xfrm>
          <a:custGeom>
            <a:avLst/>
            <a:gdLst/>
            <a:ahLst/>
            <a:cxnLst/>
            <a:rect l="l" t="t" r="r" b="b"/>
            <a:pathLst>
              <a:path w="4165775" h="2689192">
                <a:moveTo>
                  <a:pt x="0" y="0"/>
                </a:moveTo>
                <a:lnTo>
                  <a:pt x="4165775" y="0"/>
                </a:lnTo>
                <a:lnTo>
                  <a:pt x="4165775" y="2689192"/>
                </a:lnTo>
                <a:lnTo>
                  <a:pt x="0" y="2689192"/>
                </a:lnTo>
                <a:lnTo>
                  <a:pt x="0" y="0"/>
                </a:lnTo>
                <a:close/>
              </a:path>
            </a:pathLst>
          </a:custGeom>
          <a:blipFill>
            <a:blip r:embed="rId1"/>
            <a:stretch>
              <a:fillRect l="-6505" t="-19922" r="-6714" b="-22607"/>
            </a:stretch>
          </a:blipFill>
        </p:spPr>
      </p:sp>
      <p:sp>
        <p:nvSpPr>
          <p:cNvPr id="3" name="Freeform 3"/>
          <p:cNvSpPr/>
          <p:nvPr/>
        </p:nvSpPr>
        <p:spPr>
          <a:xfrm>
            <a:off x="3550614" y="5903530"/>
            <a:ext cx="2602995" cy="3174068"/>
          </a:xfrm>
          <a:custGeom>
            <a:avLst/>
            <a:gdLst/>
            <a:ahLst/>
            <a:cxnLst/>
            <a:rect l="l" t="t" r="r" b="b"/>
            <a:pathLst>
              <a:path w="2602995" h="3174068">
                <a:moveTo>
                  <a:pt x="0" y="0"/>
                </a:moveTo>
                <a:lnTo>
                  <a:pt x="2602995" y="0"/>
                </a:lnTo>
                <a:lnTo>
                  <a:pt x="2602995" y="3174069"/>
                </a:lnTo>
                <a:lnTo>
                  <a:pt x="0" y="317406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a:off x="1028700" y="2347475"/>
            <a:ext cx="3185388" cy="3556055"/>
          </a:xfrm>
          <a:custGeom>
            <a:avLst/>
            <a:gdLst/>
            <a:ahLst/>
            <a:cxnLst/>
            <a:rect l="l" t="t" r="r" b="b"/>
            <a:pathLst>
              <a:path w="3185388" h="3556055">
                <a:moveTo>
                  <a:pt x="0" y="0"/>
                </a:moveTo>
                <a:lnTo>
                  <a:pt x="3185388" y="0"/>
                </a:lnTo>
                <a:lnTo>
                  <a:pt x="3185388" y="3556055"/>
                </a:lnTo>
                <a:lnTo>
                  <a:pt x="0" y="3556055"/>
                </a:lnTo>
                <a:lnTo>
                  <a:pt x="0" y="0"/>
                </a:lnTo>
                <a:close/>
              </a:path>
            </a:pathLst>
          </a:custGeom>
          <a:blipFill>
            <a:blip r:embed="rId4"/>
            <a:stretch>
              <a:fillRect l="-11357" t="-3166" r="-8970" b="-4619"/>
            </a:stretch>
          </a:blipFill>
        </p:spPr>
      </p:sp>
      <p:sp>
        <p:nvSpPr>
          <p:cNvPr id="5" name="Freeform 5"/>
          <p:cNvSpPr/>
          <p:nvPr/>
        </p:nvSpPr>
        <p:spPr>
          <a:xfrm>
            <a:off x="8665613" y="2996741"/>
            <a:ext cx="2892114" cy="3358958"/>
          </a:xfrm>
          <a:custGeom>
            <a:avLst/>
            <a:gdLst/>
            <a:ahLst/>
            <a:cxnLst/>
            <a:rect l="l" t="t" r="r" b="b"/>
            <a:pathLst>
              <a:path w="2892114" h="3358958">
                <a:moveTo>
                  <a:pt x="0" y="0"/>
                </a:moveTo>
                <a:lnTo>
                  <a:pt x="2892114" y="0"/>
                </a:lnTo>
                <a:lnTo>
                  <a:pt x="2892114" y="3358958"/>
                </a:lnTo>
                <a:lnTo>
                  <a:pt x="0" y="335895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6" name="Freeform 6"/>
          <p:cNvSpPr/>
          <p:nvPr/>
        </p:nvSpPr>
        <p:spPr>
          <a:xfrm>
            <a:off x="12406258" y="2950793"/>
            <a:ext cx="2135800" cy="1916465"/>
          </a:xfrm>
          <a:custGeom>
            <a:avLst/>
            <a:gdLst/>
            <a:ahLst/>
            <a:cxnLst/>
            <a:rect l="l" t="t" r="r" b="b"/>
            <a:pathLst>
              <a:path w="2135800" h="1916465">
                <a:moveTo>
                  <a:pt x="0" y="0"/>
                </a:moveTo>
                <a:lnTo>
                  <a:pt x="2135800" y="0"/>
                </a:lnTo>
                <a:lnTo>
                  <a:pt x="2135800" y="1916465"/>
                </a:lnTo>
                <a:lnTo>
                  <a:pt x="0" y="191646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7" name="Freeform 7"/>
          <p:cNvSpPr/>
          <p:nvPr/>
        </p:nvSpPr>
        <p:spPr>
          <a:xfrm>
            <a:off x="9002567" y="7778565"/>
            <a:ext cx="5752399" cy="1181349"/>
          </a:xfrm>
          <a:custGeom>
            <a:avLst/>
            <a:gdLst/>
            <a:ahLst/>
            <a:cxnLst/>
            <a:rect l="l" t="t" r="r" b="b"/>
            <a:pathLst>
              <a:path w="5752399" h="1181349">
                <a:moveTo>
                  <a:pt x="0" y="0"/>
                </a:moveTo>
                <a:lnTo>
                  <a:pt x="5752398" y="0"/>
                </a:lnTo>
                <a:lnTo>
                  <a:pt x="5752398" y="1181349"/>
                </a:lnTo>
                <a:lnTo>
                  <a:pt x="0" y="1181349"/>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8" name="Freeform 8"/>
          <p:cNvSpPr/>
          <p:nvPr/>
        </p:nvSpPr>
        <p:spPr>
          <a:xfrm rot="-10538916">
            <a:off x="11612197" y="5686924"/>
            <a:ext cx="3407049" cy="1676805"/>
          </a:xfrm>
          <a:custGeom>
            <a:avLst/>
            <a:gdLst/>
            <a:ahLst/>
            <a:cxnLst/>
            <a:rect l="l" t="t" r="r" b="b"/>
            <a:pathLst>
              <a:path w="3407049" h="1676805">
                <a:moveTo>
                  <a:pt x="0" y="0"/>
                </a:moveTo>
                <a:lnTo>
                  <a:pt x="3407049" y="0"/>
                </a:lnTo>
                <a:lnTo>
                  <a:pt x="3407049" y="1676806"/>
                </a:lnTo>
                <a:lnTo>
                  <a:pt x="0" y="1676806"/>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9" name="Freeform 9"/>
          <p:cNvSpPr/>
          <p:nvPr/>
        </p:nvSpPr>
        <p:spPr>
          <a:xfrm>
            <a:off x="15170254" y="4676220"/>
            <a:ext cx="2245826" cy="4370643"/>
          </a:xfrm>
          <a:custGeom>
            <a:avLst/>
            <a:gdLst/>
            <a:ahLst/>
            <a:cxnLst/>
            <a:rect l="l" t="t" r="r" b="b"/>
            <a:pathLst>
              <a:path w="2245826" h="4370643">
                <a:moveTo>
                  <a:pt x="0" y="0"/>
                </a:moveTo>
                <a:lnTo>
                  <a:pt x="2245826" y="0"/>
                </a:lnTo>
                <a:lnTo>
                  <a:pt x="2245826" y="4370643"/>
                </a:lnTo>
                <a:lnTo>
                  <a:pt x="0" y="437064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10" name="Freeform 10"/>
          <p:cNvSpPr/>
          <p:nvPr/>
        </p:nvSpPr>
        <p:spPr>
          <a:xfrm>
            <a:off x="15077948" y="2583500"/>
            <a:ext cx="2338132" cy="1916465"/>
          </a:xfrm>
          <a:custGeom>
            <a:avLst/>
            <a:gdLst/>
            <a:ahLst/>
            <a:cxnLst/>
            <a:rect l="l" t="t" r="r" b="b"/>
            <a:pathLst>
              <a:path w="2338132" h="1916465">
                <a:moveTo>
                  <a:pt x="0" y="0"/>
                </a:moveTo>
                <a:lnTo>
                  <a:pt x="2338132" y="0"/>
                </a:lnTo>
                <a:lnTo>
                  <a:pt x="2338132" y="1916465"/>
                </a:lnTo>
                <a:lnTo>
                  <a:pt x="0" y="1916465"/>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sp>
      <p:sp>
        <p:nvSpPr>
          <p:cNvPr id="11" name="Freeform 11"/>
          <p:cNvSpPr/>
          <p:nvPr/>
        </p:nvSpPr>
        <p:spPr>
          <a:xfrm>
            <a:off x="6439359" y="5903530"/>
            <a:ext cx="2226254" cy="3354770"/>
          </a:xfrm>
          <a:custGeom>
            <a:avLst/>
            <a:gdLst/>
            <a:ahLst/>
            <a:cxnLst/>
            <a:rect l="l" t="t" r="r" b="b"/>
            <a:pathLst>
              <a:path w="2226254" h="3354770">
                <a:moveTo>
                  <a:pt x="0" y="0"/>
                </a:moveTo>
                <a:lnTo>
                  <a:pt x="2226254" y="0"/>
                </a:lnTo>
                <a:lnTo>
                  <a:pt x="2226254" y="3354770"/>
                </a:lnTo>
                <a:lnTo>
                  <a:pt x="0" y="335477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sp>
        <p:nvSpPr>
          <p:cNvPr id="12" name="TextBox 12"/>
          <p:cNvSpPr txBox="1"/>
          <p:nvPr/>
        </p:nvSpPr>
        <p:spPr>
          <a:xfrm>
            <a:off x="2240246" y="1324870"/>
            <a:ext cx="13807508" cy="1022605"/>
          </a:xfrm>
          <a:prstGeom prst="rect">
            <a:avLst/>
          </a:prstGeom>
        </p:spPr>
        <p:txBody>
          <a:bodyPr lIns="0" tIns="0" rIns="0" bIns="0" rtlCol="0" anchor="t">
            <a:spAutoFit/>
          </a:bodyPr>
          <a:lstStyle/>
          <a:p>
            <a:pPr algn="ctr">
              <a:lnSpc>
                <a:spcPts val="7625"/>
              </a:lnSpc>
            </a:pPr>
            <a:r>
              <a:rPr lang="en-US" sz="7700" b="1">
                <a:solidFill>
                  <a:srgbClr val="261310"/>
                </a:solidFill>
                <a:latin typeface="Grand Cru S Bold" panose="00000800000000000000"/>
                <a:ea typeface="Grand Cru S Bold" panose="00000800000000000000"/>
                <a:cs typeface="Grand Cru S Bold" panose="00000800000000000000"/>
                <a:sym typeface="Grand Cru S Bold" panose="00000800000000000000"/>
              </a:rPr>
              <a:t>Resource Page</a:t>
            </a:r>
            <a:endParaRPr lang="en-US" sz="7700" b="1">
              <a:solidFill>
                <a:srgbClr val="261310"/>
              </a:solidFill>
              <a:latin typeface="Grand Cru S Bold" panose="00000800000000000000"/>
              <a:ea typeface="Grand Cru S Bold" panose="00000800000000000000"/>
              <a:cs typeface="Grand Cru S Bold" panose="00000800000000000000"/>
              <a:sym typeface="Grand Cru S Bold" panose="0000080000000000000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BCDBD3"/>
        </a:solidFill>
        <a:effectLst/>
      </p:bgPr>
    </p:bg>
    <p:spTree>
      <p:nvGrpSpPr>
        <p:cNvPr id="1" name=""/>
        <p:cNvGrpSpPr/>
        <p:nvPr/>
      </p:nvGrpSpPr>
      <p:grpSpPr>
        <a:xfrm>
          <a:off x="0" y="0"/>
          <a:ext cx="0" cy="0"/>
          <a:chOff x="0" y="0"/>
          <a:chExt cx="0" cy="0"/>
        </a:xfrm>
      </p:grpSpPr>
      <p:grpSp>
        <p:nvGrpSpPr>
          <p:cNvPr id="2" name="Group 2"/>
          <p:cNvGrpSpPr/>
          <p:nvPr/>
        </p:nvGrpSpPr>
        <p:grpSpPr>
          <a:xfrm rot="0">
            <a:off x="441723" y="379852"/>
            <a:ext cx="17404553" cy="9527296"/>
            <a:chOff x="0" y="0"/>
            <a:chExt cx="23206071" cy="12703061"/>
          </a:xfrm>
        </p:grpSpPr>
        <p:grpSp>
          <p:nvGrpSpPr>
            <p:cNvPr id="3" name="Group 3"/>
            <p:cNvGrpSpPr/>
            <p:nvPr/>
          </p:nvGrpSpPr>
          <p:grpSpPr>
            <a:xfrm rot="0">
              <a:off x="0" y="0"/>
              <a:ext cx="23206071" cy="12703061"/>
              <a:chOff x="0" y="0"/>
              <a:chExt cx="4596479" cy="2516124"/>
            </a:xfrm>
          </p:grpSpPr>
          <p:sp>
            <p:nvSpPr>
              <p:cNvPr id="4" name="Freeform 4"/>
              <p:cNvSpPr/>
              <p:nvPr/>
            </p:nvSpPr>
            <p:spPr>
              <a:xfrm>
                <a:off x="0" y="0"/>
                <a:ext cx="4596479" cy="2516124"/>
              </a:xfrm>
              <a:custGeom>
                <a:avLst/>
                <a:gdLst/>
                <a:ahLst/>
                <a:cxnLst/>
                <a:rect l="l" t="t" r="r" b="b"/>
                <a:pathLst>
                  <a:path w="4596479" h="2516124">
                    <a:moveTo>
                      <a:pt x="4517061" y="0"/>
                    </a:moveTo>
                    <a:lnTo>
                      <a:pt x="79418" y="0"/>
                    </a:lnTo>
                    <a:cubicBezTo>
                      <a:pt x="79418" y="43699"/>
                      <a:pt x="44079" y="79418"/>
                      <a:pt x="0" y="79418"/>
                    </a:cubicBezTo>
                    <a:lnTo>
                      <a:pt x="0" y="2436706"/>
                    </a:lnTo>
                    <a:cubicBezTo>
                      <a:pt x="43699" y="2436706"/>
                      <a:pt x="79418" y="2472045"/>
                      <a:pt x="79418" y="2516124"/>
                    </a:cubicBezTo>
                    <a:lnTo>
                      <a:pt x="4517061" y="2516124"/>
                    </a:lnTo>
                    <a:cubicBezTo>
                      <a:pt x="4517061" y="2472425"/>
                      <a:pt x="4552400" y="2436706"/>
                      <a:pt x="4596479" y="2436706"/>
                    </a:cubicBezTo>
                    <a:lnTo>
                      <a:pt x="4596479" y="79418"/>
                    </a:lnTo>
                    <a:cubicBezTo>
                      <a:pt x="4552780" y="79418"/>
                      <a:pt x="4517061" y="44079"/>
                      <a:pt x="4517061" y="0"/>
                    </a:cubicBezTo>
                    <a:close/>
                  </a:path>
                </a:pathLst>
              </a:custGeom>
              <a:solidFill>
                <a:srgbClr val="000000">
                  <a:alpha val="0"/>
                </a:srgbClr>
              </a:solidFill>
              <a:ln w="19050" cap="sq">
                <a:solidFill>
                  <a:srgbClr val="261310"/>
                </a:solidFill>
                <a:prstDash val="solid"/>
                <a:miter/>
              </a:ln>
            </p:spPr>
          </p:sp>
          <p:sp>
            <p:nvSpPr>
              <p:cNvPr id="5" name="TextBox 5"/>
              <p:cNvSpPr txBox="1"/>
              <p:nvPr/>
            </p:nvSpPr>
            <p:spPr>
              <a:xfrm>
                <a:off x="38100" y="-9525"/>
                <a:ext cx="4520279" cy="2487549"/>
              </a:xfrm>
              <a:prstGeom prst="rect">
                <a:avLst/>
              </a:prstGeom>
            </p:spPr>
            <p:txBody>
              <a:bodyPr lIns="50800" tIns="50800" rIns="50800" bIns="50800" rtlCol="0" anchor="ctr"/>
              <a:lstStyle/>
              <a:p>
                <a:pPr algn="ctr">
                  <a:lnSpc>
                    <a:spcPts val="2660"/>
                  </a:lnSpc>
                </a:pPr>
              </a:p>
            </p:txBody>
          </p:sp>
        </p:grpSp>
        <p:grpSp>
          <p:nvGrpSpPr>
            <p:cNvPr id="6" name="Group 6"/>
            <p:cNvGrpSpPr/>
            <p:nvPr/>
          </p:nvGrpSpPr>
          <p:grpSpPr>
            <a:xfrm rot="0">
              <a:off x="170293" y="186017"/>
              <a:ext cx="22836362" cy="12317628"/>
              <a:chOff x="0" y="0"/>
              <a:chExt cx="4596479" cy="2479279"/>
            </a:xfrm>
          </p:grpSpPr>
          <p:sp>
            <p:nvSpPr>
              <p:cNvPr id="7" name="Freeform 7"/>
              <p:cNvSpPr/>
              <p:nvPr/>
            </p:nvSpPr>
            <p:spPr>
              <a:xfrm>
                <a:off x="0" y="0"/>
                <a:ext cx="4596479" cy="2479279"/>
              </a:xfrm>
              <a:custGeom>
                <a:avLst/>
                <a:gdLst/>
                <a:ahLst/>
                <a:cxnLst/>
                <a:rect l="l" t="t" r="r" b="b"/>
                <a:pathLst>
                  <a:path w="4596479" h="2479279">
                    <a:moveTo>
                      <a:pt x="4517061" y="0"/>
                    </a:moveTo>
                    <a:lnTo>
                      <a:pt x="79418" y="0"/>
                    </a:lnTo>
                    <a:cubicBezTo>
                      <a:pt x="79418" y="43699"/>
                      <a:pt x="44079" y="79418"/>
                      <a:pt x="0" y="79418"/>
                    </a:cubicBezTo>
                    <a:lnTo>
                      <a:pt x="0" y="2399861"/>
                    </a:lnTo>
                    <a:cubicBezTo>
                      <a:pt x="43699" y="2399861"/>
                      <a:pt x="79418" y="2435200"/>
                      <a:pt x="79418" y="2479279"/>
                    </a:cubicBezTo>
                    <a:lnTo>
                      <a:pt x="4517061" y="2479279"/>
                    </a:lnTo>
                    <a:cubicBezTo>
                      <a:pt x="4517061" y="2435580"/>
                      <a:pt x="4552400" y="2399861"/>
                      <a:pt x="4596479" y="2399861"/>
                    </a:cubicBezTo>
                    <a:lnTo>
                      <a:pt x="4596479" y="79418"/>
                    </a:lnTo>
                    <a:cubicBezTo>
                      <a:pt x="4552780" y="79418"/>
                      <a:pt x="4517061" y="44079"/>
                      <a:pt x="4517061" y="0"/>
                    </a:cubicBezTo>
                    <a:close/>
                  </a:path>
                </a:pathLst>
              </a:custGeom>
              <a:solidFill>
                <a:srgbClr val="F8F2EC"/>
              </a:solidFill>
            </p:spPr>
          </p:sp>
          <p:sp>
            <p:nvSpPr>
              <p:cNvPr id="8" name="TextBox 8"/>
              <p:cNvSpPr txBox="1"/>
              <p:nvPr/>
            </p:nvSpPr>
            <p:spPr>
              <a:xfrm>
                <a:off x="38100" y="-9525"/>
                <a:ext cx="4520279" cy="2450704"/>
              </a:xfrm>
              <a:prstGeom prst="rect">
                <a:avLst/>
              </a:prstGeom>
            </p:spPr>
            <p:txBody>
              <a:bodyPr lIns="50800" tIns="50800" rIns="50800" bIns="50800" rtlCol="0" anchor="ctr"/>
              <a:lstStyle/>
              <a:p>
                <a:pPr algn="ctr">
                  <a:lnSpc>
                    <a:spcPts val="2660"/>
                  </a:lnSpc>
                </a:pPr>
              </a:p>
            </p:txBody>
          </p:sp>
        </p:grpSp>
      </p:grpSp>
      <p:sp>
        <p:nvSpPr>
          <p:cNvPr id="9" name="TextBox 9"/>
          <p:cNvSpPr txBox="1"/>
          <p:nvPr/>
        </p:nvSpPr>
        <p:spPr>
          <a:xfrm>
            <a:off x="1524000" y="795655"/>
            <a:ext cx="8685530" cy="2160270"/>
          </a:xfrm>
          <a:prstGeom prst="rect">
            <a:avLst/>
          </a:prstGeom>
        </p:spPr>
        <p:txBody>
          <a:bodyPr wrap="square" lIns="0" tIns="0" rIns="0" bIns="0" rtlCol="0" anchor="t">
            <a:noAutofit/>
          </a:bodyPr>
          <a:lstStyle/>
          <a:p>
            <a:pPr algn="ctr">
              <a:lnSpc>
                <a:spcPct val="100000"/>
              </a:lnSpc>
            </a:pPr>
            <a:r>
              <a:rPr sz="6000">
                <a:sym typeface="+mn-ea"/>
              </a:rPr>
              <a:t>IAEA – Fundamental Xavfsizlik Prinsiplari</a:t>
            </a:r>
            <a:endParaRPr sz="6000">
              <a:sym typeface="+mn-ea"/>
            </a:endParaRPr>
          </a:p>
          <a:p>
            <a:pPr algn="l">
              <a:lnSpc>
                <a:spcPts val="11130"/>
              </a:lnSpc>
            </a:pPr>
            <a:endParaRPr lang="en-US" sz="6000" b="1">
              <a:solidFill>
                <a:srgbClr val="261310"/>
              </a:solidFill>
              <a:latin typeface="Grand Cru S Medium" panose="00000600000000000000"/>
              <a:ea typeface="Grand Cru S Medium" panose="00000600000000000000"/>
              <a:cs typeface="Grand Cru S Medium" panose="00000600000000000000"/>
              <a:sym typeface="+mn-ea"/>
            </a:endParaRPr>
          </a:p>
        </p:txBody>
      </p:sp>
      <p:sp>
        <p:nvSpPr>
          <p:cNvPr id="10" name="TextBox 10"/>
          <p:cNvSpPr txBox="1"/>
          <p:nvPr/>
        </p:nvSpPr>
        <p:spPr>
          <a:xfrm>
            <a:off x="2094230" y="3391535"/>
            <a:ext cx="7049770" cy="4700270"/>
          </a:xfrm>
          <a:prstGeom prst="rect">
            <a:avLst/>
          </a:prstGeom>
        </p:spPr>
        <p:txBody>
          <a:bodyPr lIns="0" tIns="0" rIns="0" bIns="0" rtlCol="0" anchor="t">
            <a:noAutofit/>
          </a:bodyPr>
          <a:lstStyle/>
          <a:p>
            <a:pPr algn="ctr">
              <a:lnSpc>
                <a:spcPts val="3670"/>
              </a:lnSpc>
            </a:pPr>
            <a:r>
              <a:rPr lang="en-US" sz="4400">
                <a:solidFill>
                  <a:srgbClr val="261310"/>
                </a:solidFill>
                <a:latin typeface="Questrial" panose="02000000000000000000"/>
                <a:ea typeface="Questrial" panose="02000000000000000000"/>
                <a:cs typeface="Questrial" panose="02000000000000000000"/>
                <a:sym typeface="Questrial" panose="02000000000000000000"/>
              </a:rPr>
              <a:t>REJA:</a:t>
            </a:r>
            <a:endParaRPr lang="en-US" sz="4400">
              <a:solidFill>
                <a:srgbClr val="261310"/>
              </a:solidFill>
              <a:latin typeface="Questrial" panose="02000000000000000000"/>
              <a:ea typeface="Questrial" panose="02000000000000000000"/>
              <a:cs typeface="Questrial" panose="02000000000000000000"/>
              <a:sym typeface="Questrial" panose="02000000000000000000"/>
            </a:endParaRPr>
          </a:p>
          <a:p>
            <a:pPr algn="ctr">
              <a:lnSpc>
                <a:spcPts val="3670"/>
              </a:lnSpc>
            </a:pPr>
            <a:endParaRPr lang="en-US" sz="4400">
              <a:solidFill>
                <a:srgbClr val="261310"/>
              </a:solidFill>
              <a:latin typeface="Questrial" panose="02000000000000000000"/>
              <a:ea typeface="Questrial" panose="02000000000000000000"/>
              <a:cs typeface="Questrial" panose="02000000000000000000"/>
              <a:sym typeface="Questrial" panose="02000000000000000000"/>
            </a:endParaRPr>
          </a:p>
          <a:p>
            <a:pPr algn="ctr">
              <a:lnSpc>
                <a:spcPct val="100000"/>
              </a:lnSpc>
            </a:pPr>
            <a:r>
              <a:rPr lang="en-US" sz="3600">
                <a:solidFill>
                  <a:srgbClr val="261310"/>
                </a:solidFill>
                <a:latin typeface="Questrial" panose="02000000000000000000"/>
                <a:ea typeface="Questrial" panose="02000000000000000000"/>
                <a:cs typeface="Questrial" panose="02000000000000000000"/>
                <a:sym typeface="Questrial" panose="02000000000000000000"/>
              </a:rPr>
              <a:t>1.</a:t>
            </a:r>
            <a:r>
              <a:rPr sz="4400">
                <a:sym typeface="+mn-ea"/>
              </a:rPr>
              <a:t> IAEA va uning vazifalari</a:t>
            </a:r>
            <a:endParaRPr sz="4400">
              <a:sym typeface="+mn-ea"/>
            </a:endParaRPr>
          </a:p>
          <a:p>
            <a:pPr algn="ctr">
              <a:lnSpc>
                <a:spcPct val="100000"/>
              </a:lnSpc>
            </a:pPr>
            <a:r>
              <a:rPr sz="4400">
                <a:sym typeface="+mn-ea"/>
              </a:rPr>
              <a:t>2. Fundamental xavfsizlik prinsiplari</a:t>
            </a:r>
            <a:endParaRPr sz="4400">
              <a:sym typeface="+mn-ea"/>
            </a:endParaRPr>
          </a:p>
          <a:p>
            <a:pPr algn="ctr">
              <a:lnSpc>
                <a:spcPct val="100000"/>
              </a:lnSpc>
            </a:pPr>
            <a:r>
              <a:rPr sz="4400">
                <a:sym typeface="+mn-ea"/>
              </a:rPr>
              <a:t>3. Asosiy prinsiplardan misollar</a:t>
            </a:r>
            <a:endParaRPr sz="4400">
              <a:sym typeface="+mn-ea"/>
            </a:endParaRPr>
          </a:p>
          <a:p>
            <a:pPr algn="ctr">
              <a:lnSpc>
                <a:spcPct val="100000"/>
              </a:lnSpc>
            </a:pPr>
            <a:r>
              <a:rPr sz="4400">
                <a:sym typeface="+mn-ea"/>
              </a:rPr>
              <a:t>4. Xulosa</a:t>
            </a:r>
            <a:endParaRPr sz="4400">
              <a:sym typeface="+mn-ea"/>
            </a:endParaRPr>
          </a:p>
          <a:p>
            <a:pPr algn="ctr">
              <a:lnSpc>
                <a:spcPts val="3670"/>
              </a:lnSpc>
            </a:pPr>
            <a:endParaRPr lang="en-US" sz="4400">
              <a:solidFill>
                <a:srgbClr val="261310"/>
              </a:solidFill>
              <a:latin typeface="Questrial" panose="02000000000000000000"/>
              <a:ea typeface="Questrial" panose="02000000000000000000"/>
              <a:cs typeface="Questrial" panose="02000000000000000000"/>
              <a:sym typeface="Questrial" panose="02000000000000000000"/>
            </a:endParaRPr>
          </a:p>
          <a:p>
            <a:pPr algn="ctr">
              <a:lnSpc>
                <a:spcPts val="3670"/>
              </a:lnSpc>
            </a:pPr>
            <a:endParaRPr lang="en-US" sz="4400">
              <a:solidFill>
                <a:srgbClr val="261310"/>
              </a:solidFill>
              <a:latin typeface="Questrial" panose="02000000000000000000"/>
              <a:ea typeface="Questrial" panose="02000000000000000000"/>
              <a:cs typeface="Questrial" panose="02000000000000000000"/>
              <a:sym typeface="Questrial" panose="02000000000000000000"/>
            </a:endParaRPr>
          </a:p>
        </p:txBody>
      </p:sp>
      <p:sp>
        <p:nvSpPr>
          <p:cNvPr id="11" name="Freeform 11"/>
          <p:cNvSpPr/>
          <p:nvPr/>
        </p:nvSpPr>
        <p:spPr>
          <a:xfrm rot="-10800000">
            <a:off x="10139662" y="6936929"/>
            <a:ext cx="6363890" cy="1306929"/>
          </a:xfrm>
          <a:custGeom>
            <a:avLst/>
            <a:gdLst/>
            <a:ahLst/>
            <a:cxnLst/>
            <a:rect l="l" t="t" r="r" b="b"/>
            <a:pathLst>
              <a:path w="6363890" h="1306929">
                <a:moveTo>
                  <a:pt x="0" y="0"/>
                </a:moveTo>
                <a:lnTo>
                  <a:pt x="6363890" y="0"/>
                </a:lnTo>
                <a:lnTo>
                  <a:pt x="6363890" y="1306929"/>
                </a:lnTo>
                <a:lnTo>
                  <a:pt x="0" y="1306929"/>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12" name="Freeform 12"/>
          <p:cNvSpPr/>
          <p:nvPr/>
        </p:nvSpPr>
        <p:spPr>
          <a:xfrm>
            <a:off x="10139662" y="3793177"/>
            <a:ext cx="2881126" cy="2585251"/>
          </a:xfrm>
          <a:custGeom>
            <a:avLst/>
            <a:gdLst/>
            <a:ahLst/>
            <a:cxnLst/>
            <a:rect l="l" t="t" r="r" b="b"/>
            <a:pathLst>
              <a:path w="2881126" h="2585251">
                <a:moveTo>
                  <a:pt x="0" y="0"/>
                </a:moveTo>
                <a:lnTo>
                  <a:pt x="2881126" y="0"/>
                </a:lnTo>
                <a:lnTo>
                  <a:pt x="2881126" y="2585251"/>
                </a:lnTo>
                <a:lnTo>
                  <a:pt x="0" y="258525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3" name="Freeform 13"/>
          <p:cNvSpPr/>
          <p:nvPr/>
        </p:nvSpPr>
        <p:spPr>
          <a:xfrm>
            <a:off x="13325588" y="2304601"/>
            <a:ext cx="3378330" cy="4119505"/>
          </a:xfrm>
          <a:custGeom>
            <a:avLst/>
            <a:gdLst/>
            <a:ahLst/>
            <a:cxnLst/>
            <a:rect l="l" t="t" r="r" b="b"/>
            <a:pathLst>
              <a:path w="3378330" h="4119505">
                <a:moveTo>
                  <a:pt x="0" y="0"/>
                </a:moveTo>
                <a:lnTo>
                  <a:pt x="3378330" y="0"/>
                </a:lnTo>
                <a:lnTo>
                  <a:pt x="3378330" y="4119505"/>
                </a:lnTo>
                <a:lnTo>
                  <a:pt x="0" y="411950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BCDBD3"/>
        </a:solidFill>
        <a:effectLst/>
      </p:bgPr>
    </p:bg>
    <p:spTree>
      <p:nvGrpSpPr>
        <p:cNvPr id="1" name=""/>
        <p:cNvGrpSpPr/>
        <p:nvPr/>
      </p:nvGrpSpPr>
      <p:grpSpPr>
        <a:xfrm>
          <a:off x="0" y="0"/>
          <a:ext cx="0" cy="0"/>
          <a:chOff x="0" y="0"/>
          <a:chExt cx="0" cy="0"/>
        </a:xfrm>
      </p:grpSpPr>
      <p:grpSp>
        <p:nvGrpSpPr>
          <p:cNvPr id="2" name="Group 2"/>
          <p:cNvGrpSpPr/>
          <p:nvPr/>
        </p:nvGrpSpPr>
        <p:grpSpPr>
          <a:xfrm rot="0">
            <a:off x="441723" y="379852"/>
            <a:ext cx="17404553" cy="9527296"/>
            <a:chOff x="0" y="0"/>
            <a:chExt cx="23206071" cy="12703061"/>
          </a:xfrm>
        </p:grpSpPr>
        <p:grpSp>
          <p:nvGrpSpPr>
            <p:cNvPr id="3" name="Group 3"/>
            <p:cNvGrpSpPr/>
            <p:nvPr/>
          </p:nvGrpSpPr>
          <p:grpSpPr>
            <a:xfrm rot="0">
              <a:off x="0" y="0"/>
              <a:ext cx="23206071" cy="12703061"/>
              <a:chOff x="0" y="0"/>
              <a:chExt cx="4596479" cy="2516124"/>
            </a:xfrm>
          </p:grpSpPr>
          <p:sp>
            <p:nvSpPr>
              <p:cNvPr id="4" name="Freeform 4"/>
              <p:cNvSpPr/>
              <p:nvPr/>
            </p:nvSpPr>
            <p:spPr>
              <a:xfrm>
                <a:off x="0" y="0"/>
                <a:ext cx="4596479" cy="2516124"/>
              </a:xfrm>
              <a:custGeom>
                <a:avLst/>
                <a:gdLst/>
                <a:ahLst/>
                <a:cxnLst/>
                <a:rect l="l" t="t" r="r" b="b"/>
                <a:pathLst>
                  <a:path w="4596479" h="2516124">
                    <a:moveTo>
                      <a:pt x="4517061" y="0"/>
                    </a:moveTo>
                    <a:lnTo>
                      <a:pt x="79418" y="0"/>
                    </a:lnTo>
                    <a:cubicBezTo>
                      <a:pt x="79418" y="43699"/>
                      <a:pt x="44079" y="79418"/>
                      <a:pt x="0" y="79418"/>
                    </a:cubicBezTo>
                    <a:lnTo>
                      <a:pt x="0" y="2436706"/>
                    </a:lnTo>
                    <a:cubicBezTo>
                      <a:pt x="43699" y="2436706"/>
                      <a:pt x="79418" y="2472045"/>
                      <a:pt x="79418" y="2516124"/>
                    </a:cubicBezTo>
                    <a:lnTo>
                      <a:pt x="4517061" y="2516124"/>
                    </a:lnTo>
                    <a:cubicBezTo>
                      <a:pt x="4517061" y="2472425"/>
                      <a:pt x="4552400" y="2436706"/>
                      <a:pt x="4596479" y="2436706"/>
                    </a:cubicBezTo>
                    <a:lnTo>
                      <a:pt x="4596479" y="79418"/>
                    </a:lnTo>
                    <a:cubicBezTo>
                      <a:pt x="4552780" y="79418"/>
                      <a:pt x="4517061" y="44079"/>
                      <a:pt x="4517061" y="0"/>
                    </a:cubicBezTo>
                    <a:close/>
                  </a:path>
                </a:pathLst>
              </a:custGeom>
              <a:solidFill>
                <a:srgbClr val="000000">
                  <a:alpha val="0"/>
                </a:srgbClr>
              </a:solidFill>
              <a:ln w="19050" cap="sq">
                <a:solidFill>
                  <a:srgbClr val="261310"/>
                </a:solidFill>
                <a:prstDash val="solid"/>
                <a:miter/>
              </a:ln>
            </p:spPr>
          </p:sp>
          <p:sp>
            <p:nvSpPr>
              <p:cNvPr id="5" name="TextBox 5"/>
              <p:cNvSpPr txBox="1"/>
              <p:nvPr/>
            </p:nvSpPr>
            <p:spPr>
              <a:xfrm>
                <a:off x="38100" y="-9525"/>
                <a:ext cx="4520279" cy="2487549"/>
              </a:xfrm>
              <a:prstGeom prst="rect">
                <a:avLst/>
              </a:prstGeom>
            </p:spPr>
            <p:txBody>
              <a:bodyPr lIns="50800" tIns="50800" rIns="50800" bIns="50800" rtlCol="0" anchor="ctr"/>
              <a:lstStyle/>
              <a:p>
                <a:pPr algn="ctr">
                  <a:lnSpc>
                    <a:spcPts val="2660"/>
                  </a:lnSpc>
                </a:pPr>
              </a:p>
            </p:txBody>
          </p:sp>
        </p:grpSp>
        <p:grpSp>
          <p:nvGrpSpPr>
            <p:cNvPr id="6" name="Group 6"/>
            <p:cNvGrpSpPr/>
            <p:nvPr/>
          </p:nvGrpSpPr>
          <p:grpSpPr>
            <a:xfrm rot="0">
              <a:off x="170293" y="186017"/>
              <a:ext cx="22836362" cy="12317628"/>
              <a:chOff x="0" y="0"/>
              <a:chExt cx="4596479" cy="2479279"/>
            </a:xfrm>
          </p:grpSpPr>
          <p:sp>
            <p:nvSpPr>
              <p:cNvPr id="7" name="Freeform 7"/>
              <p:cNvSpPr/>
              <p:nvPr/>
            </p:nvSpPr>
            <p:spPr>
              <a:xfrm>
                <a:off x="0" y="0"/>
                <a:ext cx="4596479" cy="2479279"/>
              </a:xfrm>
              <a:custGeom>
                <a:avLst/>
                <a:gdLst/>
                <a:ahLst/>
                <a:cxnLst/>
                <a:rect l="l" t="t" r="r" b="b"/>
                <a:pathLst>
                  <a:path w="4596479" h="2479279">
                    <a:moveTo>
                      <a:pt x="4517061" y="0"/>
                    </a:moveTo>
                    <a:lnTo>
                      <a:pt x="79418" y="0"/>
                    </a:lnTo>
                    <a:cubicBezTo>
                      <a:pt x="79418" y="43699"/>
                      <a:pt x="44079" y="79418"/>
                      <a:pt x="0" y="79418"/>
                    </a:cubicBezTo>
                    <a:lnTo>
                      <a:pt x="0" y="2399861"/>
                    </a:lnTo>
                    <a:cubicBezTo>
                      <a:pt x="43699" y="2399861"/>
                      <a:pt x="79418" y="2435200"/>
                      <a:pt x="79418" y="2479279"/>
                    </a:cubicBezTo>
                    <a:lnTo>
                      <a:pt x="4517061" y="2479279"/>
                    </a:lnTo>
                    <a:cubicBezTo>
                      <a:pt x="4517061" y="2435580"/>
                      <a:pt x="4552400" y="2399861"/>
                      <a:pt x="4596479" y="2399861"/>
                    </a:cubicBezTo>
                    <a:lnTo>
                      <a:pt x="4596479" y="79418"/>
                    </a:lnTo>
                    <a:cubicBezTo>
                      <a:pt x="4552780" y="79418"/>
                      <a:pt x="4517061" y="44079"/>
                      <a:pt x="4517061" y="0"/>
                    </a:cubicBezTo>
                    <a:close/>
                  </a:path>
                </a:pathLst>
              </a:custGeom>
              <a:solidFill>
                <a:srgbClr val="F8F2EC"/>
              </a:solidFill>
            </p:spPr>
          </p:sp>
          <p:sp>
            <p:nvSpPr>
              <p:cNvPr id="8" name="TextBox 8"/>
              <p:cNvSpPr txBox="1"/>
              <p:nvPr/>
            </p:nvSpPr>
            <p:spPr>
              <a:xfrm>
                <a:off x="38100" y="-9525"/>
                <a:ext cx="4520279" cy="2450704"/>
              </a:xfrm>
              <a:prstGeom prst="rect">
                <a:avLst/>
              </a:prstGeom>
            </p:spPr>
            <p:txBody>
              <a:bodyPr lIns="50800" tIns="50800" rIns="50800" bIns="50800" rtlCol="0" anchor="ctr"/>
              <a:lstStyle/>
              <a:p>
                <a:pPr algn="ctr">
                  <a:lnSpc>
                    <a:spcPts val="2660"/>
                  </a:lnSpc>
                </a:pPr>
              </a:p>
            </p:txBody>
          </p:sp>
        </p:grpSp>
      </p:grpSp>
      <p:sp>
        <p:nvSpPr>
          <p:cNvPr id="9" name="TextBox 9"/>
          <p:cNvSpPr txBox="1"/>
          <p:nvPr/>
        </p:nvSpPr>
        <p:spPr>
          <a:xfrm>
            <a:off x="3809868" y="800077"/>
            <a:ext cx="10849005" cy="1273175"/>
          </a:xfrm>
          <a:prstGeom prst="rect">
            <a:avLst/>
          </a:prstGeom>
        </p:spPr>
        <p:txBody>
          <a:bodyPr lIns="0" tIns="0" rIns="0" bIns="0" rtlCol="0" anchor="t">
            <a:spAutoFit/>
          </a:bodyPr>
          <a:lstStyle/>
          <a:p>
            <a:pPr algn="ctr">
              <a:lnSpc>
                <a:spcPts val="9930"/>
              </a:lnSpc>
            </a:pPr>
            <a:r>
              <a:rPr sz="8345">
                <a:sym typeface="+mn-ea"/>
              </a:rPr>
              <a:t>IAEA va uning vazifalari</a:t>
            </a:r>
            <a:endParaRPr lang="en-US" sz="8345" b="1">
              <a:solidFill>
                <a:srgbClr val="261310"/>
              </a:solidFill>
              <a:latin typeface="Grand Cru S Bold" panose="00000800000000000000"/>
              <a:ea typeface="Grand Cru S Bold" panose="00000800000000000000"/>
              <a:cs typeface="Grand Cru S Bold" panose="00000800000000000000"/>
              <a:sym typeface="Grand Cru S Bold" panose="00000800000000000000"/>
            </a:endParaRPr>
          </a:p>
        </p:txBody>
      </p:sp>
      <p:sp>
        <p:nvSpPr>
          <p:cNvPr id="10" name="TextBox 10"/>
          <p:cNvSpPr txBox="1"/>
          <p:nvPr/>
        </p:nvSpPr>
        <p:spPr>
          <a:xfrm>
            <a:off x="2451735" y="2117090"/>
            <a:ext cx="13550265" cy="7408545"/>
          </a:xfrm>
          <a:prstGeom prst="rect">
            <a:avLst/>
          </a:prstGeom>
        </p:spPr>
        <p:txBody>
          <a:bodyPr lIns="0" tIns="0" rIns="0" bIns="0" rtlCol="0" anchor="t">
            <a:noAutofit/>
          </a:bodyPr>
          <a:lstStyle/>
          <a:p>
            <a:pPr algn="ctr">
              <a:lnSpc>
                <a:spcPts val="4995"/>
              </a:lnSpc>
            </a:pPr>
            <a:r>
              <a:rPr lang="en-US" altLang="ru-RU" sz="3220">
                <a:solidFill>
                  <a:srgbClr val="261310"/>
                </a:solidFill>
                <a:latin typeface="Questrial" panose="02000000000000000000"/>
                <a:ea typeface="Questrial" panose="02000000000000000000"/>
                <a:cs typeface="Questrial" panose="02000000000000000000"/>
                <a:sym typeface="Questrial" panose="02000000000000000000"/>
              </a:rPr>
              <a:t>IAEA 1957 yilda kashfiyotlar va yadroviy texnologiyalarning turli xil qo'llanilishi natijasida yuzaga kelgan chuqur qo'rquv va umidlarga javoban yaratilgan. Agentlikning asosi AQSh prezidenti Eyzenxauerning 1953-yil 8-dekabrda Birlashgan Millatlar Tashkiloti Bosh Assambleyasiga “Tinchlik uchun atomlar” nomli murojaati edi.</a:t>
            </a:r>
            <a:endParaRPr lang="en-US" altLang="ru-RU" sz="3220">
              <a:solidFill>
                <a:srgbClr val="261310"/>
              </a:solidFill>
              <a:latin typeface="Questrial" panose="02000000000000000000"/>
              <a:ea typeface="Questrial" panose="02000000000000000000"/>
              <a:cs typeface="Questrial" panose="02000000000000000000"/>
              <a:sym typeface="Questrial" panose="02000000000000000000"/>
            </a:endParaRPr>
          </a:p>
          <a:p>
            <a:pPr algn="ctr">
              <a:lnSpc>
                <a:spcPts val="4995"/>
              </a:lnSpc>
            </a:pPr>
            <a:r>
              <a:rPr lang="en-US" altLang="ru-RU" sz="3220">
                <a:solidFill>
                  <a:srgbClr val="261310"/>
                </a:solidFill>
                <a:latin typeface="Questrial" panose="02000000000000000000"/>
                <a:ea typeface="Questrial" panose="02000000000000000000"/>
                <a:cs typeface="Questrial" panose="02000000000000000000"/>
                <a:sym typeface="Questrial" panose="02000000000000000000"/>
              </a:rPr>
              <a:t>1957-yil 29-iyulda Prezident Eyzenxauer tomonidan AQShning Nizomni ratifikatsiya qilish Xalqaro atom energiyasi agentligining rasmiy tug‘ilishini nishonlaydi. Vashingtondagi Oq uyning Atirgul bog'ida imzolangan marosimdan so'ng matbuot anjumanida Prezident Eyzenxauer 1953 yil dekabr oyida BMT Bosh Assambleyasiga nutq so'zladi va unda u IAEA ni tashkil etishni taklif qildi.</a:t>
            </a:r>
            <a:endParaRPr lang="en-US" altLang="ru-RU" sz="3220">
              <a:solidFill>
                <a:srgbClr val="261310"/>
              </a:solidFill>
              <a:latin typeface="Questrial" panose="02000000000000000000"/>
              <a:ea typeface="Questrial" panose="02000000000000000000"/>
              <a:cs typeface="Questrial" panose="02000000000000000000"/>
              <a:sym typeface="Questrial" panose="02000000000000000000"/>
            </a:endParaRPr>
          </a:p>
          <a:p>
            <a:pPr algn="ctr">
              <a:lnSpc>
                <a:spcPts val="4995"/>
              </a:lnSpc>
            </a:pPr>
            <a:endParaRPr lang="en-US" altLang="ru-RU" sz="3220">
              <a:solidFill>
                <a:srgbClr val="261310"/>
              </a:solidFill>
              <a:latin typeface="Questrial" panose="02000000000000000000"/>
              <a:ea typeface="Questrial" panose="02000000000000000000"/>
              <a:cs typeface="Questrial" panose="02000000000000000000"/>
              <a:sym typeface="Questrial" panose="02000000000000000000"/>
            </a:endParaRPr>
          </a:p>
        </p:txBody>
      </p:sp>
      <p:sp>
        <p:nvSpPr>
          <p:cNvPr id="11" name="Freeform 11"/>
          <p:cNvSpPr/>
          <p:nvPr/>
        </p:nvSpPr>
        <p:spPr>
          <a:xfrm rot="5400000">
            <a:off x="13096112" y="4467489"/>
            <a:ext cx="7504886" cy="1541251"/>
          </a:xfrm>
          <a:custGeom>
            <a:avLst/>
            <a:gdLst/>
            <a:ahLst/>
            <a:cxnLst/>
            <a:rect l="l" t="t" r="r" b="b"/>
            <a:pathLst>
              <a:path w="7504886" h="1541251">
                <a:moveTo>
                  <a:pt x="0" y="0"/>
                </a:moveTo>
                <a:lnTo>
                  <a:pt x="7504886" y="0"/>
                </a:lnTo>
                <a:lnTo>
                  <a:pt x="7504886" y="1541252"/>
                </a:lnTo>
                <a:lnTo>
                  <a:pt x="0" y="1541252"/>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12" name="Freeform 12"/>
          <p:cNvSpPr/>
          <p:nvPr/>
        </p:nvSpPr>
        <p:spPr>
          <a:xfrm rot="5400000">
            <a:off x="-2337035" y="4268247"/>
            <a:ext cx="7608663" cy="1562563"/>
          </a:xfrm>
          <a:custGeom>
            <a:avLst/>
            <a:gdLst/>
            <a:ahLst/>
            <a:cxnLst/>
            <a:rect l="l" t="t" r="r" b="b"/>
            <a:pathLst>
              <a:path w="7608663" h="1562563">
                <a:moveTo>
                  <a:pt x="0" y="0"/>
                </a:moveTo>
                <a:lnTo>
                  <a:pt x="7608663" y="0"/>
                </a:lnTo>
                <a:lnTo>
                  <a:pt x="7608663" y="1562564"/>
                </a:lnTo>
                <a:lnTo>
                  <a:pt x="0" y="1562564"/>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BCDBD3"/>
        </a:solidFill>
        <a:effectLst/>
      </p:bgPr>
    </p:bg>
    <p:spTree>
      <p:nvGrpSpPr>
        <p:cNvPr id="1" name=""/>
        <p:cNvGrpSpPr/>
        <p:nvPr/>
      </p:nvGrpSpPr>
      <p:grpSpPr>
        <a:xfrm>
          <a:off x="0" y="0"/>
          <a:ext cx="0" cy="0"/>
          <a:chOff x="0" y="0"/>
          <a:chExt cx="0" cy="0"/>
        </a:xfrm>
      </p:grpSpPr>
      <p:grpSp>
        <p:nvGrpSpPr>
          <p:cNvPr id="2" name="Group 2"/>
          <p:cNvGrpSpPr/>
          <p:nvPr/>
        </p:nvGrpSpPr>
        <p:grpSpPr>
          <a:xfrm rot="0">
            <a:off x="441723" y="379852"/>
            <a:ext cx="17404553" cy="9527296"/>
            <a:chOff x="0" y="0"/>
            <a:chExt cx="23206071" cy="12703061"/>
          </a:xfrm>
        </p:grpSpPr>
        <p:grpSp>
          <p:nvGrpSpPr>
            <p:cNvPr id="3" name="Group 3"/>
            <p:cNvGrpSpPr/>
            <p:nvPr/>
          </p:nvGrpSpPr>
          <p:grpSpPr>
            <a:xfrm rot="0">
              <a:off x="0" y="0"/>
              <a:ext cx="23206071" cy="12703061"/>
              <a:chOff x="0" y="0"/>
              <a:chExt cx="4596479" cy="2516124"/>
            </a:xfrm>
          </p:grpSpPr>
          <p:sp>
            <p:nvSpPr>
              <p:cNvPr id="4" name="Freeform 4"/>
              <p:cNvSpPr/>
              <p:nvPr/>
            </p:nvSpPr>
            <p:spPr>
              <a:xfrm>
                <a:off x="0" y="0"/>
                <a:ext cx="4596479" cy="2516124"/>
              </a:xfrm>
              <a:custGeom>
                <a:avLst/>
                <a:gdLst/>
                <a:ahLst/>
                <a:cxnLst/>
                <a:rect l="l" t="t" r="r" b="b"/>
                <a:pathLst>
                  <a:path w="4596479" h="2516124">
                    <a:moveTo>
                      <a:pt x="4517061" y="0"/>
                    </a:moveTo>
                    <a:lnTo>
                      <a:pt x="79418" y="0"/>
                    </a:lnTo>
                    <a:cubicBezTo>
                      <a:pt x="79418" y="43699"/>
                      <a:pt x="44079" y="79418"/>
                      <a:pt x="0" y="79418"/>
                    </a:cubicBezTo>
                    <a:lnTo>
                      <a:pt x="0" y="2436706"/>
                    </a:lnTo>
                    <a:cubicBezTo>
                      <a:pt x="43699" y="2436706"/>
                      <a:pt x="79418" y="2472045"/>
                      <a:pt x="79418" y="2516124"/>
                    </a:cubicBezTo>
                    <a:lnTo>
                      <a:pt x="4517061" y="2516124"/>
                    </a:lnTo>
                    <a:cubicBezTo>
                      <a:pt x="4517061" y="2472425"/>
                      <a:pt x="4552400" y="2436706"/>
                      <a:pt x="4596479" y="2436706"/>
                    </a:cubicBezTo>
                    <a:lnTo>
                      <a:pt x="4596479" y="79418"/>
                    </a:lnTo>
                    <a:cubicBezTo>
                      <a:pt x="4552780" y="79418"/>
                      <a:pt x="4517061" y="44079"/>
                      <a:pt x="4517061" y="0"/>
                    </a:cubicBezTo>
                    <a:close/>
                  </a:path>
                </a:pathLst>
              </a:custGeom>
              <a:solidFill>
                <a:srgbClr val="000000">
                  <a:alpha val="0"/>
                </a:srgbClr>
              </a:solidFill>
              <a:ln w="19050" cap="sq">
                <a:solidFill>
                  <a:srgbClr val="261310"/>
                </a:solidFill>
                <a:prstDash val="solid"/>
                <a:miter/>
              </a:ln>
            </p:spPr>
          </p:sp>
          <p:sp>
            <p:nvSpPr>
              <p:cNvPr id="5" name="TextBox 5"/>
              <p:cNvSpPr txBox="1"/>
              <p:nvPr/>
            </p:nvSpPr>
            <p:spPr>
              <a:xfrm>
                <a:off x="38100" y="-9525"/>
                <a:ext cx="4520279" cy="2487549"/>
              </a:xfrm>
              <a:prstGeom prst="rect">
                <a:avLst/>
              </a:prstGeom>
            </p:spPr>
            <p:txBody>
              <a:bodyPr lIns="50800" tIns="50800" rIns="50800" bIns="50800" rtlCol="0" anchor="ctr"/>
              <a:lstStyle/>
              <a:p>
                <a:pPr algn="ctr">
                  <a:lnSpc>
                    <a:spcPts val="2660"/>
                  </a:lnSpc>
                </a:pPr>
              </a:p>
            </p:txBody>
          </p:sp>
        </p:grpSp>
        <p:grpSp>
          <p:nvGrpSpPr>
            <p:cNvPr id="6" name="Group 6"/>
            <p:cNvGrpSpPr/>
            <p:nvPr/>
          </p:nvGrpSpPr>
          <p:grpSpPr>
            <a:xfrm rot="0">
              <a:off x="170293" y="186017"/>
              <a:ext cx="22836362" cy="12317628"/>
              <a:chOff x="0" y="0"/>
              <a:chExt cx="4596479" cy="2479279"/>
            </a:xfrm>
          </p:grpSpPr>
          <p:sp>
            <p:nvSpPr>
              <p:cNvPr id="7" name="Freeform 7"/>
              <p:cNvSpPr/>
              <p:nvPr/>
            </p:nvSpPr>
            <p:spPr>
              <a:xfrm>
                <a:off x="0" y="0"/>
                <a:ext cx="4596479" cy="2479279"/>
              </a:xfrm>
              <a:custGeom>
                <a:avLst/>
                <a:gdLst/>
                <a:ahLst/>
                <a:cxnLst/>
                <a:rect l="l" t="t" r="r" b="b"/>
                <a:pathLst>
                  <a:path w="4596479" h="2479279">
                    <a:moveTo>
                      <a:pt x="4517061" y="0"/>
                    </a:moveTo>
                    <a:lnTo>
                      <a:pt x="79418" y="0"/>
                    </a:lnTo>
                    <a:cubicBezTo>
                      <a:pt x="79418" y="43699"/>
                      <a:pt x="44079" y="79418"/>
                      <a:pt x="0" y="79418"/>
                    </a:cubicBezTo>
                    <a:lnTo>
                      <a:pt x="0" y="2399861"/>
                    </a:lnTo>
                    <a:cubicBezTo>
                      <a:pt x="43699" y="2399861"/>
                      <a:pt x="79418" y="2435200"/>
                      <a:pt x="79418" y="2479279"/>
                    </a:cubicBezTo>
                    <a:lnTo>
                      <a:pt x="4517061" y="2479279"/>
                    </a:lnTo>
                    <a:cubicBezTo>
                      <a:pt x="4517061" y="2435580"/>
                      <a:pt x="4552400" y="2399861"/>
                      <a:pt x="4596479" y="2399861"/>
                    </a:cubicBezTo>
                    <a:lnTo>
                      <a:pt x="4596479" y="79418"/>
                    </a:lnTo>
                    <a:cubicBezTo>
                      <a:pt x="4552780" y="79418"/>
                      <a:pt x="4517061" y="44079"/>
                      <a:pt x="4517061" y="0"/>
                    </a:cubicBezTo>
                    <a:close/>
                  </a:path>
                </a:pathLst>
              </a:custGeom>
              <a:solidFill>
                <a:srgbClr val="F8F2EC"/>
              </a:solidFill>
            </p:spPr>
          </p:sp>
          <p:sp>
            <p:nvSpPr>
              <p:cNvPr id="8" name="TextBox 8"/>
              <p:cNvSpPr txBox="1"/>
              <p:nvPr/>
            </p:nvSpPr>
            <p:spPr>
              <a:xfrm>
                <a:off x="38100" y="-9525"/>
                <a:ext cx="4520279" cy="2450704"/>
              </a:xfrm>
              <a:prstGeom prst="rect">
                <a:avLst/>
              </a:prstGeom>
            </p:spPr>
            <p:txBody>
              <a:bodyPr lIns="50800" tIns="50800" rIns="50800" bIns="50800" rtlCol="0" anchor="ctr"/>
              <a:lstStyle/>
              <a:p>
                <a:pPr algn="ctr">
                  <a:lnSpc>
                    <a:spcPts val="2660"/>
                  </a:lnSpc>
                </a:pPr>
              </a:p>
            </p:txBody>
          </p:sp>
        </p:grpSp>
      </p:grpSp>
      <p:sp>
        <p:nvSpPr>
          <p:cNvPr id="22" name="TextBox 22"/>
          <p:cNvSpPr txBox="1"/>
          <p:nvPr/>
        </p:nvSpPr>
        <p:spPr>
          <a:xfrm>
            <a:off x="8763000" y="1028700"/>
            <a:ext cx="7620000" cy="8046085"/>
          </a:xfrm>
          <a:prstGeom prst="rect">
            <a:avLst/>
          </a:prstGeom>
        </p:spPr>
        <p:txBody>
          <a:bodyPr lIns="0" tIns="0" rIns="0" bIns="0" rtlCol="0" anchor="t">
            <a:noAutofit/>
          </a:bodyPr>
          <a:lstStyle/>
          <a:p>
            <a:pPr algn="just">
              <a:lnSpc>
                <a:spcPct val="10000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IAEA yadro texnologiyasi va uning munozarali ilovalari bilan qurol yoki amaliy va foydali vosita sifatida chambarchas bog'langan. Prezident Eyzenxauerning 1953 yildagi nutqida bildirgan g'oyalar 1956 yil oktyabr oyida 81 davlat bir ovozdan ma'qullagan MAGATE nizomini shakllantirishga yordam berdi.</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Agentlik Birlashgan Millatlar Tashkiloti oilasi doirasida dunyoning “Tinchlik uchun atomlar” tashkiloti sifatida tashkil etilgan. Boshidanoq unga a</a:t>
            </a:r>
            <a:r>
              <a:rPr lang="en-US" altLang="en-US" sz="2800">
                <a:solidFill>
                  <a:srgbClr val="261310"/>
                </a:solidFill>
                <a:latin typeface="Questrial" panose="02000000000000000000"/>
                <a:ea typeface="Questrial" panose="02000000000000000000"/>
                <a:cs typeface="Questrial" panose="02000000000000000000"/>
                <a:sym typeface="Questrial" panose="02000000000000000000"/>
              </a:rPr>
              <a:t>ʼ</a:t>
            </a: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zo davlatlar va butun dunyo bo</a:t>
            </a:r>
            <a:r>
              <a:rPr lang="en-US" altLang="en-US" sz="2800">
                <a:solidFill>
                  <a:srgbClr val="261310"/>
                </a:solidFill>
                <a:latin typeface="Questrial" panose="02000000000000000000"/>
                <a:ea typeface="Questrial" panose="02000000000000000000"/>
                <a:cs typeface="Questrial" panose="02000000000000000000"/>
                <a:sym typeface="Questrial" panose="02000000000000000000"/>
              </a:rPr>
              <a:t>ʻ</a:t>
            </a: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ylab ko</a:t>
            </a:r>
            <a:r>
              <a:rPr lang="en-US" altLang="en-US" sz="2800">
                <a:solidFill>
                  <a:srgbClr val="261310"/>
                </a:solidFill>
                <a:latin typeface="Questrial" panose="02000000000000000000"/>
                <a:ea typeface="Questrial" panose="02000000000000000000"/>
                <a:cs typeface="Questrial" panose="02000000000000000000"/>
                <a:sym typeface="Questrial" panose="02000000000000000000"/>
              </a:rPr>
              <a:t>ʻ</a:t>
            </a: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plab sheriklar bilan xavfsiz, xavfsiz va tinch yadroviy texnologiyalarni ilgari surish uchun hamkorlik qilish mandati berilgan edi. IAEA ning ikki tomonlama missiyasining maqsadlari - Atomni rag'batlantirish va nazorat qilish - IAEA nizomining II moddasida belgilangan. Yuqoridagi rasmda IAEA dagi birinchi yadroviy labaratoriyadagi labaratoriya jarayoni ko’rsatilgan.[1]</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p:txBody>
      </p:sp>
      <p:sp>
        <p:nvSpPr>
          <p:cNvPr id="23" name="Freeform 23"/>
          <p:cNvSpPr/>
          <p:nvPr/>
        </p:nvSpPr>
        <p:spPr>
          <a:xfrm rot="1844947">
            <a:off x="15745264" y="431187"/>
            <a:ext cx="1984871" cy="1626913"/>
          </a:xfrm>
          <a:custGeom>
            <a:avLst/>
            <a:gdLst/>
            <a:ahLst/>
            <a:cxnLst/>
            <a:rect l="l" t="t" r="r" b="b"/>
            <a:pathLst>
              <a:path w="1984871" h="1626913">
                <a:moveTo>
                  <a:pt x="0" y="0"/>
                </a:moveTo>
                <a:lnTo>
                  <a:pt x="1984871" y="0"/>
                </a:lnTo>
                <a:lnTo>
                  <a:pt x="1984871" y="1626912"/>
                </a:lnTo>
                <a:lnTo>
                  <a:pt x="0" y="1626912"/>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24" name="Freeform 24"/>
          <p:cNvSpPr/>
          <p:nvPr/>
        </p:nvSpPr>
        <p:spPr>
          <a:xfrm rot="-5693596">
            <a:off x="63194" y="8415146"/>
            <a:ext cx="1814864" cy="1487565"/>
          </a:xfrm>
          <a:custGeom>
            <a:avLst/>
            <a:gdLst/>
            <a:ahLst/>
            <a:cxnLst/>
            <a:rect l="l" t="t" r="r" b="b"/>
            <a:pathLst>
              <a:path w="1814864" h="1487565">
                <a:moveTo>
                  <a:pt x="0" y="0"/>
                </a:moveTo>
                <a:lnTo>
                  <a:pt x="1814864" y="0"/>
                </a:lnTo>
                <a:lnTo>
                  <a:pt x="1814864" y="1487565"/>
                </a:lnTo>
                <a:lnTo>
                  <a:pt x="0" y="1487565"/>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graphicFrame>
        <p:nvGraphicFramePr>
          <p:cNvPr id="25" name="Объект 24"/>
          <p:cNvGraphicFramePr/>
          <p:nvPr/>
        </p:nvGraphicFramePr>
        <p:xfrm>
          <a:off x="1452880" y="1069340"/>
          <a:ext cx="6774815" cy="4664075"/>
        </p:xfrm>
        <a:graphic>
          <a:graphicData uri="http://schemas.openxmlformats.org/presentationml/2006/ole">
            <mc:AlternateContent xmlns:mc="http://schemas.openxmlformats.org/markup-compatibility/2006">
              <mc:Choice xmlns:v="urn:schemas-microsoft-com:vml" Requires="v">
                <p:oleObj spid="_x0000_s26" name="" r:id="rId3" imgW="3968750" imgH="5441950" progId="Paint.Picture">
                  <p:embed/>
                </p:oleObj>
              </mc:Choice>
              <mc:Fallback>
                <p:oleObj name="" r:id="rId3" imgW="3968750" imgH="5441950" progId="Paint.Picture">
                  <p:embed/>
                  <p:pic>
                    <p:nvPicPr>
                      <p:cNvPr id="0" name="Изображение 25"/>
                      <p:cNvPicPr/>
                      <p:nvPr/>
                    </p:nvPicPr>
                    <p:blipFill>
                      <a:blip r:embed="rId4"/>
                      <a:stretch>
                        <a:fillRect/>
                      </a:stretch>
                    </p:blipFill>
                    <p:spPr>
                      <a:xfrm>
                        <a:off x="1452880" y="1069340"/>
                        <a:ext cx="6774815" cy="4664075"/>
                      </a:xfrm>
                      <a:prstGeom prst="rect">
                        <a:avLst/>
                      </a:prstGeom>
                    </p:spPr>
                  </p:pic>
                </p:oleObj>
              </mc:Fallback>
            </mc:AlternateContent>
          </a:graphicData>
        </a:graphic>
      </p:graphicFrame>
      <p:sp>
        <p:nvSpPr>
          <p:cNvPr id="29" name="Текстовое поле 28"/>
          <p:cNvSpPr txBox="1"/>
          <p:nvPr/>
        </p:nvSpPr>
        <p:spPr>
          <a:xfrm>
            <a:off x="1295400" y="5981700"/>
            <a:ext cx="7371080" cy="2928620"/>
          </a:xfrm>
          <a:prstGeom prst="rect">
            <a:avLst/>
          </a:prstGeom>
        </p:spPr>
        <p:txBody>
          <a:bodyPr>
            <a:noAutofit/>
          </a:bodyPr>
          <a:p>
            <a:pPr algn="just">
              <a:lnSpc>
                <a:spcPct val="100000"/>
              </a:lnSpc>
            </a:pPr>
            <a:r>
              <a:rPr sz="2800"/>
              <a:t>Quduq tipidagi ssintilatsiya hisoblagichiga namuna qo‘yilmoqda. Namunadan olingan nurlanishning katta qismi kristallga tushadi – og‘ir qo‘rg‘oshin qalqoni ichida oq halqa shaklida ko‘rinadi – sintillatsiya deb ataladigan kichik yorug‘lik chaqnashlarini hosil qiladi. Sintilatsiya tezligi namunadagi radioaktiv moddalar miqdorining o‘lchovidir. 29-noyabr 1958</a:t>
            </a:r>
            <a:r>
              <a:rPr sz="1600"/>
              <a:t>.</a:t>
            </a:r>
            <a:endParaRPr sz="16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BCDBD3"/>
        </a:solidFill>
        <a:effectLst/>
      </p:bgPr>
    </p:bg>
    <p:spTree>
      <p:nvGrpSpPr>
        <p:cNvPr id="1" name=""/>
        <p:cNvGrpSpPr/>
        <p:nvPr/>
      </p:nvGrpSpPr>
      <p:grpSpPr>
        <a:xfrm>
          <a:off x="0" y="0"/>
          <a:ext cx="0" cy="0"/>
          <a:chOff x="0" y="0"/>
          <a:chExt cx="0" cy="0"/>
        </a:xfrm>
      </p:grpSpPr>
      <p:grpSp>
        <p:nvGrpSpPr>
          <p:cNvPr id="2" name="Group 2"/>
          <p:cNvGrpSpPr/>
          <p:nvPr/>
        </p:nvGrpSpPr>
        <p:grpSpPr>
          <a:xfrm rot="0">
            <a:off x="441723" y="379852"/>
            <a:ext cx="17404553" cy="9527296"/>
            <a:chOff x="0" y="0"/>
            <a:chExt cx="23206071" cy="12703061"/>
          </a:xfrm>
        </p:grpSpPr>
        <p:grpSp>
          <p:nvGrpSpPr>
            <p:cNvPr id="3" name="Group 3"/>
            <p:cNvGrpSpPr/>
            <p:nvPr/>
          </p:nvGrpSpPr>
          <p:grpSpPr>
            <a:xfrm rot="0">
              <a:off x="0" y="0"/>
              <a:ext cx="23206071" cy="12703061"/>
              <a:chOff x="0" y="0"/>
              <a:chExt cx="4596479" cy="2516124"/>
            </a:xfrm>
          </p:grpSpPr>
          <p:sp>
            <p:nvSpPr>
              <p:cNvPr id="4" name="Freeform 4"/>
              <p:cNvSpPr/>
              <p:nvPr/>
            </p:nvSpPr>
            <p:spPr>
              <a:xfrm>
                <a:off x="0" y="0"/>
                <a:ext cx="4596479" cy="2516124"/>
              </a:xfrm>
              <a:custGeom>
                <a:avLst/>
                <a:gdLst/>
                <a:ahLst/>
                <a:cxnLst/>
                <a:rect l="l" t="t" r="r" b="b"/>
                <a:pathLst>
                  <a:path w="4596479" h="2516124">
                    <a:moveTo>
                      <a:pt x="4517061" y="0"/>
                    </a:moveTo>
                    <a:lnTo>
                      <a:pt x="79418" y="0"/>
                    </a:lnTo>
                    <a:cubicBezTo>
                      <a:pt x="79418" y="43699"/>
                      <a:pt x="44079" y="79418"/>
                      <a:pt x="0" y="79418"/>
                    </a:cubicBezTo>
                    <a:lnTo>
                      <a:pt x="0" y="2436706"/>
                    </a:lnTo>
                    <a:cubicBezTo>
                      <a:pt x="43699" y="2436706"/>
                      <a:pt x="79418" y="2472045"/>
                      <a:pt x="79418" y="2516124"/>
                    </a:cubicBezTo>
                    <a:lnTo>
                      <a:pt x="4517061" y="2516124"/>
                    </a:lnTo>
                    <a:cubicBezTo>
                      <a:pt x="4517061" y="2472425"/>
                      <a:pt x="4552400" y="2436706"/>
                      <a:pt x="4596479" y="2436706"/>
                    </a:cubicBezTo>
                    <a:lnTo>
                      <a:pt x="4596479" y="79418"/>
                    </a:lnTo>
                    <a:cubicBezTo>
                      <a:pt x="4552780" y="79418"/>
                      <a:pt x="4517061" y="44079"/>
                      <a:pt x="4517061" y="0"/>
                    </a:cubicBezTo>
                    <a:close/>
                  </a:path>
                </a:pathLst>
              </a:custGeom>
              <a:solidFill>
                <a:srgbClr val="000000">
                  <a:alpha val="0"/>
                </a:srgbClr>
              </a:solidFill>
              <a:ln w="19050" cap="sq">
                <a:solidFill>
                  <a:srgbClr val="261310"/>
                </a:solidFill>
                <a:prstDash val="solid"/>
                <a:miter/>
              </a:ln>
            </p:spPr>
          </p:sp>
          <p:sp>
            <p:nvSpPr>
              <p:cNvPr id="5" name="TextBox 5"/>
              <p:cNvSpPr txBox="1"/>
              <p:nvPr/>
            </p:nvSpPr>
            <p:spPr>
              <a:xfrm>
                <a:off x="38100" y="-9525"/>
                <a:ext cx="4520279" cy="2487549"/>
              </a:xfrm>
              <a:prstGeom prst="rect">
                <a:avLst/>
              </a:prstGeom>
            </p:spPr>
            <p:txBody>
              <a:bodyPr lIns="50800" tIns="50800" rIns="50800" bIns="50800" rtlCol="0" anchor="ctr"/>
              <a:lstStyle/>
              <a:p>
                <a:pPr algn="ctr">
                  <a:lnSpc>
                    <a:spcPts val="2660"/>
                  </a:lnSpc>
                </a:pPr>
              </a:p>
            </p:txBody>
          </p:sp>
        </p:grpSp>
        <p:grpSp>
          <p:nvGrpSpPr>
            <p:cNvPr id="6" name="Group 6"/>
            <p:cNvGrpSpPr/>
            <p:nvPr/>
          </p:nvGrpSpPr>
          <p:grpSpPr>
            <a:xfrm rot="0">
              <a:off x="170293" y="186017"/>
              <a:ext cx="22836362" cy="12317628"/>
              <a:chOff x="0" y="0"/>
              <a:chExt cx="4596479" cy="2479279"/>
            </a:xfrm>
          </p:grpSpPr>
          <p:sp>
            <p:nvSpPr>
              <p:cNvPr id="7" name="Freeform 7"/>
              <p:cNvSpPr/>
              <p:nvPr/>
            </p:nvSpPr>
            <p:spPr>
              <a:xfrm>
                <a:off x="0" y="0"/>
                <a:ext cx="4596479" cy="2479279"/>
              </a:xfrm>
              <a:custGeom>
                <a:avLst/>
                <a:gdLst/>
                <a:ahLst/>
                <a:cxnLst/>
                <a:rect l="l" t="t" r="r" b="b"/>
                <a:pathLst>
                  <a:path w="4596479" h="2479279">
                    <a:moveTo>
                      <a:pt x="4517061" y="0"/>
                    </a:moveTo>
                    <a:lnTo>
                      <a:pt x="79418" y="0"/>
                    </a:lnTo>
                    <a:cubicBezTo>
                      <a:pt x="79418" y="43699"/>
                      <a:pt x="44079" y="79418"/>
                      <a:pt x="0" y="79418"/>
                    </a:cubicBezTo>
                    <a:lnTo>
                      <a:pt x="0" y="2399861"/>
                    </a:lnTo>
                    <a:cubicBezTo>
                      <a:pt x="43699" y="2399861"/>
                      <a:pt x="79418" y="2435200"/>
                      <a:pt x="79418" y="2479279"/>
                    </a:cubicBezTo>
                    <a:lnTo>
                      <a:pt x="4517061" y="2479279"/>
                    </a:lnTo>
                    <a:cubicBezTo>
                      <a:pt x="4517061" y="2435580"/>
                      <a:pt x="4552400" y="2399861"/>
                      <a:pt x="4596479" y="2399861"/>
                    </a:cubicBezTo>
                    <a:lnTo>
                      <a:pt x="4596479" y="79418"/>
                    </a:lnTo>
                    <a:cubicBezTo>
                      <a:pt x="4552780" y="79418"/>
                      <a:pt x="4517061" y="44079"/>
                      <a:pt x="4517061" y="0"/>
                    </a:cubicBezTo>
                    <a:close/>
                  </a:path>
                </a:pathLst>
              </a:custGeom>
              <a:solidFill>
                <a:srgbClr val="F8F2EC"/>
              </a:solidFill>
            </p:spPr>
          </p:sp>
          <p:sp>
            <p:nvSpPr>
              <p:cNvPr id="8" name="TextBox 8"/>
              <p:cNvSpPr txBox="1"/>
              <p:nvPr/>
            </p:nvSpPr>
            <p:spPr>
              <a:xfrm>
                <a:off x="38100" y="-9525"/>
                <a:ext cx="4520279" cy="2450704"/>
              </a:xfrm>
              <a:prstGeom prst="rect">
                <a:avLst/>
              </a:prstGeom>
            </p:spPr>
            <p:txBody>
              <a:bodyPr lIns="50800" tIns="50800" rIns="50800" bIns="50800" rtlCol="0" anchor="ctr"/>
              <a:lstStyle/>
              <a:p>
                <a:pPr algn="ctr">
                  <a:lnSpc>
                    <a:spcPts val="2660"/>
                  </a:lnSpc>
                </a:pPr>
              </a:p>
            </p:txBody>
          </p:sp>
        </p:grpSp>
      </p:grpSp>
      <p:sp>
        <p:nvSpPr>
          <p:cNvPr id="11" name="Freeform 11"/>
          <p:cNvSpPr/>
          <p:nvPr/>
        </p:nvSpPr>
        <p:spPr>
          <a:xfrm>
            <a:off x="380963" y="419272"/>
            <a:ext cx="3160459" cy="3444701"/>
          </a:xfrm>
          <a:custGeom>
            <a:avLst/>
            <a:gdLst/>
            <a:ahLst/>
            <a:cxnLst/>
            <a:rect l="l" t="t" r="r" b="b"/>
            <a:pathLst>
              <a:path w="3160459" h="3444701">
                <a:moveTo>
                  <a:pt x="0" y="0"/>
                </a:moveTo>
                <a:lnTo>
                  <a:pt x="3160459" y="0"/>
                </a:lnTo>
                <a:lnTo>
                  <a:pt x="3160459" y="3444700"/>
                </a:lnTo>
                <a:lnTo>
                  <a:pt x="0" y="3444700"/>
                </a:lnTo>
                <a:lnTo>
                  <a:pt x="0" y="0"/>
                </a:lnTo>
                <a:close/>
              </a:path>
            </a:pathLst>
          </a:custGeom>
          <a:blipFill>
            <a:blip r:embed="rId1"/>
            <a:stretch>
              <a:fillRect l="-12591" t="-7151" r="-12591" b="-7701"/>
            </a:stretch>
          </a:blipFill>
        </p:spPr>
      </p:sp>
      <p:sp>
        <p:nvSpPr>
          <p:cNvPr id="12" name="Freeform 12"/>
          <p:cNvSpPr/>
          <p:nvPr/>
        </p:nvSpPr>
        <p:spPr>
          <a:xfrm>
            <a:off x="14782600" y="418951"/>
            <a:ext cx="3160459" cy="3444701"/>
          </a:xfrm>
          <a:custGeom>
            <a:avLst/>
            <a:gdLst/>
            <a:ahLst/>
            <a:cxnLst/>
            <a:rect l="l" t="t" r="r" b="b"/>
            <a:pathLst>
              <a:path w="3160459" h="3444701">
                <a:moveTo>
                  <a:pt x="0" y="0"/>
                </a:moveTo>
                <a:lnTo>
                  <a:pt x="3160459" y="0"/>
                </a:lnTo>
                <a:lnTo>
                  <a:pt x="3160459" y="3444701"/>
                </a:lnTo>
                <a:lnTo>
                  <a:pt x="0" y="3444701"/>
                </a:lnTo>
                <a:lnTo>
                  <a:pt x="0" y="0"/>
                </a:lnTo>
                <a:close/>
              </a:path>
            </a:pathLst>
          </a:custGeom>
          <a:blipFill>
            <a:blip r:embed="rId1"/>
            <a:stretch>
              <a:fillRect l="-12591" t="-7151" r="-12591" b="-7701"/>
            </a:stretch>
          </a:blipFill>
        </p:spPr>
      </p:sp>
      <p:sp>
        <p:nvSpPr>
          <p:cNvPr id="13" name="TextBox 13"/>
          <p:cNvSpPr txBox="1"/>
          <p:nvPr/>
        </p:nvSpPr>
        <p:spPr>
          <a:xfrm>
            <a:off x="1801495" y="810895"/>
            <a:ext cx="14827885" cy="8618220"/>
          </a:xfrm>
          <a:prstGeom prst="rect">
            <a:avLst/>
          </a:prstGeom>
          <a:solidFill>
            <a:schemeClr val="bg1"/>
          </a:solidFill>
          <a:ln>
            <a:solidFill>
              <a:schemeClr val="bg1"/>
            </a:solidFill>
          </a:ln>
        </p:spPr>
        <p:txBody>
          <a:bodyPr lIns="0" tIns="0" rIns="0" bIns="0" rtlCol="0" anchor="t">
            <a:noAutofit/>
          </a:bodyPr>
          <a:lstStyle/>
          <a:p>
            <a:pPr algn="ctr">
              <a:lnSpc>
                <a:spcPts val="3905"/>
              </a:lnSpc>
            </a:pPr>
            <a:r>
              <a:rPr lang="en-US" altLang="ru-RU" sz="2790">
                <a:solidFill>
                  <a:srgbClr val="261310"/>
                </a:solidFill>
                <a:latin typeface="Questrial" panose="02000000000000000000"/>
                <a:ea typeface="Questrial" panose="02000000000000000000"/>
                <a:cs typeface="Questrial" panose="02000000000000000000"/>
                <a:sym typeface="Questrial" panose="02000000000000000000"/>
              </a:rPr>
              <a:t>IAEA (Xalqaro Atom Energiyasi Agentligi) ning asosiy vazifalari quyidagilardan iborat:</a:t>
            </a:r>
            <a:endParaRPr lang="en-US" altLang="ru-RU" sz="2790">
              <a:solidFill>
                <a:srgbClr val="261310"/>
              </a:solidFill>
              <a:latin typeface="Questrial" panose="02000000000000000000"/>
              <a:ea typeface="Questrial" panose="02000000000000000000"/>
              <a:cs typeface="Questrial" panose="02000000000000000000"/>
              <a:sym typeface="Questrial" panose="02000000000000000000"/>
            </a:endParaRPr>
          </a:p>
          <a:p>
            <a:pPr algn="ctr">
              <a:lnSpc>
                <a:spcPts val="3905"/>
              </a:lnSpc>
            </a:pPr>
            <a:endParaRPr lang="en-US" altLang="ru-RU" sz="279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790" b="1">
                <a:solidFill>
                  <a:srgbClr val="261310"/>
                </a:solidFill>
                <a:latin typeface="Questrial" panose="02000000000000000000"/>
                <a:ea typeface="Questrial" panose="02000000000000000000"/>
                <a:cs typeface="Questrial" panose="02000000000000000000"/>
                <a:sym typeface="Questrial" panose="02000000000000000000"/>
              </a:rPr>
              <a:t>1. Atom energiyasidan tinch maqsadlarda foydalanishni rivojlantirish</a:t>
            </a:r>
            <a:endParaRPr lang="en-US" altLang="ru-RU" sz="2790" b="1">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790">
                <a:solidFill>
                  <a:srgbClr val="261310"/>
                </a:solidFill>
                <a:latin typeface="Questrial" panose="02000000000000000000"/>
                <a:ea typeface="Questrial" panose="02000000000000000000"/>
                <a:cs typeface="Questrial" panose="02000000000000000000"/>
                <a:sym typeface="Questrial" panose="02000000000000000000"/>
              </a:rPr>
              <a:t>IAEA davlatlarga yadroviy texnologiyalarni tinch maqsadlarda — energetika, tibbiyot, qishloq xo‘jaligi, sanoat — sohalarida xavfsiz qo‘llashga yordam beradi.</a:t>
            </a:r>
            <a:endParaRPr lang="en-US" altLang="ru-RU" sz="279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790" b="1">
                <a:solidFill>
                  <a:srgbClr val="261310"/>
                </a:solidFill>
                <a:latin typeface="Questrial" panose="02000000000000000000"/>
                <a:ea typeface="Questrial" panose="02000000000000000000"/>
                <a:cs typeface="Questrial" panose="02000000000000000000"/>
                <a:sym typeface="Questrial" panose="02000000000000000000"/>
              </a:rPr>
              <a:t>2. Yadroviy qurollarning tarqalishini oldini olish</a:t>
            </a:r>
            <a:endParaRPr lang="en-US" altLang="ru-RU" sz="2790" b="1">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790">
                <a:solidFill>
                  <a:srgbClr val="261310"/>
                </a:solidFill>
                <a:latin typeface="Questrial" panose="02000000000000000000"/>
                <a:ea typeface="Questrial" panose="02000000000000000000"/>
                <a:cs typeface="Questrial" panose="02000000000000000000"/>
                <a:sym typeface="Questrial" panose="02000000000000000000"/>
              </a:rPr>
              <a:t>IAEAning eng muhim vazifalaridan biri — davlatlarning yadroviy material va texnologiyalarni faqat tinch maqsadlarda ishlatayotganini tekshirish (inspeksiya, monitoring).</a:t>
            </a:r>
            <a:endParaRPr lang="en-US" altLang="ru-RU" sz="279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790" b="1">
                <a:solidFill>
                  <a:srgbClr val="261310"/>
                </a:solidFill>
                <a:latin typeface="Questrial" panose="02000000000000000000"/>
                <a:ea typeface="Questrial" panose="02000000000000000000"/>
                <a:cs typeface="Questrial" panose="02000000000000000000"/>
                <a:sym typeface="Questrial" panose="02000000000000000000"/>
              </a:rPr>
              <a:t>3. Yadro xavfsizligini ta’minlash</a:t>
            </a:r>
            <a:endParaRPr lang="en-US" altLang="ru-RU" sz="2790" b="1">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790">
                <a:solidFill>
                  <a:srgbClr val="261310"/>
                </a:solidFill>
                <a:latin typeface="Questrial" panose="02000000000000000000"/>
                <a:ea typeface="Questrial" panose="02000000000000000000"/>
                <a:cs typeface="Questrial" panose="02000000000000000000"/>
                <a:sym typeface="Questrial" panose="02000000000000000000"/>
              </a:rPr>
              <a:t>atom elektr stansiyalari, radioaktiv manbalar, tibbiy nurlantirish moslamalari</a:t>
            </a:r>
            <a:endParaRPr lang="en-US" altLang="ru-RU" sz="279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790">
                <a:solidFill>
                  <a:srgbClr val="261310"/>
                </a:solidFill>
                <a:latin typeface="Questrial" panose="02000000000000000000"/>
                <a:ea typeface="Questrial" panose="02000000000000000000"/>
                <a:cs typeface="Questrial" panose="02000000000000000000"/>
                <a:sym typeface="Questrial" panose="02000000000000000000"/>
              </a:rPr>
              <a:t>xavfsizlik standartlariga mos ishlashini qo‘llab-quvvatlaydi.</a:t>
            </a:r>
            <a:endParaRPr lang="en-US" altLang="ru-RU" sz="279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790" b="1">
                <a:solidFill>
                  <a:srgbClr val="261310"/>
                </a:solidFill>
                <a:latin typeface="Questrial" panose="02000000000000000000"/>
                <a:ea typeface="Questrial" panose="02000000000000000000"/>
                <a:cs typeface="Questrial" panose="02000000000000000000"/>
                <a:sym typeface="Questrial" panose="02000000000000000000"/>
              </a:rPr>
              <a:t>4. Radiatsion himoya va radiologik xavfsizlik bo‘yicha standartlar yaratish</a:t>
            </a:r>
            <a:endParaRPr lang="en-US" altLang="ru-RU" sz="2790" b="1">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790">
                <a:solidFill>
                  <a:srgbClr val="261310"/>
                </a:solidFill>
                <a:latin typeface="Questrial" panose="02000000000000000000"/>
                <a:ea typeface="Questrial" panose="02000000000000000000"/>
                <a:cs typeface="Questrial" panose="02000000000000000000"/>
                <a:sym typeface="Questrial" panose="02000000000000000000"/>
              </a:rPr>
              <a:t>Agentlik xalqaro mezonlar (normativlar) ishlab chiqadi va davlatlarga ularga amal qilishda yordam beradi.</a:t>
            </a:r>
            <a:endParaRPr lang="en-US" altLang="ru-RU" sz="279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790" b="1">
                <a:solidFill>
                  <a:srgbClr val="261310"/>
                </a:solidFill>
                <a:latin typeface="Questrial" panose="02000000000000000000"/>
                <a:ea typeface="Questrial" panose="02000000000000000000"/>
                <a:cs typeface="Questrial" panose="02000000000000000000"/>
                <a:sym typeface="Questrial" panose="02000000000000000000"/>
              </a:rPr>
              <a:t>5. Yadro favqulodda holatlariga tayyorgarlik va javob berish</a:t>
            </a:r>
            <a:endParaRPr lang="en-US" altLang="ru-RU" sz="2790" b="1">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790">
                <a:solidFill>
                  <a:srgbClr val="261310"/>
                </a:solidFill>
                <a:latin typeface="Questrial" panose="02000000000000000000"/>
                <a:ea typeface="Questrial" panose="02000000000000000000"/>
                <a:cs typeface="Questrial" panose="02000000000000000000"/>
                <a:sym typeface="Questrial" panose="02000000000000000000"/>
              </a:rPr>
              <a:t>avariyalar haqida tezkor axborot almashuvida yordam beradi,</a:t>
            </a:r>
            <a:endParaRPr lang="en-US" altLang="ru-RU" sz="279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790">
                <a:solidFill>
                  <a:srgbClr val="261310"/>
                </a:solidFill>
                <a:latin typeface="Questrial" panose="02000000000000000000"/>
                <a:ea typeface="Questrial" panose="02000000000000000000"/>
                <a:cs typeface="Questrial" panose="02000000000000000000"/>
                <a:sym typeface="Questrial" panose="02000000000000000000"/>
              </a:rPr>
              <a:t>davlatlarga favqulodda vaziyatlar bo‘yicha maslahat va texnik qo‘llab-quvvatlash ko‘rsatadi.</a:t>
            </a:r>
            <a:endParaRPr lang="en-US" altLang="ru-RU" sz="279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790" b="1">
                <a:solidFill>
                  <a:srgbClr val="261310"/>
                </a:solidFill>
                <a:latin typeface="Questrial" panose="02000000000000000000"/>
                <a:ea typeface="Questrial" panose="02000000000000000000"/>
                <a:cs typeface="Questrial" panose="02000000000000000000"/>
                <a:sym typeface="Questrial" panose="02000000000000000000"/>
              </a:rPr>
              <a:t>6. Ilmiy-tadqiqot faoliyatini qo‘llab-quvvatlash</a:t>
            </a:r>
            <a:endParaRPr lang="en-US" altLang="ru-RU" sz="2790" b="1">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790">
                <a:solidFill>
                  <a:srgbClr val="261310"/>
                </a:solidFill>
                <a:latin typeface="Questrial" panose="02000000000000000000"/>
                <a:ea typeface="Questrial" panose="02000000000000000000"/>
                <a:cs typeface="Questrial" panose="02000000000000000000"/>
                <a:sym typeface="Questrial" panose="02000000000000000000"/>
              </a:rPr>
              <a:t>IAEA yadroviy fizika, reaktorlar, tibbiy radiatsiya, atrof-muhit monitoringi kabi sohalarda ilmiy hamkorlikni rivojlantiradi.</a:t>
            </a:r>
            <a:endParaRPr lang="en-US" altLang="ru-RU" sz="2790">
              <a:solidFill>
                <a:srgbClr val="261310"/>
              </a:solidFill>
              <a:latin typeface="Questrial" panose="02000000000000000000"/>
              <a:ea typeface="Questrial" panose="02000000000000000000"/>
              <a:cs typeface="Questrial" panose="02000000000000000000"/>
              <a:sym typeface="Questrial" panose="0200000000000000000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BCDBD3"/>
        </a:solidFill>
        <a:effectLst/>
      </p:bgPr>
    </p:bg>
    <p:spTree>
      <p:nvGrpSpPr>
        <p:cNvPr id="1" name=""/>
        <p:cNvGrpSpPr/>
        <p:nvPr/>
      </p:nvGrpSpPr>
      <p:grpSpPr>
        <a:xfrm>
          <a:off x="0" y="0"/>
          <a:ext cx="0" cy="0"/>
          <a:chOff x="0" y="0"/>
          <a:chExt cx="0" cy="0"/>
        </a:xfrm>
      </p:grpSpPr>
      <p:grpSp>
        <p:nvGrpSpPr>
          <p:cNvPr id="2" name="Group 2"/>
          <p:cNvGrpSpPr/>
          <p:nvPr/>
        </p:nvGrpSpPr>
        <p:grpSpPr>
          <a:xfrm rot="0">
            <a:off x="441723" y="379852"/>
            <a:ext cx="17404553" cy="9527296"/>
            <a:chOff x="0" y="0"/>
            <a:chExt cx="23206071" cy="12703061"/>
          </a:xfrm>
        </p:grpSpPr>
        <p:grpSp>
          <p:nvGrpSpPr>
            <p:cNvPr id="3" name="Group 3"/>
            <p:cNvGrpSpPr/>
            <p:nvPr/>
          </p:nvGrpSpPr>
          <p:grpSpPr>
            <a:xfrm rot="0">
              <a:off x="0" y="0"/>
              <a:ext cx="23206071" cy="12703061"/>
              <a:chOff x="0" y="0"/>
              <a:chExt cx="4596479" cy="2516124"/>
            </a:xfrm>
          </p:grpSpPr>
          <p:sp>
            <p:nvSpPr>
              <p:cNvPr id="4" name="Freeform 4"/>
              <p:cNvSpPr/>
              <p:nvPr/>
            </p:nvSpPr>
            <p:spPr>
              <a:xfrm>
                <a:off x="0" y="0"/>
                <a:ext cx="4596479" cy="2516124"/>
              </a:xfrm>
              <a:custGeom>
                <a:avLst/>
                <a:gdLst/>
                <a:ahLst/>
                <a:cxnLst/>
                <a:rect l="l" t="t" r="r" b="b"/>
                <a:pathLst>
                  <a:path w="4596479" h="2516124">
                    <a:moveTo>
                      <a:pt x="4517061" y="0"/>
                    </a:moveTo>
                    <a:lnTo>
                      <a:pt x="79418" y="0"/>
                    </a:lnTo>
                    <a:cubicBezTo>
                      <a:pt x="79418" y="43699"/>
                      <a:pt x="44079" y="79418"/>
                      <a:pt x="0" y="79418"/>
                    </a:cubicBezTo>
                    <a:lnTo>
                      <a:pt x="0" y="2436706"/>
                    </a:lnTo>
                    <a:cubicBezTo>
                      <a:pt x="43699" y="2436706"/>
                      <a:pt x="79418" y="2472045"/>
                      <a:pt x="79418" y="2516124"/>
                    </a:cubicBezTo>
                    <a:lnTo>
                      <a:pt x="4517061" y="2516124"/>
                    </a:lnTo>
                    <a:cubicBezTo>
                      <a:pt x="4517061" y="2472425"/>
                      <a:pt x="4552400" y="2436706"/>
                      <a:pt x="4596479" y="2436706"/>
                    </a:cubicBezTo>
                    <a:lnTo>
                      <a:pt x="4596479" y="79418"/>
                    </a:lnTo>
                    <a:cubicBezTo>
                      <a:pt x="4552780" y="79418"/>
                      <a:pt x="4517061" y="44079"/>
                      <a:pt x="4517061" y="0"/>
                    </a:cubicBezTo>
                    <a:close/>
                  </a:path>
                </a:pathLst>
              </a:custGeom>
              <a:solidFill>
                <a:srgbClr val="000000">
                  <a:alpha val="0"/>
                </a:srgbClr>
              </a:solidFill>
              <a:ln w="19050" cap="sq">
                <a:solidFill>
                  <a:srgbClr val="261310"/>
                </a:solidFill>
                <a:prstDash val="solid"/>
                <a:miter/>
              </a:ln>
            </p:spPr>
          </p:sp>
          <p:sp>
            <p:nvSpPr>
              <p:cNvPr id="5" name="TextBox 5"/>
              <p:cNvSpPr txBox="1"/>
              <p:nvPr/>
            </p:nvSpPr>
            <p:spPr>
              <a:xfrm>
                <a:off x="38100" y="-9525"/>
                <a:ext cx="4520279" cy="2487549"/>
              </a:xfrm>
              <a:prstGeom prst="rect">
                <a:avLst/>
              </a:prstGeom>
            </p:spPr>
            <p:txBody>
              <a:bodyPr lIns="50800" tIns="50800" rIns="50800" bIns="50800" rtlCol="0" anchor="ctr"/>
              <a:lstStyle/>
              <a:p>
                <a:pPr algn="ctr">
                  <a:lnSpc>
                    <a:spcPts val="2660"/>
                  </a:lnSpc>
                </a:pPr>
              </a:p>
            </p:txBody>
          </p:sp>
        </p:grpSp>
        <p:grpSp>
          <p:nvGrpSpPr>
            <p:cNvPr id="6" name="Group 6"/>
            <p:cNvGrpSpPr/>
            <p:nvPr/>
          </p:nvGrpSpPr>
          <p:grpSpPr>
            <a:xfrm rot="0">
              <a:off x="170293" y="186017"/>
              <a:ext cx="22836362" cy="12317628"/>
              <a:chOff x="0" y="0"/>
              <a:chExt cx="4596479" cy="2479279"/>
            </a:xfrm>
          </p:grpSpPr>
          <p:sp>
            <p:nvSpPr>
              <p:cNvPr id="7" name="Freeform 7"/>
              <p:cNvSpPr/>
              <p:nvPr/>
            </p:nvSpPr>
            <p:spPr>
              <a:xfrm>
                <a:off x="0" y="0"/>
                <a:ext cx="4596479" cy="2479279"/>
              </a:xfrm>
              <a:custGeom>
                <a:avLst/>
                <a:gdLst/>
                <a:ahLst/>
                <a:cxnLst/>
                <a:rect l="l" t="t" r="r" b="b"/>
                <a:pathLst>
                  <a:path w="4596479" h="2479279">
                    <a:moveTo>
                      <a:pt x="4517061" y="0"/>
                    </a:moveTo>
                    <a:lnTo>
                      <a:pt x="79418" y="0"/>
                    </a:lnTo>
                    <a:cubicBezTo>
                      <a:pt x="79418" y="43699"/>
                      <a:pt x="44079" y="79418"/>
                      <a:pt x="0" y="79418"/>
                    </a:cubicBezTo>
                    <a:lnTo>
                      <a:pt x="0" y="2399861"/>
                    </a:lnTo>
                    <a:cubicBezTo>
                      <a:pt x="43699" y="2399861"/>
                      <a:pt x="79418" y="2435200"/>
                      <a:pt x="79418" y="2479279"/>
                    </a:cubicBezTo>
                    <a:lnTo>
                      <a:pt x="4517061" y="2479279"/>
                    </a:lnTo>
                    <a:cubicBezTo>
                      <a:pt x="4517061" y="2435580"/>
                      <a:pt x="4552400" y="2399861"/>
                      <a:pt x="4596479" y="2399861"/>
                    </a:cubicBezTo>
                    <a:lnTo>
                      <a:pt x="4596479" y="79418"/>
                    </a:lnTo>
                    <a:cubicBezTo>
                      <a:pt x="4552780" y="79418"/>
                      <a:pt x="4517061" y="44079"/>
                      <a:pt x="4517061" y="0"/>
                    </a:cubicBezTo>
                    <a:close/>
                  </a:path>
                </a:pathLst>
              </a:custGeom>
              <a:solidFill>
                <a:srgbClr val="F8F2EC"/>
              </a:solidFill>
            </p:spPr>
          </p:sp>
          <p:sp>
            <p:nvSpPr>
              <p:cNvPr id="8" name="TextBox 8"/>
              <p:cNvSpPr txBox="1"/>
              <p:nvPr/>
            </p:nvSpPr>
            <p:spPr>
              <a:xfrm>
                <a:off x="38100" y="-9525"/>
                <a:ext cx="4520279" cy="2450704"/>
              </a:xfrm>
              <a:prstGeom prst="rect">
                <a:avLst/>
              </a:prstGeom>
            </p:spPr>
            <p:txBody>
              <a:bodyPr lIns="50800" tIns="50800" rIns="50800" bIns="50800" rtlCol="0" anchor="ctr"/>
              <a:lstStyle/>
              <a:p>
                <a:pPr algn="ctr">
                  <a:lnSpc>
                    <a:spcPts val="2660"/>
                  </a:lnSpc>
                </a:pPr>
              </a:p>
            </p:txBody>
          </p:sp>
        </p:grpSp>
      </p:grpSp>
      <p:sp>
        <p:nvSpPr>
          <p:cNvPr id="12" name="TextBox 12"/>
          <p:cNvSpPr txBox="1"/>
          <p:nvPr/>
        </p:nvSpPr>
        <p:spPr>
          <a:xfrm>
            <a:off x="3733800" y="571500"/>
            <a:ext cx="10866755" cy="892810"/>
          </a:xfrm>
          <a:prstGeom prst="rect">
            <a:avLst/>
          </a:prstGeom>
        </p:spPr>
        <p:txBody>
          <a:bodyPr wrap="square" lIns="0" tIns="0" rIns="0" bIns="0" rtlCol="0" anchor="t">
            <a:noAutofit/>
          </a:bodyPr>
          <a:lstStyle/>
          <a:p>
            <a:pPr algn="l">
              <a:lnSpc>
                <a:spcPct val="100000"/>
              </a:lnSpc>
            </a:pPr>
            <a:r>
              <a:rPr sz="6000">
                <a:sym typeface="+mn-ea"/>
              </a:rPr>
              <a:t>Fundamental xavfsizlik prinsiplari</a:t>
            </a:r>
            <a:endParaRPr lang="en-US" sz="6000" b="1">
              <a:solidFill>
                <a:srgbClr val="261310"/>
              </a:solidFill>
              <a:latin typeface="Grand Cru S Bold" panose="00000800000000000000"/>
              <a:ea typeface="Grand Cru S Bold" panose="00000800000000000000"/>
              <a:cs typeface="Grand Cru S Bold" panose="00000800000000000000"/>
              <a:sym typeface="Grand Cru S Bold" panose="00000800000000000000"/>
            </a:endParaRPr>
          </a:p>
        </p:txBody>
      </p:sp>
      <p:sp>
        <p:nvSpPr>
          <p:cNvPr id="13" name="TextBox 13"/>
          <p:cNvSpPr txBox="1"/>
          <p:nvPr/>
        </p:nvSpPr>
        <p:spPr>
          <a:xfrm>
            <a:off x="765175" y="1485900"/>
            <a:ext cx="16741775" cy="7939405"/>
          </a:xfrm>
          <a:prstGeom prst="rect">
            <a:avLst/>
          </a:prstGeom>
        </p:spPr>
        <p:txBody>
          <a:bodyPr lIns="0" tIns="0" rIns="0" bIns="0" rtlCol="0" anchor="t">
            <a:noAutofit/>
          </a:bodyPr>
          <a:lstStyle/>
          <a:p>
            <a:pPr algn="just">
              <a:lnSpc>
                <a:spcPct val="10000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Xavfsizlik odatiy sharoitlarda yuzaga keladigan radiatsion xavflarni, shuningdek hodisa yoki noxush vaziyatlar oqibatida paydo bo‘lishi mumkin bo‘lgan xavflarni qamrab oladi. Xavfsizlik choralariga bunday hodisalar oldini olish va ularning oqibatlarini kamaytirish bo‘yicha ko‘riladigan choralar kiradi:</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1-PRINSIP. XAVFSIZLIK UCHUN MAS’ULIYAT.</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Radiatsion xavf tug‘diruvchi obyekt yoki faoliyat uchun mas’ul bo‘lgan shaxs yoki tashkilot xavfsizlik bo‘yicha asosiy mas’uliyatga ega bo‘lishi shart.</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Bunday obyektni boshqarish yoki faoliyatni amalga oshirish uchun ruxsat (litsenziya) olgan shaxs yoki tashkilot — ya’ni litsenziat — xavfsizlik uchun doimiy va birlamchi mas’uliyatga ega, va bu mas’uliyatni boshqa tomonga o‘tkazish mumkin emas.</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Litsenziat quyidagi vazifalarni bajarishi shart:</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indent="457200" algn="just">
              <a:lnSpc>
                <a:spcPct val="10000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zarur kompetensiyalarni shakllantirish va saqlash;</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indent="457200" algn="just">
              <a:lnSpc>
                <a:spcPct val="10000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yetarli o‘quv va ma’lumotlarni taqdim etish;</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indent="457200" algn="just">
              <a:lnSpc>
                <a:spcPct val="10000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barcha sharoitlarda xavfsizlikni ta’minlovchi tartib-qoidalarni joriy etish;</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indent="457200" algn="just">
              <a:lnSpc>
                <a:spcPct val="10000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obyektlar va uskunalarning xavfsiz dizaynini ta’minlash;</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indent="457200" algn="just">
              <a:lnSpc>
                <a:spcPct val="10000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radioaktiv materiallar va chiqindilarni xavfsiz boshqarish.</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Radioaktiv chiqindilarni boshqarish avlodlararo mas’uliyat bo‘lganligi uchun, litsenziat uzoq muddatli mas’uliyat, barqaror boshqaruv va moliyaviy ta’minotni ham kafolatlashi zarur.</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BCDBD3"/>
        </a:solidFill>
        <a:effectLst/>
      </p:bgPr>
    </p:bg>
    <p:spTree>
      <p:nvGrpSpPr>
        <p:cNvPr id="1" name=""/>
        <p:cNvGrpSpPr/>
        <p:nvPr/>
      </p:nvGrpSpPr>
      <p:grpSpPr>
        <a:xfrm>
          <a:off x="0" y="0"/>
          <a:ext cx="0" cy="0"/>
          <a:chOff x="0" y="0"/>
          <a:chExt cx="0" cy="0"/>
        </a:xfrm>
      </p:grpSpPr>
      <p:grpSp>
        <p:nvGrpSpPr>
          <p:cNvPr id="2" name="Group 2"/>
          <p:cNvGrpSpPr/>
          <p:nvPr/>
        </p:nvGrpSpPr>
        <p:grpSpPr>
          <a:xfrm rot="0">
            <a:off x="441723" y="379852"/>
            <a:ext cx="17404553" cy="9527296"/>
            <a:chOff x="0" y="0"/>
            <a:chExt cx="23206071" cy="12703061"/>
          </a:xfrm>
        </p:grpSpPr>
        <p:grpSp>
          <p:nvGrpSpPr>
            <p:cNvPr id="3" name="Group 3"/>
            <p:cNvGrpSpPr/>
            <p:nvPr/>
          </p:nvGrpSpPr>
          <p:grpSpPr>
            <a:xfrm rot="0">
              <a:off x="0" y="0"/>
              <a:ext cx="23206071" cy="12703061"/>
              <a:chOff x="0" y="0"/>
              <a:chExt cx="4596479" cy="2516124"/>
            </a:xfrm>
          </p:grpSpPr>
          <p:sp>
            <p:nvSpPr>
              <p:cNvPr id="4" name="Freeform 4"/>
              <p:cNvSpPr/>
              <p:nvPr/>
            </p:nvSpPr>
            <p:spPr>
              <a:xfrm>
                <a:off x="0" y="0"/>
                <a:ext cx="4596479" cy="2516124"/>
              </a:xfrm>
              <a:custGeom>
                <a:avLst/>
                <a:gdLst/>
                <a:ahLst/>
                <a:cxnLst/>
                <a:rect l="l" t="t" r="r" b="b"/>
                <a:pathLst>
                  <a:path w="4596479" h="2516124">
                    <a:moveTo>
                      <a:pt x="4517061" y="0"/>
                    </a:moveTo>
                    <a:lnTo>
                      <a:pt x="79418" y="0"/>
                    </a:lnTo>
                    <a:cubicBezTo>
                      <a:pt x="79418" y="43699"/>
                      <a:pt x="44079" y="79418"/>
                      <a:pt x="0" y="79418"/>
                    </a:cubicBezTo>
                    <a:lnTo>
                      <a:pt x="0" y="2436706"/>
                    </a:lnTo>
                    <a:cubicBezTo>
                      <a:pt x="43699" y="2436706"/>
                      <a:pt x="79418" y="2472045"/>
                      <a:pt x="79418" y="2516124"/>
                    </a:cubicBezTo>
                    <a:lnTo>
                      <a:pt x="4517061" y="2516124"/>
                    </a:lnTo>
                    <a:cubicBezTo>
                      <a:pt x="4517061" y="2472425"/>
                      <a:pt x="4552400" y="2436706"/>
                      <a:pt x="4596479" y="2436706"/>
                    </a:cubicBezTo>
                    <a:lnTo>
                      <a:pt x="4596479" y="79418"/>
                    </a:lnTo>
                    <a:cubicBezTo>
                      <a:pt x="4552780" y="79418"/>
                      <a:pt x="4517061" y="44079"/>
                      <a:pt x="4517061" y="0"/>
                    </a:cubicBezTo>
                    <a:close/>
                  </a:path>
                </a:pathLst>
              </a:custGeom>
              <a:solidFill>
                <a:srgbClr val="000000">
                  <a:alpha val="0"/>
                </a:srgbClr>
              </a:solidFill>
              <a:ln w="19050" cap="sq">
                <a:solidFill>
                  <a:srgbClr val="261310"/>
                </a:solidFill>
                <a:prstDash val="solid"/>
                <a:miter/>
              </a:ln>
            </p:spPr>
          </p:sp>
          <p:sp>
            <p:nvSpPr>
              <p:cNvPr id="5" name="TextBox 5"/>
              <p:cNvSpPr txBox="1"/>
              <p:nvPr/>
            </p:nvSpPr>
            <p:spPr>
              <a:xfrm>
                <a:off x="38100" y="-9525"/>
                <a:ext cx="4520279" cy="2487549"/>
              </a:xfrm>
              <a:prstGeom prst="rect">
                <a:avLst/>
              </a:prstGeom>
            </p:spPr>
            <p:txBody>
              <a:bodyPr lIns="50800" tIns="50800" rIns="50800" bIns="50800" rtlCol="0" anchor="ctr"/>
              <a:lstStyle/>
              <a:p>
                <a:pPr algn="ctr">
                  <a:lnSpc>
                    <a:spcPts val="2660"/>
                  </a:lnSpc>
                </a:pPr>
              </a:p>
            </p:txBody>
          </p:sp>
        </p:grpSp>
        <p:grpSp>
          <p:nvGrpSpPr>
            <p:cNvPr id="6" name="Group 6"/>
            <p:cNvGrpSpPr/>
            <p:nvPr/>
          </p:nvGrpSpPr>
          <p:grpSpPr>
            <a:xfrm rot="0">
              <a:off x="170293" y="186017"/>
              <a:ext cx="22836362" cy="12317628"/>
              <a:chOff x="0" y="0"/>
              <a:chExt cx="4596479" cy="2479279"/>
            </a:xfrm>
          </p:grpSpPr>
          <p:sp>
            <p:nvSpPr>
              <p:cNvPr id="7" name="Freeform 7"/>
              <p:cNvSpPr/>
              <p:nvPr/>
            </p:nvSpPr>
            <p:spPr>
              <a:xfrm>
                <a:off x="0" y="0"/>
                <a:ext cx="4596479" cy="2479279"/>
              </a:xfrm>
              <a:custGeom>
                <a:avLst/>
                <a:gdLst/>
                <a:ahLst/>
                <a:cxnLst/>
                <a:rect l="l" t="t" r="r" b="b"/>
                <a:pathLst>
                  <a:path w="4596479" h="2479279">
                    <a:moveTo>
                      <a:pt x="4517061" y="0"/>
                    </a:moveTo>
                    <a:lnTo>
                      <a:pt x="79418" y="0"/>
                    </a:lnTo>
                    <a:cubicBezTo>
                      <a:pt x="79418" y="43699"/>
                      <a:pt x="44079" y="79418"/>
                      <a:pt x="0" y="79418"/>
                    </a:cubicBezTo>
                    <a:lnTo>
                      <a:pt x="0" y="2399861"/>
                    </a:lnTo>
                    <a:cubicBezTo>
                      <a:pt x="43699" y="2399861"/>
                      <a:pt x="79418" y="2435200"/>
                      <a:pt x="79418" y="2479279"/>
                    </a:cubicBezTo>
                    <a:lnTo>
                      <a:pt x="4517061" y="2479279"/>
                    </a:lnTo>
                    <a:cubicBezTo>
                      <a:pt x="4517061" y="2435580"/>
                      <a:pt x="4552400" y="2399861"/>
                      <a:pt x="4596479" y="2399861"/>
                    </a:cubicBezTo>
                    <a:lnTo>
                      <a:pt x="4596479" y="79418"/>
                    </a:lnTo>
                    <a:cubicBezTo>
                      <a:pt x="4552780" y="79418"/>
                      <a:pt x="4517061" y="44079"/>
                      <a:pt x="4517061" y="0"/>
                    </a:cubicBezTo>
                    <a:close/>
                  </a:path>
                </a:pathLst>
              </a:custGeom>
              <a:solidFill>
                <a:srgbClr val="F8F2EC"/>
              </a:solidFill>
            </p:spPr>
          </p:sp>
          <p:sp>
            <p:nvSpPr>
              <p:cNvPr id="8" name="TextBox 8"/>
              <p:cNvSpPr txBox="1"/>
              <p:nvPr/>
            </p:nvSpPr>
            <p:spPr>
              <a:xfrm>
                <a:off x="38100" y="-9525"/>
                <a:ext cx="4520279" cy="2450704"/>
              </a:xfrm>
              <a:prstGeom prst="rect">
                <a:avLst/>
              </a:prstGeom>
            </p:spPr>
            <p:txBody>
              <a:bodyPr lIns="50800" tIns="50800" rIns="50800" bIns="50800" rtlCol="0" anchor="ctr"/>
              <a:lstStyle/>
              <a:p>
                <a:pPr algn="ctr">
                  <a:lnSpc>
                    <a:spcPts val="2660"/>
                  </a:lnSpc>
                </a:pPr>
              </a:p>
            </p:txBody>
          </p:sp>
        </p:grpSp>
      </p:grpSp>
      <p:sp>
        <p:nvSpPr>
          <p:cNvPr id="27" name="TextBox 27"/>
          <p:cNvSpPr txBox="1"/>
          <p:nvPr>
            <p:custDataLst>
              <p:tags r:id="rId1"/>
            </p:custDataLst>
          </p:nvPr>
        </p:nvSpPr>
        <p:spPr>
          <a:xfrm>
            <a:off x="990600" y="1943100"/>
            <a:ext cx="12411710" cy="5846445"/>
          </a:xfrm>
          <a:prstGeom prst="rect">
            <a:avLst/>
          </a:prstGeom>
        </p:spPr>
        <p:txBody>
          <a:bodyPr lIns="0" tIns="0" rIns="0" bIns="0" rtlCol="0" anchor="t">
            <a:noAutofit/>
          </a:bodyPr>
          <a:lstStyle/>
          <a:p>
            <a:pPr algn="just">
              <a:lnSpc>
                <a:spcPct val="100000"/>
              </a:lnSpc>
            </a:pPr>
            <a:r>
              <a:rPr lang="en-US" altLang="ru-RU" sz="2700">
                <a:solidFill>
                  <a:srgbClr val="261310"/>
                </a:solidFill>
                <a:latin typeface="Questrial" panose="02000000000000000000"/>
                <a:ea typeface="Questrial" panose="02000000000000000000"/>
                <a:cs typeface="Questrial" panose="02000000000000000000"/>
                <a:sym typeface="Questrial" panose="02000000000000000000"/>
              </a:rPr>
              <a:t>2-PRINSIP. HUKUMATNING ROLI.</a:t>
            </a:r>
            <a:endParaRPr lang="en-US" altLang="ru-RU" sz="270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700">
                <a:solidFill>
                  <a:srgbClr val="261310"/>
                </a:solidFill>
                <a:latin typeface="Questrial" panose="02000000000000000000"/>
                <a:ea typeface="Questrial" panose="02000000000000000000"/>
                <a:cs typeface="Questrial" panose="02000000000000000000"/>
                <a:sym typeface="Questrial" panose="02000000000000000000"/>
              </a:rPr>
              <a:t>Xavfsizlik bo‘yicha samarali huquqiy va davlat boshqaruvi tizimi, jumladan mustaqil nazorat organi tashkil etilishi shart. Hukumat o‘z hududida radiatsion xavf tug‘diruvchi obyektlar va faoliyatlarni tartibga soluvchi qonun va me’yorlarni ishlab chiqishi va mustaqil regulyatorni shakllantirishi kerak.</a:t>
            </a:r>
            <a:endParaRPr lang="en-US" altLang="ru-RU" sz="270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700">
                <a:solidFill>
                  <a:srgbClr val="261310"/>
                </a:solidFill>
                <a:latin typeface="Questrial" panose="02000000000000000000"/>
                <a:ea typeface="Questrial" panose="02000000000000000000"/>
                <a:cs typeface="Questrial" panose="02000000000000000000"/>
                <a:sym typeface="Questrial" panose="02000000000000000000"/>
              </a:rPr>
              <a:t>Regulyator quyidagilarga ega bo‘lishi shart:</a:t>
            </a:r>
            <a:endParaRPr lang="en-US" altLang="ru-RU" sz="270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700">
                <a:solidFill>
                  <a:srgbClr val="261310"/>
                </a:solidFill>
                <a:latin typeface="Questrial" panose="02000000000000000000"/>
                <a:ea typeface="Questrial" panose="02000000000000000000"/>
                <a:cs typeface="Questrial" panose="02000000000000000000"/>
                <a:sym typeface="Questrial" panose="02000000000000000000"/>
              </a:rPr>
              <a:t>* yetarli huquqiy vakolatlar;</a:t>
            </a:r>
            <a:endParaRPr lang="en-US" altLang="ru-RU" sz="270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700">
                <a:solidFill>
                  <a:srgbClr val="261310"/>
                </a:solidFill>
                <a:latin typeface="Questrial" panose="02000000000000000000"/>
                <a:ea typeface="Questrial" panose="02000000000000000000"/>
                <a:cs typeface="Questrial" panose="02000000000000000000"/>
                <a:sym typeface="Questrial" panose="02000000000000000000"/>
              </a:rPr>
              <a:t>* texnik va boshqaruv kompetensiyasi;</a:t>
            </a:r>
            <a:endParaRPr lang="en-US" altLang="ru-RU" sz="270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700">
                <a:solidFill>
                  <a:srgbClr val="261310"/>
                </a:solidFill>
                <a:latin typeface="Questrial" panose="02000000000000000000"/>
                <a:ea typeface="Questrial" panose="02000000000000000000"/>
                <a:cs typeface="Questrial" panose="02000000000000000000"/>
                <a:sym typeface="Questrial" panose="02000000000000000000"/>
              </a:rPr>
              <a:t>* yetarli inson va moliyaviy resurslar;</a:t>
            </a:r>
            <a:endParaRPr lang="en-US" altLang="ru-RU" sz="270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700">
                <a:solidFill>
                  <a:srgbClr val="261310"/>
                </a:solidFill>
                <a:latin typeface="Questrial" panose="02000000000000000000"/>
                <a:ea typeface="Questrial" panose="02000000000000000000"/>
                <a:cs typeface="Questrial" panose="02000000000000000000"/>
                <a:sym typeface="Questrial" panose="02000000000000000000"/>
              </a:rPr>
              <a:t>* jamoatchilik bilan ochiq muloqot qilish imkoniyati.</a:t>
            </a:r>
            <a:endParaRPr lang="en-US" altLang="ru-RU" sz="270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700">
                <a:solidFill>
                  <a:srgbClr val="261310"/>
                </a:solidFill>
                <a:latin typeface="Questrial" panose="02000000000000000000"/>
                <a:ea typeface="Questrial" panose="02000000000000000000"/>
                <a:cs typeface="Questrial" panose="02000000000000000000"/>
                <a:sym typeface="Questrial" panose="02000000000000000000"/>
              </a:rPr>
              <a:t>Agar litsenziat davlat tashkiloti bo‘lsa, u nazorat organidan mustaqil bo‘lishi shart.</a:t>
            </a:r>
            <a:endParaRPr lang="en-US" altLang="ru-RU" sz="270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endParaRPr lang="en-US" altLang="ru-RU" sz="2600">
              <a:solidFill>
                <a:srgbClr val="261310"/>
              </a:solidFill>
              <a:latin typeface="Questrial" panose="02000000000000000000"/>
              <a:ea typeface="Questrial" panose="02000000000000000000"/>
              <a:cs typeface="Questrial" panose="02000000000000000000"/>
              <a:sym typeface="Questrial" panose="02000000000000000000"/>
            </a:endParaRPr>
          </a:p>
        </p:txBody>
      </p:sp>
      <p:sp>
        <p:nvSpPr>
          <p:cNvPr id="28" name="Freeform 28"/>
          <p:cNvSpPr/>
          <p:nvPr/>
        </p:nvSpPr>
        <p:spPr>
          <a:xfrm>
            <a:off x="13639669" y="1333706"/>
            <a:ext cx="3952471" cy="7691978"/>
          </a:xfrm>
          <a:custGeom>
            <a:avLst/>
            <a:gdLst/>
            <a:ahLst/>
            <a:cxnLst/>
            <a:rect l="l" t="t" r="r" b="b"/>
            <a:pathLst>
              <a:path w="3952471" h="7691978">
                <a:moveTo>
                  <a:pt x="0" y="0"/>
                </a:moveTo>
                <a:lnTo>
                  <a:pt x="3952472" y="0"/>
                </a:lnTo>
                <a:lnTo>
                  <a:pt x="3952472" y="7691978"/>
                </a:lnTo>
                <a:lnTo>
                  <a:pt x="0" y="769197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BCDBD3"/>
        </a:solidFill>
        <a:effectLst/>
      </p:bgPr>
    </p:bg>
    <p:spTree>
      <p:nvGrpSpPr>
        <p:cNvPr id="1" name=""/>
        <p:cNvGrpSpPr/>
        <p:nvPr/>
      </p:nvGrpSpPr>
      <p:grpSpPr>
        <a:xfrm>
          <a:off x="0" y="0"/>
          <a:ext cx="0" cy="0"/>
          <a:chOff x="0" y="0"/>
          <a:chExt cx="0" cy="0"/>
        </a:xfrm>
      </p:grpSpPr>
      <p:grpSp>
        <p:nvGrpSpPr>
          <p:cNvPr id="2" name="Group 2"/>
          <p:cNvGrpSpPr/>
          <p:nvPr/>
        </p:nvGrpSpPr>
        <p:grpSpPr>
          <a:xfrm rot="0">
            <a:off x="441723" y="379852"/>
            <a:ext cx="17404553" cy="9527296"/>
            <a:chOff x="0" y="0"/>
            <a:chExt cx="23206071" cy="12703061"/>
          </a:xfrm>
        </p:grpSpPr>
        <p:grpSp>
          <p:nvGrpSpPr>
            <p:cNvPr id="3" name="Group 3"/>
            <p:cNvGrpSpPr/>
            <p:nvPr/>
          </p:nvGrpSpPr>
          <p:grpSpPr>
            <a:xfrm rot="0">
              <a:off x="0" y="0"/>
              <a:ext cx="23206071" cy="12703061"/>
              <a:chOff x="0" y="0"/>
              <a:chExt cx="4596479" cy="2516124"/>
            </a:xfrm>
          </p:grpSpPr>
          <p:sp>
            <p:nvSpPr>
              <p:cNvPr id="4" name="Freeform 4"/>
              <p:cNvSpPr/>
              <p:nvPr/>
            </p:nvSpPr>
            <p:spPr>
              <a:xfrm>
                <a:off x="0" y="0"/>
                <a:ext cx="4596479" cy="2516124"/>
              </a:xfrm>
              <a:custGeom>
                <a:avLst/>
                <a:gdLst/>
                <a:ahLst/>
                <a:cxnLst/>
                <a:rect l="l" t="t" r="r" b="b"/>
                <a:pathLst>
                  <a:path w="4596479" h="2516124">
                    <a:moveTo>
                      <a:pt x="4517061" y="0"/>
                    </a:moveTo>
                    <a:lnTo>
                      <a:pt x="79418" y="0"/>
                    </a:lnTo>
                    <a:cubicBezTo>
                      <a:pt x="79418" y="43699"/>
                      <a:pt x="44079" y="79418"/>
                      <a:pt x="0" y="79418"/>
                    </a:cubicBezTo>
                    <a:lnTo>
                      <a:pt x="0" y="2436706"/>
                    </a:lnTo>
                    <a:cubicBezTo>
                      <a:pt x="43699" y="2436706"/>
                      <a:pt x="79418" y="2472045"/>
                      <a:pt x="79418" y="2516124"/>
                    </a:cubicBezTo>
                    <a:lnTo>
                      <a:pt x="4517061" y="2516124"/>
                    </a:lnTo>
                    <a:cubicBezTo>
                      <a:pt x="4517061" y="2472425"/>
                      <a:pt x="4552400" y="2436706"/>
                      <a:pt x="4596479" y="2436706"/>
                    </a:cubicBezTo>
                    <a:lnTo>
                      <a:pt x="4596479" y="79418"/>
                    </a:lnTo>
                    <a:cubicBezTo>
                      <a:pt x="4552780" y="79418"/>
                      <a:pt x="4517061" y="44079"/>
                      <a:pt x="4517061" y="0"/>
                    </a:cubicBezTo>
                    <a:close/>
                  </a:path>
                </a:pathLst>
              </a:custGeom>
              <a:solidFill>
                <a:srgbClr val="000000">
                  <a:alpha val="0"/>
                </a:srgbClr>
              </a:solidFill>
              <a:ln w="19050" cap="sq">
                <a:solidFill>
                  <a:srgbClr val="261310"/>
                </a:solidFill>
                <a:prstDash val="solid"/>
                <a:miter/>
              </a:ln>
            </p:spPr>
          </p:sp>
          <p:sp>
            <p:nvSpPr>
              <p:cNvPr id="5" name="TextBox 5"/>
              <p:cNvSpPr txBox="1"/>
              <p:nvPr/>
            </p:nvSpPr>
            <p:spPr>
              <a:xfrm>
                <a:off x="38100" y="-9525"/>
                <a:ext cx="4520279" cy="2487549"/>
              </a:xfrm>
              <a:prstGeom prst="rect">
                <a:avLst/>
              </a:prstGeom>
            </p:spPr>
            <p:txBody>
              <a:bodyPr lIns="50800" tIns="50800" rIns="50800" bIns="50800" rtlCol="0" anchor="ctr"/>
              <a:lstStyle/>
              <a:p>
                <a:pPr algn="ctr">
                  <a:lnSpc>
                    <a:spcPts val="2660"/>
                  </a:lnSpc>
                </a:pPr>
              </a:p>
            </p:txBody>
          </p:sp>
        </p:grpSp>
        <p:grpSp>
          <p:nvGrpSpPr>
            <p:cNvPr id="6" name="Group 6"/>
            <p:cNvGrpSpPr/>
            <p:nvPr/>
          </p:nvGrpSpPr>
          <p:grpSpPr>
            <a:xfrm rot="0">
              <a:off x="170293" y="186017"/>
              <a:ext cx="22836362" cy="12317628"/>
              <a:chOff x="0" y="0"/>
              <a:chExt cx="4596479" cy="2479279"/>
            </a:xfrm>
          </p:grpSpPr>
          <p:sp>
            <p:nvSpPr>
              <p:cNvPr id="7" name="Freeform 7"/>
              <p:cNvSpPr/>
              <p:nvPr/>
            </p:nvSpPr>
            <p:spPr>
              <a:xfrm>
                <a:off x="0" y="0"/>
                <a:ext cx="4596479" cy="2479279"/>
              </a:xfrm>
              <a:custGeom>
                <a:avLst/>
                <a:gdLst/>
                <a:ahLst/>
                <a:cxnLst/>
                <a:rect l="l" t="t" r="r" b="b"/>
                <a:pathLst>
                  <a:path w="4596479" h="2479279">
                    <a:moveTo>
                      <a:pt x="4517061" y="0"/>
                    </a:moveTo>
                    <a:lnTo>
                      <a:pt x="79418" y="0"/>
                    </a:lnTo>
                    <a:cubicBezTo>
                      <a:pt x="79418" y="43699"/>
                      <a:pt x="44079" y="79418"/>
                      <a:pt x="0" y="79418"/>
                    </a:cubicBezTo>
                    <a:lnTo>
                      <a:pt x="0" y="2399861"/>
                    </a:lnTo>
                    <a:cubicBezTo>
                      <a:pt x="43699" y="2399861"/>
                      <a:pt x="79418" y="2435200"/>
                      <a:pt x="79418" y="2479279"/>
                    </a:cubicBezTo>
                    <a:lnTo>
                      <a:pt x="4517061" y="2479279"/>
                    </a:lnTo>
                    <a:cubicBezTo>
                      <a:pt x="4517061" y="2435580"/>
                      <a:pt x="4552400" y="2399861"/>
                      <a:pt x="4596479" y="2399861"/>
                    </a:cubicBezTo>
                    <a:lnTo>
                      <a:pt x="4596479" y="79418"/>
                    </a:lnTo>
                    <a:cubicBezTo>
                      <a:pt x="4552780" y="79418"/>
                      <a:pt x="4517061" y="44079"/>
                      <a:pt x="4517061" y="0"/>
                    </a:cubicBezTo>
                    <a:close/>
                  </a:path>
                </a:pathLst>
              </a:custGeom>
              <a:solidFill>
                <a:srgbClr val="F8F2EC"/>
              </a:solidFill>
            </p:spPr>
          </p:sp>
          <p:sp>
            <p:nvSpPr>
              <p:cNvPr id="8" name="TextBox 8"/>
              <p:cNvSpPr txBox="1"/>
              <p:nvPr/>
            </p:nvSpPr>
            <p:spPr>
              <a:xfrm>
                <a:off x="38100" y="-9525"/>
                <a:ext cx="4520279" cy="2450704"/>
              </a:xfrm>
              <a:prstGeom prst="rect">
                <a:avLst/>
              </a:prstGeom>
            </p:spPr>
            <p:txBody>
              <a:bodyPr lIns="50800" tIns="50800" rIns="50800" bIns="50800" rtlCol="0" anchor="ctr"/>
              <a:lstStyle/>
              <a:p>
                <a:pPr algn="ctr">
                  <a:lnSpc>
                    <a:spcPts val="2660"/>
                  </a:lnSpc>
                </a:pPr>
              </a:p>
            </p:txBody>
          </p:sp>
        </p:grpSp>
      </p:grpSp>
      <p:sp>
        <p:nvSpPr>
          <p:cNvPr id="11" name="TextBox 11"/>
          <p:cNvSpPr txBox="1"/>
          <p:nvPr/>
        </p:nvSpPr>
        <p:spPr>
          <a:xfrm>
            <a:off x="1299210" y="1239520"/>
            <a:ext cx="15723235" cy="7642225"/>
          </a:xfrm>
          <a:prstGeom prst="rect">
            <a:avLst/>
          </a:prstGeom>
        </p:spPr>
        <p:txBody>
          <a:bodyPr lIns="0" tIns="0" rIns="0" bIns="0" rtlCol="0" anchor="t">
            <a:noAutofit/>
          </a:bodyPr>
          <a:lstStyle/>
          <a:p>
            <a:pPr algn="just">
              <a:lnSpc>
                <a:spcPct val="10000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3-PRINSIP. XAVFSIZLIK BO‘YICHA YETAKCHILIK VA BOSHQARUV.</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Xavfsizlik bo‘yicha samarali yetakchilik va boshqaruv yaratilib, doimiy ravishda qo‘llab-quvvatlanishi kerak. Yuqori darajadagi rahbariyat xavfsizlikni ustuvor deb bilishi, xavfsizlik madaniyatini mustahkamlashi va barcha jarayonlarni xavfsizlik talablariga uyg‘unlashtirishi shart.</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Xavfsizlik madaniyati quyidagilarni o‘z ichiga oladi:</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 xavfsizlikka sodiqlik;</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 shaxsiy va tashkilot darajasidagi mas’uliyat;</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 savol berish va o‘rganishga tayyorlik, beparvolikdan qochish.</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Xavfsizlik barcha bosqichlarda (dizayn, qurilish, ekspluatatsiya, yopilish) baholanishi va zarur holatlarda qayta ko‘rib chiqilishi kerak. Hodisalardan olingan tajriba muntazam tahlil qilinishi va undan xulosa chiqarilishi shart.</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4-PRINSIP. OBYEKT VA FAOLIYATLARNI ASOSLASH.</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Radiatsion xavf tug‘diruvchi obyektlar va faoliyatlar faqat ular keltiradigan foyda xavflardan yuqori bo‘lganda asoslangan hisoblanadi.</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Tibbiy nurlantirish alohida holat bo‘lib, unda asosiy foyda bemorning o‘ziga tegishlidir. Har bir tibbiy muolaja alohida bemor bo‘yicha asoslanishi kerak.</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algn="l">
              <a:lnSpc>
                <a:spcPts val="4150"/>
              </a:lnSpc>
            </a:pPr>
            <a:endParaRPr lang="en-US" sz="2645">
              <a:solidFill>
                <a:srgbClr val="261310"/>
              </a:solidFill>
              <a:latin typeface="Questrial" panose="02000000000000000000"/>
              <a:ea typeface="Questrial" panose="02000000000000000000"/>
              <a:cs typeface="Questrial" panose="02000000000000000000"/>
              <a:sym typeface="Questrial" panose="0200000000000000000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BCDBD3"/>
        </a:solidFill>
        <a:effectLst/>
      </p:bgPr>
    </p:bg>
    <p:spTree>
      <p:nvGrpSpPr>
        <p:cNvPr id="1" name=""/>
        <p:cNvGrpSpPr/>
        <p:nvPr/>
      </p:nvGrpSpPr>
      <p:grpSpPr>
        <a:xfrm>
          <a:off x="0" y="0"/>
          <a:ext cx="0" cy="0"/>
          <a:chOff x="0" y="0"/>
          <a:chExt cx="0" cy="0"/>
        </a:xfrm>
      </p:grpSpPr>
      <p:grpSp>
        <p:nvGrpSpPr>
          <p:cNvPr id="2" name="Group 2"/>
          <p:cNvGrpSpPr/>
          <p:nvPr/>
        </p:nvGrpSpPr>
        <p:grpSpPr>
          <a:xfrm rot="0">
            <a:off x="441723" y="382484"/>
            <a:ext cx="17404553" cy="9527296"/>
            <a:chOff x="0" y="0"/>
            <a:chExt cx="23206071" cy="12703061"/>
          </a:xfrm>
        </p:grpSpPr>
        <p:grpSp>
          <p:nvGrpSpPr>
            <p:cNvPr id="3" name="Group 3"/>
            <p:cNvGrpSpPr/>
            <p:nvPr/>
          </p:nvGrpSpPr>
          <p:grpSpPr>
            <a:xfrm rot="0">
              <a:off x="0" y="0"/>
              <a:ext cx="23206071" cy="12703061"/>
              <a:chOff x="0" y="0"/>
              <a:chExt cx="4596479" cy="2516124"/>
            </a:xfrm>
          </p:grpSpPr>
          <p:sp>
            <p:nvSpPr>
              <p:cNvPr id="4" name="Freeform 4"/>
              <p:cNvSpPr/>
              <p:nvPr/>
            </p:nvSpPr>
            <p:spPr>
              <a:xfrm>
                <a:off x="0" y="0"/>
                <a:ext cx="4596479" cy="2516124"/>
              </a:xfrm>
              <a:custGeom>
                <a:avLst/>
                <a:gdLst/>
                <a:ahLst/>
                <a:cxnLst/>
                <a:rect l="l" t="t" r="r" b="b"/>
                <a:pathLst>
                  <a:path w="4596479" h="2516124">
                    <a:moveTo>
                      <a:pt x="4517061" y="0"/>
                    </a:moveTo>
                    <a:lnTo>
                      <a:pt x="79418" y="0"/>
                    </a:lnTo>
                    <a:cubicBezTo>
                      <a:pt x="79418" y="43699"/>
                      <a:pt x="44079" y="79418"/>
                      <a:pt x="0" y="79418"/>
                    </a:cubicBezTo>
                    <a:lnTo>
                      <a:pt x="0" y="2436706"/>
                    </a:lnTo>
                    <a:cubicBezTo>
                      <a:pt x="43699" y="2436706"/>
                      <a:pt x="79418" y="2472045"/>
                      <a:pt x="79418" y="2516124"/>
                    </a:cubicBezTo>
                    <a:lnTo>
                      <a:pt x="4517061" y="2516124"/>
                    </a:lnTo>
                    <a:cubicBezTo>
                      <a:pt x="4517061" y="2472425"/>
                      <a:pt x="4552400" y="2436706"/>
                      <a:pt x="4596479" y="2436706"/>
                    </a:cubicBezTo>
                    <a:lnTo>
                      <a:pt x="4596479" y="79418"/>
                    </a:lnTo>
                    <a:cubicBezTo>
                      <a:pt x="4552780" y="79418"/>
                      <a:pt x="4517061" y="44079"/>
                      <a:pt x="4517061" y="0"/>
                    </a:cubicBezTo>
                    <a:close/>
                  </a:path>
                </a:pathLst>
              </a:custGeom>
              <a:solidFill>
                <a:srgbClr val="000000">
                  <a:alpha val="0"/>
                </a:srgbClr>
              </a:solidFill>
              <a:ln w="19050" cap="sq">
                <a:solidFill>
                  <a:srgbClr val="261310"/>
                </a:solidFill>
                <a:prstDash val="solid"/>
                <a:miter/>
              </a:ln>
            </p:spPr>
          </p:sp>
          <p:sp>
            <p:nvSpPr>
              <p:cNvPr id="5" name="TextBox 5"/>
              <p:cNvSpPr txBox="1"/>
              <p:nvPr/>
            </p:nvSpPr>
            <p:spPr>
              <a:xfrm>
                <a:off x="38100" y="-9525"/>
                <a:ext cx="4520279" cy="2487549"/>
              </a:xfrm>
              <a:prstGeom prst="rect">
                <a:avLst/>
              </a:prstGeom>
            </p:spPr>
            <p:txBody>
              <a:bodyPr lIns="50800" tIns="50800" rIns="50800" bIns="50800" rtlCol="0" anchor="ctr"/>
              <a:lstStyle/>
              <a:p>
                <a:pPr algn="ctr">
                  <a:lnSpc>
                    <a:spcPts val="2660"/>
                  </a:lnSpc>
                </a:pPr>
              </a:p>
            </p:txBody>
          </p:sp>
        </p:grpSp>
        <p:grpSp>
          <p:nvGrpSpPr>
            <p:cNvPr id="6" name="Group 6"/>
            <p:cNvGrpSpPr/>
            <p:nvPr/>
          </p:nvGrpSpPr>
          <p:grpSpPr>
            <a:xfrm rot="0">
              <a:off x="170293" y="186017"/>
              <a:ext cx="22836362" cy="12317628"/>
              <a:chOff x="0" y="0"/>
              <a:chExt cx="4596479" cy="2479279"/>
            </a:xfrm>
          </p:grpSpPr>
          <p:sp>
            <p:nvSpPr>
              <p:cNvPr id="7" name="Freeform 7"/>
              <p:cNvSpPr/>
              <p:nvPr/>
            </p:nvSpPr>
            <p:spPr>
              <a:xfrm>
                <a:off x="0" y="0"/>
                <a:ext cx="4596479" cy="2479279"/>
              </a:xfrm>
              <a:custGeom>
                <a:avLst/>
                <a:gdLst/>
                <a:ahLst/>
                <a:cxnLst/>
                <a:rect l="l" t="t" r="r" b="b"/>
                <a:pathLst>
                  <a:path w="4596479" h="2479279">
                    <a:moveTo>
                      <a:pt x="4517061" y="0"/>
                    </a:moveTo>
                    <a:lnTo>
                      <a:pt x="79418" y="0"/>
                    </a:lnTo>
                    <a:cubicBezTo>
                      <a:pt x="79418" y="43699"/>
                      <a:pt x="44079" y="79418"/>
                      <a:pt x="0" y="79418"/>
                    </a:cubicBezTo>
                    <a:lnTo>
                      <a:pt x="0" y="2399861"/>
                    </a:lnTo>
                    <a:cubicBezTo>
                      <a:pt x="43699" y="2399861"/>
                      <a:pt x="79418" y="2435200"/>
                      <a:pt x="79418" y="2479279"/>
                    </a:cubicBezTo>
                    <a:lnTo>
                      <a:pt x="4517061" y="2479279"/>
                    </a:lnTo>
                    <a:cubicBezTo>
                      <a:pt x="4517061" y="2435580"/>
                      <a:pt x="4552400" y="2399861"/>
                      <a:pt x="4596479" y="2399861"/>
                    </a:cubicBezTo>
                    <a:lnTo>
                      <a:pt x="4596479" y="79418"/>
                    </a:lnTo>
                    <a:cubicBezTo>
                      <a:pt x="4552780" y="79418"/>
                      <a:pt x="4517061" y="44079"/>
                      <a:pt x="4517061" y="0"/>
                    </a:cubicBezTo>
                    <a:close/>
                  </a:path>
                </a:pathLst>
              </a:custGeom>
              <a:solidFill>
                <a:srgbClr val="F8F2EC"/>
              </a:solidFill>
            </p:spPr>
          </p:sp>
          <p:sp>
            <p:nvSpPr>
              <p:cNvPr id="8" name="TextBox 8"/>
              <p:cNvSpPr txBox="1"/>
              <p:nvPr/>
            </p:nvSpPr>
            <p:spPr>
              <a:xfrm>
                <a:off x="38100" y="-9525"/>
                <a:ext cx="4520279" cy="2450704"/>
              </a:xfrm>
              <a:prstGeom prst="rect">
                <a:avLst/>
              </a:prstGeom>
            </p:spPr>
            <p:txBody>
              <a:bodyPr lIns="50800" tIns="50800" rIns="50800" bIns="50800" rtlCol="0" anchor="ctr"/>
              <a:lstStyle/>
              <a:p>
                <a:pPr algn="ctr">
                  <a:lnSpc>
                    <a:spcPts val="2660"/>
                  </a:lnSpc>
                </a:pPr>
              </a:p>
            </p:txBody>
          </p:sp>
        </p:grpSp>
      </p:grpSp>
      <p:sp>
        <p:nvSpPr>
          <p:cNvPr id="9" name="TextBox 9"/>
          <p:cNvSpPr txBox="1"/>
          <p:nvPr/>
        </p:nvSpPr>
        <p:spPr>
          <a:xfrm>
            <a:off x="1508125" y="1180465"/>
            <a:ext cx="15241270" cy="7705725"/>
          </a:xfrm>
          <a:prstGeom prst="rect">
            <a:avLst/>
          </a:prstGeom>
        </p:spPr>
        <p:txBody>
          <a:bodyPr lIns="0" tIns="0" rIns="0" bIns="0" rtlCol="0" anchor="t">
            <a:noAutofit/>
          </a:bodyPr>
          <a:lstStyle/>
          <a:p>
            <a:pPr algn="just">
              <a:lnSpc>
                <a:spcPct val="10000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5-PRINSIP. HIMOYANI OPTIMALLASHTIRISH.</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Himoya choralari imkon qadar eng yuqori xavfsizlik darajasini ta’minlash uchun optimallashtirilgan bo‘lishi kerak.</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Xavflar har doim qayta baholanib borilishi shart. Optimallashtirish quyidagi omillarni inobatga oladi:</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 ta’sirlanadigan odamlar soni;</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 dozaning kattaligi va ehtimoli;</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 iqtisodiy, ijtimoiy va ekologik omillar.</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 6-PRINSIP. INDIVIDLAR UCHUN XAVFLARNI CHEKLASH .</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Hech bir shaxs qabul qilib bo‘lmaydigan xavf ostida qolmasligi uchun dozalar va xavflar belgilangan chegaralarda bo‘lishi shart.</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 7-PRINSIP. HOZIRGI VA KELAJAK AVLODLARNI HIMOYA QILISH.</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Hozirgi va kelajak avlodlar radiatsiya xavflaridan himoyalanishi lozim.</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r>
              <a:rPr lang="en-US" altLang="ru-RU" sz="2800">
                <a:solidFill>
                  <a:srgbClr val="261310"/>
                </a:solidFill>
                <a:latin typeface="Questrial" panose="02000000000000000000"/>
                <a:ea typeface="Questrial" panose="02000000000000000000"/>
                <a:cs typeface="Questrial" panose="02000000000000000000"/>
                <a:sym typeface="Questrial" panose="02000000000000000000"/>
              </a:rPr>
              <a:t>Radioaktiv chiqindilar boshqaruvi kelajak avlodlarga ortiqcha yuk yuklamasligi kerak.</a:t>
            </a: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pPr>
            <a:endParaRPr lang="en-US" altLang="ru-RU" sz="2800">
              <a:solidFill>
                <a:srgbClr val="261310"/>
              </a:solidFill>
              <a:latin typeface="Questrial" panose="02000000000000000000"/>
              <a:ea typeface="Questrial" panose="02000000000000000000"/>
              <a:cs typeface="Questrial" panose="02000000000000000000"/>
              <a:sym typeface="Questrial" panose="02000000000000000000"/>
            </a:endParaRPr>
          </a:p>
          <a:p>
            <a:pPr algn="just">
              <a:lnSpc>
                <a:spcPct val="100000"/>
              </a:lnSpc>
              <a:spcBef>
                <a:spcPct val="0"/>
              </a:spcBef>
            </a:pPr>
            <a:endParaRPr lang="en-US" sz="2800">
              <a:solidFill>
                <a:srgbClr val="261310"/>
              </a:solidFill>
              <a:latin typeface="+mj-ea"/>
              <a:ea typeface="Grand Cru S Bold" panose="00000800000000000000"/>
              <a:cs typeface="+mj-ea"/>
              <a:sym typeface="Grand Cru S Bold" panose="00000800000000000000"/>
            </a:endParaRPr>
          </a:p>
        </p:txBody>
      </p:sp>
    </p:spTree>
  </p:cSld>
  <p:clrMapOvr>
    <a:masterClrMapping/>
  </p:clrMapOvr>
</p:sld>
</file>

<file path=ppt/tags/tag1.xml><?xml version="1.0" encoding="utf-8"?>
<p:tagLst xmlns:p="http://schemas.openxmlformats.org/presentationml/2006/main">
  <p:tag name="KSO_WM_DIAGRAM_VIRTUALLY_FRAME" val="{&quot;height&quot;:334.42771653543304,&quot;left&quot;:189.7844094488189,&quot;top&quot;:327.7,&quot;width&quot;:714.138031496063}"/>
</p:tagLst>
</file>

<file path=ppt/tags/tag2.xml><?xml version="1.0" encoding="utf-8"?>
<p:tagLst xmlns:p="http://schemas.openxmlformats.org/presentationml/2006/main">
  <p:tag name="KSO_WM_DIAGRAM_VIRTUALLY_FRAME" val="{&quot;height&quot;:605.3231496062992,&quot;left&quot;:694.7435433070866,&quot;top&quot;:102.31338582677165,&quot;width&quot;:602.6875590551183}"/>
</p:tagLst>
</file>

<file path=ppt/tags/tag3.xml><?xml version="1.0" encoding="utf-8"?>
<p:tagLst xmlns:p="http://schemas.openxmlformats.org/presentationml/2006/main">
  <p:tag name="KSO_WM_DIAGRAM_VIRTUALLY_FRAME" val="{&quot;height&quot;:264.8971653543307,&quot;left&quot;:143.87590551181103,&quot;top&quot;:380.0830708661417,&quot;width&quot;:1152.2481889763778}"/>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9251</Words>
  <Application>WPS Presentation</Application>
  <PresentationFormat>On-screen Show (4:3)</PresentationFormat>
  <Paragraphs>143</Paragraphs>
  <Slides>14</Slides>
  <Notes>0</Notes>
  <HiddenSlides>0</HiddenSlides>
  <MMClips>0</MMClips>
  <ScaleCrop>false</ScaleCrop>
  <HeadingPairs>
    <vt:vector size="8" baseType="variant">
      <vt:variant>
        <vt:lpstr>已用的字体</vt:lpstr>
      </vt:variant>
      <vt:variant>
        <vt:i4>12</vt:i4>
      </vt:variant>
      <vt:variant>
        <vt:lpstr>主题</vt:lpstr>
      </vt:variant>
      <vt:variant>
        <vt:i4>1</vt:i4>
      </vt:variant>
      <vt:variant>
        <vt:lpstr>嵌入 OLE 服务器</vt:lpstr>
      </vt:variant>
      <vt:variant>
        <vt:i4>1</vt:i4>
      </vt:variant>
      <vt:variant>
        <vt:lpstr>幻灯片标题</vt:lpstr>
      </vt:variant>
      <vt:variant>
        <vt:i4>14</vt:i4>
      </vt:variant>
    </vt:vector>
  </HeadingPairs>
  <TitlesOfParts>
    <vt:vector size="28" baseType="lpstr">
      <vt:lpstr>Arial</vt:lpstr>
      <vt:lpstr>SimSun</vt:lpstr>
      <vt:lpstr>Wingdings</vt:lpstr>
      <vt:lpstr>Grand Cru S Ultra-Bold</vt:lpstr>
      <vt:lpstr>Segoe Print</vt:lpstr>
      <vt:lpstr>Glacial Indifference Bold</vt:lpstr>
      <vt:lpstr>Grand Cru S Medium</vt:lpstr>
      <vt:lpstr>Questrial</vt:lpstr>
      <vt:lpstr>Grand Cru S Bold</vt:lpstr>
      <vt:lpstr>Calibri</vt:lpstr>
      <vt:lpstr>Microsoft YaHei</vt:lpstr>
      <vt:lpstr>Arial Unicode MS</vt:lpstr>
      <vt:lpstr>Office Theme</vt:lpstr>
      <vt:lpstr>Paint.Picture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Cream and Green Illustrative Science Project Presentation</dc:title>
  <dc:creator/>
  <cp:lastModifiedBy>user</cp:lastModifiedBy>
  <cp:revision>8</cp:revision>
  <dcterms:created xsi:type="dcterms:W3CDTF">2006-08-16T00:00:00Z</dcterms:created>
  <dcterms:modified xsi:type="dcterms:W3CDTF">2025-11-29T12:51:54Z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FD78580ADBDC46A49C5F4CA3315F07D6_13</vt:lpwstr>
  </property>
  <property fmtid="{D5CDD505-2E9C-101B-9397-08002B2CF9AE}" pid="3" name="KSOProductBuildVer">
    <vt:lpwstr>1049-12.2.0.23155</vt:lpwstr>
  </property>
</Properties>
</file>