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82336-E9A4-4EFB-8457-7C77F4CBCB58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940CB-5335-4AAC-B3D2-E343FD324A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355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96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89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8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03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458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42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197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21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83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29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928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65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3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234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4EC25-48C3-4EF7-AA51-490D7167E1B1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BFEA4-F8FE-4830-991D-701EA50CB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20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99744"/>
          </a:xfrm>
          <a:prstGeom prst="rect">
            <a:avLst/>
          </a:prstGeom>
          <a:solidFill>
            <a:srgbClr val="7B1D1D"/>
          </a:solidFill>
          <a:ln w="12700">
            <a:solidFill>
              <a:srgbClr val="7B1D1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87680" y="146304"/>
            <a:ext cx="11216640" cy="7071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67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ТЕСТИРОВАНИЕ — Вопросы 1–13</a:t>
            </a:r>
            <a:endParaRPr lang="en-US" sz="2667" dirty="0"/>
          </a:p>
        </p:txBody>
      </p:sp>
      <p:sp>
        <p:nvSpPr>
          <p:cNvPr id="4" name="Shape 2"/>
          <p:cNvSpPr/>
          <p:nvPr/>
        </p:nvSpPr>
        <p:spPr>
          <a:xfrm>
            <a:off x="365760" y="1121664"/>
            <a:ext cx="114604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87680" y="1133856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1. В каком году Тредиаковский опубликовал «Новый и краткий способ к сложению российских стихов»?</a:t>
            </a:r>
            <a:endParaRPr lang="en-US" sz="1267" dirty="0"/>
          </a:p>
        </p:txBody>
      </p:sp>
      <p:sp>
        <p:nvSpPr>
          <p:cNvPr id="6" name="Text 4"/>
          <p:cNvSpPr/>
          <p:nvPr/>
        </p:nvSpPr>
        <p:spPr>
          <a:xfrm>
            <a:off x="7924800" y="1133856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1730   Б) 1735*   В) 1739   Г) 1748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555699"/>
            <a:ext cx="11460480" cy="402336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7680" y="1567891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2. Какое стихосложение господствовало в России до реформы Тредиаковского?</a:t>
            </a:r>
            <a:endParaRPr lang="en-US" sz="1267" dirty="0"/>
          </a:p>
        </p:txBody>
      </p:sp>
      <p:sp>
        <p:nvSpPr>
          <p:cNvPr id="9" name="Text 7"/>
          <p:cNvSpPr/>
          <p:nvPr/>
        </p:nvSpPr>
        <p:spPr>
          <a:xfrm>
            <a:off x="7924800" y="1567891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Тоническое   Б) Метрическое   В) Силлабическое*   Г) Силлабо-тоническое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1989735"/>
            <a:ext cx="114604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7680" y="2001927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3. Какую стопу Тредиаковский считал основой русского стихосложения?</a:t>
            </a:r>
            <a:endParaRPr lang="en-US" sz="1267" dirty="0"/>
          </a:p>
        </p:txBody>
      </p:sp>
      <p:sp>
        <p:nvSpPr>
          <p:cNvPr id="12" name="Text 10"/>
          <p:cNvSpPr/>
          <p:nvPr/>
        </p:nvSpPr>
        <p:spPr>
          <a:xfrm>
            <a:off x="7924800" y="2001927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Ямб   Б) Дактиль   В) Хорей*   Г) Анапест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2423769"/>
            <a:ext cx="11460480" cy="402336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7680" y="2435961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4. Где Тредиаковский получил университетское образование?</a:t>
            </a:r>
            <a:endParaRPr lang="en-US" sz="1267" dirty="0"/>
          </a:p>
        </p:txBody>
      </p:sp>
      <p:sp>
        <p:nvSpPr>
          <p:cNvPr id="15" name="Text 13"/>
          <p:cNvSpPr/>
          <p:nvPr/>
        </p:nvSpPr>
        <p:spPr>
          <a:xfrm>
            <a:off x="7924800" y="2435961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В Лондоне   Б) В Берлине   В) В Париже (Сорбонна)*   Г) В Лейдене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65760" y="2857805"/>
            <a:ext cx="114604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7680" y="2869997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5. Как называется двусложная стопа с ударением на втором слоге?</a:t>
            </a:r>
            <a:endParaRPr lang="en-US" sz="1267" dirty="0"/>
          </a:p>
        </p:txBody>
      </p:sp>
      <p:sp>
        <p:nvSpPr>
          <p:cNvPr id="18" name="Text 16"/>
          <p:cNvSpPr/>
          <p:nvPr/>
        </p:nvSpPr>
        <p:spPr>
          <a:xfrm>
            <a:off x="7924800" y="2869997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Хорей   Б) Ямб*   В) Дактиль   Г) Амфибрахий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65760" y="3291840"/>
            <a:ext cx="11460480" cy="402336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7680" y="3304032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6. Кто написал «Письмо о правилах российского стихотворства» (1739), развив реформу Тредиаковского?</a:t>
            </a:r>
            <a:endParaRPr lang="en-US" sz="1267" dirty="0"/>
          </a:p>
        </p:txBody>
      </p:sp>
      <p:sp>
        <p:nvSpPr>
          <p:cNvPr id="21" name="Text 19"/>
          <p:cNvSpPr/>
          <p:nvPr/>
        </p:nvSpPr>
        <p:spPr>
          <a:xfrm>
            <a:off x="7924800" y="3304032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Сумароков   Б) Кантемир   В) Ломоносов*   Г) Державин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65760" y="3725875"/>
            <a:ext cx="114604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7680" y="3738067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7. Как называется трёхсложная стопа с ударением на первом слоге?</a:t>
            </a:r>
            <a:endParaRPr lang="en-US" sz="1267" dirty="0"/>
          </a:p>
        </p:txBody>
      </p:sp>
      <p:sp>
        <p:nvSpPr>
          <p:cNvPr id="24" name="Text 22"/>
          <p:cNvSpPr/>
          <p:nvPr/>
        </p:nvSpPr>
        <p:spPr>
          <a:xfrm>
            <a:off x="7924800" y="3738067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Ямб   Б) Анапест   В) Амфибрахий   Г) Дактиль*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65760" y="4159911"/>
            <a:ext cx="11460480" cy="402336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7680" y="4172103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8. В каком городе родился Тредиаковский?</a:t>
            </a:r>
            <a:endParaRPr lang="en-US" sz="1267" dirty="0"/>
          </a:p>
        </p:txBody>
      </p:sp>
      <p:sp>
        <p:nvSpPr>
          <p:cNvPr id="27" name="Text 25"/>
          <p:cNvSpPr/>
          <p:nvPr/>
        </p:nvSpPr>
        <p:spPr>
          <a:xfrm>
            <a:off x="7924800" y="4172103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Москва   Б) Санкт-Петербург   В) Астрахань*   Г) Казань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365760" y="4593945"/>
            <a:ext cx="114604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7680" y="4606137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9. Как называется рифма, в которой ударение падает на последний слог?</a:t>
            </a:r>
            <a:endParaRPr lang="en-US" sz="1267" dirty="0"/>
          </a:p>
        </p:txBody>
      </p:sp>
      <p:sp>
        <p:nvSpPr>
          <p:cNvPr id="30" name="Text 28"/>
          <p:cNvSpPr/>
          <p:nvPr/>
        </p:nvSpPr>
        <p:spPr>
          <a:xfrm>
            <a:off x="7924800" y="4606137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Женская   Б) Дактилическая   В) Мужская*   Г) Гипердактилическая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365760" y="5027981"/>
            <a:ext cx="11460480" cy="402336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7680" y="5040173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10. Какой крупный переводческий труд Тредиаковский создал в 1766 году?</a:t>
            </a:r>
            <a:endParaRPr lang="en-US" sz="1267" dirty="0"/>
          </a:p>
        </p:txBody>
      </p:sp>
      <p:sp>
        <p:nvSpPr>
          <p:cNvPr id="33" name="Text 31"/>
          <p:cNvSpPr/>
          <p:nvPr/>
        </p:nvSpPr>
        <p:spPr>
          <a:xfrm>
            <a:off x="7924800" y="5040173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«Аргенида»   Б) «Телемахида»*   В) «Илиада»   Г) «Энеида»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365760" y="5462016"/>
            <a:ext cx="114604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87680" y="54742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11. Из какого языка пришла силлабика в русскую поэзию?</a:t>
            </a:r>
            <a:endParaRPr lang="en-US" sz="1267" dirty="0"/>
          </a:p>
        </p:txBody>
      </p:sp>
      <p:sp>
        <p:nvSpPr>
          <p:cNvPr id="36" name="Text 34"/>
          <p:cNvSpPr/>
          <p:nvPr/>
        </p:nvSpPr>
        <p:spPr>
          <a:xfrm>
            <a:off x="7924800" y="5474208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Немецкого   Б) Французского   В) Польского*   Г) Латинского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365760" y="5896051"/>
            <a:ext cx="11460480" cy="402336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7680" y="5908243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12. Кем был Тредиаковский в Петербургской Академии наук с 1745 года?</a:t>
            </a:r>
            <a:endParaRPr lang="en-US" sz="1267" dirty="0"/>
          </a:p>
        </p:txBody>
      </p:sp>
      <p:sp>
        <p:nvSpPr>
          <p:cNvPr id="39" name="Text 37"/>
          <p:cNvSpPr/>
          <p:nvPr/>
        </p:nvSpPr>
        <p:spPr>
          <a:xfrm>
            <a:off x="7924800" y="5908243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Президентом   Б) Секретарём   В) Профессором красноречия*   Г) Переводчиком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365760" y="6330087"/>
            <a:ext cx="114604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87680" y="6342279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13. Каким размером написана «Ода на взятие Хотина» Ломоносова (1739)?</a:t>
            </a:r>
            <a:endParaRPr lang="en-US" sz="1267" dirty="0"/>
          </a:p>
        </p:txBody>
      </p:sp>
      <p:sp>
        <p:nvSpPr>
          <p:cNvPr id="42" name="Text 40"/>
          <p:cNvSpPr/>
          <p:nvPr/>
        </p:nvSpPr>
        <p:spPr>
          <a:xfrm>
            <a:off x="7924800" y="6342279"/>
            <a:ext cx="377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Хореем   Б) Дактилем   В) Четырёхстопным ямбом*   Г) Амфибрахием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365760" y="6754368"/>
            <a:ext cx="11460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i="1" dirty="0">
                <a:solidFill>
                  <a:srgbClr val="6B5A4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* — правильный ответ</a:t>
            </a:r>
            <a:endParaRPr lang="en-US" sz="1133" dirty="0"/>
          </a:p>
        </p:txBody>
      </p:sp>
    </p:spTree>
    <p:extLst>
      <p:ext uri="{BB962C8B-B14F-4D97-AF65-F5344CB8AC3E}">
        <p14:creationId xmlns:p14="http://schemas.microsoft.com/office/powerpoint/2010/main" val="2383815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99744"/>
          </a:xfrm>
          <a:prstGeom prst="rect">
            <a:avLst/>
          </a:prstGeom>
          <a:solidFill>
            <a:srgbClr val="7B1D1D"/>
          </a:solidFill>
          <a:ln w="12700">
            <a:solidFill>
              <a:srgbClr val="7B1D1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87680" y="146304"/>
            <a:ext cx="11216640" cy="7071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67" b="1" dirty="0">
                <a:solidFill>
                  <a:srgbClr val="FFFFFF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ТЕСТИРОВАНИЕ — Вопросы 14–25</a:t>
            </a:r>
            <a:endParaRPr lang="en-US" sz="2667" dirty="0"/>
          </a:p>
        </p:txBody>
      </p:sp>
      <p:sp>
        <p:nvSpPr>
          <p:cNvPr id="4" name="Shape 2"/>
          <p:cNvSpPr/>
          <p:nvPr/>
        </p:nvSpPr>
        <p:spPr>
          <a:xfrm>
            <a:off x="365760" y="1121664"/>
            <a:ext cx="11460480" cy="4511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87680" y="1146048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14. Какой роман Тредиаковский перевёл в 1730 году, открыв эпоху светской прозы?</a:t>
            </a:r>
            <a:endParaRPr lang="en-US" sz="1267" dirty="0"/>
          </a:p>
        </p:txBody>
      </p:sp>
      <p:sp>
        <p:nvSpPr>
          <p:cNvPr id="6" name="Text 4"/>
          <p:cNvSpPr/>
          <p:nvPr/>
        </p:nvSpPr>
        <p:spPr>
          <a:xfrm>
            <a:off x="7802880" y="1146048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«Аргенида»   Б) «Телемах»   В) «Езда в остров Любви»*   Г) «Клариса»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606905"/>
            <a:ext cx="11460480" cy="451104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7680" y="1631289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15. Как называется схема рифмовки АББА?</a:t>
            </a:r>
            <a:endParaRPr lang="en-US" sz="1267" dirty="0"/>
          </a:p>
        </p:txBody>
      </p:sp>
      <p:sp>
        <p:nvSpPr>
          <p:cNvPr id="9" name="Text 7"/>
          <p:cNvSpPr/>
          <p:nvPr/>
        </p:nvSpPr>
        <p:spPr>
          <a:xfrm>
            <a:off x="7802880" y="1631289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Смежная   Б) Перекрёстная   В) Кольцевая (опоясывающая)*   Г) Тернарная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2092147"/>
            <a:ext cx="11460480" cy="4511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7680" y="2116531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16. Кто из авторов XVII века является крупнейшим представителем силлабики в России?</a:t>
            </a:r>
            <a:endParaRPr lang="en-US" sz="1267" dirty="0"/>
          </a:p>
        </p:txBody>
      </p:sp>
      <p:sp>
        <p:nvSpPr>
          <p:cNvPr id="12" name="Text 10"/>
          <p:cNvSpPr/>
          <p:nvPr/>
        </p:nvSpPr>
        <p:spPr>
          <a:xfrm>
            <a:off x="7802880" y="2116531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Ломоносов   Б) Симеон Полоцкий*   В) Тредиаковский   Г) Державин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2577389"/>
            <a:ext cx="11460480" cy="451104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7680" y="2601773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17. Как называется шестистопный дактилический стих?</a:t>
            </a:r>
            <a:endParaRPr lang="en-US" sz="1267" dirty="0"/>
          </a:p>
        </p:txBody>
      </p:sp>
      <p:sp>
        <p:nvSpPr>
          <p:cNvPr id="15" name="Text 13"/>
          <p:cNvSpPr/>
          <p:nvPr/>
        </p:nvSpPr>
        <p:spPr>
          <a:xfrm>
            <a:off x="7802880" y="2601773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Пентаметр   Б) Александрийский стих   В) Гекзаметр*   Г) Септенарий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65760" y="3062631"/>
            <a:ext cx="11460480" cy="4511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7680" y="3087015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18. Кто из троих реформаторов написал «Две эпистолы» (1748) о правилах жанров?</a:t>
            </a:r>
            <a:endParaRPr lang="en-US" sz="1267" dirty="0"/>
          </a:p>
        </p:txBody>
      </p:sp>
      <p:sp>
        <p:nvSpPr>
          <p:cNvPr id="18" name="Text 16"/>
          <p:cNvSpPr/>
          <p:nvPr/>
        </p:nvSpPr>
        <p:spPr>
          <a:xfrm>
            <a:off x="7802880" y="3087015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Тредиаковский   Б) Ломоносов   В) Сумароков*   Г) Кантемир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65760" y="3547872"/>
            <a:ext cx="11460480" cy="451104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7680" y="3572256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19. Трёхсложная стопа с ударением на среднем (втором) слоге — это:</a:t>
            </a:r>
            <a:endParaRPr lang="en-US" sz="1267" dirty="0"/>
          </a:p>
        </p:txBody>
      </p:sp>
      <p:sp>
        <p:nvSpPr>
          <p:cNvPr id="21" name="Text 19"/>
          <p:cNvSpPr/>
          <p:nvPr/>
        </p:nvSpPr>
        <p:spPr>
          <a:xfrm>
            <a:off x="7802880" y="3572256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Дактиль   Б) Анапест   В) Амфибрахий*   Г) Ямб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65760" y="4033113"/>
            <a:ext cx="11460480" cy="4511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7680" y="4057497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20. Принцип силлабо-тонического стихосложения — это:</a:t>
            </a:r>
            <a:endParaRPr lang="en-US" sz="1267" dirty="0"/>
          </a:p>
        </p:txBody>
      </p:sp>
      <p:sp>
        <p:nvSpPr>
          <p:cNvPr id="24" name="Text 22"/>
          <p:cNvSpPr/>
          <p:nvPr/>
        </p:nvSpPr>
        <p:spPr>
          <a:xfrm>
            <a:off x="7802880" y="4057497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Подсчёт слогов   Б) Чередование ударных и безударных слогов*   В) Рифмовка   Г) Длина строки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65760" y="4518355"/>
            <a:ext cx="11460480" cy="451104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7680" y="4542739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21. В каком году Академия наук была основана в России?</a:t>
            </a:r>
            <a:endParaRPr lang="en-US" sz="1267" dirty="0"/>
          </a:p>
        </p:txBody>
      </p:sp>
      <p:sp>
        <p:nvSpPr>
          <p:cNvPr id="27" name="Text 25"/>
          <p:cNvSpPr/>
          <p:nvPr/>
        </p:nvSpPr>
        <p:spPr>
          <a:xfrm>
            <a:off x="7802880" y="4542739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1700   Б) 1714   В) 1724*   Г) 1735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365760" y="5003597"/>
            <a:ext cx="11460480" cy="4511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7680" y="5027981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22. Кто унижал и бил Тредиаковского при дворе Анны Иоанновны в 1740 году?</a:t>
            </a:r>
            <a:endParaRPr lang="en-US" sz="1267" dirty="0"/>
          </a:p>
        </p:txBody>
      </p:sp>
      <p:sp>
        <p:nvSpPr>
          <p:cNvPr id="30" name="Text 28"/>
          <p:cNvSpPr/>
          <p:nvPr/>
        </p:nvSpPr>
        <p:spPr>
          <a:xfrm>
            <a:off x="7802880" y="5027981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Бирон   Б) Остерман   В) Волынский*   Г) Миних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365760" y="5488839"/>
            <a:ext cx="11460480" cy="451104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7680" y="5513223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23. Какой поэт XIX века перевёл «Илиаду» Гомера, развив традицию гекзаметра Тредиаковского?</a:t>
            </a:r>
            <a:endParaRPr lang="en-US" sz="1267" dirty="0"/>
          </a:p>
        </p:txBody>
      </p:sp>
      <p:sp>
        <p:nvSpPr>
          <p:cNvPr id="33" name="Text 31"/>
          <p:cNvSpPr/>
          <p:nvPr/>
        </p:nvSpPr>
        <p:spPr>
          <a:xfrm>
            <a:off x="7802880" y="5513223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Жуковский   Б) Гнедич*   В) Пушкин   Г) Батюшков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365760" y="5974080"/>
            <a:ext cx="11460480" cy="451104"/>
          </a:xfrm>
          <a:prstGeom prst="rect">
            <a:avLst/>
          </a:prstGeom>
          <a:solidFill>
            <a:srgbClr val="FFFFFF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87680" y="5998464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24. Рифма с ударением на предпоследнем слоге называется:</a:t>
            </a:r>
            <a:endParaRPr lang="en-US" sz="1267" dirty="0"/>
          </a:p>
        </p:txBody>
      </p:sp>
      <p:sp>
        <p:nvSpPr>
          <p:cNvPr id="36" name="Text 34"/>
          <p:cNvSpPr/>
          <p:nvPr/>
        </p:nvSpPr>
        <p:spPr>
          <a:xfrm>
            <a:off x="7802880" y="5998464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Мужской   Б) Дактилической   В) Женской*   Г) Смежной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365760" y="6459321"/>
            <a:ext cx="11460480" cy="451104"/>
          </a:xfrm>
          <a:prstGeom prst="rect">
            <a:avLst/>
          </a:prstGeom>
          <a:solidFill>
            <a:srgbClr val="FAF6F0"/>
          </a:solidFill>
          <a:ln w="12700">
            <a:solidFill>
              <a:srgbClr val="D5C5B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7680" y="6483705"/>
            <a:ext cx="719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2C1A0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25. Каков главный вывод о значении реформы Тредиаковского?</a:t>
            </a:r>
            <a:endParaRPr lang="en-US" sz="1267" dirty="0"/>
          </a:p>
        </p:txBody>
      </p:sp>
      <p:sp>
        <p:nvSpPr>
          <p:cNvPr id="39" name="Text 37"/>
          <p:cNvSpPr/>
          <p:nvPr/>
        </p:nvSpPr>
        <p:spPr>
          <a:xfrm>
            <a:off x="7802880" y="6483705"/>
            <a:ext cx="3901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B1D1D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А) Он только перевёл иностранные теории   Б) Первым ввёл силлабо-тонику — основу русского стиха на столетия*   В) Создал ямб   Г) Отменил рифму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365760" y="6754368"/>
            <a:ext cx="114604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i="1" dirty="0">
                <a:solidFill>
                  <a:srgbClr val="6B5A4E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* — правильный ответ  |  Всего: 25 вопросов по всей теме</a:t>
            </a:r>
            <a:endParaRPr lang="en-US" sz="1133" dirty="0"/>
          </a:p>
        </p:txBody>
      </p:sp>
    </p:spTree>
    <p:extLst>
      <p:ext uri="{BB962C8B-B14F-4D97-AF65-F5344CB8AC3E}">
        <p14:creationId xmlns:p14="http://schemas.microsoft.com/office/powerpoint/2010/main" val="21413539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711</Words>
  <Application>Microsoft Office PowerPoint</Application>
  <PresentationFormat>Широкоэкранный</PresentationFormat>
  <Paragraphs>56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2026-05-12T14:10:12Z</dcterms:created>
  <dcterms:modified xsi:type="dcterms:W3CDTF">2026-05-12T14:10:29Z</dcterms:modified>
</cp:coreProperties>
</file>